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4"/>
  </p:notesMasterIdLst>
  <p:sldIdLst>
    <p:sldId id="256" r:id="rId2"/>
    <p:sldId id="266" r:id="rId3"/>
    <p:sldId id="257" r:id="rId4"/>
    <p:sldId id="258" r:id="rId5"/>
    <p:sldId id="259" r:id="rId6"/>
    <p:sldId id="260" r:id="rId7"/>
    <p:sldId id="267" r:id="rId8"/>
    <p:sldId id="297" r:id="rId9"/>
    <p:sldId id="298" r:id="rId10"/>
    <p:sldId id="264" r:id="rId11"/>
    <p:sldId id="269" r:id="rId12"/>
    <p:sldId id="270" r:id="rId13"/>
    <p:sldId id="271" r:id="rId14"/>
    <p:sldId id="273" r:id="rId15"/>
    <p:sldId id="274" r:id="rId16"/>
    <p:sldId id="272" r:id="rId17"/>
    <p:sldId id="275" r:id="rId18"/>
    <p:sldId id="276" r:id="rId19"/>
    <p:sldId id="277" r:id="rId20"/>
    <p:sldId id="278" r:id="rId21"/>
    <p:sldId id="279" r:id="rId22"/>
    <p:sldId id="281" r:id="rId23"/>
    <p:sldId id="282" r:id="rId24"/>
    <p:sldId id="283" r:id="rId25"/>
    <p:sldId id="284" r:id="rId26"/>
    <p:sldId id="286" r:id="rId27"/>
    <p:sldId id="287" r:id="rId28"/>
    <p:sldId id="288" r:id="rId29"/>
    <p:sldId id="293" r:id="rId30"/>
    <p:sldId id="289" r:id="rId31"/>
    <p:sldId id="290" r:id="rId32"/>
    <p:sldId id="294" r:id="rId33"/>
    <p:sldId id="295" r:id="rId34"/>
    <p:sldId id="291" r:id="rId35"/>
    <p:sldId id="292" r:id="rId36"/>
    <p:sldId id="296" r:id="rId37"/>
    <p:sldId id="299" r:id="rId38"/>
    <p:sldId id="300" r:id="rId39"/>
    <p:sldId id="301" r:id="rId40"/>
    <p:sldId id="302" r:id="rId41"/>
    <p:sldId id="303" r:id="rId42"/>
    <p:sldId id="304" r:id="rId43"/>
    <p:sldId id="305" r:id="rId44"/>
    <p:sldId id="306" r:id="rId45"/>
    <p:sldId id="307" r:id="rId46"/>
    <p:sldId id="308" r:id="rId47"/>
    <p:sldId id="309" r:id="rId48"/>
    <p:sldId id="310" r:id="rId49"/>
    <p:sldId id="311" r:id="rId50"/>
    <p:sldId id="312" r:id="rId51"/>
    <p:sldId id="313" r:id="rId52"/>
    <p:sldId id="314" r:id="rId53"/>
    <p:sldId id="315" r:id="rId54"/>
    <p:sldId id="316" r:id="rId55"/>
    <p:sldId id="317" r:id="rId56"/>
    <p:sldId id="318" r:id="rId57"/>
    <p:sldId id="319" r:id="rId58"/>
    <p:sldId id="320" r:id="rId59"/>
    <p:sldId id="321" r:id="rId60"/>
    <p:sldId id="322" r:id="rId61"/>
    <p:sldId id="323" r:id="rId62"/>
    <p:sldId id="324" r:id="rId63"/>
    <p:sldId id="325" r:id="rId64"/>
    <p:sldId id="326" r:id="rId65"/>
    <p:sldId id="327" r:id="rId66"/>
    <p:sldId id="328" r:id="rId67"/>
    <p:sldId id="329" r:id="rId68"/>
    <p:sldId id="330" r:id="rId69"/>
    <p:sldId id="331" r:id="rId70"/>
    <p:sldId id="332" r:id="rId71"/>
    <p:sldId id="333" r:id="rId72"/>
    <p:sldId id="334" r:id="rId7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3" d="100"/>
          <a:sy n="33" d="100"/>
        </p:scale>
        <p:origin x="-60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6814D5-692D-47B1-BE8F-34B1BBC4DA78}" type="datetimeFigureOut">
              <a:rPr lang="it-IT" smtClean="0"/>
              <a:pPr/>
              <a:t>08/05/2012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0C865-8D6D-4EA1-BAA5-A63E2187913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5880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0C865-8D6D-4EA1-BAA5-A63E2187913C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0C865-8D6D-4EA1-BAA5-A63E2187913C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0C865-8D6D-4EA1-BAA5-A63E2187913C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0C865-8D6D-4EA1-BAA5-A63E2187913C}" type="slidenum">
              <a:rPr lang="it-IT" smtClean="0"/>
              <a:pPr/>
              <a:t>12</a:t>
            </a:fld>
            <a:endParaRPr 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0C865-8D6D-4EA1-BAA5-A63E2187913C}" type="slidenum">
              <a:rPr lang="it-IT" smtClean="0"/>
              <a:pPr/>
              <a:t>13</a:t>
            </a:fld>
            <a:endParaRPr lang="it-I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0C865-8D6D-4EA1-BAA5-A63E2187913C}" type="slidenum">
              <a:rPr lang="it-IT" smtClean="0"/>
              <a:pPr/>
              <a:t>14</a:t>
            </a:fld>
            <a:endParaRPr lang="it-I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0C865-8D6D-4EA1-BAA5-A63E2187913C}" type="slidenum">
              <a:rPr lang="it-IT" smtClean="0"/>
              <a:pPr/>
              <a:t>15</a:t>
            </a:fld>
            <a:endParaRPr lang="it-I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0C865-8D6D-4EA1-BAA5-A63E2187913C}" type="slidenum">
              <a:rPr lang="it-IT" smtClean="0"/>
              <a:pPr/>
              <a:t>16</a:t>
            </a:fld>
            <a:endParaRPr lang="it-IT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0C865-8D6D-4EA1-BAA5-A63E2187913C}" type="slidenum">
              <a:rPr lang="it-IT" smtClean="0"/>
              <a:pPr/>
              <a:t>17</a:t>
            </a:fld>
            <a:endParaRPr lang="it-IT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0C865-8D6D-4EA1-BAA5-A63E2187913C}" type="slidenum">
              <a:rPr lang="it-IT" smtClean="0"/>
              <a:pPr/>
              <a:t>18</a:t>
            </a:fld>
            <a:endParaRPr lang="it-IT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0C865-8D6D-4EA1-BAA5-A63E2187913C}" type="slidenum">
              <a:rPr lang="it-IT" smtClean="0"/>
              <a:pPr/>
              <a:t>19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0C865-8D6D-4EA1-BAA5-A63E2187913C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0C865-8D6D-4EA1-BAA5-A63E2187913C}" type="slidenum">
              <a:rPr lang="it-IT" smtClean="0"/>
              <a:pPr/>
              <a:t>20</a:t>
            </a:fld>
            <a:endParaRPr lang="it-IT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0C865-8D6D-4EA1-BAA5-A63E2187913C}" type="slidenum">
              <a:rPr lang="it-IT" smtClean="0"/>
              <a:pPr/>
              <a:t>21</a:t>
            </a:fld>
            <a:endParaRPr lang="it-IT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0C865-8D6D-4EA1-BAA5-A63E2187913C}" type="slidenum">
              <a:rPr lang="it-IT" smtClean="0"/>
              <a:pPr/>
              <a:t>22</a:t>
            </a:fld>
            <a:endParaRPr lang="it-IT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0C865-8D6D-4EA1-BAA5-A63E2187913C}" type="slidenum">
              <a:rPr lang="it-IT" smtClean="0"/>
              <a:pPr/>
              <a:t>23</a:t>
            </a:fld>
            <a:endParaRPr lang="it-IT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0C865-8D6D-4EA1-BAA5-A63E2187913C}" type="slidenum">
              <a:rPr lang="it-IT" smtClean="0"/>
              <a:pPr/>
              <a:t>24</a:t>
            </a:fld>
            <a:endParaRPr lang="it-IT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0C865-8D6D-4EA1-BAA5-A63E2187913C}" type="slidenum">
              <a:rPr lang="it-IT" smtClean="0"/>
              <a:pPr/>
              <a:t>25</a:t>
            </a:fld>
            <a:endParaRPr lang="it-IT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0C865-8D6D-4EA1-BAA5-A63E2187913C}" type="slidenum">
              <a:rPr lang="it-IT" smtClean="0"/>
              <a:pPr/>
              <a:t>26</a:t>
            </a:fld>
            <a:endParaRPr lang="it-IT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0C865-8D6D-4EA1-BAA5-A63E2187913C}" type="slidenum">
              <a:rPr lang="it-IT" smtClean="0"/>
              <a:pPr/>
              <a:t>27</a:t>
            </a:fld>
            <a:endParaRPr lang="it-IT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0C865-8D6D-4EA1-BAA5-A63E2187913C}" type="slidenum">
              <a:rPr lang="it-IT" smtClean="0"/>
              <a:pPr/>
              <a:t>28</a:t>
            </a:fld>
            <a:endParaRPr lang="it-IT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0C865-8D6D-4EA1-BAA5-A63E2187913C}" type="slidenum">
              <a:rPr lang="it-IT" smtClean="0"/>
              <a:pPr/>
              <a:t>29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0C865-8D6D-4EA1-BAA5-A63E2187913C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0C865-8D6D-4EA1-BAA5-A63E2187913C}" type="slidenum">
              <a:rPr lang="it-IT" smtClean="0"/>
              <a:pPr/>
              <a:t>30</a:t>
            </a:fld>
            <a:endParaRPr lang="it-IT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0C865-8D6D-4EA1-BAA5-A63E2187913C}" type="slidenum">
              <a:rPr lang="it-IT" smtClean="0"/>
              <a:pPr/>
              <a:t>31</a:t>
            </a:fld>
            <a:endParaRPr lang="it-IT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0C865-8D6D-4EA1-BAA5-A63E2187913C}" type="slidenum">
              <a:rPr lang="it-IT" smtClean="0"/>
              <a:pPr/>
              <a:t>32</a:t>
            </a:fld>
            <a:endParaRPr lang="it-IT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0C865-8D6D-4EA1-BAA5-A63E2187913C}" type="slidenum">
              <a:rPr lang="it-IT" smtClean="0"/>
              <a:pPr/>
              <a:t>33</a:t>
            </a:fld>
            <a:endParaRPr lang="it-IT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0C865-8D6D-4EA1-BAA5-A63E2187913C}" type="slidenum">
              <a:rPr lang="it-IT" smtClean="0"/>
              <a:pPr/>
              <a:t>34</a:t>
            </a:fld>
            <a:endParaRPr lang="it-IT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0C865-8D6D-4EA1-BAA5-A63E2187913C}" type="slidenum">
              <a:rPr lang="it-IT" smtClean="0"/>
              <a:pPr/>
              <a:t>35</a:t>
            </a:fld>
            <a:endParaRPr lang="it-IT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0C865-8D6D-4EA1-BAA5-A63E2187913C}" type="slidenum">
              <a:rPr lang="it-IT" smtClean="0"/>
              <a:pPr/>
              <a:t>36</a:t>
            </a:fld>
            <a:endParaRPr lang="it-IT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DE568-271D-4DB9-BD49-26E93401CB60}" type="slidenum">
              <a:rPr lang="it-IT" smtClean="0"/>
              <a:pPr/>
              <a:t>37</a:t>
            </a:fld>
            <a:endParaRPr lang="it-IT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DE568-271D-4DB9-BD49-26E93401CB60}" type="slidenum">
              <a:rPr lang="it-IT" smtClean="0"/>
              <a:pPr/>
              <a:t>38</a:t>
            </a:fld>
            <a:endParaRPr lang="it-IT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DE568-271D-4DB9-BD49-26E93401CB60}" type="slidenum">
              <a:rPr lang="it-IT" smtClean="0"/>
              <a:pPr/>
              <a:t>39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0C865-8D6D-4EA1-BAA5-A63E2187913C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DE568-271D-4DB9-BD49-26E93401CB60}" type="slidenum">
              <a:rPr lang="it-IT" smtClean="0"/>
              <a:pPr/>
              <a:t>40</a:t>
            </a:fld>
            <a:endParaRPr lang="it-IT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DE568-271D-4DB9-BD49-26E93401CB60}" type="slidenum">
              <a:rPr lang="it-IT" smtClean="0"/>
              <a:pPr/>
              <a:t>41</a:t>
            </a:fld>
            <a:endParaRPr lang="it-IT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DE568-271D-4DB9-BD49-26E93401CB60}" type="slidenum">
              <a:rPr lang="it-IT" smtClean="0"/>
              <a:pPr/>
              <a:t>42</a:t>
            </a:fld>
            <a:endParaRPr lang="it-IT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DE568-271D-4DB9-BD49-26E93401CB60}" type="slidenum">
              <a:rPr lang="it-IT" smtClean="0"/>
              <a:pPr/>
              <a:t>43</a:t>
            </a:fld>
            <a:endParaRPr lang="it-IT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DE568-271D-4DB9-BD49-26E93401CB60}" type="slidenum">
              <a:rPr lang="it-IT" smtClean="0"/>
              <a:pPr/>
              <a:t>44</a:t>
            </a:fld>
            <a:endParaRPr lang="it-IT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DE568-271D-4DB9-BD49-26E93401CB60}" type="slidenum">
              <a:rPr lang="it-IT" smtClean="0"/>
              <a:pPr/>
              <a:t>45</a:t>
            </a:fld>
            <a:endParaRPr lang="it-IT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DE568-271D-4DB9-BD49-26E93401CB60}" type="slidenum">
              <a:rPr lang="it-IT" smtClean="0"/>
              <a:pPr/>
              <a:t>46</a:t>
            </a:fld>
            <a:endParaRPr lang="it-IT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DE568-271D-4DB9-BD49-26E93401CB60}" type="slidenum">
              <a:rPr lang="it-IT" smtClean="0"/>
              <a:pPr/>
              <a:t>47</a:t>
            </a:fld>
            <a:endParaRPr lang="it-IT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DE568-271D-4DB9-BD49-26E93401CB60}" type="slidenum">
              <a:rPr lang="it-IT" smtClean="0"/>
              <a:pPr/>
              <a:t>48</a:t>
            </a:fld>
            <a:endParaRPr lang="it-IT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DE568-271D-4DB9-BD49-26E93401CB60}" type="slidenum">
              <a:rPr lang="it-IT" smtClean="0"/>
              <a:pPr/>
              <a:t>49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0C865-8D6D-4EA1-BAA5-A63E2187913C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DE568-271D-4DB9-BD49-26E93401CB60}" type="slidenum">
              <a:rPr lang="it-IT" smtClean="0"/>
              <a:pPr/>
              <a:t>50</a:t>
            </a:fld>
            <a:endParaRPr lang="it-IT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DE568-271D-4DB9-BD49-26E93401CB60}" type="slidenum">
              <a:rPr lang="it-IT" smtClean="0"/>
              <a:pPr/>
              <a:t>51</a:t>
            </a:fld>
            <a:endParaRPr lang="it-IT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DE568-271D-4DB9-BD49-26E93401CB60}" type="slidenum">
              <a:rPr lang="it-IT" smtClean="0"/>
              <a:pPr/>
              <a:t>52</a:t>
            </a:fld>
            <a:endParaRPr lang="it-IT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DE568-271D-4DB9-BD49-26E93401CB60}" type="slidenum">
              <a:rPr lang="it-IT" smtClean="0"/>
              <a:pPr/>
              <a:t>53</a:t>
            </a:fld>
            <a:endParaRPr lang="it-IT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DE568-271D-4DB9-BD49-26E93401CB60}" type="slidenum">
              <a:rPr lang="it-IT" smtClean="0"/>
              <a:pPr/>
              <a:t>54</a:t>
            </a:fld>
            <a:endParaRPr lang="it-IT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DE568-271D-4DB9-BD49-26E93401CB60}" type="slidenum">
              <a:rPr lang="it-IT" smtClean="0"/>
              <a:pPr/>
              <a:t>55</a:t>
            </a:fld>
            <a:endParaRPr lang="it-IT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DE568-271D-4DB9-BD49-26E93401CB60}" type="slidenum">
              <a:rPr lang="it-IT" smtClean="0"/>
              <a:pPr/>
              <a:t>56</a:t>
            </a:fld>
            <a:endParaRPr lang="it-IT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DE568-271D-4DB9-BD49-26E93401CB60}" type="slidenum">
              <a:rPr lang="it-IT" smtClean="0"/>
              <a:pPr/>
              <a:t>57</a:t>
            </a:fld>
            <a:endParaRPr lang="it-IT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DE568-271D-4DB9-BD49-26E93401CB60}" type="slidenum">
              <a:rPr lang="it-IT" smtClean="0"/>
              <a:pPr/>
              <a:t>58</a:t>
            </a:fld>
            <a:endParaRPr lang="it-IT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DE568-271D-4DB9-BD49-26E93401CB60}" type="slidenum">
              <a:rPr lang="it-IT" smtClean="0"/>
              <a:pPr/>
              <a:t>59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0C865-8D6D-4EA1-BAA5-A63E2187913C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DE568-271D-4DB9-BD49-26E93401CB60}" type="slidenum">
              <a:rPr lang="it-IT" smtClean="0"/>
              <a:pPr/>
              <a:t>60</a:t>
            </a:fld>
            <a:endParaRPr lang="it-IT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DE568-271D-4DB9-BD49-26E93401CB60}" type="slidenum">
              <a:rPr lang="it-IT" smtClean="0"/>
              <a:pPr/>
              <a:t>61</a:t>
            </a:fld>
            <a:endParaRPr lang="it-IT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DE568-271D-4DB9-BD49-26E93401CB60}" type="slidenum">
              <a:rPr lang="it-IT" smtClean="0"/>
              <a:pPr/>
              <a:t>62</a:t>
            </a:fld>
            <a:endParaRPr lang="it-IT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DE568-271D-4DB9-BD49-26E93401CB60}" type="slidenum">
              <a:rPr lang="it-IT" smtClean="0"/>
              <a:pPr/>
              <a:t>63</a:t>
            </a:fld>
            <a:endParaRPr lang="it-IT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DE568-271D-4DB9-BD49-26E93401CB60}" type="slidenum">
              <a:rPr lang="it-IT" smtClean="0"/>
              <a:pPr/>
              <a:t>64</a:t>
            </a:fld>
            <a:endParaRPr lang="it-IT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DE568-271D-4DB9-BD49-26E93401CB60}" type="slidenum">
              <a:rPr lang="it-IT" smtClean="0"/>
              <a:pPr/>
              <a:t>65</a:t>
            </a:fld>
            <a:endParaRPr lang="it-IT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DE568-271D-4DB9-BD49-26E93401CB60}" type="slidenum">
              <a:rPr lang="it-IT" smtClean="0"/>
              <a:pPr/>
              <a:t>66</a:t>
            </a:fld>
            <a:endParaRPr lang="it-IT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DE568-271D-4DB9-BD49-26E93401CB60}" type="slidenum">
              <a:rPr lang="it-IT" smtClean="0"/>
              <a:pPr/>
              <a:t>67</a:t>
            </a:fld>
            <a:endParaRPr lang="it-IT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DE568-271D-4DB9-BD49-26E93401CB60}" type="slidenum">
              <a:rPr lang="it-IT" smtClean="0"/>
              <a:pPr/>
              <a:t>68</a:t>
            </a:fld>
            <a:endParaRPr lang="it-IT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DE568-271D-4DB9-BD49-26E93401CB60}" type="slidenum">
              <a:rPr lang="it-IT" smtClean="0"/>
              <a:pPr/>
              <a:t>69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0C865-8D6D-4EA1-BAA5-A63E2187913C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DE568-271D-4DB9-BD49-26E93401CB60}" type="slidenum">
              <a:rPr lang="it-IT" smtClean="0"/>
              <a:pPr/>
              <a:t>70</a:t>
            </a:fld>
            <a:endParaRPr lang="it-IT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DE568-271D-4DB9-BD49-26E93401CB60}" type="slidenum">
              <a:rPr lang="it-IT" smtClean="0"/>
              <a:pPr/>
              <a:t>71</a:t>
            </a:fld>
            <a:endParaRPr lang="it-IT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DE568-271D-4DB9-BD49-26E93401CB60}" type="slidenum">
              <a:rPr lang="it-IT" smtClean="0"/>
              <a:pPr/>
              <a:t>72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0C865-8D6D-4EA1-BAA5-A63E2187913C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0C865-8D6D-4EA1-BAA5-A63E2187913C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1129-F457-4BAC-BBA8-927DF2B9941F}" type="datetimeFigureOut">
              <a:rPr lang="it-IT" smtClean="0"/>
              <a:pPr/>
              <a:t>08/05/2012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E753-E55A-4B7F-9898-9D0FB3E2435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1129-F457-4BAC-BBA8-927DF2B9941F}" type="datetimeFigureOut">
              <a:rPr lang="it-IT" smtClean="0"/>
              <a:pPr/>
              <a:t>08/05/2012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E753-E55A-4B7F-9898-9D0FB3E2435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1129-F457-4BAC-BBA8-927DF2B9941F}" type="datetimeFigureOut">
              <a:rPr lang="it-IT" smtClean="0"/>
              <a:pPr/>
              <a:t>08/05/2012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E753-E55A-4B7F-9898-9D0FB3E2435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1129-F457-4BAC-BBA8-927DF2B9941F}" type="datetimeFigureOut">
              <a:rPr lang="it-IT" smtClean="0"/>
              <a:pPr/>
              <a:t>08/05/2012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E753-E55A-4B7F-9898-9D0FB3E2435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1129-F457-4BAC-BBA8-927DF2B9941F}" type="datetimeFigureOut">
              <a:rPr lang="it-IT" smtClean="0"/>
              <a:pPr/>
              <a:t>08/05/2012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E753-E55A-4B7F-9898-9D0FB3E2435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1129-F457-4BAC-BBA8-927DF2B9941F}" type="datetimeFigureOut">
              <a:rPr lang="it-IT" smtClean="0"/>
              <a:pPr/>
              <a:t>08/05/2012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E753-E55A-4B7F-9898-9D0FB3E2435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1129-F457-4BAC-BBA8-927DF2B9941F}" type="datetimeFigureOut">
              <a:rPr lang="it-IT" smtClean="0"/>
              <a:pPr/>
              <a:t>08/05/2012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E753-E55A-4B7F-9898-9D0FB3E2435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1129-F457-4BAC-BBA8-927DF2B9941F}" type="datetimeFigureOut">
              <a:rPr lang="it-IT" smtClean="0"/>
              <a:pPr/>
              <a:t>08/05/2012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E753-E55A-4B7F-9898-9D0FB3E2435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1129-F457-4BAC-BBA8-927DF2B9941F}" type="datetimeFigureOut">
              <a:rPr lang="it-IT" smtClean="0"/>
              <a:pPr/>
              <a:t>08/05/2012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E753-E55A-4B7F-9898-9D0FB3E2435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1129-F457-4BAC-BBA8-927DF2B9941F}" type="datetimeFigureOut">
              <a:rPr lang="it-IT" smtClean="0"/>
              <a:pPr/>
              <a:t>08/05/2012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E753-E55A-4B7F-9898-9D0FB3E2435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B1129-F457-4BAC-BBA8-927DF2B9941F}" type="datetimeFigureOut">
              <a:rPr lang="it-IT" smtClean="0"/>
              <a:pPr/>
              <a:t>08/05/2012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E753-E55A-4B7F-9898-9D0FB3E2435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B1129-F457-4BAC-BBA8-927DF2B9941F}" type="datetimeFigureOut">
              <a:rPr lang="it-IT" smtClean="0"/>
              <a:pPr/>
              <a:t>08/05/2012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AE753-E55A-4B7F-9898-9D0FB3E2435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xwiz.net/techtips/iguide-ipsec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xwiz.net/techtips/iguide-ipsec.html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neier.com/paper-blowfish-fse.html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xwiz.net/techtips/iguide-ipsec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xwiz.net/techtips/iguide-ipsec.html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gif"/><Relationship Id="rId4" Type="http://schemas.openxmlformats.org/officeDocument/2006/relationships/image" Target="../media/image12.gi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xwiz.net/techtips/iguide-ipsec.html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AE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5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5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5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5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5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xwiz.net/techtips/iguide-ipsec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xwiz.net/techtips/iguide-ipsec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xwiz.net/techtips/iguide-ipsec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La suite di protocolli </a:t>
            </a:r>
            <a:r>
              <a:rPr lang="it-IT" dirty="0" err="1" smtClean="0"/>
              <a:t>IPSec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AH: </a:t>
            </a:r>
            <a:r>
              <a:rPr lang="it-IT" b="1" dirty="0" err="1" smtClean="0"/>
              <a:t>Authentication</a:t>
            </a:r>
            <a:r>
              <a:rPr lang="it-IT" b="1" dirty="0" smtClean="0"/>
              <a:t> </a:t>
            </a:r>
            <a:r>
              <a:rPr lang="it-IT" b="1" dirty="0" err="1" smtClean="0"/>
              <a:t>Only</a:t>
            </a:r>
            <a:r>
              <a:rPr lang="it-IT" b="1" dirty="0" smtClean="0"/>
              <a:t>  (2)</a:t>
            </a:r>
            <a:br>
              <a:rPr lang="it-IT" b="1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AH è </a:t>
            </a:r>
            <a:r>
              <a:rPr lang="en-US" dirty="0" err="1" smtClean="0"/>
              <a:t>usato</a:t>
            </a:r>
            <a:r>
              <a:rPr lang="en-US" dirty="0" smtClean="0"/>
              <a:t> per </a:t>
            </a:r>
            <a:r>
              <a:rPr lang="en-US" dirty="0" err="1" smtClean="0"/>
              <a:t>autenticare</a:t>
            </a:r>
            <a:r>
              <a:rPr lang="en-US" dirty="0" smtClean="0"/>
              <a:t>, non </a:t>
            </a:r>
            <a:r>
              <a:rPr lang="en-US" dirty="0" err="1" smtClean="0"/>
              <a:t>cifrare</a:t>
            </a:r>
            <a:r>
              <a:rPr lang="en-US" dirty="0" smtClean="0"/>
              <a:t> 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traffico</a:t>
            </a:r>
            <a:r>
              <a:rPr lang="en-US" dirty="0" smtClean="0"/>
              <a:t> IP</a:t>
            </a:r>
          </a:p>
          <a:p>
            <a:pPr lvl="1" algn="just"/>
            <a:r>
              <a:rPr lang="en-US" dirty="0" err="1" smtClean="0"/>
              <a:t>garantisce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stiamo</a:t>
            </a:r>
            <a:r>
              <a:rPr lang="en-US" dirty="0" smtClean="0"/>
              <a:t> </a:t>
            </a:r>
            <a:r>
              <a:rPr lang="en-US" dirty="0" err="1" smtClean="0"/>
              <a:t>parlando</a:t>
            </a:r>
            <a:r>
              <a:rPr lang="en-US" dirty="0" smtClean="0"/>
              <a:t> con chi </a:t>
            </a:r>
            <a:r>
              <a:rPr lang="en-US" dirty="0" err="1" smtClean="0"/>
              <a:t>noi</a:t>
            </a:r>
            <a:r>
              <a:rPr lang="en-US" dirty="0" smtClean="0"/>
              <a:t> </a:t>
            </a:r>
            <a:r>
              <a:rPr lang="en-US" dirty="0" err="1" smtClean="0"/>
              <a:t>pensiamo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sia</a:t>
            </a:r>
            <a:r>
              <a:rPr lang="en-US" dirty="0" smtClean="0"/>
              <a:t>, </a:t>
            </a:r>
            <a:r>
              <a:rPr lang="en-US" dirty="0" err="1" smtClean="0"/>
              <a:t>individua</a:t>
            </a:r>
            <a:r>
              <a:rPr lang="en-US" dirty="0" smtClean="0"/>
              <a:t> </a:t>
            </a:r>
            <a:r>
              <a:rPr lang="en-US" dirty="0" err="1" smtClean="0"/>
              <a:t>alterazioni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dati</a:t>
            </a:r>
            <a:r>
              <a:rPr lang="en-US" dirty="0" smtClean="0"/>
              <a:t> in </a:t>
            </a:r>
            <a:r>
              <a:rPr lang="en-US" dirty="0" err="1" smtClean="0"/>
              <a:t>transito</a:t>
            </a:r>
            <a:r>
              <a:rPr lang="en-US" dirty="0" smtClean="0"/>
              <a:t>, e </a:t>
            </a:r>
            <a:r>
              <a:rPr lang="en-US" dirty="0" err="1" smtClean="0"/>
              <a:t>opzionalmente</a:t>
            </a:r>
            <a:r>
              <a:rPr lang="en-US" dirty="0" smtClean="0"/>
              <a:t> </a:t>
            </a:r>
            <a:r>
              <a:rPr lang="en-US" dirty="0" err="1" smtClean="0"/>
              <a:t>può</a:t>
            </a:r>
            <a:r>
              <a:rPr lang="en-US" dirty="0" smtClean="0"/>
              <a:t> </a:t>
            </a:r>
            <a:r>
              <a:rPr lang="en-US" dirty="0" err="1" smtClean="0"/>
              <a:t>ostacolare</a:t>
            </a:r>
            <a:r>
              <a:rPr lang="en-US" dirty="0" smtClean="0"/>
              <a:t> </a:t>
            </a:r>
            <a:r>
              <a:rPr lang="en-US" dirty="0" err="1" smtClean="0"/>
              <a:t>attacchi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parte </a:t>
            </a:r>
            <a:r>
              <a:rPr lang="en-US" dirty="0" err="1" smtClean="0"/>
              <a:t>di</a:t>
            </a:r>
            <a:r>
              <a:rPr lang="en-US" dirty="0" smtClean="0"/>
              <a:t> chi </a:t>
            </a:r>
            <a:r>
              <a:rPr lang="en-US" dirty="0" err="1" smtClean="0"/>
              <a:t>cattura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dati</a:t>
            </a:r>
            <a:r>
              <a:rPr lang="en-US" dirty="0" smtClean="0"/>
              <a:t> </a:t>
            </a:r>
            <a:r>
              <a:rPr lang="en-US" dirty="0" err="1" smtClean="0"/>
              <a:t>dalla</a:t>
            </a:r>
            <a:r>
              <a:rPr lang="en-US" dirty="0" smtClean="0"/>
              <a:t> </a:t>
            </a:r>
            <a:r>
              <a:rPr lang="en-US" dirty="0" err="1" smtClean="0"/>
              <a:t>rete</a:t>
            </a:r>
            <a:r>
              <a:rPr lang="en-US" dirty="0" smtClean="0"/>
              <a:t> e </a:t>
            </a:r>
            <a:r>
              <a:rPr lang="en-US" dirty="0" err="1" smtClean="0"/>
              <a:t>cerca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ri-iniettarli</a:t>
            </a:r>
            <a:r>
              <a:rPr lang="en-US" dirty="0" smtClean="0"/>
              <a:t> in un </a:t>
            </a:r>
            <a:r>
              <a:rPr lang="en-US" dirty="0" err="1" smtClean="0"/>
              <a:t>secondo</a:t>
            </a:r>
            <a:r>
              <a:rPr lang="en-US" dirty="0" smtClean="0"/>
              <a:t> </a:t>
            </a:r>
            <a:r>
              <a:rPr lang="en-US" dirty="0" err="1" smtClean="0"/>
              <a:t>momento</a:t>
            </a:r>
            <a:endParaRPr lang="en-US" dirty="0" smtClean="0"/>
          </a:p>
          <a:p>
            <a:pPr algn="just"/>
            <a:r>
              <a:rPr lang="en-US" i="1" dirty="0" smtClean="0"/>
              <a:t>Authentication</a:t>
            </a:r>
            <a:endParaRPr lang="en-US" dirty="0" smtClean="0"/>
          </a:p>
          <a:p>
            <a:pPr lvl="1" algn="just"/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ottiene</a:t>
            </a:r>
            <a:r>
              <a:rPr lang="en-US" dirty="0" smtClean="0"/>
              <a:t> </a:t>
            </a:r>
            <a:r>
              <a:rPr lang="en-US" dirty="0" err="1" smtClean="0"/>
              <a:t>calcolando</a:t>
            </a:r>
            <a:r>
              <a:rPr lang="en-US" dirty="0" smtClean="0"/>
              <a:t> un </a:t>
            </a:r>
            <a:r>
              <a:rPr lang="en-US" dirty="0" err="1" smtClean="0"/>
              <a:t>codice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autenticazione</a:t>
            </a:r>
            <a:r>
              <a:rPr lang="en-US" dirty="0" smtClean="0"/>
              <a:t> hash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tutti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campi</a:t>
            </a:r>
            <a:r>
              <a:rPr lang="en-US" dirty="0" smtClean="0"/>
              <a:t> del </a:t>
            </a:r>
            <a:r>
              <a:rPr lang="en-US" dirty="0" err="1" smtClean="0"/>
              <a:t>pacchetto</a:t>
            </a:r>
            <a:r>
              <a:rPr lang="en-US" dirty="0" smtClean="0"/>
              <a:t> IP (</a:t>
            </a:r>
            <a:r>
              <a:rPr lang="en-US" dirty="0" err="1" smtClean="0"/>
              <a:t>tranne</a:t>
            </a:r>
            <a:r>
              <a:rPr lang="en-US" dirty="0" smtClean="0"/>
              <a:t> </a:t>
            </a:r>
            <a:r>
              <a:rPr lang="en-US" dirty="0" err="1" smtClean="0"/>
              <a:t>quelli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cambiano</a:t>
            </a:r>
            <a:r>
              <a:rPr lang="en-US" dirty="0" smtClean="0"/>
              <a:t> </a:t>
            </a:r>
            <a:r>
              <a:rPr lang="en-US" dirty="0" err="1" smtClean="0"/>
              <a:t>perchè</a:t>
            </a:r>
            <a:r>
              <a:rPr lang="en-US" dirty="0" smtClean="0"/>
              <a:t> </a:t>
            </a:r>
            <a:r>
              <a:rPr lang="en-US" dirty="0" err="1" smtClean="0"/>
              <a:t>modificati</a:t>
            </a:r>
            <a:r>
              <a:rPr lang="en-US" dirty="0" smtClean="0"/>
              <a:t> </a:t>
            </a:r>
            <a:r>
              <a:rPr lang="en-US" dirty="0" err="1" smtClean="0"/>
              <a:t>durante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percorso</a:t>
            </a:r>
            <a:r>
              <a:rPr lang="en-US" dirty="0" smtClean="0"/>
              <a:t>, come TTL, checksum) e </a:t>
            </a:r>
            <a:r>
              <a:rPr lang="en-US" dirty="0" err="1" smtClean="0"/>
              <a:t>memorizzando</a:t>
            </a:r>
            <a:r>
              <a:rPr lang="en-US" dirty="0" smtClean="0"/>
              <a:t> </a:t>
            </a:r>
            <a:r>
              <a:rPr lang="en-US" dirty="0" err="1" smtClean="0"/>
              <a:t>questo</a:t>
            </a:r>
            <a:r>
              <a:rPr lang="en-US" dirty="0" smtClean="0"/>
              <a:t> </a:t>
            </a:r>
            <a:r>
              <a:rPr lang="en-US" dirty="0" err="1" smtClean="0"/>
              <a:t>valore</a:t>
            </a:r>
            <a:r>
              <a:rPr lang="en-US" dirty="0" smtClean="0"/>
              <a:t> in un </a:t>
            </a:r>
            <a:r>
              <a:rPr lang="en-US" dirty="0" err="1" smtClean="0"/>
              <a:t>nuovo</a:t>
            </a:r>
            <a:r>
              <a:rPr lang="en-US" dirty="0" smtClean="0"/>
              <a:t> header AH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AH: </a:t>
            </a:r>
            <a:r>
              <a:rPr lang="it-IT" b="1" dirty="0" err="1" smtClean="0"/>
              <a:t>Authentication</a:t>
            </a:r>
            <a:r>
              <a:rPr lang="it-IT" b="1" dirty="0" smtClean="0"/>
              <a:t> </a:t>
            </a:r>
            <a:r>
              <a:rPr lang="it-IT" b="1" dirty="0" err="1" smtClean="0"/>
              <a:t>Only</a:t>
            </a:r>
            <a:r>
              <a:rPr lang="it-IT" b="1" dirty="0" smtClean="0"/>
              <a:t>  (1)</a:t>
            </a:r>
            <a:br>
              <a:rPr lang="it-IT" b="1" dirty="0" smtClean="0"/>
            </a:b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285720" y="1142984"/>
            <a:ext cx="5322547" cy="36933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it-IT" dirty="0" smtClean="0">
                <a:hlinkClick r:id="rId3"/>
              </a:rPr>
              <a:t>http://www.unixwiz.net/</a:t>
            </a:r>
            <a:r>
              <a:rPr lang="it-IT" dirty="0" err="1" smtClean="0">
                <a:hlinkClick r:id="rId3"/>
              </a:rPr>
              <a:t>techtips</a:t>
            </a:r>
            <a:r>
              <a:rPr lang="it-IT" dirty="0" smtClean="0">
                <a:hlinkClick r:id="rId3"/>
              </a:rPr>
              <a:t>/iguide-ipsec.html#ah</a:t>
            </a:r>
            <a:endParaRPr lang="it-IT" dirty="0" smtClean="0"/>
          </a:p>
        </p:txBody>
      </p:sp>
      <p:pic>
        <p:nvPicPr>
          <p:cNvPr id="2051" name="Picture 3" descr="C:\Documents and Settings\alessandra\Desktop\IPSec-AH-Header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2643182"/>
            <a:ext cx="3484897" cy="2643206"/>
          </a:xfrm>
          <a:prstGeom prst="rect">
            <a:avLst/>
          </a:prstGeom>
          <a:noFill/>
        </p:spPr>
      </p:pic>
      <p:sp>
        <p:nvSpPr>
          <p:cNvPr id="6" name="Segnaposto contenuto 2"/>
          <p:cNvSpPr>
            <a:spLocks noGrp="1"/>
          </p:cNvSpPr>
          <p:nvPr>
            <p:ph idx="1"/>
          </p:nvPr>
        </p:nvSpPr>
        <p:spPr>
          <a:xfrm>
            <a:off x="4071934" y="1571612"/>
            <a:ext cx="4686304" cy="4625989"/>
          </a:xfrm>
        </p:spPr>
        <p:txBody>
          <a:bodyPr>
            <a:noAutofit/>
          </a:bodyPr>
          <a:lstStyle/>
          <a:p>
            <a:pPr algn="just"/>
            <a:r>
              <a:rPr lang="en-US" sz="1600" b="1" dirty="0" smtClean="0"/>
              <a:t>next </a:t>
            </a:r>
            <a:r>
              <a:rPr lang="en-US" sz="1600" b="1" dirty="0" err="1" smtClean="0"/>
              <a:t>hdr</a:t>
            </a:r>
            <a:r>
              <a:rPr lang="en-US" sz="1600" b="1" dirty="0" smtClean="0"/>
              <a:t> </a:t>
            </a:r>
          </a:p>
          <a:p>
            <a:pPr lvl="1" algn="just"/>
            <a:r>
              <a:rPr lang="it-IT" sz="1600" dirty="0" smtClean="0"/>
              <a:t>Indica che tipo di protocollo verrà dopo. </a:t>
            </a:r>
          </a:p>
          <a:p>
            <a:pPr algn="just"/>
            <a:r>
              <a:rPr lang="en-US" sz="1600" b="1" dirty="0" smtClean="0"/>
              <a:t>AH </a:t>
            </a:r>
            <a:r>
              <a:rPr lang="en-US" sz="1600" b="1" dirty="0" err="1" smtClean="0"/>
              <a:t>len</a:t>
            </a:r>
            <a:r>
              <a:rPr lang="en-US" sz="1600" b="1" dirty="0" smtClean="0"/>
              <a:t> </a:t>
            </a:r>
          </a:p>
          <a:p>
            <a:pPr lvl="1" algn="just"/>
            <a:r>
              <a:rPr lang="it-IT" sz="1600" dirty="0" smtClean="0"/>
              <a:t>La lunghezza dell'AH in word </a:t>
            </a:r>
          </a:p>
          <a:p>
            <a:pPr algn="just"/>
            <a:r>
              <a:rPr lang="it-IT" sz="1600" b="1" dirty="0" err="1" smtClean="0"/>
              <a:t>Reserved</a:t>
            </a:r>
            <a:endParaRPr lang="it-IT" sz="1600" b="1" dirty="0" smtClean="0"/>
          </a:p>
          <a:p>
            <a:pPr lvl="1" algn="just"/>
            <a:r>
              <a:rPr lang="it-IT" sz="1600" dirty="0" smtClean="0"/>
              <a:t>Spazio lasciato per sviluppi futuri. Tutti i bit  sono impostati a 0.</a:t>
            </a:r>
          </a:p>
          <a:p>
            <a:pPr algn="just"/>
            <a:r>
              <a:rPr lang="en-US" sz="1600" b="1" dirty="0" smtClean="0"/>
              <a:t>Security Parameters Index </a:t>
            </a:r>
          </a:p>
          <a:p>
            <a:pPr lvl="1" algn="just"/>
            <a:r>
              <a:rPr lang="it-IT" sz="1600" dirty="0" smtClean="0"/>
              <a:t>identifica i parametri di sicurezza correnti in combinazione con la coppia di indirizzi IP. </a:t>
            </a:r>
          </a:p>
          <a:p>
            <a:pPr algn="just"/>
            <a:r>
              <a:rPr lang="it-IT" sz="1600" b="1" dirty="0" err="1" smtClean="0"/>
              <a:t>Sequence</a:t>
            </a:r>
            <a:r>
              <a:rPr lang="it-IT" sz="1600" b="1" dirty="0" smtClean="0"/>
              <a:t> </a:t>
            </a:r>
            <a:r>
              <a:rPr lang="it-IT" sz="1600" b="1" dirty="0" err="1" smtClean="0"/>
              <a:t>Number</a:t>
            </a:r>
            <a:endParaRPr lang="it-IT" sz="1600" b="1" dirty="0" smtClean="0"/>
          </a:p>
          <a:p>
            <a:pPr lvl="1" algn="just"/>
            <a:r>
              <a:rPr lang="it-IT" sz="1600" dirty="0" smtClean="0"/>
              <a:t>Una successione di numeri </a:t>
            </a:r>
            <a:r>
              <a:rPr lang="it-IT" sz="1600" dirty="0" err="1" smtClean="0"/>
              <a:t>monotonicamente</a:t>
            </a:r>
            <a:r>
              <a:rPr lang="it-IT" sz="1600" dirty="0" smtClean="0"/>
              <a:t> crescenti, è usato per impedire i replay </a:t>
            </a:r>
            <a:r>
              <a:rPr lang="it-IT" sz="1600" dirty="0" err="1" smtClean="0"/>
              <a:t>attack</a:t>
            </a:r>
            <a:r>
              <a:rPr lang="it-IT" sz="1600" dirty="0" smtClean="0"/>
              <a:t>.</a:t>
            </a:r>
            <a:endParaRPr lang="en-US" sz="1600" dirty="0" smtClean="0"/>
          </a:p>
          <a:p>
            <a:pPr algn="just"/>
            <a:r>
              <a:rPr lang="en-US" sz="1600" b="1" dirty="0" smtClean="0"/>
              <a:t>Authentication Data </a:t>
            </a:r>
          </a:p>
          <a:p>
            <a:pPr lvl="1" algn="just"/>
            <a:r>
              <a:rPr lang="it-IT" sz="1600" dirty="0" smtClean="0"/>
              <a:t>Contiene l'</a:t>
            </a:r>
            <a:r>
              <a:rPr lang="it-IT" sz="1600" dirty="0" err="1" smtClean="0"/>
              <a:t>Integrity</a:t>
            </a:r>
            <a:r>
              <a:rPr lang="it-IT" sz="1600" dirty="0" smtClean="0"/>
              <a:t> </a:t>
            </a:r>
            <a:r>
              <a:rPr lang="it-IT" sz="1600" dirty="0" err="1" smtClean="0"/>
              <a:t>Check</a:t>
            </a:r>
            <a:r>
              <a:rPr lang="it-IT" sz="1600" dirty="0" smtClean="0"/>
              <a:t> </a:t>
            </a:r>
            <a:r>
              <a:rPr lang="it-IT" sz="1600" dirty="0" err="1" smtClean="0"/>
              <a:t>Value</a:t>
            </a:r>
            <a:r>
              <a:rPr lang="it-IT" sz="1600" dirty="0" smtClean="0"/>
              <a:t> (ICV)</a:t>
            </a:r>
            <a:endParaRPr lang="it-I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AH </a:t>
            </a:r>
            <a:r>
              <a:rPr lang="it-IT" b="1" dirty="0" err="1" smtClean="0"/>
              <a:t>Transport</a:t>
            </a:r>
            <a:r>
              <a:rPr lang="it-IT" b="1" dirty="0" smtClean="0"/>
              <a:t> Mode (1)</a:t>
            </a:r>
            <a:endParaRPr lang="it-IT" b="1" dirty="0"/>
          </a:p>
        </p:txBody>
      </p:sp>
      <p:pic>
        <p:nvPicPr>
          <p:cNvPr id="3075" name="Picture 3" descr="C:\Documents and Settings\alessandra\Desktop\IPSec-AH-Transport-Mod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1214422"/>
            <a:ext cx="6072230" cy="53452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AH </a:t>
            </a:r>
            <a:r>
              <a:rPr lang="it-IT" b="1" dirty="0" err="1" smtClean="0"/>
              <a:t>Transport</a:t>
            </a:r>
            <a:r>
              <a:rPr lang="it-IT" b="1" dirty="0" smtClean="0"/>
              <a:t> Mode (2)</a:t>
            </a:r>
            <a:endParaRPr lang="it-IT" b="1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È </a:t>
            </a:r>
            <a:r>
              <a:rPr lang="en-US" dirty="0" err="1" smtClean="0"/>
              <a:t>usato</a:t>
            </a:r>
            <a:r>
              <a:rPr lang="en-US" dirty="0" smtClean="0"/>
              <a:t> per </a:t>
            </a:r>
            <a:r>
              <a:rPr lang="en-US" dirty="0" err="1" smtClean="0"/>
              <a:t>proteggere</a:t>
            </a:r>
            <a:r>
              <a:rPr lang="en-US" dirty="0" smtClean="0"/>
              <a:t> </a:t>
            </a:r>
            <a:r>
              <a:rPr lang="en-US" dirty="0" err="1" smtClean="0"/>
              <a:t>conversazioni</a:t>
            </a:r>
            <a:r>
              <a:rPr lang="en-US" dirty="0" smtClean="0"/>
              <a:t> end-to-end </a:t>
            </a:r>
            <a:r>
              <a:rPr lang="en-US" dirty="0" err="1" smtClean="0"/>
              <a:t>tra</a:t>
            </a:r>
            <a:r>
              <a:rPr lang="en-US" dirty="0" smtClean="0"/>
              <a:t> due hosts. </a:t>
            </a:r>
          </a:p>
          <a:p>
            <a:pPr lvl="1" algn="just"/>
            <a:r>
              <a:rPr lang="en-US" dirty="0" smtClean="0"/>
              <a:t>La </a:t>
            </a:r>
            <a:r>
              <a:rPr lang="en-US" dirty="0" err="1" smtClean="0"/>
              <a:t>protezione</a:t>
            </a:r>
            <a:r>
              <a:rPr lang="en-US" dirty="0" smtClean="0"/>
              <a:t> </a:t>
            </a:r>
            <a:r>
              <a:rPr lang="en-US" dirty="0" err="1" smtClean="0"/>
              <a:t>può</a:t>
            </a:r>
            <a:r>
              <a:rPr lang="en-US" dirty="0" smtClean="0"/>
              <a:t> </a:t>
            </a:r>
            <a:r>
              <a:rPr lang="en-US" dirty="0" err="1" smtClean="0"/>
              <a:t>essere</a:t>
            </a:r>
            <a:r>
              <a:rPr lang="en-US" dirty="0" smtClean="0"/>
              <a:t> solo </a:t>
            </a:r>
            <a:r>
              <a:rPr lang="en-US" dirty="0" err="1" smtClean="0"/>
              <a:t>autenticazione</a:t>
            </a:r>
            <a:r>
              <a:rPr lang="en-US" dirty="0" smtClean="0"/>
              <a:t>.</a:t>
            </a:r>
          </a:p>
          <a:p>
            <a:pPr lvl="1" algn="just"/>
            <a:r>
              <a:rPr lang="it-IT" dirty="0" smtClean="0"/>
              <a:t>Solo il </a:t>
            </a:r>
            <a:r>
              <a:rPr lang="it-IT" dirty="0" err="1" smtClean="0"/>
              <a:t>payload</a:t>
            </a:r>
            <a:r>
              <a:rPr lang="it-IT" dirty="0" smtClean="0"/>
              <a:t> del datagramma IP viene trattato da </a:t>
            </a:r>
            <a:r>
              <a:rPr lang="it-IT" dirty="0" err="1" smtClean="0"/>
              <a:t>IPsec</a:t>
            </a:r>
            <a:r>
              <a:rPr lang="it-IT" dirty="0" smtClean="0"/>
              <a:t> che inserisce il proprio </a:t>
            </a:r>
            <a:r>
              <a:rPr lang="it-IT" dirty="0" err="1" smtClean="0"/>
              <a:t>header</a:t>
            </a:r>
            <a:r>
              <a:rPr lang="it-IT" dirty="0" smtClean="0"/>
              <a:t> tra l'</a:t>
            </a:r>
            <a:r>
              <a:rPr lang="it-IT" dirty="0" err="1" smtClean="0"/>
              <a:t>header</a:t>
            </a:r>
            <a:r>
              <a:rPr lang="it-IT" dirty="0" smtClean="0"/>
              <a:t> IP ed i livelli superiori</a:t>
            </a:r>
          </a:p>
          <a:p>
            <a:pPr lvl="1" algn="just">
              <a:buNone/>
            </a:pPr>
            <a:endParaRPr lang="it-IT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AH </a:t>
            </a:r>
            <a:r>
              <a:rPr lang="it-IT" b="1" dirty="0" err="1" smtClean="0"/>
              <a:t>Transport</a:t>
            </a:r>
            <a:r>
              <a:rPr lang="it-IT" b="1" dirty="0" smtClean="0"/>
              <a:t> Mode (3)</a:t>
            </a:r>
            <a:endParaRPr lang="it-IT" b="1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sz="3400" dirty="0" smtClean="0"/>
              <a:t>Quando per proteggere il traffico viene utilizzato il protocollo AH  in </a:t>
            </a:r>
            <a:r>
              <a:rPr lang="it-IT" sz="3400" dirty="0" err="1" smtClean="0"/>
              <a:t>transport</a:t>
            </a:r>
            <a:r>
              <a:rPr lang="it-IT" sz="3400" dirty="0" smtClean="0"/>
              <a:t> mode, un nuovo </a:t>
            </a:r>
            <a:r>
              <a:rPr lang="it-IT" sz="3400" dirty="0" err="1" smtClean="0"/>
              <a:t>header</a:t>
            </a:r>
            <a:r>
              <a:rPr lang="it-IT" sz="3400" dirty="0" smtClean="0"/>
              <a:t> AH viene aggiunto tra l’</a:t>
            </a:r>
            <a:r>
              <a:rPr lang="it-IT" sz="3400" dirty="0" err="1" smtClean="0"/>
              <a:t>header</a:t>
            </a:r>
            <a:r>
              <a:rPr lang="it-IT" sz="3400" dirty="0" smtClean="0"/>
              <a:t> IP e</a:t>
            </a:r>
            <a:r>
              <a:rPr lang="en-US" sz="3400" dirty="0" smtClean="0"/>
              <a:t> </a:t>
            </a:r>
            <a:r>
              <a:rPr lang="en-US" sz="3400" dirty="0" err="1" smtClean="0"/>
              <a:t>il</a:t>
            </a:r>
            <a:r>
              <a:rPr lang="en-US" sz="3400" dirty="0" smtClean="0"/>
              <a:t> protocol payload (TCP, UDP, etc.)</a:t>
            </a:r>
          </a:p>
          <a:p>
            <a:r>
              <a:rPr lang="it-IT" sz="3400" dirty="0" smtClean="0"/>
              <a:t>Nell’</a:t>
            </a:r>
            <a:r>
              <a:rPr lang="it-IT" sz="3400" dirty="0" err="1" smtClean="0"/>
              <a:t>header</a:t>
            </a:r>
            <a:r>
              <a:rPr lang="it-IT" sz="3400" dirty="0" smtClean="0"/>
              <a:t> IP viene modificato il campo </a:t>
            </a:r>
            <a:r>
              <a:rPr lang="it-IT" sz="3400" dirty="0" err="1" smtClean="0"/>
              <a:t>protocol</a:t>
            </a:r>
            <a:r>
              <a:rPr lang="it-IT" sz="3400" dirty="0" smtClean="0"/>
              <a:t> per indicare che il prossimo </a:t>
            </a:r>
            <a:r>
              <a:rPr lang="it-IT" sz="3400" dirty="0" err="1" smtClean="0"/>
              <a:t>header</a:t>
            </a:r>
            <a:r>
              <a:rPr lang="it-IT" sz="3400" dirty="0" smtClean="0"/>
              <a:t> da trattare è il protocollo AH (campo </a:t>
            </a:r>
            <a:r>
              <a:rPr lang="en-US" sz="3400" dirty="0" smtClean="0"/>
              <a:t>next header</a:t>
            </a:r>
            <a:r>
              <a:rPr lang="it-IT" sz="3400" dirty="0" smtClean="0"/>
              <a:t>)</a:t>
            </a:r>
          </a:p>
          <a:p>
            <a:r>
              <a:rPr lang="it-IT" sz="3400" dirty="0" smtClean="0"/>
              <a:t>Poi il pacchetto IP intero così ottenuto ad eccezione di alcuni campi mutabili dell’</a:t>
            </a:r>
            <a:r>
              <a:rPr lang="it-IT" sz="3400" dirty="0" err="1" smtClean="0"/>
              <a:t>header</a:t>
            </a:r>
            <a:r>
              <a:rPr lang="it-IT" sz="3400" dirty="0" smtClean="0"/>
              <a:t> IP viene autenticato dal processo di </a:t>
            </a:r>
            <a:r>
              <a:rPr lang="it-IT" sz="3400" dirty="0" err="1" smtClean="0"/>
              <a:t>hashing</a:t>
            </a:r>
            <a:r>
              <a:rPr lang="it-IT" sz="3400" dirty="0" smtClean="0"/>
              <a:t> e inviato a destinazione</a:t>
            </a:r>
          </a:p>
          <a:p>
            <a:r>
              <a:rPr lang="en-US" sz="3400" dirty="0" err="1" smtClean="0"/>
              <a:t>Quando</a:t>
            </a:r>
            <a:r>
              <a:rPr lang="en-US" sz="3400" dirty="0" smtClean="0"/>
              <a:t> </a:t>
            </a:r>
            <a:r>
              <a:rPr lang="en-US" sz="3400" dirty="0" err="1" smtClean="0"/>
              <a:t>il</a:t>
            </a:r>
            <a:r>
              <a:rPr lang="en-US" sz="3400" dirty="0" smtClean="0"/>
              <a:t> </a:t>
            </a:r>
            <a:r>
              <a:rPr lang="en-US" sz="3400" dirty="0" err="1" smtClean="0"/>
              <a:t>pacchetto</a:t>
            </a:r>
            <a:r>
              <a:rPr lang="en-US" sz="3400" dirty="0" smtClean="0"/>
              <a:t> </a:t>
            </a:r>
            <a:r>
              <a:rPr lang="en-US" sz="3400" dirty="0" err="1" smtClean="0"/>
              <a:t>arriva</a:t>
            </a:r>
            <a:r>
              <a:rPr lang="en-US" sz="3400" dirty="0" smtClean="0"/>
              <a:t> a </a:t>
            </a:r>
            <a:r>
              <a:rPr lang="en-US" sz="3400" dirty="0" err="1" smtClean="0"/>
              <a:t>destinazione</a:t>
            </a:r>
            <a:r>
              <a:rPr lang="en-US" sz="3400" dirty="0" smtClean="0"/>
              <a:t> e </a:t>
            </a:r>
            <a:r>
              <a:rPr lang="en-US" sz="3400" dirty="0" err="1" smtClean="0"/>
              <a:t>supera</a:t>
            </a:r>
            <a:r>
              <a:rPr lang="en-US" sz="3400" dirty="0" smtClean="0"/>
              <a:t> </a:t>
            </a:r>
            <a:r>
              <a:rPr lang="en-US" sz="3400" dirty="0" err="1" smtClean="0"/>
              <a:t>il</a:t>
            </a:r>
            <a:r>
              <a:rPr lang="en-US" sz="3400" dirty="0" smtClean="0"/>
              <a:t> </a:t>
            </a:r>
            <a:r>
              <a:rPr lang="en-US" sz="3400" dirty="0" err="1" smtClean="0"/>
              <a:t>controllo</a:t>
            </a:r>
            <a:r>
              <a:rPr lang="en-US" sz="3400" dirty="0" smtClean="0"/>
              <a:t> </a:t>
            </a:r>
            <a:r>
              <a:rPr lang="en-US" sz="3400" dirty="0" err="1" smtClean="0"/>
              <a:t>di</a:t>
            </a:r>
            <a:r>
              <a:rPr lang="en-US" sz="3400" dirty="0" smtClean="0"/>
              <a:t> </a:t>
            </a:r>
            <a:r>
              <a:rPr lang="en-US" sz="3400" dirty="0" err="1" smtClean="0"/>
              <a:t>autenticazione</a:t>
            </a:r>
            <a:r>
              <a:rPr lang="en-US" sz="3400" dirty="0" smtClean="0"/>
              <a:t>, </a:t>
            </a:r>
            <a:r>
              <a:rPr lang="en-US" sz="3400" dirty="0" err="1" smtClean="0"/>
              <a:t>l’header</a:t>
            </a:r>
            <a:r>
              <a:rPr lang="en-US" sz="3400" dirty="0" smtClean="0"/>
              <a:t>  AH </a:t>
            </a:r>
            <a:r>
              <a:rPr lang="en-US" sz="3400" dirty="0" err="1" smtClean="0"/>
              <a:t>viene</a:t>
            </a:r>
            <a:r>
              <a:rPr lang="en-US" sz="3400" dirty="0" smtClean="0"/>
              <a:t> </a:t>
            </a:r>
            <a:r>
              <a:rPr lang="en-US" sz="3400" dirty="0" err="1" smtClean="0"/>
              <a:t>rimosso</a:t>
            </a:r>
            <a:r>
              <a:rPr lang="en-US" sz="3400" dirty="0" smtClean="0"/>
              <a:t> e </a:t>
            </a:r>
            <a:r>
              <a:rPr lang="en-US" sz="3400" dirty="0" err="1" smtClean="0"/>
              <a:t>il</a:t>
            </a:r>
            <a:r>
              <a:rPr lang="en-US" sz="3400" dirty="0" smtClean="0"/>
              <a:t> campo Proto=AH </a:t>
            </a:r>
            <a:r>
              <a:rPr lang="en-US" sz="3400" dirty="0" err="1" smtClean="0"/>
              <a:t>nell’header</a:t>
            </a:r>
            <a:r>
              <a:rPr lang="en-US" sz="3400" dirty="0" smtClean="0"/>
              <a:t> IP header è </a:t>
            </a:r>
            <a:r>
              <a:rPr lang="en-US" sz="3400" dirty="0" err="1" smtClean="0"/>
              <a:t>rimpiazzato</a:t>
            </a:r>
            <a:r>
              <a:rPr lang="en-US" sz="3400" dirty="0" smtClean="0"/>
              <a:t> con "Next Protocol”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AH Tunnel Mode (1)</a:t>
            </a:r>
            <a:br>
              <a:rPr lang="en-US" b="1" dirty="0" smtClean="0"/>
            </a:br>
            <a:endParaRPr lang="it-IT" dirty="0"/>
          </a:p>
        </p:txBody>
      </p:sp>
      <p:pic>
        <p:nvPicPr>
          <p:cNvPr id="1028" name="Picture 4" descr="C:\Users\gio\Desktop\IPSec-AH-Tunnel-Mod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4546" y="1214422"/>
            <a:ext cx="4853730" cy="54594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AH Tunnel Mode (2)</a:t>
            </a:r>
            <a:br>
              <a:rPr lang="en-US" b="1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dirty="0" smtClean="0"/>
              <a:t>Nel tunnel mode il datagramma IP viene completamente incapsulato in un nuovo datagramma IP utilizzando </a:t>
            </a:r>
            <a:r>
              <a:rPr lang="it-IT" sz="2800" dirty="0" err="1" smtClean="0"/>
              <a:t>IPsec</a:t>
            </a:r>
            <a:r>
              <a:rPr lang="it-IT" sz="2800" dirty="0" smtClean="0"/>
              <a:t>.</a:t>
            </a:r>
          </a:p>
          <a:p>
            <a:pPr lvl="1" algn="just"/>
            <a:r>
              <a:rPr lang="en-US" sz="2400" dirty="0" smtClean="0"/>
              <a:t>Il </a:t>
            </a:r>
            <a:r>
              <a:rPr lang="en-US" sz="2400" dirty="0" err="1" smtClean="0"/>
              <a:t>pacchetto</a:t>
            </a:r>
            <a:r>
              <a:rPr lang="en-US" sz="2400" dirty="0" smtClean="0"/>
              <a:t> </a:t>
            </a:r>
            <a:r>
              <a:rPr lang="en-US" sz="2400" dirty="0" err="1" smtClean="0"/>
              <a:t>viene</a:t>
            </a:r>
            <a:r>
              <a:rPr lang="en-US" sz="2400" dirty="0" smtClean="0"/>
              <a:t> </a:t>
            </a:r>
            <a:r>
              <a:rPr lang="en-US" sz="2400" dirty="0" err="1" smtClean="0"/>
              <a:t>fornito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un Integrity Check Value per </a:t>
            </a:r>
            <a:r>
              <a:rPr lang="en-US" sz="2400" dirty="0" err="1" smtClean="0"/>
              <a:t>autenticare</a:t>
            </a:r>
            <a:r>
              <a:rPr lang="en-US" sz="2400" dirty="0" smtClean="0"/>
              <a:t> </a:t>
            </a:r>
            <a:r>
              <a:rPr lang="en-US" sz="2400" dirty="0" err="1" smtClean="0"/>
              <a:t>il</a:t>
            </a:r>
            <a:r>
              <a:rPr lang="en-US" sz="2400" dirty="0" smtClean="0"/>
              <a:t> </a:t>
            </a:r>
            <a:r>
              <a:rPr lang="en-US" sz="2400" dirty="0" err="1" smtClean="0"/>
              <a:t>mittente</a:t>
            </a:r>
            <a:r>
              <a:rPr lang="en-US" sz="2400" dirty="0" smtClean="0"/>
              <a:t> e </a:t>
            </a:r>
            <a:r>
              <a:rPr lang="en-US" sz="2400" dirty="0" err="1" smtClean="0"/>
              <a:t>prevenire</a:t>
            </a:r>
            <a:r>
              <a:rPr lang="en-US" sz="2400" dirty="0" smtClean="0"/>
              <a:t> </a:t>
            </a:r>
            <a:r>
              <a:rPr lang="en-US" sz="2400" dirty="0" err="1" smtClean="0"/>
              <a:t>alterazioni</a:t>
            </a:r>
            <a:endParaRPr lang="en-US" sz="2400" dirty="0" smtClean="0"/>
          </a:p>
          <a:p>
            <a:pPr lvl="1" algn="just"/>
            <a:r>
              <a:rPr lang="en-US" sz="2400" dirty="0" err="1" smtClean="0"/>
              <a:t>viene</a:t>
            </a:r>
            <a:r>
              <a:rPr lang="en-US" sz="2400" dirty="0" smtClean="0"/>
              <a:t> </a:t>
            </a:r>
            <a:r>
              <a:rPr lang="en-US" sz="2400" dirty="0" err="1" smtClean="0"/>
              <a:t>incapsulato</a:t>
            </a:r>
            <a:r>
              <a:rPr lang="en-US" sz="2400" dirty="0" smtClean="0"/>
              <a:t> </a:t>
            </a:r>
            <a:r>
              <a:rPr lang="en-US" sz="2400" dirty="0" err="1" smtClean="0"/>
              <a:t>l’intero</a:t>
            </a:r>
            <a:r>
              <a:rPr lang="en-US" sz="2400" dirty="0" smtClean="0"/>
              <a:t> header IP e </a:t>
            </a:r>
            <a:r>
              <a:rPr lang="en-US" sz="2400" dirty="0" err="1" smtClean="0"/>
              <a:t>il</a:t>
            </a:r>
            <a:r>
              <a:rPr lang="en-US" sz="2400" dirty="0" smtClean="0"/>
              <a:t> payload e </a:t>
            </a:r>
            <a:r>
              <a:rPr lang="en-US" sz="2400" dirty="0" err="1" smtClean="0"/>
              <a:t>ciò</a:t>
            </a:r>
            <a:r>
              <a:rPr lang="en-US" sz="2400" dirty="0" smtClean="0"/>
              <a:t> </a:t>
            </a:r>
            <a:r>
              <a:rPr lang="en-US" sz="2400" dirty="0" err="1" smtClean="0"/>
              <a:t>consente</a:t>
            </a:r>
            <a:r>
              <a:rPr lang="en-US" sz="2400" dirty="0" smtClean="0"/>
              <a:t> </a:t>
            </a:r>
            <a:r>
              <a:rPr lang="en-US" sz="2400" dirty="0" err="1" smtClean="0"/>
              <a:t>alla</a:t>
            </a:r>
            <a:r>
              <a:rPr lang="en-US" sz="2400" dirty="0" smtClean="0"/>
              <a:t> </a:t>
            </a:r>
            <a:r>
              <a:rPr lang="en-US" sz="2400" dirty="0" err="1" smtClean="0"/>
              <a:t>sorgente</a:t>
            </a:r>
            <a:r>
              <a:rPr lang="en-US" sz="2400" dirty="0" smtClean="0"/>
              <a:t> e </a:t>
            </a:r>
            <a:r>
              <a:rPr lang="en-US" sz="2400" dirty="0" err="1" smtClean="0"/>
              <a:t>destinazione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essere</a:t>
            </a:r>
            <a:r>
              <a:rPr lang="en-US" sz="2400" dirty="0" smtClean="0"/>
              <a:t> </a:t>
            </a:r>
            <a:r>
              <a:rPr lang="en-US" sz="2400" dirty="0" err="1" smtClean="0"/>
              <a:t>diversi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dirty="0" err="1" smtClean="0"/>
              <a:t>quelli</a:t>
            </a:r>
            <a:r>
              <a:rPr lang="en-US" sz="2400" dirty="0" smtClean="0"/>
              <a:t> del </a:t>
            </a:r>
            <a:r>
              <a:rPr lang="en-US" sz="2400" dirty="0" err="1" smtClean="0"/>
              <a:t>pacchetto</a:t>
            </a:r>
            <a:r>
              <a:rPr lang="en-US" sz="2400" dirty="0" smtClean="0"/>
              <a:t>  </a:t>
            </a:r>
            <a:r>
              <a:rPr lang="en-US" sz="2400" dirty="0" err="1" smtClean="0"/>
              <a:t>che</a:t>
            </a:r>
            <a:r>
              <a:rPr lang="en-US" sz="2400" dirty="0" smtClean="0"/>
              <a:t> </a:t>
            </a:r>
            <a:r>
              <a:rPr lang="en-US" sz="2400" dirty="0" err="1" smtClean="0"/>
              <a:t>li</a:t>
            </a:r>
            <a:r>
              <a:rPr lang="en-US" sz="2400" dirty="0" smtClean="0"/>
              <a:t> </a:t>
            </a:r>
            <a:r>
              <a:rPr lang="en-US" sz="2400" dirty="0" err="1" smtClean="0"/>
              <a:t>contiene</a:t>
            </a:r>
            <a:r>
              <a:rPr lang="en-US" sz="2400" dirty="0" smtClean="0"/>
              <a:t> (</a:t>
            </a:r>
            <a:r>
              <a:rPr lang="en-US" sz="2400" dirty="0" err="1" smtClean="0"/>
              <a:t>ciò</a:t>
            </a:r>
            <a:r>
              <a:rPr lang="en-US" sz="2400" dirty="0" smtClean="0"/>
              <a:t> </a:t>
            </a:r>
            <a:r>
              <a:rPr lang="en-US" sz="2400" dirty="0" err="1" smtClean="0"/>
              <a:t>consente</a:t>
            </a:r>
            <a:r>
              <a:rPr lang="en-US" sz="2400" dirty="0" smtClean="0"/>
              <a:t> la </a:t>
            </a:r>
            <a:r>
              <a:rPr lang="en-US" sz="2400" dirty="0" err="1" smtClean="0"/>
              <a:t>creazione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un tunnel).</a:t>
            </a:r>
          </a:p>
          <a:p>
            <a:endParaRPr lang="en-US" u="sng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AH Tunnel Mode (3)</a:t>
            </a:r>
            <a:br>
              <a:rPr lang="en-US" b="1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600" dirty="0" err="1" smtClean="0"/>
              <a:t>Quando</a:t>
            </a:r>
            <a:r>
              <a:rPr lang="en-US" sz="2600" dirty="0" smtClean="0"/>
              <a:t> </a:t>
            </a:r>
            <a:r>
              <a:rPr lang="en-US" sz="2600" dirty="0" err="1" smtClean="0"/>
              <a:t>il</a:t>
            </a:r>
            <a:r>
              <a:rPr lang="en-US" sz="2600" dirty="0" smtClean="0"/>
              <a:t> </a:t>
            </a:r>
            <a:r>
              <a:rPr lang="en-US" sz="2600" dirty="0" err="1" smtClean="0"/>
              <a:t>pacchetto</a:t>
            </a:r>
            <a:r>
              <a:rPr lang="en-US" sz="2600" dirty="0" smtClean="0"/>
              <a:t> </a:t>
            </a:r>
            <a:r>
              <a:rPr lang="en-US" sz="2600" dirty="0" err="1" smtClean="0"/>
              <a:t>arriva</a:t>
            </a:r>
            <a:r>
              <a:rPr lang="en-US" sz="2600" dirty="0" smtClean="0"/>
              <a:t> a </a:t>
            </a:r>
            <a:r>
              <a:rPr lang="en-US" sz="2600" dirty="0" err="1" smtClean="0"/>
              <a:t>destinazione</a:t>
            </a:r>
            <a:r>
              <a:rPr lang="en-US" sz="2600" dirty="0" smtClean="0"/>
              <a:t>, </a:t>
            </a:r>
            <a:r>
              <a:rPr lang="en-US" sz="2600" dirty="0" err="1" smtClean="0"/>
              <a:t>dopo</a:t>
            </a:r>
            <a:r>
              <a:rPr lang="en-US" sz="2600" dirty="0" smtClean="0"/>
              <a:t> </a:t>
            </a:r>
            <a:r>
              <a:rPr lang="en-US" sz="2600" dirty="0" err="1" smtClean="0"/>
              <a:t>il</a:t>
            </a:r>
            <a:r>
              <a:rPr lang="en-US" sz="2600" dirty="0" smtClean="0"/>
              <a:t> </a:t>
            </a:r>
            <a:r>
              <a:rPr lang="en-US" sz="2600" dirty="0" err="1" smtClean="0"/>
              <a:t>controllo</a:t>
            </a:r>
            <a:r>
              <a:rPr lang="en-US" sz="2600" dirty="0" smtClean="0"/>
              <a:t> </a:t>
            </a:r>
            <a:r>
              <a:rPr lang="en-US" sz="2600" dirty="0" err="1" smtClean="0"/>
              <a:t>di</a:t>
            </a:r>
            <a:r>
              <a:rPr lang="en-US" sz="2600" dirty="0" smtClean="0"/>
              <a:t> </a:t>
            </a:r>
            <a:r>
              <a:rPr lang="en-US" sz="2600" dirty="0" err="1" smtClean="0"/>
              <a:t>autenticazione</a:t>
            </a:r>
            <a:r>
              <a:rPr lang="en-US" sz="2600" dirty="0" smtClean="0"/>
              <a:t> </a:t>
            </a:r>
            <a:r>
              <a:rPr lang="en-US" sz="2600" dirty="0" err="1" smtClean="0"/>
              <a:t>l’intero</a:t>
            </a:r>
            <a:r>
              <a:rPr lang="en-US" sz="2600" dirty="0" smtClean="0"/>
              <a:t> IP e header AH </a:t>
            </a:r>
            <a:r>
              <a:rPr lang="en-US" sz="2600" dirty="0" err="1" smtClean="0"/>
              <a:t>vengono</a:t>
            </a:r>
            <a:r>
              <a:rPr lang="en-US" sz="2600" dirty="0" smtClean="0"/>
              <a:t> </a:t>
            </a:r>
            <a:r>
              <a:rPr lang="en-US" sz="2600" dirty="0" err="1" smtClean="0"/>
              <a:t>estrapolati</a:t>
            </a:r>
            <a:endParaRPr lang="en-US" sz="2600" dirty="0" smtClean="0"/>
          </a:p>
          <a:p>
            <a:pPr lvl="1"/>
            <a:r>
              <a:rPr lang="en-US" sz="2200" dirty="0" err="1" smtClean="0"/>
              <a:t>il</a:t>
            </a:r>
            <a:r>
              <a:rPr lang="en-US" sz="2200" dirty="0" smtClean="0"/>
              <a:t> </a:t>
            </a:r>
            <a:r>
              <a:rPr lang="en-US" sz="2200" dirty="0" err="1" smtClean="0"/>
              <a:t>datagramma</a:t>
            </a:r>
            <a:r>
              <a:rPr lang="en-US" sz="2200" dirty="0" smtClean="0"/>
              <a:t> IP </a:t>
            </a:r>
            <a:r>
              <a:rPr lang="en-US" sz="2200" dirty="0" err="1" smtClean="0"/>
              <a:t>originale</a:t>
            </a:r>
            <a:r>
              <a:rPr lang="en-US" sz="2200" dirty="0" smtClean="0"/>
              <a:t> </a:t>
            </a:r>
            <a:r>
              <a:rPr lang="en-US" sz="2200" dirty="0" err="1" smtClean="0"/>
              <a:t>viene</a:t>
            </a:r>
            <a:r>
              <a:rPr lang="en-US" sz="2200" dirty="0" smtClean="0"/>
              <a:t> </a:t>
            </a:r>
            <a:r>
              <a:rPr lang="en-US" sz="2200" dirty="0" err="1" smtClean="0"/>
              <a:t>ricostruito</a:t>
            </a:r>
            <a:r>
              <a:rPr lang="en-US" sz="2200" dirty="0" smtClean="0"/>
              <a:t> e </a:t>
            </a:r>
            <a:r>
              <a:rPr lang="en-US" sz="2200" dirty="0" err="1" smtClean="0"/>
              <a:t>può</a:t>
            </a:r>
            <a:r>
              <a:rPr lang="en-US" sz="2200" dirty="0" smtClean="0"/>
              <a:t> </a:t>
            </a:r>
            <a:r>
              <a:rPr lang="en-US" sz="2200" dirty="0" err="1" smtClean="0"/>
              <a:t>essere</a:t>
            </a:r>
            <a:r>
              <a:rPr lang="en-US" sz="2200" dirty="0" smtClean="0"/>
              <a:t> </a:t>
            </a:r>
            <a:r>
              <a:rPr lang="en-US" sz="2200" dirty="0" err="1" smtClean="0"/>
              <a:t>recapitato</a:t>
            </a:r>
            <a:r>
              <a:rPr lang="en-US" sz="2200" dirty="0" smtClean="0"/>
              <a:t> </a:t>
            </a:r>
            <a:r>
              <a:rPr lang="en-US" sz="2200" dirty="0" err="1" smtClean="0"/>
              <a:t>localmente</a:t>
            </a:r>
            <a:r>
              <a:rPr lang="en-US" sz="2200" dirty="0" smtClean="0"/>
              <a:t> o </a:t>
            </a:r>
            <a:r>
              <a:rPr lang="en-US" sz="2200" dirty="0" err="1" smtClean="0"/>
              <a:t>altrove</a:t>
            </a:r>
            <a:r>
              <a:rPr lang="en-US" sz="2200" dirty="0" smtClean="0"/>
              <a:t> (in </a:t>
            </a:r>
            <a:r>
              <a:rPr lang="en-US" sz="2200" dirty="0" err="1" smtClean="0"/>
              <a:t>accordo</a:t>
            </a:r>
            <a:r>
              <a:rPr lang="en-US" sz="2200" dirty="0" smtClean="0"/>
              <a:t> </a:t>
            </a:r>
            <a:r>
              <a:rPr lang="en-US" sz="2200" dirty="0" err="1" smtClean="0"/>
              <a:t>alla</a:t>
            </a:r>
            <a:r>
              <a:rPr lang="en-US" sz="2200" dirty="0" smtClean="0"/>
              <a:t> </a:t>
            </a:r>
            <a:r>
              <a:rPr lang="en-US" sz="2200" dirty="0" err="1" smtClean="0"/>
              <a:t>destinazione</a:t>
            </a:r>
            <a:r>
              <a:rPr lang="en-US" sz="2200" dirty="0" smtClean="0"/>
              <a:t> IP </a:t>
            </a:r>
            <a:r>
              <a:rPr lang="en-US" sz="2200" dirty="0" err="1" smtClean="0"/>
              <a:t>incapsulata</a:t>
            </a:r>
            <a:r>
              <a:rPr lang="en-US" sz="2200" dirty="0" smtClean="0"/>
              <a:t> </a:t>
            </a:r>
            <a:r>
              <a:rPr lang="en-US" sz="2200" dirty="0" err="1" smtClean="0"/>
              <a:t>nel</a:t>
            </a:r>
            <a:r>
              <a:rPr lang="en-US" sz="2200" dirty="0" smtClean="0"/>
              <a:t> </a:t>
            </a:r>
            <a:r>
              <a:rPr lang="en-US" sz="2200" dirty="0" err="1" smtClean="0"/>
              <a:t>pacchetto</a:t>
            </a:r>
            <a:r>
              <a:rPr lang="en-US" sz="2200" dirty="0" smtClean="0"/>
              <a:t>)</a:t>
            </a:r>
          </a:p>
          <a:p>
            <a:pPr lvl="1">
              <a:buNone/>
            </a:pPr>
            <a:endParaRPr lang="en-US" sz="2200" dirty="0" smtClean="0"/>
          </a:p>
          <a:p>
            <a:r>
              <a:rPr lang="en-US" sz="2600" i="1" dirty="0" smtClean="0"/>
              <a:t>Transport mode </a:t>
            </a:r>
            <a:r>
              <a:rPr lang="en-US" sz="2600" dirty="0" smtClean="0"/>
              <a:t>è </a:t>
            </a:r>
            <a:r>
              <a:rPr lang="en-US" sz="2600" dirty="0" err="1" smtClean="0"/>
              <a:t>usato</a:t>
            </a:r>
            <a:r>
              <a:rPr lang="en-US" sz="2600" dirty="0" smtClean="0"/>
              <a:t> per la </a:t>
            </a:r>
            <a:r>
              <a:rPr lang="en-US" sz="2600" dirty="0" err="1" smtClean="0"/>
              <a:t>sicurezza</a:t>
            </a:r>
            <a:r>
              <a:rPr lang="en-US" sz="2600" dirty="0" smtClean="0"/>
              <a:t> </a:t>
            </a:r>
            <a:r>
              <a:rPr lang="en-US" sz="2600" dirty="0" err="1" smtClean="0"/>
              <a:t>di</a:t>
            </a:r>
            <a:r>
              <a:rPr lang="en-US" sz="2600" dirty="0" smtClean="0"/>
              <a:t> </a:t>
            </a:r>
            <a:r>
              <a:rPr lang="en-US" sz="2600" dirty="0" err="1" smtClean="0"/>
              <a:t>una</a:t>
            </a:r>
            <a:r>
              <a:rPr lang="en-US" sz="2600" dirty="0" smtClean="0"/>
              <a:t> </a:t>
            </a:r>
            <a:r>
              <a:rPr lang="en-US" sz="2600" dirty="0" err="1" smtClean="0"/>
              <a:t>connessione</a:t>
            </a:r>
            <a:r>
              <a:rPr lang="en-US" sz="2600" dirty="0" smtClean="0"/>
              <a:t> end-to-end </a:t>
            </a:r>
            <a:r>
              <a:rPr lang="en-US" sz="2600" dirty="0" err="1" smtClean="0"/>
              <a:t>tra</a:t>
            </a:r>
            <a:r>
              <a:rPr lang="en-US" sz="2600" dirty="0" smtClean="0"/>
              <a:t> due computers,</a:t>
            </a:r>
          </a:p>
          <a:p>
            <a:r>
              <a:rPr lang="en-US" sz="2600" i="1" dirty="0" smtClean="0"/>
              <a:t>Tunnel mode </a:t>
            </a:r>
            <a:r>
              <a:rPr lang="en-US" sz="2600" dirty="0" smtClean="0"/>
              <a:t>è </a:t>
            </a:r>
            <a:r>
              <a:rPr lang="en-US" sz="2600" dirty="0" err="1" smtClean="0"/>
              <a:t>usato</a:t>
            </a:r>
            <a:r>
              <a:rPr lang="en-US" sz="2600" dirty="0" smtClean="0"/>
              <a:t> </a:t>
            </a:r>
            <a:r>
              <a:rPr lang="en-US" sz="2600" dirty="0" err="1" smtClean="0"/>
              <a:t>invece</a:t>
            </a:r>
            <a:r>
              <a:rPr lang="en-US" sz="2600" dirty="0" smtClean="0"/>
              <a:t> </a:t>
            </a:r>
            <a:r>
              <a:rPr lang="en-US" sz="2600" dirty="0" err="1" smtClean="0"/>
              <a:t>tra</a:t>
            </a:r>
            <a:r>
              <a:rPr lang="en-US" sz="2600" dirty="0" smtClean="0"/>
              <a:t> due gateway (</a:t>
            </a:r>
            <a:r>
              <a:rPr lang="it-IT" sz="2600" dirty="0" err="1" smtClean="0"/>
              <a:t>routers</a:t>
            </a:r>
            <a:r>
              <a:rPr lang="it-IT" sz="2600" dirty="0" smtClean="0"/>
              <a:t>, </a:t>
            </a:r>
            <a:r>
              <a:rPr lang="it-IT" sz="2600" dirty="0" err="1" smtClean="0"/>
              <a:t>firewalls</a:t>
            </a:r>
            <a:r>
              <a:rPr lang="it-IT" sz="2600" dirty="0" smtClean="0"/>
              <a:t>, o </a:t>
            </a:r>
            <a:r>
              <a:rPr lang="it-IT" sz="2600" dirty="0" err="1" smtClean="0"/>
              <a:t>standalone</a:t>
            </a:r>
            <a:r>
              <a:rPr lang="it-IT" sz="2600" dirty="0" smtClean="0"/>
              <a:t> VPN </a:t>
            </a:r>
            <a:r>
              <a:rPr lang="it-IT" sz="2600" dirty="0" err="1" smtClean="0"/>
              <a:t>devices</a:t>
            </a:r>
            <a:r>
              <a:rPr lang="en-US" sz="2600" dirty="0" smtClean="0"/>
              <a:t>) per </a:t>
            </a:r>
            <a:r>
              <a:rPr lang="en-US" sz="2600" dirty="0" err="1" smtClean="0"/>
              <a:t>fornire</a:t>
            </a:r>
            <a:r>
              <a:rPr lang="en-US" sz="2600" dirty="0" smtClean="0"/>
              <a:t> </a:t>
            </a:r>
            <a:r>
              <a:rPr lang="en-US" sz="2600" dirty="0" err="1" smtClean="0"/>
              <a:t>una</a:t>
            </a:r>
            <a:r>
              <a:rPr lang="en-US" sz="2600" dirty="0" smtClean="0"/>
              <a:t> Virtual Private Network </a:t>
            </a:r>
          </a:p>
          <a:p>
            <a:endParaRPr lang="it-IT" sz="5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err="1" smtClean="0"/>
              <a:t>Transport</a:t>
            </a:r>
            <a:r>
              <a:rPr lang="it-IT" b="1" dirty="0" smtClean="0"/>
              <a:t> or Tunnel? (1) </a:t>
            </a:r>
            <a:br>
              <a:rPr lang="it-IT" b="1" dirty="0" smtClean="0"/>
            </a:br>
            <a:endParaRPr lang="it-IT" dirty="0"/>
          </a:p>
        </p:txBody>
      </p:sp>
      <p:pic>
        <p:nvPicPr>
          <p:cNvPr id="5123" name="Picture 3" descr="C:\Documents and Settings\alessandra\Desktop\IPSec-which-mod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802" y="1428736"/>
            <a:ext cx="2643206" cy="48458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err="1" smtClean="0"/>
              <a:t>Transport</a:t>
            </a:r>
            <a:r>
              <a:rPr lang="it-IT" b="1" dirty="0" smtClean="0"/>
              <a:t> or Tunnel? (2) </a:t>
            </a:r>
            <a:br>
              <a:rPr lang="it-IT" b="1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 </a:t>
            </a:r>
            <a:r>
              <a:rPr lang="en-US" dirty="0" err="1" smtClean="0"/>
              <a:t>c’è</a:t>
            </a:r>
            <a:r>
              <a:rPr lang="en-US" dirty="0" smtClean="0"/>
              <a:t> </a:t>
            </a:r>
            <a:r>
              <a:rPr lang="en-US" dirty="0" err="1" smtClean="0"/>
              <a:t>esplicitamente</a:t>
            </a:r>
            <a:r>
              <a:rPr lang="en-US" dirty="0" smtClean="0"/>
              <a:t> un campo "Mode" in </a:t>
            </a:r>
            <a:r>
              <a:rPr lang="en-US" dirty="0" err="1" smtClean="0"/>
              <a:t>Ipsec</a:t>
            </a:r>
            <a:r>
              <a:rPr lang="en-US" dirty="0" smtClean="0"/>
              <a:t>….come </a:t>
            </a:r>
            <a:r>
              <a:rPr lang="en-US" dirty="0" err="1" smtClean="0"/>
              <a:t>distinguere</a:t>
            </a:r>
            <a:r>
              <a:rPr lang="en-US" dirty="0" smtClean="0"/>
              <a:t>  Transport mode </a:t>
            </a:r>
            <a:r>
              <a:rPr lang="en-US" dirty="0" err="1" smtClean="0"/>
              <a:t>da</a:t>
            </a:r>
            <a:r>
              <a:rPr lang="en-US" dirty="0" smtClean="0"/>
              <a:t> Tunnel mode?</a:t>
            </a:r>
          </a:p>
          <a:p>
            <a:pPr lvl="1"/>
            <a:r>
              <a:rPr lang="en-US" dirty="0" smtClean="0"/>
              <a:t>In base al campo </a:t>
            </a:r>
            <a:r>
              <a:rPr lang="en-US" i="1" dirty="0" smtClean="0"/>
              <a:t>next header </a:t>
            </a:r>
            <a:r>
              <a:rPr lang="en-US" dirty="0" err="1" smtClean="0"/>
              <a:t>nell</a:t>
            </a:r>
            <a:r>
              <a:rPr lang="en-US" dirty="0" smtClean="0"/>
              <a:t>’ header AH</a:t>
            </a:r>
          </a:p>
          <a:p>
            <a:pPr lvl="2"/>
            <a:r>
              <a:rPr lang="en-US" dirty="0" smtClean="0"/>
              <a:t>se next-header è </a:t>
            </a:r>
            <a:r>
              <a:rPr lang="en-US" i="1" dirty="0" smtClean="0"/>
              <a:t>IP</a:t>
            </a:r>
            <a:r>
              <a:rPr lang="en-US" dirty="0" smtClean="0"/>
              <a:t>, </a:t>
            </a:r>
            <a:r>
              <a:rPr lang="en-US" dirty="0" err="1" smtClean="0"/>
              <a:t>significa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pacchetto</a:t>
            </a:r>
            <a:r>
              <a:rPr lang="en-US" dirty="0" smtClean="0"/>
              <a:t> </a:t>
            </a:r>
            <a:r>
              <a:rPr lang="en-US" dirty="0" err="1" smtClean="0"/>
              <a:t>incapsula</a:t>
            </a:r>
            <a:r>
              <a:rPr lang="en-US" dirty="0" smtClean="0"/>
              <a:t> un </a:t>
            </a:r>
            <a:r>
              <a:rPr lang="en-US" dirty="0" err="1" smtClean="0"/>
              <a:t>intero</a:t>
            </a:r>
            <a:r>
              <a:rPr lang="en-US" dirty="0" smtClean="0"/>
              <a:t> </a:t>
            </a:r>
            <a:r>
              <a:rPr lang="en-US" dirty="0" err="1" smtClean="0"/>
              <a:t>datagramma</a:t>
            </a:r>
            <a:r>
              <a:rPr lang="en-US" dirty="0" smtClean="0"/>
              <a:t>  -&gt; Tunnel mode.</a:t>
            </a:r>
          </a:p>
          <a:p>
            <a:pPr lvl="2"/>
            <a:r>
              <a:rPr lang="en-US" dirty="0" err="1" smtClean="0"/>
              <a:t>Ogni</a:t>
            </a:r>
            <a:r>
              <a:rPr lang="en-US" dirty="0" smtClean="0"/>
              <a:t> </a:t>
            </a:r>
            <a:r>
              <a:rPr lang="en-US" dirty="0" err="1" smtClean="0"/>
              <a:t>altro</a:t>
            </a:r>
            <a:r>
              <a:rPr lang="en-US" dirty="0" smtClean="0"/>
              <a:t> </a:t>
            </a:r>
            <a:r>
              <a:rPr lang="en-US" dirty="0" err="1" smtClean="0"/>
              <a:t>valore</a:t>
            </a:r>
            <a:r>
              <a:rPr lang="en-US" dirty="0" smtClean="0"/>
              <a:t> (TCP, UDP, ICMP, ) -&gt;Transport mode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IPSec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IPsec</a:t>
            </a:r>
            <a:r>
              <a:rPr lang="it-IT" dirty="0" smtClean="0"/>
              <a:t> è una collezione di protocolli formata da</a:t>
            </a:r>
          </a:p>
          <a:p>
            <a:pPr lvl="1"/>
            <a:r>
              <a:rPr lang="it-IT" dirty="0" smtClean="0"/>
              <a:t>Protocolli che forniscono la cifratura-autenticità del flusso di dati (ESP, AH)</a:t>
            </a:r>
          </a:p>
          <a:p>
            <a:pPr lvl="1"/>
            <a:r>
              <a:rPr lang="it-IT" dirty="0" smtClean="0"/>
              <a:t>Protocolli che implementano lo </a:t>
            </a:r>
            <a:r>
              <a:rPr lang="it-IT" i="1" dirty="0" smtClean="0"/>
              <a:t>scambio iniziale delle chiavi</a:t>
            </a:r>
            <a:r>
              <a:rPr lang="it-IT" dirty="0" smtClean="0"/>
              <a:t> per realizzare il flusso crittografato (</a:t>
            </a:r>
            <a:r>
              <a:rPr lang="it-IT" dirty="0" err="1" smtClean="0"/>
              <a:t>ISAKMP+IKE</a:t>
            </a:r>
            <a:r>
              <a:rPr lang="it-IT" dirty="0" smtClean="0"/>
              <a:t>).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err="1" smtClean="0"/>
              <a:t>Authentication</a:t>
            </a:r>
            <a:r>
              <a:rPr lang="it-IT" b="1" dirty="0" smtClean="0"/>
              <a:t> </a:t>
            </a:r>
            <a:r>
              <a:rPr lang="it-IT" b="1" dirty="0" err="1" smtClean="0"/>
              <a:t>Algorithms</a:t>
            </a:r>
            <a:r>
              <a:rPr lang="it-IT" b="1" dirty="0" smtClean="0"/>
              <a:t> (1)</a:t>
            </a:r>
            <a:br>
              <a:rPr lang="it-IT" b="1" dirty="0" smtClean="0"/>
            </a:br>
            <a:endParaRPr lang="it-IT" dirty="0"/>
          </a:p>
        </p:txBody>
      </p:sp>
      <p:pic>
        <p:nvPicPr>
          <p:cNvPr id="6148" name="Picture 4" descr="C:\Documents and Settings\alessandra\Desktop\IPSec-HMAC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66" y="1643050"/>
            <a:ext cx="5553075" cy="4781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err="1" smtClean="0"/>
              <a:t>Authentication</a:t>
            </a:r>
            <a:r>
              <a:rPr lang="it-IT" b="1" dirty="0" smtClean="0"/>
              <a:t> </a:t>
            </a:r>
            <a:r>
              <a:rPr lang="it-IT" b="1" dirty="0" err="1" smtClean="0"/>
              <a:t>Algorithms</a:t>
            </a:r>
            <a:r>
              <a:rPr lang="it-IT" b="1" dirty="0" smtClean="0"/>
              <a:t> (1)</a:t>
            </a:r>
            <a:br>
              <a:rPr lang="it-IT" b="1" dirty="0" smtClean="0"/>
            </a:b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AH </a:t>
            </a:r>
            <a:r>
              <a:rPr lang="en-US" dirty="0" err="1" smtClean="0"/>
              <a:t>utilizza</a:t>
            </a:r>
            <a:r>
              <a:rPr lang="en-US" dirty="0" smtClean="0"/>
              <a:t> un Integrity Check Value </a:t>
            </a:r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porzione</a:t>
            </a:r>
            <a:r>
              <a:rPr lang="en-US" dirty="0" smtClean="0"/>
              <a:t> Authentication Data </a:t>
            </a:r>
            <a:r>
              <a:rPr lang="en-US" dirty="0" err="1" smtClean="0"/>
              <a:t>dell’header</a:t>
            </a:r>
            <a:r>
              <a:rPr lang="en-US" dirty="0" smtClean="0"/>
              <a:t>, </a:t>
            </a:r>
            <a:r>
              <a:rPr lang="en-US" dirty="0" err="1" smtClean="0"/>
              <a:t>costruita</a:t>
            </a:r>
            <a:r>
              <a:rPr lang="en-US" dirty="0" smtClean="0"/>
              <a:t> in base a </a:t>
            </a:r>
            <a:r>
              <a:rPr lang="en-US" dirty="0" err="1" smtClean="0"/>
              <a:t>algoritmi</a:t>
            </a:r>
            <a:r>
              <a:rPr lang="en-US" dirty="0" smtClean="0"/>
              <a:t> come  MD5 o SHA-1.</a:t>
            </a:r>
          </a:p>
          <a:p>
            <a:pPr lvl="1" algn="just"/>
            <a:r>
              <a:rPr lang="en-US" dirty="0" err="1" smtClean="0"/>
              <a:t>Piuttosto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un </a:t>
            </a:r>
            <a:r>
              <a:rPr lang="en-US" dirty="0" err="1" smtClean="0"/>
              <a:t>semplice</a:t>
            </a:r>
            <a:r>
              <a:rPr lang="en-US" dirty="0" smtClean="0"/>
              <a:t> checksum </a:t>
            </a:r>
            <a:r>
              <a:rPr lang="en-US" dirty="0" err="1" smtClean="0"/>
              <a:t>usa</a:t>
            </a:r>
            <a:r>
              <a:rPr lang="en-US" dirty="0" smtClean="0"/>
              <a:t> un </a:t>
            </a:r>
            <a:r>
              <a:rPr lang="en-US" i="1" dirty="0" smtClean="0"/>
              <a:t>Hashed Message Authentication Code </a:t>
            </a:r>
            <a:r>
              <a:rPr lang="en-US" dirty="0" smtClean="0"/>
              <a:t>(HMAC) </a:t>
            </a:r>
            <a:r>
              <a:rPr lang="en-US" dirty="0" err="1" smtClean="0"/>
              <a:t>che</a:t>
            </a:r>
            <a:r>
              <a:rPr lang="en-US" dirty="0" smtClean="0"/>
              <a:t> include un </a:t>
            </a:r>
            <a:r>
              <a:rPr lang="en-US" dirty="0" err="1" smtClean="0"/>
              <a:t>valore</a:t>
            </a:r>
            <a:r>
              <a:rPr lang="en-US" dirty="0" smtClean="0"/>
              <a:t> </a:t>
            </a:r>
            <a:r>
              <a:rPr lang="en-US" dirty="0" err="1" smtClean="0"/>
              <a:t>segreto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</a:t>
            </a:r>
            <a:r>
              <a:rPr lang="en-US" dirty="0" err="1" smtClean="0"/>
              <a:t>creare</a:t>
            </a:r>
            <a:r>
              <a:rPr lang="en-US" dirty="0" smtClean="0"/>
              <a:t> l’ ICV. </a:t>
            </a:r>
          </a:p>
          <a:p>
            <a:pPr lvl="1" algn="just"/>
            <a:r>
              <a:rPr lang="en-US" dirty="0" smtClean="0"/>
              <a:t>In </a:t>
            </a:r>
            <a:r>
              <a:rPr lang="en-US" dirty="0" err="1" smtClean="0"/>
              <a:t>tal</a:t>
            </a:r>
            <a:r>
              <a:rPr lang="en-US" dirty="0" smtClean="0"/>
              <a:t> </a:t>
            </a:r>
            <a:r>
              <a:rPr lang="en-US" dirty="0" err="1" smtClean="0"/>
              <a:t>modo</a:t>
            </a:r>
            <a:r>
              <a:rPr lang="en-US" dirty="0" smtClean="0"/>
              <a:t> </a:t>
            </a:r>
            <a:r>
              <a:rPr lang="en-US" dirty="0" err="1" smtClean="0"/>
              <a:t>pur</a:t>
            </a:r>
            <a:r>
              <a:rPr lang="en-US" dirty="0" smtClean="0"/>
              <a:t> </a:t>
            </a:r>
            <a:r>
              <a:rPr lang="en-US" dirty="0" err="1" smtClean="0"/>
              <a:t>ricostruendo</a:t>
            </a:r>
            <a:r>
              <a:rPr lang="en-US" dirty="0" smtClean="0"/>
              <a:t> </a:t>
            </a:r>
            <a:r>
              <a:rPr lang="en-US" dirty="0" err="1" smtClean="0"/>
              <a:t>l’hash</a:t>
            </a:r>
            <a:r>
              <a:rPr lang="en-US" dirty="0" smtClean="0"/>
              <a:t> un attacker </a:t>
            </a:r>
            <a:r>
              <a:rPr lang="en-US" dirty="0" err="1" smtClean="0"/>
              <a:t>dovrebbe</a:t>
            </a:r>
            <a:r>
              <a:rPr lang="en-US" dirty="0" smtClean="0"/>
              <a:t> </a:t>
            </a:r>
            <a:r>
              <a:rPr lang="en-US" dirty="0" err="1" smtClean="0"/>
              <a:t>conoscere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valore</a:t>
            </a:r>
            <a:r>
              <a:rPr lang="en-US" dirty="0" smtClean="0"/>
              <a:t> </a:t>
            </a:r>
            <a:r>
              <a:rPr lang="en-US" dirty="0" err="1" smtClean="0"/>
              <a:t>segreto</a:t>
            </a:r>
            <a:r>
              <a:rPr lang="en-US" dirty="0" smtClean="0"/>
              <a:t> per </a:t>
            </a:r>
            <a:r>
              <a:rPr lang="en-US" dirty="0" err="1" smtClean="0"/>
              <a:t>ricreare</a:t>
            </a:r>
            <a:r>
              <a:rPr lang="en-US" dirty="0" smtClean="0"/>
              <a:t> </a:t>
            </a:r>
            <a:r>
              <a:rPr lang="en-US" dirty="0" err="1" smtClean="0"/>
              <a:t>l’esatto</a:t>
            </a:r>
            <a:r>
              <a:rPr lang="en-US" dirty="0" smtClean="0"/>
              <a:t> ICV</a:t>
            </a:r>
            <a:endParaRPr lang="it-IT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AH and NAT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AH verifica l'integrità di tutto il pacchetto IP</a:t>
            </a:r>
          </a:p>
          <a:p>
            <a:r>
              <a:rPr lang="it-IT" dirty="0" smtClean="0"/>
              <a:t>AH altera i campi indirizzo nell'</a:t>
            </a:r>
            <a:r>
              <a:rPr lang="it-IT" dirty="0" err="1" smtClean="0"/>
              <a:t>header</a:t>
            </a:r>
            <a:r>
              <a:rPr lang="it-IT" dirty="0" smtClean="0"/>
              <a:t> IP</a:t>
            </a:r>
          </a:p>
          <a:p>
            <a:pPr lvl="1"/>
            <a:r>
              <a:rPr lang="it-IT" dirty="0" smtClean="0"/>
              <a:t>in ricezione la </a:t>
            </a:r>
            <a:r>
              <a:rPr lang="it-IT" dirty="0" err="1" smtClean="0"/>
              <a:t>checksum</a:t>
            </a:r>
            <a:r>
              <a:rPr lang="it-IT" dirty="0" smtClean="0"/>
              <a:t> fallisce subito.</a:t>
            </a:r>
          </a:p>
          <a:p>
            <a:pPr lvl="1">
              <a:buNone/>
            </a:pPr>
            <a:endParaRPr lang="it-IT" dirty="0" smtClean="0"/>
          </a:p>
          <a:p>
            <a:r>
              <a:rPr lang="it-IT" dirty="0" smtClean="0"/>
              <a:t>ESP non copre l'</a:t>
            </a:r>
            <a:r>
              <a:rPr lang="it-IT" dirty="0" err="1" smtClean="0"/>
              <a:t>header</a:t>
            </a:r>
            <a:r>
              <a:rPr lang="it-IT" dirty="0" smtClean="0"/>
              <a:t> IP con controlli di sorta né in Tunnel mode né in </a:t>
            </a:r>
            <a:r>
              <a:rPr lang="it-IT" dirty="0" err="1" smtClean="0"/>
              <a:t>Transport</a:t>
            </a:r>
            <a:r>
              <a:rPr lang="it-IT" dirty="0" smtClean="0"/>
              <a:t> mode</a:t>
            </a:r>
          </a:p>
          <a:p>
            <a:pPr lvl="1"/>
            <a:r>
              <a:rPr lang="it-IT" dirty="0" smtClean="0"/>
              <a:t>per cui risulta adatto per NAT</a:t>
            </a:r>
          </a:p>
          <a:p>
            <a:pPr lvl="1"/>
            <a:endParaRPr lang="it-IT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ESP — </a:t>
            </a:r>
            <a:r>
              <a:rPr lang="it-IT" b="1" dirty="0" err="1" smtClean="0"/>
              <a:t>Encapsulating</a:t>
            </a:r>
            <a:r>
              <a:rPr lang="it-IT" b="1" dirty="0" smtClean="0"/>
              <a:t> Security </a:t>
            </a:r>
            <a:r>
              <a:rPr lang="it-IT" b="1" dirty="0" err="1" smtClean="0"/>
              <a:t>Payload</a:t>
            </a:r>
            <a:r>
              <a:rPr lang="it-IT" b="1" dirty="0" smtClean="0"/>
              <a:t> </a:t>
            </a:r>
            <a:br>
              <a:rPr lang="it-IT" b="1" dirty="0" smtClean="0"/>
            </a:b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428596" y="2000240"/>
            <a:ext cx="5417124" cy="36933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it-IT" dirty="0" smtClean="0">
                <a:hlinkClick r:id="rId3"/>
              </a:rPr>
              <a:t>http://www.unixwiz.net/</a:t>
            </a:r>
            <a:r>
              <a:rPr lang="it-IT" dirty="0" err="1" smtClean="0">
                <a:hlinkClick r:id="rId3"/>
              </a:rPr>
              <a:t>techtips</a:t>
            </a:r>
            <a:r>
              <a:rPr lang="it-IT" dirty="0" smtClean="0">
                <a:hlinkClick r:id="rId3"/>
              </a:rPr>
              <a:t>/iguide-ipsec.html#esp</a:t>
            </a:r>
            <a:endParaRPr lang="it-IT" dirty="0" smtClean="0"/>
          </a:p>
        </p:txBody>
      </p:sp>
      <p:pic>
        <p:nvPicPr>
          <p:cNvPr id="8196" name="Picture 4" descr="C:\Documents and Settings\alessandra\Desktop\IPSec-ESP-Header-noAuth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00232" y="2643182"/>
            <a:ext cx="4429156" cy="37092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ESP — </a:t>
            </a:r>
            <a:r>
              <a:rPr lang="it-IT" b="1" dirty="0" err="1" smtClean="0"/>
              <a:t>Encapsulating</a:t>
            </a:r>
            <a:r>
              <a:rPr lang="it-IT" b="1" dirty="0" smtClean="0"/>
              <a:t> Security </a:t>
            </a:r>
            <a:r>
              <a:rPr lang="it-IT" b="1" dirty="0" err="1" smtClean="0"/>
              <a:t>Payload</a:t>
            </a:r>
            <a:r>
              <a:rPr lang="it-IT" b="1" dirty="0" smtClean="0"/>
              <a:t> </a:t>
            </a:r>
            <a:br>
              <a:rPr lang="it-IT" b="1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 smtClean="0"/>
              <a:t>Il suo obiettivo è fornire confidenzialità e controllo di integrità e autenticità alla comunicazione. </a:t>
            </a:r>
          </a:p>
          <a:p>
            <a:pPr lvl="1" algn="just"/>
            <a:r>
              <a:rPr lang="it-IT" dirty="0" smtClean="0"/>
              <a:t>Contrariamente a quanto fa AH, l'</a:t>
            </a:r>
            <a:r>
              <a:rPr lang="it-IT" dirty="0" err="1" smtClean="0"/>
              <a:t>header</a:t>
            </a:r>
            <a:r>
              <a:rPr lang="it-IT" dirty="0" smtClean="0"/>
              <a:t> IP non viene coperto dai controlli. </a:t>
            </a:r>
          </a:p>
          <a:p>
            <a:pPr lvl="1" algn="just"/>
            <a:r>
              <a:rPr lang="it-IT" dirty="0" smtClean="0"/>
              <a:t>Al pari di AH, però, supporta sia il tunnel mode che il </a:t>
            </a:r>
            <a:r>
              <a:rPr lang="it-IT" dirty="0" err="1" smtClean="0"/>
              <a:t>transport</a:t>
            </a:r>
            <a:r>
              <a:rPr lang="it-IT" dirty="0" smtClean="0"/>
              <a:t> mode.</a:t>
            </a:r>
          </a:p>
          <a:p>
            <a:pPr algn="just"/>
            <a:r>
              <a:rPr lang="it-IT" dirty="0" smtClean="0"/>
              <a:t>È possibile utilizzare solo il servizio di riservatezza, oppure solo i servizi di autenticazione e integrità (ed eventualmente anti-replay), oppure tutti e due i servizi insieme. </a:t>
            </a:r>
            <a:endParaRPr lang="it-IT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ESP -con cifratura-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/>
              <a:t>Aggiungere</a:t>
            </a:r>
            <a:r>
              <a:rPr lang="en-US" dirty="0" smtClean="0"/>
              <a:t> </a:t>
            </a:r>
            <a:r>
              <a:rPr lang="en-US" dirty="0" err="1" smtClean="0"/>
              <a:t>cifratura</a:t>
            </a:r>
            <a:r>
              <a:rPr lang="en-US" dirty="0" smtClean="0"/>
              <a:t> </a:t>
            </a:r>
            <a:r>
              <a:rPr lang="en-US" dirty="0" err="1" smtClean="0"/>
              <a:t>complica</a:t>
            </a:r>
            <a:r>
              <a:rPr lang="en-US" dirty="0" smtClean="0"/>
              <a:t> ESP </a:t>
            </a:r>
            <a:r>
              <a:rPr lang="en-US" dirty="0" err="1" smtClean="0"/>
              <a:t>perchè</a:t>
            </a:r>
            <a:r>
              <a:rPr lang="en-US" dirty="0" smtClean="0"/>
              <a:t> la </a:t>
            </a:r>
            <a:r>
              <a:rPr lang="en-US" dirty="0" err="1" smtClean="0"/>
              <a:t>cifratura</a:t>
            </a:r>
            <a:r>
              <a:rPr lang="en-US" dirty="0" smtClean="0"/>
              <a:t> </a:t>
            </a:r>
            <a:r>
              <a:rPr lang="en-US" i="1" dirty="0" err="1" smtClean="0"/>
              <a:t>avvolge</a:t>
            </a:r>
            <a:r>
              <a:rPr lang="en-US" i="1" dirty="0" smtClean="0"/>
              <a:t> </a:t>
            </a:r>
            <a:r>
              <a:rPr lang="en-US" i="1" dirty="0" err="1" smtClean="0"/>
              <a:t>il</a:t>
            </a:r>
            <a:r>
              <a:rPr lang="en-US" i="1" dirty="0" smtClean="0"/>
              <a:t> payload </a:t>
            </a:r>
            <a:r>
              <a:rPr lang="en-US" dirty="0" err="1" smtClean="0"/>
              <a:t>piuttosto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anteporre</a:t>
            </a:r>
            <a:r>
              <a:rPr lang="en-US" dirty="0" smtClean="0"/>
              <a:t> un header come </a:t>
            </a:r>
            <a:r>
              <a:rPr lang="en-US" dirty="0" err="1" smtClean="0"/>
              <a:t>nel</a:t>
            </a:r>
            <a:r>
              <a:rPr lang="en-US" dirty="0" smtClean="0"/>
              <a:t> </a:t>
            </a:r>
            <a:r>
              <a:rPr lang="en-US" dirty="0" err="1" smtClean="0"/>
              <a:t>caso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AH</a:t>
            </a:r>
          </a:p>
          <a:p>
            <a:pPr lvl="1" algn="just"/>
            <a:r>
              <a:rPr lang="en-US" dirty="0" smtClean="0"/>
              <a:t>ESP </a:t>
            </a:r>
            <a:r>
              <a:rPr lang="en-US" dirty="0" err="1" smtClean="0"/>
              <a:t>richiede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header e trailer </a:t>
            </a:r>
            <a:r>
              <a:rPr lang="en-US" dirty="0" err="1" smtClean="0"/>
              <a:t>supportino</a:t>
            </a:r>
            <a:r>
              <a:rPr lang="en-US" dirty="0" smtClean="0"/>
              <a:t> </a:t>
            </a:r>
            <a:r>
              <a:rPr lang="en-US" dirty="0" err="1" smtClean="0"/>
              <a:t>cifratura</a:t>
            </a:r>
            <a:r>
              <a:rPr lang="en-US" dirty="0" smtClean="0"/>
              <a:t> e </a:t>
            </a:r>
            <a:r>
              <a:rPr lang="en-US" dirty="0" err="1" smtClean="0"/>
              <a:t>opzionalmente</a:t>
            </a:r>
            <a:r>
              <a:rPr lang="en-US" dirty="0" smtClean="0"/>
              <a:t> </a:t>
            </a:r>
            <a:r>
              <a:rPr lang="en-US" dirty="0" err="1" smtClean="0"/>
              <a:t>autenticazione</a:t>
            </a:r>
            <a:endParaRPr lang="en-US" dirty="0" smtClean="0"/>
          </a:p>
          <a:p>
            <a:pPr lvl="1" algn="just"/>
            <a:r>
              <a:rPr lang="en-US" dirty="0" smtClean="0"/>
              <a:t>DES, triple-DES, AES, </a:t>
            </a:r>
            <a:r>
              <a:rPr lang="en-US" dirty="0" smtClean="0">
                <a:hlinkClick r:id="rId3"/>
              </a:rPr>
              <a:t>Blowfish</a:t>
            </a:r>
            <a:r>
              <a:rPr lang="en-US" dirty="0" smtClean="0"/>
              <a:t>,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algoritmi</a:t>
            </a:r>
            <a:r>
              <a:rPr lang="en-US" dirty="0" smtClean="0"/>
              <a:t> </a:t>
            </a:r>
            <a:r>
              <a:rPr lang="en-US" dirty="0" err="1" smtClean="0"/>
              <a:t>usati</a:t>
            </a:r>
            <a:r>
              <a:rPr lang="en-US" dirty="0" smtClean="0"/>
              <a:t>, </a:t>
            </a:r>
            <a:r>
              <a:rPr lang="en-US" dirty="0" err="1" smtClean="0"/>
              <a:t>quale</a:t>
            </a:r>
            <a:r>
              <a:rPr lang="en-US" dirty="0" smtClean="0"/>
              <a:t> </a:t>
            </a:r>
            <a:r>
              <a:rPr lang="en-US" dirty="0" err="1" smtClean="0"/>
              <a:t>scegliere</a:t>
            </a:r>
            <a:r>
              <a:rPr lang="en-US" dirty="0" smtClean="0"/>
              <a:t> </a:t>
            </a:r>
            <a:r>
              <a:rPr lang="en-US" dirty="0" err="1" smtClean="0"/>
              <a:t>viene</a:t>
            </a:r>
            <a:r>
              <a:rPr lang="en-US" dirty="0" smtClean="0"/>
              <a:t> </a:t>
            </a:r>
            <a:r>
              <a:rPr lang="en-US" dirty="0" err="1" smtClean="0"/>
              <a:t>dalla</a:t>
            </a:r>
            <a:r>
              <a:rPr lang="en-US" dirty="0" smtClean="0"/>
              <a:t> Security Association</a:t>
            </a:r>
            <a:endParaRPr lang="en-US" u="sng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ESP –senza cifratura-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Usare</a:t>
            </a:r>
            <a:r>
              <a:rPr lang="en-US" dirty="0" smtClean="0"/>
              <a:t> per </a:t>
            </a:r>
            <a:r>
              <a:rPr lang="en-US" dirty="0" err="1" smtClean="0"/>
              <a:t>algoritmo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cifratura</a:t>
            </a:r>
            <a:r>
              <a:rPr lang="en-US" dirty="0" smtClean="0"/>
              <a:t> NULL </a:t>
            </a:r>
          </a:p>
          <a:p>
            <a:pPr lvl="1"/>
            <a:r>
              <a:rPr lang="en-US" dirty="0" smtClean="0"/>
              <a:t>No </a:t>
            </a:r>
            <a:r>
              <a:rPr lang="en-US" dirty="0" err="1" smtClean="0"/>
              <a:t>confidenzialità</a:t>
            </a:r>
            <a:endParaRPr lang="en-US" dirty="0" smtClean="0"/>
          </a:p>
          <a:p>
            <a:pPr lvl="1"/>
            <a:r>
              <a:rPr lang="en-US" dirty="0" smtClean="0"/>
              <a:t>Ha </a:t>
            </a:r>
            <a:r>
              <a:rPr lang="en-US" dirty="0" err="1" smtClean="0"/>
              <a:t>senso</a:t>
            </a:r>
            <a:r>
              <a:rPr lang="en-US" dirty="0" smtClean="0"/>
              <a:t> se </a:t>
            </a:r>
            <a:r>
              <a:rPr lang="en-US" dirty="0" err="1" smtClean="0"/>
              <a:t>combinato</a:t>
            </a:r>
            <a:r>
              <a:rPr lang="en-US" dirty="0" smtClean="0"/>
              <a:t> con </a:t>
            </a:r>
            <a:r>
              <a:rPr lang="en-US" dirty="0" err="1" smtClean="0"/>
              <a:t>autenticazione</a:t>
            </a:r>
            <a:r>
              <a:rPr lang="en-US" dirty="0" smtClean="0"/>
              <a:t> ESP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ESP –con autenticazione-</a:t>
            </a:r>
            <a:endParaRPr lang="it-IT" dirty="0"/>
          </a:p>
        </p:txBody>
      </p:sp>
      <p:pic>
        <p:nvPicPr>
          <p:cNvPr id="9219" name="Picture 3" descr="C:\Documents and Settings\alessandra\Desktop\IPSec-ESP-Header-Auth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5984" y="1857364"/>
            <a:ext cx="3786214" cy="37728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ESP –con autenticazione-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HMAC come per AH. </a:t>
            </a:r>
          </a:p>
          <a:p>
            <a:pPr lvl="1"/>
            <a:r>
              <a:rPr lang="en-US" dirty="0" err="1" smtClean="0"/>
              <a:t>Autenticazione</a:t>
            </a:r>
            <a:r>
              <a:rPr lang="en-US" dirty="0" smtClean="0"/>
              <a:t> solo per </a:t>
            </a:r>
            <a:r>
              <a:rPr lang="en-US" dirty="0" err="1" smtClean="0"/>
              <a:t>l’header</a:t>
            </a:r>
            <a:r>
              <a:rPr lang="en-US" dirty="0" smtClean="0"/>
              <a:t> </a:t>
            </a:r>
            <a:r>
              <a:rPr lang="en-US" i="1" dirty="0" smtClean="0"/>
              <a:t>ESP e payload </a:t>
            </a:r>
            <a:r>
              <a:rPr lang="en-US" i="1" dirty="0" err="1" smtClean="0"/>
              <a:t>cifrato</a:t>
            </a:r>
            <a:r>
              <a:rPr lang="en-US" i="1" dirty="0" smtClean="0"/>
              <a:t> (non </a:t>
            </a:r>
            <a:r>
              <a:rPr lang="en-US" i="1" dirty="0" err="1" smtClean="0"/>
              <a:t>l’intero</a:t>
            </a:r>
            <a:r>
              <a:rPr lang="en-US" i="1" dirty="0" smtClean="0"/>
              <a:t> </a:t>
            </a:r>
            <a:r>
              <a:rPr lang="en-US" i="1" dirty="0" err="1" smtClean="0"/>
              <a:t>pacchetto</a:t>
            </a:r>
            <a:r>
              <a:rPr lang="en-US" i="1" dirty="0" smtClean="0"/>
              <a:t>)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dall’esterno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esamina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pacchetto</a:t>
            </a:r>
            <a:r>
              <a:rPr lang="en-US" dirty="0" smtClean="0"/>
              <a:t> IP </a:t>
            </a:r>
            <a:r>
              <a:rPr lang="en-US" dirty="0" err="1" smtClean="0"/>
              <a:t>contenente</a:t>
            </a:r>
            <a:r>
              <a:rPr lang="en-US" dirty="0" smtClean="0"/>
              <a:t> I </a:t>
            </a:r>
            <a:r>
              <a:rPr lang="en-US" dirty="0" err="1" smtClean="0"/>
              <a:t>dati</a:t>
            </a:r>
            <a:r>
              <a:rPr lang="en-US" dirty="0" smtClean="0"/>
              <a:t> ESP è </a:t>
            </a:r>
            <a:r>
              <a:rPr lang="en-US" dirty="0" err="1" smtClean="0"/>
              <a:t>impossibile</a:t>
            </a:r>
            <a:r>
              <a:rPr lang="en-US" dirty="0" smtClean="0"/>
              <a:t> </a:t>
            </a:r>
            <a:r>
              <a:rPr lang="en-US" dirty="0" err="1" smtClean="0"/>
              <a:t>indovinare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contenuto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dati</a:t>
            </a:r>
            <a:r>
              <a:rPr lang="en-US" dirty="0" smtClean="0"/>
              <a:t> </a:t>
            </a:r>
            <a:r>
              <a:rPr lang="en-US" dirty="0" err="1" smtClean="0"/>
              <a:t>nell’header</a:t>
            </a:r>
            <a:r>
              <a:rPr lang="en-US" dirty="0" smtClean="0"/>
              <a:t> IP (</a:t>
            </a:r>
            <a:r>
              <a:rPr lang="en-US" dirty="0" err="1" smtClean="0"/>
              <a:t>sorgente</a:t>
            </a:r>
            <a:r>
              <a:rPr lang="en-US" dirty="0" smtClean="0"/>
              <a:t> e </a:t>
            </a:r>
            <a:r>
              <a:rPr lang="en-US" dirty="0" err="1" smtClean="0"/>
              <a:t>destinatario</a:t>
            </a:r>
            <a:r>
              <a:rPr lang="en-US" dirty="0" smtClean="0"/>
              <a:t>), </a:t>
            </a:r>
            <a:r>
              <a:rPr lang="en-US" dirty="0" err="1" smtClean="0"/>
              <a:t>sarà</a:t>
            </a:r>
            <a:r>
              <a:rPr lang="en-US" dirty="0" smtClean="0"/>
              <a:t> solo </a:t>
            </a:r>
            <a:r>
              <a:rPr lang="en-US" dirty="0" err="1" smtClean="0"/>
              <a:t>possibile</a:t>
            </a:r>
            <a:r>
              <a:rPr lang="en-US" dirty="0" smtClean="0"/>
              <a:t> </a:t>
            </a:r>
            <a:r>
              <a:rPr lang="en-US" dirty="0" err="1" smtClean="0"/>
              <a:t>capire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tratta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dati</a:t>
            </a:r>
            <a:r>
              <a:rPr lang="en-US" dirty="0" smtClean="0"/>
              <a:t> ESP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ESP </a:t>
            </a:r>
            <a:r>
              <a:rPr lang="it-IT" dirty="0" err="1" smtClean="0"/>
              <a:t>Transport</a:t>
            </a:r>
            <a:r>
              <a:rPr lang="it-IT" dirty="0" smtClean="0"/>
              <a:t> Mode</a:t>
            </a:r>
            <a:endParaRPr lang="it-IT" dirty="0"/>
          </a:p>
        </p:txBody>
      </p:sp>
      <p:pic>
        <p:nvPicPr>
          <p:cNvPr id="10243" name="Picture 3" descr="C:\Documents and Settings\alessandra\Desktop\IPSec-ESP-Transport-Mod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4" y="1071546"/>
            <a:ext cx="5648325" cy="5534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Set up </a:t>
            </a:r>
            <a:r>
              <a:rPr lang="it-IT" dirty="0" err="1" smtClean="0"/>
              <a:t>Ipsec</a:t>
            </a:r>
            <a:r>
              <a:rPr lang="it-IT" dirty="0" smtClean="0"/>
              <a:t> (1)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b="1" dirty="0" smtClean="0"/>
              <a:t>AH </a:t>
            </a:r>
            <a:r>
              <a:rPr lang="en-US" b="1" i="1" dirty="0" err="1" smtClean="0"/>
              <a:t>vs</a:t>
            </a:r>
            <a:r>
              <a:rPr lang="en-US" b="1" i="1" dirty="0" smtClean="0"/>
              <a:t> </a:t>
            </a:r>
            <a:r>
              <a:rPr lang="en-US" b="1" dirty="0" smtClean="0"/>
              <a:t>ESP</a:t>
            </a:r>
          </a:p>
          <a:p>
            <a:pPr lvl="1"/>
            <a:r>
              <a:rPr lang="it-IT" b="1" dirty="0" smtClean="0"/>
              <a:t>AH</a:t>
            </a:r>
            <a:r>
              <a:rPr lang="it-IT" dirty="0" smtClean="0"/>
              <a:t> (autentica) </a:t>
            </a:r>
          </a:p>
          <a:p>
            <a:pPr lvl="2"/>
            <a:r>
              <a:rPr lang="it-IT" dirty="0" smtClean="0"/>
              <a:t>garantisce l'autenticazione e l'integrità del messaggio ma non offre la confidenzialità </a:t>
            </a:r>
          </a:p>
          <a:p>
            <a:pPr lvl="1"/>
            <a:r>
              <a:rPr lang="it-IT" b="1" dirty="0" smtClean="0"/>
              <a:t>ESP</a:t>
            </a:r>
            <a:r>
              <a:rPr lang="it-IT" dirty="0" smtClean="0"/>
              <a:t> (</a:t>
            </a:r>
            <a:r>
              <a:rPr lang="en-US" dirty="0" err="1" smtClean="0"/>
              <a:t>cifra+autentica</a:t>
            </a:r>
            <a:r>
              <a:rPr lang="it-IT" dirty="0" smtClean="0"/>
              <a:t>)</a:t>
            </a:r>
          </a:p>
          <a:p>
            <a:pPr lvl="2"/>
            <a:r>
              <a:rPr lang="it-IT" dirty="0" smtClean="0"/>
              <a:t>fornisce autenticazione, confidenzialità e controllo di integrità del messaggio </a:t>
            </a:r>
          </a:p>
        </p:txBody>
      </p:sp>
      <p:sp>
        <p:nvSpPr>
          <p:cNvPr id="4" name="Rettangolo 3"/>
          <p:cNvSpPr/>
          <p:nvPr/>
        </p:nvSpPr>
        <p:spPr>
          <a:xfrm>
            <a:off x="571472" y="1571612"/>
            <a:ext cx="5929354" cy="36933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r>
              <a:rPr lang="it-IT" dirty="0" smtClean="0">
                <a:hlinkClick r:id="rId3"/>
              </a:rPr>
              <a:t>http://</a:t>
            </a:r>
            <a:r>
              <a:rPr lang="it-IT" dirty="0" smtClean="0">
                <a:solidFill>
                  <a:srgbClr val="FFC000"/>
                </a:solidFill>
                <a:hlinkClick r:id="rId3"/>
              </a:rPr>
              <a:t>www.unixwiz.net/</a:t>
            </a:r>
            <a:r>
              <a:rPr lang="it-IT" dirty="0" err="1" smtClean="0">
                <a:solidFill>
                  <a:srgbClr val="FFC000"/>
                </a:solidFill>
                <a:hlinkClick r:id="rId3"/>
              </a:rPr>
              <a:t>techtips</a:t>
            </a:r>
            <a:r>
              <a:rPr lang="it-IT" dirty="0" smtClean="0">
                <a:solidFill>
                  <a:srgbClr val="FFC000"/>
                </a:solidFill>
                <a:hlinkClick r:id="rId3"/>
              </a:rPr>
              <a:t>/iguide-ipsec.html#flavors</a:t>
            </a:r>
            <a:endParaRPr lang="it-IT" dirty="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ESP </a:t>
            </a:r>
            <a:r>
              <a:rPr lang="it-IT" dirty="0" err="1" smtClean="0"/>
              <a:t>Transport</a:t>
            </a:r>
            <a:r>
              <a:rPr lang="it-IT" dirty="0" smtClean="0"/>
              <a:t> Mode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Incapsula</a:t>
            </a:r>
            <a:r>
              <a:rPr lang="en-US" dirty="0" smtClean="0"/>
              <a:t> solo </a:t>
            </a:r>
            <a:r>
              <a:rPr lang="en-US" dirty="0" err="1" smtClean="0"/>
              <a:t>il</a:t>
            </a:r>
            <a:r>
              <a:rPr lang="en-US" dirty="0" smtClean="0"/>
              <a:t> payload del </a:t>
            </a:r>
            <a:r>
              <a:rPr lang="en-US" dirty="0" err="1" smtClean="0"/>
              <a:t>datagramma</a:t>
            </a:r>
            <a:r>
              <a:rPr lang="en-US" dirty="0" smtClean="0"/>
              <a:t> </a:t>
            </a:r>
            <a:r>
              <a:rPr lang="en-US" dirty="0" err="1" smtClean="0"/>
              <a:t>ed</a:t>
            </a:r>
            <a:r>
              <a:rPr lang="en-US" dirty="0" smtClean="0"/>
              <a:t> è </a:t>
            </a:r>
            <a:r>
              <a:rPr lang="en-US" dirty="0" err="1" smtClean="0"/>
              <a:t>pensata</a:t>
            </a:r>
            <a:r>
              <a:rPr lang="en-US" dirty="0" smtClean="0"/>
              <a:t> per </a:t>
            </a:r>
            <a:r>
              <a:rPr lang="en-US" dirty="0" err="1" smtClean="0"/>
              <a:t>comunicazioni</a:t>
            </a:r>
            <a:r>
              <a:rPr lang="en-US" dirty="0" smtClean="0"/>
              <a:t> host-to-host</a:t>
            </a:r>
          </a:p>
          <a:p>
            <a:r>
              <a:rPr lang="en-US" dirty="0" err="1" smtClean="0"/>
              <a:t>L’header</a:t>
            </a:r>
            <a:r>
              <a:rPr lang="en-US" dirty="0" smtClean="0"/>
              <a:t> IP </a:t>
            </a:r>
            <a:r>
              <a:rPr lang="en-US" dirty="0" err="1" smtClean="0"/>
              <a:t>originale</a:t>
            </a:r>
            <a:r>
              <a:rPr lang="en-US" dirty="0" smtClean="0"/>
              <a:t> </a:t>
            </a:r>
            <a:r>
              <a:rPr lang="en-US" dirty="0" err="1" smtClean="0"/>
              <a:t>resta</a:t>
            </a:r>
            <a:r>
              <a:rPr lang="en-US" dirty="0" smtClean="0"/>
              <a:t> al </a:t>
            </a:r>
            <a:r>
              <a:rPr lang="en-US" dirty="0" err="1" smtClean="0"/>
              <a:t>suo</a:t>
            </a:r>
            <a:r>
              <a:rPr lang="en-US" dirty="0" smtClean="0"/>
              <a:t> </a:t>
            </a:r>
            <a:r>
              <a:rPr lang="en-US" dirty="0" err="1" smtClean="0"/>
              <a:t>posto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source e destination IP addresses </a:t>
            </a:r>
            <a:r>
              <a:rPr lang="en-US" dirty="0" err="1" smtClean="0"/>
              <a:t>restano</a:t>
            </a:r>
            <a:r>
              <a:rPr lang="en-US" dirty="0" smtClean="0"/>
              <a:t> </a:t>
            </a:r>
            <a:r>
              <a:rPr lang="en-US" dirty="0" err="1" smtClean="0"/>
              <a:t>invariati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ESP Tunnel Mode</a:t>
            </a:r>
            <a:endParaRPr lang="it-IT" dirty="0"/>
          </a:p>
        </p:txBody>
      </p:sp>
      <p:pic>
        <p:nvPicPr>
          <p:cNvPr id="11267" name="Picture 3" descr="C:\Documents and Settings\alessandra\Desktop\IPSec-ESP-Tunnel-Mod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4" y="1323975"/>
            <a:ext cx="5648325" cy="5534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ESP Tunnel Mode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Incapsula</a:t>
            </a:r>
            <a:r>
              <a:rPr lang="en-US" dirty="0" smtClean="0"/>
              <a:t> </a:t>
            </a:r>
            <a:r>
              <a:rPr lang="en-US" dirty="0" err="1" smtClean="0"/>
              <a:t>l’intero</a:t>
            </a:r>
            <a:r>
              <a:rPr lang="en-US" dirty="0" smtClean="0"/>
              <a:t> </a:t>
            </a:r>
            <a:r>
              <a:rPr lang="en-US" dirty="0" err="1" smtClean="0"/>
              <a:t>datagramma</a:t>
            </a:r>
            <a:r>
              <a:rPr lang="en-US" dirty="0" smtClean="0"/>
              <a:t> IP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Riassunto</a:t>
            </a:r>
            <a:endParaRPr lang="it-IT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8" y="1785926"/>
            <a:ext cx="5505450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/>
              <a:t>Costruire</a:t>
            </a:r>
            <a:r>
              <a:rPr lang="en-US" b="1" dirty="0" smtClean="0"/>
              <a:t> </a:t>
            </a:r>
            <a:r>
              <a:rPr lang="en-US" b="1" dirty="0" err="1" smtClean="0"/>
              <a:t>una</a:t>
            </a:r>
            <a:r>
              <a:rPr lang="en-US" b="1" dirty="0" smtClean="0"/>
              <a:t> VPN </a:t>
            </a:r>
            <a:br>
              <a:rPr lang="en-US" b="1" dirty="0" smtClean="0"/>
            </a:b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428596" y="1428736"/>
            <a:ext cx="6929486" cy="36933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r>
              <a:rPr lang="it-IT" dirty="0" smtClean="0">
                <a:hlinkClick r:id="rId3"/>
              </a:rPr>
              <a:t>http://www.unixwiz.net/</a:t>
            </a:r>
            <a:r>
              <a:rPr lang="it-IT" dirty="0" err="1" smtClean="0">
                <a:hlinkClick r:id="rId3"/>
              </a:rPr>
              <a:t>techtips</a:t>
            </a:r>
            <a:r>
              <a:rPr lang="it-IT" dirty="0" smtClean="0">
                <a:hlinkClick r:id="rId3"/>
              </a:rPr>
              <a:t>/iguide-ipsec.html#vpn</a:t>
            </a:r>
            <a:endParaRPr lang="it-IT" dirty="0" smtClean="0"/>
          </a:p>
        </p:txBody>
      </p:sp>
      <p:pic>
        <p:nvPicPr>
          <p:cNvPr id="12292" name="Picture 4" descr="C:\Documents and Settings\alessandra\Desktop\IPSec-VPN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2143116"/>
            <a:ext cx="3609975" cy="3933825"/>
          </a:xfrm>
          <a:prstGeom prst="rect">
            <a:avLst/>
          </a:prstGeom>
          <a:noFill/>
        </p:spPr>
      </p:pic>
      <p:pic>
        <p:nvPicPr>
          <p:cNvPr id="12294" name="Picture 6" descr="C:\Documents and Settings\alessandra\Desktop\IPSec-ESP-Auth-VPN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72132" y="214290"/>
            <a:ext cx="3209925" cy="6219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Security Associations and the SPI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it-IT" b="1" dirty="0" smtClean="0"/>
              <a:t>SA</a:t>
            </a:r>
            <a:r>
              <a:rPr lang="it-IT" dirty="0" smtClean="0"/>
              <a:t>: una connessione logica unidirezionale tra il mittente ed il ricevente</a:t>
            </a:r>
          </a:p>
          <a:p>
            <a:pPr lvl="1"/>
            <a:r>
              <a:rPr lang="it-IT" dirty="0" smtClean="0"/>
              <a:t>Identificata da tre parametri:</a:t>
            </a:r>
          </a:p>
          <a:p>
            <a:pPr lvl="2"/>
            <a:r>
              <a:rPr lang="it-IT" dirty="0" smtClean="0"/>
              <a:t>Indice dei parametri di sicurezza (Security </a:t>
            </a:r>
            <a:r>
              <a:rPr lang="it-IT" dirty="0" err="1" smtClean="0"/>
              <a:t>Parameter</a:t>
            </a:r>
            <a:r>
              <a:rPr lang="it-IT" dirty="0" smtClean="0"/>
              <a:t> </a:t>
            </a:r>
            <a:r>
              <a:rPr lang="it-IT" dirty="0" err="1" smtClean="0"/>
              <a:t>Index</a:t>
            </a:r>
            <a:r>
              <a:rPr lang="it-IT" dirty="0" smtClean="0"/>
              <a:t>, </a:t>
            </a:r>
            <a:r>
              <a:rPr lang="it-IT" b="1" dirty="0" smtClean="0"/>
              <a:t>SPI</a:t>
            </a:r>
            <a:r>
              <a:rPr lang="it-IT" dirty="0" smtClean="0"/>
              <a:t>)</a:t>
            </a:r>
          </a:p>
          <a:p>
            <a:pPr lvl="2"/>
            <a:r>
              <a:rPr lang="it-IT" dirty="0" smtClean="0"/>
              <a:t>Indirizzo IP di destinazione</a:t>
            </a:r>
          </a:p>
          <a:p>
            <a:pPr lvl="2"/>
            <a:r>
              <a:rPr lang="it-IT" dirty="0" smtClean="0"/>
              <a:t>Identificatore del protocollo di sicurezza</a:t>
            </a:r>
            <a:endParaRPr lang="it-IT" sz="1050" dirty="0" smtClean="0"/>
          </a:p>
          <a:p>
            <a:pPr lvl="1"/>
            <a:endParaRPr lang="en-US" b="1" dirty="0" smtClean="0"/>
          </a:p>
          <a:p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642910" y="928670"/>
            <a:ext cx="6643734" cy="36933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r>
              <a:rPr lang="it-IT" dirty="0" smtClean="0">
                <a:solidFill>
                  <a:srgbClr val="FFC000"/>
                </a:solidFill>
                <a:hlinkClick r:id="rId3"/>
              </a:rPr>
              <a:t>http://www.unixwiz.net/</a:t>
            </a:r>
            <a:r>
              <a:rPr lang="it-IT" dirty="0" err="1" smtClean="0">
                <a:solidFill>
                  <a:srgbClr val="FFC000"/>
                </a:solidFill>
                <a:hlinkClick r:id="rId3"/>
              </a:rPr>
              <a:t>techtips</a:t>
            </a:r>
            <a:r>
              <a:rPr lang="it-IT" dirty="0" smtClean="0">
                <a:solidFill>
                  <a:srgbClr val="FFC000"/>
                </a:solidFill>
                <a:hlinkClick r:id="rId3"/>
              </a:rPr>
              <a:t>/iguide-ipsec.html#other</a:t>
            </a:r>
            <a:endParaRPr lang="it-IT" dirty="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Security Associations and the SPI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Security </a:t>
            </a:r>
            <a:r>
              <a:rPr lang="it-IT" dirty="0" err="1" smtClean="0"/>
              <a:t>Association</a:t>
            </a:r>
            <a:r>
              <a:rPr lang="it-IT" dirty="0" smtClean="0"/>
              <a:t> Database (SADB)</a:t>
            </a:r>
          </a:p>
          <a:p>
            <a:pPr lvl="1"/>
            <a:r>
              <a:rPr lang="it-IT" dirty="0" smtClean="0"/>
              <a:t>Un database contenente SA, presente sugli </a:t>
            </a:r>
            <a:r>
              <a:rPr lang="it-IT" dirty="0" err="1" smtClean="0"/>
              <a:t>host</a:t>
            </a:r>
            <a:endParaRPr lang="it-IT" dirty="0" smtClean="0"/>
          </a:p>
          <a:p>
            <a:r>
              <a:rPr lang="it-IT" dirty="0" smtClean="0"/>
              <a:t>Security </a:t>
            </a:r>
            <a:r>
              <a:rPr lang="it-IT" dirty="0" err="1" smtClean="0"/>
              <a:t>Parameter</a:t>
            </a:r>
            <a:r>
              <a:rPr lang="it-IT" dirty="0" smtClean="0"/>
              <a:t> </a:t>
            </a:r>
            <a:r>
              <a:rPr lang="it-IT" dirty="0" err="1" smtClean="0"/>
              <a:t>Index</a:t>
            </a:r>
            <a:r>
              <a:rPr lang="it-IT" dirty="0" smtClean="0"/>
              <a:t> (SPI)</a:t>
            </a:r>
          </a:p>
          <a:p>
            <a:pPr lvl="1"/>
            <a:r>
              <a:rPr lang="it-IT" dirty="0" smtClean="0"/>
              <a:t>Indice univoco associato ad ogni entry del SADB</a:t>
            </a:r>
          </a:p>
          <a:p>
            <a:pPr lvl="1"/>
            <a:r>
              <a:rPr lang="it-IT" dirty="0" smtClean="0"/>
              <a:t>Identifica la SA associata ad un pacchetto</a:t>
            </a:r>
          </a:p>
          <a:p>
            <a:r>
              <a:rPr lang="it-IT" dirty="0" smtClean="0"/>
              <a:t>Security Policy Database (SPD)</a:t>
            </a:r>
          </a:p>
          <a:p>
            <a:pPr lvl="1"/>
            <a:r>
              <a:rPr lang="it-IT" dirty="0" smtClean="0"/>
              <a:t> Memorizza le policy utilizzate per stabilire le SA (indica le preferenze su che tipo di SA sono accettabili)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sz="8900" b="1" u="sng" dirty="0" err="1" smtClean="0"/>
              <a:t>IPSec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sz="8900" b="1" dirty="0" smtClean="0"/>
              <a:t>ISAKMP +</a:t>
            </a:r>
            <a:r>
              <a:rPr lang="it-IT" dirty="0" smtClean="0"/>
              <a:t> </a:t>
            </a:r>
            <a:r>
              <a:rPr lang="it-IT" sz="8900" b="1" dirty="0" smtClean="0"/>
              <a:t>IKE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Internet Security </a:t>
            </a:r>
            <a:r>
              <a:rPr lang="it-IT" b="1" dirty="0" err="1" smtClean="0"/>
              <a:t>Association</a:t>
            </a:r>
            <a:r>
              <a:rPr lang="it-IT" b="1" dirty="0" smtClean="0"/>
              <a:t> and Key Management </a:t>
            </a:r>
            <a:r>
              <a:rPr lang="it-IT" b="1" dirty="0" err="1" smtClean="0"/>
              <a:t>Protocol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85952"/>
            <a:ext cx="8229600" cy="4757758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Il protocollo </a:t>
            </a:r>
            <a:r>
              <a:rPr lang="it-IT" b="1" dirty="0" smtClean="0"/>
              <a:t>ISAKMP</a:t>
            </a:r>
            <a:endParaRPr lang="it-IT" b="1" dirty="0"/>
          </a:p>
          <a:p>
            <a:pPr lvl="1" algn="just"/>
            <a:r>
              <a:rPr lang="it-IT" dirty="0" smtClean="0"/>
              <a:t>definisce le procedure e i formati dei pacchetti per</a:t>
            </a:r>
          </a:p>
          <a:p>
            <a:pPr lvl="2" algn="just"/>
            <a:r>
              <a:rPr lang="it-IT" dirty="0" smtClean="0"/>
              <a:t>Attivare, negoziare, modificare, cancellare le </a:t>
            </a:r>
            <a:r>
              <a:rPr lang="it-IT" i="1" dirty="0" smtClean="0"/>
              <a:t>security </a:t>
            </a:r>
            <a:r>
              <a:rPr lang="it-IT" i="1" dirty="0" err="1" smtClean="0"/>
              <a:t>associations</a:t>
            </a:r>
            <a:endParaRPr lang="it-IT" i="1" dirty="0" smtClean="0"/>
          </a:p>
          <a:p>
            <a:pPr lvl="1" algn="just"/>
            <a:r>
              <a:rPr lang="it-IT" dirty="0" smtClean="0"/>
              <a:t>Definisce il </a:t>
            </a:r>
            <a:r>
              <a:rPr lang="it-IT" dirty="0" err="1" smtClean="0"/>
              <a:t>payload</a:t>
            </a:r>
            <a:r>
              <a:rPr lang="it-IT" dirty="0" smtClean="0"/>
              <a:t> per lo scambio dei dati di generazione e autenticazione delle chiavi </a:t>
            </a:r>
          </a:p>
          <a:p>
            <a:pPr lvl="2" algn="just"/>
            <a:r>
              <a:rPr lang="it-IT" dirty="0" smtClean="0"/>
              <a:t>indipendentemente dallo specifico protocollo di scambio delle chiavi, dall’algoritmo di crittografia e dal meccanismo dia </a:t>
            </a:r>
            <a:r>
              <a:rPr lang="it-IT" dirty="0" err="1" smtClean="0"/>
              <a:t>utenticazione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Messaggio ISAKMP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74871"/>
            <a:ext cx="8229600" cy="4525963"/>
          </a:xfrm>
        </p:spPr>
        <p:txBody>
          <a:bodyPr/>
          <a:lstStyle/>
          <a:p>
            <a:pPr algn="just"/>
            <a:r>
              <a:rPr lang="it-IT" dirty="0" smtClean="0"/>
              <a:t>Un messaggio ISAKMP è costituito da:</a:t>
            </a:r>
          </a:p>
          <a:p>
            <a:pPr lvl="1" algn="just"/>
            <a:r>
              <a:rPr lang="it-IT" dirty="0" smtClean="0"/>
              <a:t>Intestazione + uno o più carichi utili </a:t>
            </a:r>
          </a:p>
          <a:p>
            <a:pPr lvl="1" algn="just">
              <a:buNone/>
            </a:pPr>
            <a:endParaRPr lang="it-IT" dirty="0" smtClean="0"/>
          </a:p>
          <a:p>
            <a:pPr algn="just"/>
            <a:r>
              <a:rPr lang="it-IT" dirty="0" smtClean="0"/>
              <a:t>Trasportato in un protocollo di trasporto</a:t>
            </a:r>
          </a:p>
          <a:p>
            <a:pPr lvl="1" algn="just"/>
            <a:r>
              <a:rPr lang="it-IT" dirty="0" smtClean="0"/>
              <a:t>le specifiche richiedono il supporto per UDP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Set up </a:t>
            </a:r>
            <a:r>
              <a:rPr lang="it-IT" dirty="0" err="1" smtClean="0"/>
              <a:t>Ipsec</a:t>
            </a:r>
            <a:r>
              <a:rPr lang="it-IT" dirty="0" smtClean="0"/>
              <a:t> (2)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b="1" dirty="0" smtClean="0"/>
              <a:t>Tunnel mode </a:t>
            </a:r>
            <a:r>
              <a:rPr lang="en-US" b="1" i="1" dirty="0" err="1" smtClean="0"/>
              <a:t>vs</a:t>
            </a:r>
            <a:r>
              <a:rPr lang="en-US" b="1" i="1" dirty="0" smtClean="0"/>
              <a:t> </a:t>
            </a:r>
            <a:r>
              <a:rPr lang="en-US" b="1" dirty="0" smtClean="0"/>
              <a:t>Transport mode </a:t>
            </a:r>
          </a:p>
          <a:p>
            <a:pPr lvl="1" algn="just"/>
            <a:r>
              <a:rPr lang="it-IT" dirty="0" err="1" smtClean="0"/>
              <a:t>IPsec</a:t>
            </a:r>
            <a:r>
              <a:rPr lang="it-IT" dirty="0" smtClean="0"/>
              <a:t> supporta queste due modalità di funzionamento </a:t>
            </a:r>
          </a:p>
          <a:p>
            <a:pPr lvl="1" algn="just"/>
            <a:r>
              <a:rPr lang="en-US" b="1" dirty="0" smtClean="0"/>
              <a:t>Transport Mode 	</a:t>
            </a:r>
          </a:p>
          <a:p>
            <a:pPr lvl="2" algn="just"/>
            <a:r>
              <a:rPr lang="en-US" dirty="0" err="1" smtClean="0"/>
              <a:t>offre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connessione</a:t>
            </a:r>
            <a:r>
              <a:rPr lang="en-US" dirty="0" smtClean="0"/>
              <a:t> </a:t>
            </a:r>
            <a:r>
              <a:rPr lang="en-US" dirty="0" err="1" smtClean="0"/>
              <a:t>sicura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endpoints (</a:t>
            </a:r>
            <a:r>
              <a:rPr lang="it-IT" dirty="0" err="1" smtClean="0"/>
              <a:t>host-to-host</a:t>
            </a:r>
            <a:r>
              <a:rPr lang="it-IT" dirty="0" smtClean="0"/>
              <a:t>)</a:t>
            </a:r>
          </a:p>
          <a:p>
            <a:pPr lvl="2" algn="just"/>
            <a:r>
              <a:rPr lang="it-IT" dirty="0" smtClean="0"/>
              <a:t>viene cifrato solo il </a:t>
            </a:r>
            <a:r>
              <a:rPr lang="it-IT" dirty="0" err="1" smtClean="0"/>
              <a:t>payload</a:t>
            </a:r>
            <a:r>
              <a:rPr lang="it-IT" dirty="0" smtClean="0"/>
              <a:t> dei </a:t>
            </a:r>
            <a:r>
              <a:rPr lang="it-IT" dirty="0" err="1" smtClean="0"/>
              <a:t>datagram</a:t>
            </a:r>
            <a:r>
              <a:rPr lang="it-IT" dirty="0" smtClean="0"/>
              <a:t> IP e non l'</a:t>
            </a:r>
            <a:r>
              <a:rPr lang="it-IT" dirty="0" err="1" smtClean="0"/>
              <a:t>header</a:t>
            </a:r>
            <a:endParaRPr lang="it-IT" dirty="0" smtClean="0"/>
          </a:p>
          <a:p>
            <a:pPr lvl="2" algn="just"/>
            <a:r>
              <a:rPr lang="it-IT" dirty="0" smtClean="0"/>
              <a:t> </a:t>
            </a:r>
            <a:r>
              <a:rPr lang="it-IT" dirty="0" err="1" smtClean="0"/>
              <a:t>computazionalmente</a:t>
            </a:r>
            <a:r>
              <a:rPr lang="it-IT" dirty="0" smtClean="0"/>
              <a:t> leggero</a:t>
            </a:r>
            <a:endParaRPr lang="en-US" dirty="0" smtClean="0"/>
          </a:p>
          <a:p>
            <a:pPr lvl="1" algn="just"/>
            <a:r>
              <a:rPr lang="en-US" b="1" dirty="0" smtClean="0"/>
              <a:t>Tunnel Mode</a:t>
            </a:r>
          </a:p>
          <a:p>
            <a:pPr lvl="2" algn="just"/>
            <a:r>
              <a:rPr lang="it-IT" dirty="0" smtClean="0"/>
              <a:t>connessione </a:t>
            </a:r>
            <a:r>
              <a:rPr lang="it-IT" dirty="0" err="1" smtClean="0"/>
              <a:t>gateway-to-gateway</a:t>
            </a:r>
            <a:r>
              <a:rPr lang="it-IT" dirty="0" smtClean="0"/>
              <a:t> </a:t>
            </a:r>
          </a:p>
          <a:p>
            <a:pPr lvl="2" algn="just"/>
            <a:r>
              <a:rPr lang="it-IT" dirty="0" smtClean="0"/>
              <a:t>viene cifrato tutto il pacchetto IP originale </a:t>
            </a:r>
          </a:p>
          <a:p>
            <a:pPr lvl="2" algn="just"/>
            <a:r>
              <a:rPr lang="it-IT" dirty="0" err="1" smtClean="0"/>
              <a:t>computazionalmente</a:t>
            </a:r>
            <a:r>
              <a:rPr lang="it-IT" dirty="0" smtClean="0"/>
              <a:t> oneroso</a:t>
            </a:r>
          </a:p>
          <a:p>
            <a:pPr lvl="2" algn="just"/>
            <a:r>
              <a:rPr lang="it-IT" dirty="0" smtClean="0"/>
              <a:t>solo i gateway devono avere il software </a:t>
            </a:r>
            <a:r>
              <a:rPr lang="it-IT" dirty="0" err="1" smtClean="0"/>
              <a:t>Ipsec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 smtClean="0"/>
              <a:t>Header</a:t>
            </a:r>
            <a:r>
              <a:rPr lang="it-IT" b="1" dirty="0" smtClean="0"/>
              <a:t> ISAKMP</a:t>
            </a:r>
            <a:endParaRPr lang="it-IT" b="1" dirty="0"/>
          </a:p>
        </p:txBody>
      </p:sp>
      <p:sp>
        <p:nvSpPr>
          <p:cNvPr id="8" name="Segnaposto contenuto 7"/>
          <p:cNvSpPr>
            <a:spLocks noGrp="1"/>
          </p:cNvSpPr>
          <p:nvPr>
            <p:ph sz="half" idx="2"/>
          </p:nvPr>
        </p:nvSpPr>
        <p:spPr>
          <a:xfrm>
            <a:off x="4648200" y="1571612"/>
            <a:ext cx="4352956" cy="5286388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it-IT" sz="3300" b="1" dirty="0" err="1"/>
              <a:t>Initiator</a:t>
            </a:r>
            <a:r>
              <a:rPr lang="it-IT" sz="3300" b="1" dirty="0"/>
              <a:t> Cookie (64 </a:t>
            </a:r>
            <a:r>
              <a:rPr lang="it-IT" sz="3300" b="1" dirty="0" smtClean="0"/>
              <a:t>bit): </a:t>
            </a:r>
            <a:r>
              <a:rPr lang="it-IT" sz="3300" dirty="0" smtClean="0"/>
              <a:t>cookie dell’entità che ha iniziato l’attivazione, la notifica o la cancellazione della SA (serve </a:t>
            </a:r>
            <a:r>
              <a:rPr lang="it-IT" sz="3300" dirty="0"/>
              <a:t>ad evitare attacchi di tipo </a:t>
            </a:r>
            <a:r>
              <a:rPr lang="it-IT" sz="3300" dirty="0" smtClean="0"/>
              <a:t>DOS)</a:t>
            </a:r>
            <a:endParaRPr lang="it-IT" sz="3300" dirty="0"/>
          </a:p>
          <a:p>
            <a:pPr algn="just"/>
            <a:r>
              <a:rPr lang="it-IT" sz="3300" b="1" dirty="0" err="1"/>
              <a:t>Responder</a:t>
            </a:r>
            <a:r>
              <a:rPr lang="it-IT" sz="3300" b="1" dirty="0"/>
              <a:t> Cookie (64 </a:t>
            </a:r>
            <a:r>
              <a:rPr lang="it-IT" sz="3300" b="1" dirty="0" smtClean="0"/>
              <a:t>bit): </a:t>
            </a:r>
            <a:r>
              <a:rPr lang="it-IT" sz="3300" dirty="0" smtClean="0"/>
              <a:t>cookie dell’entità che risponde; nullo nel primo messaggio dell’iniziatore</a:t>
            </a:r>
            <a:endParaRPr lang="it-IT" sz="3300" dirty="0"/>
          </a:p>
          <a:p>
            <a:pPr algn="just"/>
            <a:r>
              <a:rPr lang="it-IT" sz="3300" b="1" dirty="0" err="1"/>
              <a:t>Next</a:t>
            </a:r>
            <a:r>
              <a:rPr lang="it-IT" sz="3300" b="1" dirty="0"/>
              <a:t> </a:t>
            </a:r>
            <a:r>
              <a:rPr lang="it-IT" sz="3300" b="1" dirty="0" err="1"/>
              <a:t>Payload</a:t>
            </a:r>
            <a:r>
              <a:rPr lang="it-IT" sz="3300" b="1" dirty="0"/>
              <a:t> (8 </a:t>
            </a:r>
            <a:r>
              <a:rPr lang="it-IT" sz="3300" b="1" dirty="0" smtClean="0"/>
              <a:t>bit): </a:t>
            </a:r>
            <a:r>
              <a:rPr lang="it-IT" sz="3300" dirty="0"/>
              <a:t>i</a:t>
            </a:r>
            <a:r>
              <a:rPr lang="it-IT" sz="3300" dirty="0" smtClean="0"/>
              <a:t>ndica </a:t>
            </a:r>
            <a:r>
              <a:rPr lang="it-IT" sz="3300" dirty="0"/>
              <a:t>il tipo </a:t>
            </a:r>
            <a:r>
              <a:rPr lang="it-IT" sz="3300" dirty="0" smtClean="0"/>
              <a:t>del primo </a:t>
            </a:r>
            <a:r>
              <a:rPr lang="it-IT" sz="3300" dirty="0" err="1" smtClean="0"/>
              <a:t>payload</a:t>
            </a:r>
            <a:r>
              <a:rPr lang="it-IT" sz="3300" dirty="0" smtClean="0"/>
              <a:t> del messaggio</a:t>
            </a:r>
          </a:p>
          <a:p>
            <a:pPr algn="just"/>
            <a:r>
              <a:rPr lang="it-IT" sz="3300" b="1" dirty="0" err="1" smtClean="0"/>
              <a:t>MajorVersion</a:t>
            </a:r>
            <a:r>
              <a:rPr lang="it-IT" sz="3300" b="1" dirty="0" smtClean="0"/>
              <a:t> (4 bit): </a:t>
            </a:r>
            <a:r>
              <a:rPr lang="it-IT" sz="3300" dirty="0" smtClean="0"/>
              <a:t>indica la versione (major) di ISAKMP usata </a:t>
            </a:r>
            <a:endParaRPr lang="it-IT" sz="3300" dirty="0"/>
          </a:p>
          <a:p>
            <a:pPr algn="just"/>
            <a:r>
              <a:rPr lang="it-IT" sz="3300" b="1" dirty="0" err="1" smtClean="0"/>
              <a:t>MinorVersion</a:t>
            </a:r>
            <a:r>
              <a:rPr lang="it-IT" sz="3300" b="1" dirty="0" smtClean="0"/>
              <a:t> (4 </a:t>
            </a:r>
            <a:r>
              <a:rPr lang="it-IT" sz="3300" b="1" dirty="0"/>
              <a:t>bit</a:t>
            </a:r>
            <a:r>
              <a:rPr lang="it-IT" sz="3300" b="1" dirty="0" smtClean="0"/>
              <a:t>): </a:t>
            </a:r>
            <a:r>
              <a:rPr lang="it-IT" sz="3300" dirty="0" smtClean="0"/>
              <a:t>indica la versione (minor) di ISAKMP usata </a:t>
            </a:r>
            <a:endParaRPr lang="it-IT" sz="3300" b="1" dirty="0"/>
          </a:p>
          <a:p>
            <a:pPr algn="just"/>
            <a:r>
              <a:rPr lang="it-IT" sz="3300" b="1" dirty="0"/>
              <a:t>Exchange </a:t>
            </a:r>
            <a:r>
              <a:rPr lang="it-IT" sz="3300" b="1" dirty="0" err="1"/>
              <a:t>Type</a:t>
            </a:r>
            <a:r>
              <a:rPr lang="it-IT" sz="3300" b="1" dirty="0"/>
              <a:t> (8 bit</a:t>
            </a:r>
            <a:r>
              <a:rPr lang="it-IT" sz="3300" b="1" dirty="0" smtClean="0"/>
              <a:t>): </a:t>
            </a:r>
            <a:r>
              <a:rPr lang="it-IT" sz="3300" dirty="0" smtClean="0"/>
              <a:t>indica </a:t>
            </a:r>
            <a:r>
              <a:rPr lang="it-IT" sz="3300" dirty="0"/>
              <a:t>il tipo di scambio</a:t>
            </a:r>
          </a:p>
          <a:p>
            <a:pPr algn="just"/>
            <a:r>
              <a:rPr lang="it-IT" sz="3300" b="1" dirty="0" err="1"/>
              <a:t>Flag</a:t>
            </a:r>
            <a:r>
              <a:rPr lang="it-IT" sz="3300" b="1" dirty="0"/>
              <a:t> (8 </a:t>
            </a:r>
            <a:r>
              <a:rPr lang="it-IT" sz="3300" b="1" dirty="0" smtClean="0"/>
              <a:t>bit): </a:t>
            </a:r>
            <a:r>
              <a:rPr lang="it-IT" sz="3300" dirty="0" smtClean="0"/>
              <a:t>indica </a:t>
            </a:r>
            <a:r>
              <a:rPr lang="it-IT" sz="3300" dirty="0"/>
              <a:t>le opzioni impostate per lo scambio </a:t>
            </a:r>
            <a:r>
              <a:rPr lang="it-IT" sz="3300" dirty="0" smtClean="0"/>
              <a:t>ISAKMP</a:t>
            </a:r>
            <a:endParaRPr lang="it-IT" sz="3300" dirty="0"/>
          </a:p>
          <a:p>
            <a:pPr algn="just"/>
            <a:r>
              <a:rPr lang="it-IT" sz="3300" b="1" dirty="0" err="1"/>
              <a:t>Message</a:t>
            </a:r>
            <a:r>
              <a:rPr lang="it-IT" sz="3300" b="1" dirty="0"/>
              <a:t> ID (32 </a:t>
            </a:r>
            <a:r>
              <a:rPr lang="it-IT" sz="3300" b="1" dirty="0" smtClean="0"/>
              <a:t>bit): </a:t>
            </a:r>
            <a:r>
              <a:rPr lang="it-IT" sz="3300" dirty="0"/>
              <a:t>c</a:t>
            </a:r>
            <a:r>
              <a:rPr lang="it-IT" sz="3300" dirty="0" smtClean="0"/>
              <a:t>odice ID univoco del </a:t>
            </a:r>
            <a:r>
              <a:rPr lang="it-IT" sz="3300" dirty="0"/>
              <a:t>messaggio</a:t>
            </a:r>
          </a:p>
          <a:p>
            <a:pPr algn="just"/>
            <a:r>
              <a:rPr lang="it-IT" sz="3300" b="1" dirty="0" err="1"/>
              <a:t>Length</a:t>
            </a:r>
            <a:r>
              <a:rPr lang="it-IT" sz="3300" b="1" dirty="0"/>
              <a:t> (32 </a:t>
            </a:r>
            <a:r>
              <a:rPr lang="it-IT" sz="3300" b="1" dirty="0" smtClean="0"/>
              <a:t>bit): </a:t>
            </a:r>
            <a:r>
              <a:rPr lang="it-IT" sz="3300" dirty="0" smtClean="0"/>
              <a:t>lunghezza totale del messaggio misurata in ottetti</a:t>
            </a:r>
            <a:endParaRPr lang="it-IT" dirty="0"/>
          </a:p>
          <a:p>
            <a:endParaRPr lang="it-IT" dirty="0"/>
          </a:p>
        </p:txBody>
      </p:sp>
      <p:sp>
        <p:nvSpPr>
          <p:cNvPr id="10" name="Rettangolo 9"/>
          <p:cNvSpPr/>
          <p:nvPr/>
        </p:nvSpPr>
        <p:spPr>
          <a:xfrm>
            <a:off x="1214414" y="4357694"/>
            <a:ext cx="21614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/>
              <a:t>Intestazione ISAKMP</a:t>
            </a:r>
            <a:endParaRPr lang="it-IT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214422"/>
            <a:ext cx="4419600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4714884"/>
            <a:ext cx="409575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ttangolo 12"/>
          <p:cNvSpPr/>
          <p:nvPr/>
        </p:nvSpPr>
        <p:spPr>
          <a:xfrm>
            <a:off x="428596" y="5857892"/>
            <a:ext cx="41434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Intestazione generica del </a:t>
            </a:r>
            <a:r>
              <a:rPr lang="it-IT" b="1" dirty="0" err="1" smtClean="0"/>
              <a:t>payload</a:t>
            </a:r>
            <a:r>
              <a:rPr lang="it-IT" b="1" dirty="0" smtClean="0"/>
              <a:t> ISAKMP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 smtClean="0"/>
              <a:t>Payload</a:t>
            </a:r>
            <a:r>
              <a:rPr lang="it-IT" b="1" dirty="0" smtClean="0"/>
              <a:t> ISAKMP</a:t>
            </a:r>
            <a:endParaRPr lang="it-IT" b="1" dirty="0"/>
          </a:p>
        </p:txBody>
      </p:sp>
      <p:sp>
        <p:nvSpPr>
          <p:cNvPr id="8" name="Segnaposto contenuto 7"/>
          <p:cNvSpPr>
            <a:spLocks noGrp="1"/>
          </p:cNvSpPr>
          <p:nvPr>
            <p:ph sz="half" idx="2"/>
          </p:nvPr>
        </p:nvSpPr>
        <p:spPr>
          <a:xfrm>
            <a:off x="4572000" y="2583886"/>
            <a:ext cx="4352956" cy="1916684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it-IT" sz="3600" b="1" dirty="0" err="1" smtClean="0"/>
              <a:t>Next</a:t>
            </a:r>
            <a:r>
              <a:rPr lang="it-IT" sz="3600" b="1" dirty="0" smtClean="0"/>
              <a:t> </a:t>
            </a:r>
            <a:r>
              <a:rPr lang="it-IT" sz="3600" b="1" dirty="0" err="1"/>
              <a:t>Payload</a:t>
            </a:r>
            <a:r>
              <a:rPr lang="it-IT" sz="3600" b="1" dirty="0"/>
              <a:t> (8 </a:t>
            </a:r>
            <a:r>
              <a:rPr lang="it-IT" sz="3600" b="1" dirty="0" smtClean="0"/>
              <a:t>bit): </a:t>
            </a:r>
            <a:r>
              <a:rPr lang="it-IT" sz="3600" dirty="0" smtClean="0"/>
              <a:t>vale 0 se questo è l’ultimo </a:t>
            </a:r>
            <a:r>
              <a:rPr lang="it-IT" sz="3600" dirty="0" err="1" smtClean="0"/>
              <a:t>payload</a:t>
            </a:r>
            <a:r>
              <a:rPr lang="it-IT" sz="3600" dirty="0" smtClean="0"/>
              <a:t> del messaggio, altrimenti il suo valore è il tipo del </a:t>
            </a:r>
            <a:r>
              <a:rPr lang="it-IT" sz="3600" dirty="0" err="1" smtClean="0"/>
              <a:t>payload</a:t>
            </a:r>
            <a:r>
              <a:rPr lang="it-IT" sz="3600" dirty="0" smtClean="0"/>
              <a:t> successivo </a:t>
            </a:r>
          </a:p>
          <a:p>
            <a:pPr algn="just"/>
            <a:r>
              <a:rPr lang="it-IT" sz="3600" b="1" dirty="0" err="1" smtClean="0"/>
              <a:t>Payload</a:t>
            </a:r>
            <a:r>
              <a:rPr lang="it-IT" sz="3600" b="1" dirty="0" smtClean="0"/>
              <a:t> </a:t>
            </a:r>
            <a:r>
              <a:rPr lang="it-IT" sz="3600" b="1" dirty="0" err="1" smtClean="0"/>
              <a:t>length</a:t>
            </a:r>
            <a:r>
              <a:rPr lang="it-IT" sz="3600" b="1" dirty="0" smtClean="0"/>
              <a:t> (8 bit): </a:t>
            </a:r>
            <a:r>
              <a:rPr lang="it-IT" sz="3600" dirty="0" smtClean="0"/>
              <a:t>indica la lunghezza in ottetti del </a:t>
            </a:r>
            <a:r>
              <a:rPr lang="it-IT" sz="3600" dirty="0" err="1" smtClean="0"/>
              <a:t>payload</a:t>
            </a:r>
            <a:endParaRPr lang="it-IT" sz="3600" dirty="0"/>
          </a:p>
          <a:p>
            <a:endParaRPr lang="it-IT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2845354"/>
            <a:ext cx="409575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ttangolo 12"/>
          <p:cNvSpPr/>
          <p:nvPr/>
        </p:nvSpPr>
        <p:spPr>
          <a:xfrm>
            <a:off x="285720" y="3988362"/>
            <a:ext cx="41434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Intestazione generica del </a:t>
            </a:r>
            <a:r>
              <a:rPr lang="it-IT" b="1" dirty="0" err="1" smtClean="0"/>
              <a:t>payload</a:t>
            </a:r>
            <a:r>
              <a:rPr lang="it-IT" b="1" dirty="0" smtClean="0"/>
              <a:t> ISAKMP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Tipi di </a:t>
            </a:r>
            <a:r>
              <a:rPr lang="it-IT" b="1" dirty="0" err="1" smtClean="0"/>
              <a:t>payload</a:t>
            </a:r>
            <a:r>
              <a:rPr lang="it-IT" b="1" dirty="0" smtClean="0"/>
              <a:t> ISAKMP (1)</a:t>
            </a:r>
            <a:endParaRPr lang="it-IT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7302536"/>
              </p:ext>
            </p:extLst>
          </p:nvPr>
        </p:nvGraphicFramePr>
        <p:xfrm>
          <a:off x="428596" y="1428736"/>
          <a:ext cx="8229600" cy="528077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28718"/>
                <a:gridCol w="2071702"/>
                <a:gridCol w="4829180"/>
              </a:tblGrid>
              <a:tr h="348673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Tipo</a:t>
                      </a:r>
                      <a:endParaRPr lang="it-IT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Parametri</a:t>
                      </a:r>
                      <a:endParaRPr lang="it-IT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Descrizione</a:t>
                      </a:r>
                      <a:endParaRPr lang="it-IT" sz="2400" b="1" dirty="0" smtClean="0"/>
                    </a:p>
                  </a:txBody>
                  <a:tcPr/>
                </a:tc>
              </a:tr>
              <a:tr h="1486699">
                <a:tc>
                  <a:txBody>
                    <a:bodyPr/>
                    <a:lstStyle/>
                    <a:p>
                      <a:r>
                        <a:rPr lang="it-IT" sz="1600" b="1" dirty="0" smtClean="0"/>
                        <a:t>SA </a:t>
                      </a:r>
                    </a:p>
                    <a:p>
                      <a:r>
                        <a:rPr lang="it-IT" sz="1600" b="1" dirty="0" smtClean="0"/>
                        <a:t>(Security </a:t>
                      </a:r>
                      <a:r>
                        <a:rPr lang="it-IT" sz="1600" b="1" dirty="0" err="1" smtClean="0"/>
                        <a:t>Association</a:t>
                      </a:r>
                      <a:r>
                        <a:rPr lang="it-IT" sz="1600" b="1" dirty="0" smtClean="0"/>
                        <a:t>)</a:t>
                      </a:r>
                      <a:endParaRPr lang="it-IT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smtClean="0"/>
                        <a:t>Domain </a:t>
                      </a:r>
                      <a:r>
                        <a:rPr lang="it-IT" sz="1600" dirty="0" err="1" smtClean="0"/>
                        <a:t>of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interpretation</a:t>
                      </a:r>
                      <a:r>
                        <a:rPr lang="it-IT" sz="1600" dirty="0" smtClean="0"/>
                        <a:t>, situation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000" dirty="0" smtClean="0"/>
                        <a:t>Usato per negoziare gli attributi di sicurezza e indicare il dominio di interpretazione e la situazione nei quali si svolge la negoziazione</a:t>
                      </a:r>
                    </a:p>
                  </a:txBody>
                  <a:tcPr/>
                </a:tc>
              </a:tr>
              <a:tr h="1486699">
                <a:tc>
                  <a:txBody>
                    <a:bodyPr/>
                    <a:lstStyle/>
                    <a:p>
                      <a:r>
                        <a:rPr lang="it-IT" sz="1600" b="1" dirty="0" smtClean="0"/>
                        <a:t>P (</a:t>
                      </a:r>
                      <a:r>
                        <a:rPr lang="it-IT" sz="1600" b="1" dirty="0" err="1" smtClean="0"/>
                        <a:t>Proposal</a:t>
                      </a:r>
                      <a:r>
                        <a:rPr lang="it-IT" sz="1600" b="1" dirty="0" smtClean="0"/>
                        <a:t>)</a:t>
                      </a:r>
                      <a:endParaRPr lang="it-IT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err="1" smtClean="0"/>
                        <a:t>Proposal</a:t>
                      </a:r>
                      <a:r>
                        <a:rPr lang="it-IT" sz="1600" dirty="0" smtClean="0"/>
                        <a:t> #, </a:t>
                      </a:r>
                      <a:r>
                        <a:rPr lang="it-IT" sz="1600" dirty="0" err="1" smtClean="0"/>
                        <a:t>Protocol-ID</a:t>
                      </a:r>
                      <a:r>
                        <a:rPr lang="it-IT" sz="1600" dirty="0" smtClean="0"/>
                        <a:t>, SPI </a:t>
                      </a:r>
                      <a:r>
                        <a:rPr lang="it-IT" sz="1600" dirty="0" err="1" smtClean="0"/>
                        <a:t>Size</a:t>
                      </a:r>
                      <a:r>
                        <a:rPr lang="it-IT" sz="1600" dirty="0" smtClean="0"/>
                        <a:t>, # </a:t>
                      </a:r>
                      <a:r>
                        <a:rPr lang="it-IT" sz="1600" dirty="0" err="1" smtClean="0"/>
                        <a:t>of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Transforms</a:t>
                      </a:r>
                      <a:r>
                        <a:rPr lang="it-IT" sz="1600" dirty="0" smtClean="0"/>
                        <a:t>, SPI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000" dirty="0" smtClean="0"/>
                        <a:t>Usato durante</a:t>
                      </a:r>
                      <a:r>
                        <a:rPr lang="it-IT" sz="2000" baseline="0" dirty="0" smtClean="0"/>
                        <a:t> la negoziazione di una associazione di sicurezza: indica il protocollo da usare e il numero di </a:t>
                      </a:r>
                      <a:r>
                        <a:rPr lang="it-IT" sz="2000" baseline="0" dirty="0" smtClean="0"/>
                        <a:t>trasformazioni (</a:t>
                      </a:r>
                      <a:r>
                        <a:rPr lang="it-IT" sz="2000" baseline="0" dirty="0" err="1" smtClean="0"/>
                        <a:t>transform</a:t>
                      </a:r>
                      <a:r>
                        <a:rPr lang="it-IT" sz="2000" baseline="0" dirty="0" smtClean="0"/>
                        <a:t> = data processing </a:t>
                      </a:r>
                      <a:r>
                        <a:rPr lang="it-IT" sz="2000" baseline="0" dirty="0" err="1" smtClean="0"/>
                        <a:t>algorithm</a:t>
                      </a:r>
                      <a:r>
                        <a:rPr lang="it-IT" sz="2000" baseline="0" dirty="0" smtClean="0"/>
                        <a:t>, e.g. hmac-md5, </a:t>
                      </a:r>
                      <a:r>
                        <a:rPr lang="it-IT" sz="2000" baseline="0" dirty="0" err="1" smtClean="0"/>
                        <a:t>etc</a:t>
                      </a:r>
                      <a:r>
                        <a:rPr lang="it-IT" sz="2000" baseline="0" dirty="0" smtClean="0"/>
                        <a:t>…)</a:t>
                      </a:r>
                      <a:endParaRPr lang="it-IT" sz="2000" dirty="0" smtClean="0"/>
                    </a:p>
                  </a:txBody>
                  <a:tcPr/>
                </a:tc>
              </a:tr>
              <a:tr h="1721440">
                <a:tc>
                  <a:txBody>
                    <a:bodyPr/>
                    <a:lstStyle/>
                    <a:p>
                      <a:r>
                        <a:rPr lang="it-IT" sz="1600" b="1" dirty="0" smtClean="0"/>
                        <a:t>T(</a:t>
                      </a:r>
                      <a:r>
                        <a:rPr lang="it-IT" sz="1600" b="1" dirty="0" err="1" smtClean="0"/>
                        <a:t>Transform</a:t>
                      </a:r>
                      <a:r>
                        <a:rPr lang="it-IT" sz="1600" b="1" dirty="0" smtClean="0"/>
                        <a:t>)</a:t>
                      </a:r>
                      <a:endParaRPr lang="it-IT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err="1" smtClean="0"/>
                        <a:t>Transform</a:t>
                      </a:r>
                      <a:r>
                        <a:rPr lang="it-IT" sz="1600" dirty="0" smtClean="0"/>
                        <a:t> #, </a:t>
                      </a:r>
                      <a:r>
                        <a:rPr lang="it-IT" sz="1600" dirty="0" err="1" smtClean="0"/>
                        <a:t>Transform-ID</a:t>
                      </a:r>
                      <a:r>
                        <a:rPr lang="it-IT" sz="1600" dirty="0" smtClean="0"/>
                        <a:t>, SA </a:t>
                      </a:r>
                      <a:r>
                        <a:rPr lang="it-IT" sz="1600" dirty="0" err="1" smtClean="0"/>
                        <a:t>Attributes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000" dirty="0" smtClean="0"/>
                        <a:t>Usato</a:t>
                      </a:r>
                      <a:r>
                        <a:rPr lang="it-IT" sz="2000" baseline="0" dirty="0" smtClean="0"/>
                        <a:t> durante la negoziazione di una associazione di sicurezza: indica gli attributi della trasformazione e della relativa associazione di </a:t>
                      </a:r>
                      <a:r>
                        <a:rPr lang="it-IT" sz="2000" baseline="0" dirty="0" smtClean="0"/>
                        <a:t>sicurezza</a:t>
                      </a:r>
                      <a:endParaRPr lang="it-IT" sz="20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Tipi di </a:t>
            </a:r>
            <a:r>
              <a:rPr lang="it-IT" b="1" dirty="0" err="1" smtClean="0"/>
              <a:t>payload</a:t>
            </a:r>
            <a:r>
              <a:rPr lang="it-IT" b="1" dirty="0" smtClean="0"/>
              <a:t> ISAKMP (2)</a:t>
            </a:r>
            <a:endParaRPr lang="it-IT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28596" y="1428736"/>
          <a:ext cx="8229600" cy="53949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28760"/>
                <a:gridCol w="1971660"/>
                <a:gridCol w="4829180"/>
              </a:tblGrid>
              <a:tr h="326179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Tipo</a:t>
                      </a:r>
                      <a:endParaRPr lang="it-IT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Parametri</a:t>
                      </a:r>
                      <a:endParaRPr lang="it-IT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Descrizione</a:t>
                      </a:r>
                      <a:endParaRPr lang="it-IT" sz="2400" b="1" dirty="0" smtClean="0"/>
                    </a:p>
                  </a:txBody>
                  <a:tcPr/>
                </a:tc>
              </a:tr>
              <a:tr h="587121">
                <a:tc>
                  <a:txBody>
                    <a:bodyPr/>
                    <a:lstStyle/>
                    <a:p>
                      <a:r>
                        <a:rPr lang="it-IT" sz="1600" b="1" dirty="0" smtClean="0"/>
                        <a:t>KE</a:t>
                      </a:r>
                    </a:p>
                    <a:p>
                      <a:r>
                        <a:rPr lang="it-IT" sz="1600" b="1" dirty="0" smtClean="0"/>
                        <a:t>(Key Exchange)</a:t>
                      </a:r>
                      <a:endParaRPr lang="it-IT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smtClean="0"/>
                        <a:t>Key Exchange data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000" dirty="0" smtClean="0"/>
                        <a:t>Supporta varie tecniche di scambio delle chiavi</a:t>
                      </a:r>
                    </a:p>
                  </a:txBody>
                  <a:tcPr/>
                </a:tc>
              </a:tr>
              <a:tr h="500141">
                <a:tc>
                  <a:txBody>
                    <a:bodyPr/>
                    <a:lstStyle/>
                    <a:p>
                      <a:r>
                        <a:rPr lang="it-IT" sz="1600" b="1" dirty="0" smtClean="0"/>
                        <a:t>ID(</a:t>
                      </a:r>
                      <a:r>
                        <a:rPr lang="it-IT" sz="1600" b="1" dirty="0" err="1" smtClean="0"/>
                        <a:t>Identification</a:t>
                      </a:r>
                      <a:r>
                        <a:rPr lang="it-IT" sz="1600" b="1" dirty="0" smtClean="0"/>
                        <a:t>)</a:t>
                      </a:r>
                      <a:endParaRPr lang="it-IT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smtClean="0"/>
                        <a:t>ID </a:t>
                      </a:r>
                      <a:r>
                        <a:rPr lang="it-IT" sz="1600" dirty="0" err="1" smtClean="0"/>
                        <a:t>Type</a:t>
                      </a:r>
                      <a:r>
                        <a:rPr lang="it-IT" sz="1600" dirty="0" smtClean="0"/>
                        <a:t>, ID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000" dirty="0" smtClean="0"/>
                        <a:t>Usato per scambiare le informazioni di identificazione</a:t>
                      </a:r>
                    </a:p>
                  </a:txBody>
                  <a:tcPr/>
                </a:tc>
              </a:tr>
              <a:tr h="555812">
                <a:tc>
                  <a:txBody>
                    <a:bodyPr/>
                    <a:lstStyle/>
                    <a:p>
                      <a:r>
                        <a:rPr lang="it-IT" sz="1600" b="1" dirty="0" smtClean="0"/>
                        <a:t>CERT(Certificate)</a:t>
                      </a:r>
                      <a:endParaRPr lang="it-IT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err="1" smtClean="0"/>
                        <a:t>Cert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Encoding</a:t>
                      </a:r>
                      <a:r>
                        <a:rPr lang="it-IT" sz="1600" dirty="0" smtClean="0"/>
                        <a:t>, </a:t>
                      </a:r>
                      <a:r>
                        <a:rPr lang="it-IT" sz="1600" dirty="0" err="1" smtClean="0"/>
                        <a:t>Certificater</a:t>
                      </a:r>
                      <a:r>
                        <a:rPr lang="it-IT" sz="1600" baseline="0" dirty="0" smtClean="0"/>
                        <a:t> Data)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000" dirty="0" smtClean="0"/>
                        <a:t>Usato per trasportare i certificati</a:t>
                      </a:r>
                      <a:r>
                        <a:rPr lang="it-IT" sz="2000" baseline="0" dirty="0" smtClean="0"/>
                        <a:t> e le altre informazioni correlate</a:t>
                      </a:r>
                      <a:endParaRPr lang="it-IT" sz="2000" dirty="0" smtClean="0"/>
                    </a:p>
                  </a:txBody>
                  <a:tcPr/>
                </a:tc>
              </a:tr>
              <a:tr h="761083">
                <a:tc>
                  <a:txBody>
                    <a:bodyPr/>
                    <a:lstStyle/>
                    <a:p>
                      <a:r>
                        <a:rPr lang="it-IT" sz="1600" b="1" dirty="0" smtClean="0"/>
                        <a:t>CR (Certificate </a:t>
                      </a:r>
                      <a:r>
                        <a:rPr lang="it-IT" sz="1600" b="1" dirty="0" err="1" smtClean="0"/>
                        <a:t>Request</a:t>
                      </a:r>
                      <a:r>
                        <a:rPr lang="it-IT" sz="1600" b="1" dirty="0" smtClean="0"/>
                        <a:t>)</a:t>
                      </a:r>
                      <a:endParaRPr lang="it-IT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smtClean="0"/>
                        <a:t># </a:t>
                      </a:r>
                      <a:r>
                        <a:rPr lang="it-IT" sz="1600" dirty="0" err="1" smtClean="0"/>
                        <a:t>Cert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Types</a:t>
                      </a:r>
                      <a:r>
                        <a:rPr lang="it-IT" sz="1600" dirty="0" smtClean="0"/>
                        <a:t>, Certificate </a:t>
                      </a:r>
                      <a:r>
                        <a:rPr lang="it-IT" sz="1600" dirty="0" err="1" smtClean="0"/>
                        <a:t>Types</a:t>
                      </a:r>
                      <a:r>
                        <a:rPr lang="it-IT" sz="1600" dirty="0" smtClean="0"/>
                        <a:t>,</a:t>
                      </a:r>
                      <a:r>
                        <a:rPr lang="it-IT" sz="1600" baseline="0" dirty="0" smtClean="0"/>
                        <a:t> # Certificate </a:t>
                      </a:r>
                      <a:r>
                        <a:rPr lang="it-IT" sz="1600" baseline="0" dirty="0" err="1" smtClean="0"/>
                        <a:t>Auths</a:t>
                      </a:r>
                      <a:r>
                        <a:rPr lang="it-IT" sz="1600" baseline="0" dirty="0" smtClean="0"/>
                        <a:t>, certificate </a:t>
                      </a:r>
                      <a:r>
                        <a:rPr lang="it-IT" sz="1600" baseline="0" dirty="0" err="1" smtClean="0"/>
                        <a:t>Authorities</a:t>
                      </a:r>
                      <a:r>
                        <a:rPr lang="it-IT" sz="1600" baseline="0" dirty="0" smtClean="0"/>
                        <a:t> 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000" dirty="0" smtClean="0"/>
                        <a:t>Usato per richiedere certificati: indica i tipi di certificati</a:t>
                      </a:r>
                      <a:r>
                        <a:rPr lang="it-IT" sz="2000" baseline="0" dirty="0" smtClean="0"/>
                        <a:t> richiesti e le autorità di certificazione accettate.</a:t>
                      </a:r>
                      <a:endParaRPr lang="it-IT" sz="2000" dirty="0" smtClean="0"/>
                    </a:p>
                  </a:txBody>
                  <a:tcPr/>
                </a:tc>
              </a:tr>
              <a:tr h="555812">
                <a:tc>
                  <a:txBody>
                    <a:bodyPr/>
                    <a:lstStyle/>
                    <a:p>
                      <a:r>
                        <a:rPr lang="it-IT" sz="1600" b="1" dirty="0" smtClean="0"/>
                        <a:t>HASH(</a:t>
                      </a:r>
                      <a:r>
                        <a:rPr lang="it-IT" sz="1600" b="1" dirty="0" err="1" smtClean="0"/>
                        <a:t>Hash</a:t>
                      </a:r>
                      <a:r>
                        <a:rPr lang="it-IT" sz="1600" b="1" dirty="0" smtClean="0"/>
                        <a:t>)</a:t>
                      </a:r>
                      <a:endParaRPr lang="it-IT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err="1" smtClean="0"/>
                        <a:t>Hash</a:t>
                      </a:r>
                      <a:r>
                        <a:rPr lang="it-IT" sz="1600" dirty="0" smtClean="0"/>
                        <a:t> data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000" dirty="0" smtClean="0"/>
                        <a:t>Contiene i dati generati da una funzione </a:t>
                      </a:r>
                      <a:r>
                        <a:rPr lang="it-IT" sz="2000" dirty="0" err="1" smtClean="0"/>
                        <a:t>hash</a:t>
                      </a:r>
                      <a:endParaRPr lang="it-IT" sz="2000" dirty="0" smtClean="0"/>
                    </a:p>
                  </a:txBody>
                  <a:tcPr/>
                </a:tc>
              </a:tr>
              <a:tr h="555812">
                <a:tc>
                  <a:txBody>
                    <a:bodyPr/>
                    <a:lstStyle/>
                    <a:p>
                      <a:r>
                        <a:rPr lang="it-IT" sz="1600" b="1" dirty="0" smtClean="0"/>
                        <a:t>SIG(</a:t>
                      </a:r>
                      <a:r>
                        <a:rPr lang="it-IT" sz="1600" b="1" dirty="0" err="1" smtClean="0"/>
                        <a:t>Signature</a:t>
                      </a:r>
                      <a:r>
                        <a:rPr lang="it-IT" sz="1600" b="1" dirty="0" smtClean="0"/>
                        <a:t>)</a:t>
                      </a:r>
                      <a:endParaRPr lang="it-IT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err="1" smtClean="0"/>
                        <a:t>Signature</a:t>
                      </a:r>
                      <a:r>
                        <a:rPr lang="it-IT" sz="1600" dirty="0" smtClean="0"/>
                        <a:t> Data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000" dirty="0" smtClean="0"/>
                        <a:t>Contiene i dati generati da una funzione di firma digitale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Tipi di </a:t>
            </a:r>
            <a:r>
              <a:rPr lang="it-IT" b="1" dirty="0" err="1" smtClean="0"/>
              <a:t>payload</a:t>
            </a:r>
            <a:r>
              <a:rPr lang="it-IT" b="1" dirty="0" smtClean="0"/>
              <a:t> ISAKMP (3)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28596" y="1428736"/>
          <a:ext cx="8229600" cy="293408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00198"/>
                <a:gridCol w="1900222"/>
                <a:gridCol w="4829180"/>
              </a:tblGrid>
              <a:tr h="326179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Tipo</a:t>
                      </a:r>
                      <a:endParaRPr lang="it-IT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Parametri</a:t>
                      </a:r>
                      <a:endParaRPr lang="it-IT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Descrizione</a:t>
                      </a:r>
                      <a:endParaRPr lang="it-IT" sz="2400" b="1" dirty="0" smtClean="0"/>
                    </a:p>
                  </a:txBody>
                  <a:tcPr/>
                </a:tc>
              </a:tr>
              <a:tr h="587121">
                <a:tc>
                  <a:txBody>
                    <a:bodyPr/>
                    <a:lstStyle/>
                    <a:p>
                      <a:r>
                        <a:rPr lang="it-IT" sz="1600" b="1" dirty="0" smtClean="0"/>
                        <a:t>NONCE(</a:t>
                      </a:r>
                      <a:r>
                        <a:rPr lang="it-IT" sz="1600" b="1" dirty="0" err="1" smtClean="0"/>
                        <a:t>nonce</a:t>
                      </a:r>
                      <a:r>
                        <a:rPr lang="it-IT" sz="1600" b="1" dirty="0" smtClean="0"/>
                        <a:t>)</a:t>
                      </a:r>
                      <a:endParaRPr lang="it-IT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err="1" smtClean="0"/>
                        <a:t>Nonce</a:t>
                      </a:r>
                      <a:r>
                        <a:rPr lang="it-IT" sz="1600" dirty="0" smtClean="0"/>
                        <a:t> Data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000" dirty="0" smtClean="0"/>
                        <a:t>Contiene un codice </a:t>
                      </a:r>
                      <a:r>
                        <a:rPr lang="it-IT" sz="2000" i="1" dirty="0" err="1" smtClean="0"/>
                        <a:t>nonce</a:t>
                      </a:r>
                      <a:endParaRPr lang="it-IT" sz="2000" i="1" dirty="0" smtClean="0"/>
                    </a:p>
                  </a:txBody>
                  <a:tcPr/>
                </a:tc>
              </a:tr>
              <a:tr h="500141">
                <a:tc>
                  <a:txBody>
                    <a:bodyPr/>
                    <a:lstStyle/>
                    <a:p>
                      <a:r>
                        <a:rPr lang="it-IT" sz="1600" b="1" dirty="0" smtClean="0"/>
                        <a:t>N(</a:t>
                      </a:r>
                      <a:r>
                        <a:rPr lang="it-IT" sz="1600" b="1" dirty="0" err="1" smtClean="0"/>
                        <a:t>Notification</a:t>
                      </a:r>
                      <a:r>
                        <a:rPr lang="it-IT" sz="1600" b="1" dirty="0" smtClean="0"/>
                        <a:t>)</a:t>
                      </a:r>
                      <a:endParaRPr lang="it-IT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smtClean="0"/>
                        <a:t>DOI,</a:t>
                      </a:r>
                      <a:r>
                        <a:rPr lang="it-IT" sz="1600" dirty="0" err="1" smtClean="0"/>
                        <a:t>Protocol-ID</a:t>
                      </a:r>
                      <a:r>
                        <a:rPr lang="it-IT" sz="1600" dirty="0" smtClean="0"/>
                        <a:t>,SPI </a:t>
                      </a:r>
                      <a:r>
                        <a:rPr lang="it-IT" sz="1600" dirty="0" err="1" smtClean="0"/>
                        <a:t>Size</a:t>
                      </a:r>
                      <a:r>
                        <a:rPr lang="it-IT" sz="1600" dirty="0" smtClean="0"/>
                        <a:t>,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baseline="0" dirty="0" err="1" smtClean="0"/>
                        <a:t>Notify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baseline="0" dirty="0" err="1" smtClean="0"/>
                        <a:t>Message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baseline="0" dirty="0" err="1" smtClean="0"/>
                        <a:t>Type</a:t>
                      </a:r>
                      <a:r>
                        <a:rPr lang="it-IT" sz="1600" baseline="0" dirty="0" smtClean="0"/>
                        <a:t>, SPI,</a:t>
                      </a:r>
                      <a:r>
                        <a:rPr lang="it-IT" sz="1600" baseline="0" dirty="0" err="1" smtClean="0"/>
                        <a:t>Notification</a:t>
                      </a:r>
                      <a:r>
                        <a:rPr lang="it-IT" sz="1600" baseline="0" dirty="0" smtClean="0"/>
                        <a:t> Data</a:t>
                      </a:r>
                      <a:endParaRPr lang="it-IT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000" dirty="0" smtClean="0"/>
                        <a:t>Usato</a:t>
                      </a:r>
                      <a:r>
                        <a:rPr lang="it-IT" sz="2000" baseline="0" dirty="0" smtClean="0"/>
                        <a:t> per trasmettere i dati di notifica, come per esempio una condizione d’errore</a:t>
                      </a:r>
                      <a:endParaRPr lang="it-IT" sz="2000" dirty="0" smtClean="0"/>
                    </a:p>
                  </a:txBody>
                  <a:tcPr/>
                </a:tc>
              </a:tr>
              <a:tr h="555812">
                <a:tc>
                  <a:txBody>
                    <a:bodyPr/>
                    <a:lstStyle/>
                    <a:p>
                      <a:r>
                        <a:rPr lang="it-IT" sz="1600" b="1" dirty="0" smtClean="0"/>
                        <a:t>D (</a:t>
                      </a:r>
                      <a:r>
                        <a:rPr lang="it-IT" sz="1600" b="1" dirty="0" err="1" smtClean="0"/>
                        <a:t>Delete</a:t>
                      </a:r>
                      <a:r>
                        <a:rPr lang="it-IT" sz="1600" b="1" dirty="0" smtClean="0"/>
                        <a:t>)</a:t>
                      </a:r>
                      <a:endParaRPr lang="it-IT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smtClean="0"/>
                        <a:t>DOI,</a:t>
                      </a:r>
                      <a:r>
                        <a:rPr lang="it-IT" sz="1600" dirty="0" err="1" smtClean="0"/>
                        <a:t>Protocol-ID</a:t>
                      </a:r>
                      <a:r>
                        <a:rPr lang="it-IT" sz="1600" dirty="0" smtClean="0"/>
                        <a:t>, SPI </a:t>
                      </a:r>
                      <a:r>
                        <a:rPr lang="it-IT" sz="1600" dirty="0" err="1" smtClean="0"/>
                        <a:t>Size</a:t>
                      </a:r>
                      <a:r>
                        <a:rPr lang="it-IT" sz="1600" dirty="0" smtClean="0"/>
                        <a:t>, # </a:t>
                      </a:r>
                      <a:r>
                        <a:rPr lang="it-IT" sz="1600" dirty="0" err="1" smtClean="0"/>
                        <a:t>of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SPIs</a:t>
                      </a:r>
                      <a:r>
                        <a:rPr lang="it-IT" sz="1600" dirty="0" smtClean="0"/>
                        <a:t>, SPI (uno o più)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000" dirty="0" smtClean="0"/>
                        <a:t>Indica che una associazione di sicurezza non è più valida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Tipi di </a:t>
            </a:r>
            <a:r>
              <a:rPr lang="it-IT" b="1" dirty="0" err="1" smtClean="0"/>
              <a:t>payload</a:t>
            </a:r>
            <a:r>
              <a:rPr lang="it-IT" b="1" dirty="0" smtClean="0"/>
              <a:t> (1)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1457348"/>
            <a:ext cx="8501122" cy="5257800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sz="2000" dirty="0" smtClean="0"/>
              <a:t>Il </a:t>
            </a:r>
            <a:r>
              <a:rPr lang="it-IT" sz="2000" dirty="0" err="1" smtClean="0"/>
              <a:t>payload</a:t>
            </a:r>
            <a:r>
              <a:rPr lang="it-IT" sz="2000" dirty="0" smtClean="0"/>
              <a:t> </a:t>
            </a:r>
            <a:r>
              <a:rPr lang="it-IT" sz="2000" b="1" dirty="0" smtClean="0"/>
              <a:t>SA</a:t>
            </a:r>
            <a:r>
              <a:rPr lang="it-IT" sz="2000" dirty="0" smtClean="0"/>
              <a:t> inizia l’attivazione di una associazione di sicurezza</a:t>
            </a:r>
          </a:p>
          <a:p>
            <a:pPr lvl="1" algn="just"/>
            <a:r>
              <a:rPr lang="it-IT" sz="1800" dirty="0" smtClean="0"/>
              <a:t>Il parametro </a:t>
            </a:r>
            <a:r>
              <a:rPr lang="it-IT" sz="1800" b="1" i="1" dirty="0" smtClean="0"/>
              <a:t>D</a:t>
            </a:r>
            <a:r>
              <a:rPr lang="it-IT" sz="1800" i="1" dirty="0" smtClean="0"/>
              <a:t>omain </a:t>
            </a:r>
            <a:r>
              <a:rPr lang="it-IT" sz="1800" b="1" i="1" dirty="0" err="1" smtClean="0"/>
              <a:t>O</a:t>
            </a:r>
            <a:r>
              <a:rPr lang="it-IT" sz="1800" i="1" dirty="0" err="1" smtClean="0"/>
              <a:t>f</a:t>
            </a:r>
            <a:r>
              <a:rPr lang="it-IT" sz="1800" i="1" dirty="0" smtClean="0"/>
              <a:t> </a:t>
            </a:r>
            <a:r>
              <a:rPr lang="it-IT" sz="1800" b="1" i="1" dirty="0" err="1" smtClean="0"/>
              <a:t>I</a:t>
            </a:r>
            <a:r>
              <a:rPr lang="it-IT" sz="1800" i="1" dirty="0" err="1" smtClean="0"/>
              <a:t>nterpretation</a:t>
            </a:r>
            <a:r>
              <a:rPr lang="it-IT" sz="1800" dirty="0" smtClean="0"/>
              <a:t> identifica il dominio nel quale si svolge la negoziazione</a:t>
            </a:r>
          </a:p>
          <a:p>
            <a:pPr lvl="1" algn="just"/>
            <a:r>
              <a:rPr lang="it-IT" sz="1800" dirty="0" smtClean="0"/>
              <a:t>Il parametro </a:t>
            </a:r>
            <a:r>
              <a:rPr lang="it-IT" sz="1800" i="1" dirty="0" smtClean="0"/>
              <a:t>Situation</a:t>
            </a:r>
            <a:r>
              <a:rPr lang="it-IT" sz="1800" dirty="0" smtClean="0"/>
              <a:t> definisce la politica di sicurezza della negoziazione (si specificano i livelli di sicurezza)</a:t>
            </a:r>
          </a:p>
          <a:p>
            <a:pPr lvl="1" algn="just">
              <a:buNone/>
            </a:pPr>
            <a:endParaRPr lang="it-IT" sz="1800" dirty="0" smtClean="0"/>
          </a:p>
          <a:p>
            <a:pPr algn="just"/>
            <a:r>
              <a:rPr lang="it-IT" sz="2000" dirty="0" smtClean="0"/>
              <a:t>Il </a:t>
            </a:r>
            <a:r>
              <a:rPr lang="it-IT" sz="2000" dirty="0" err="1" smtClean="0"/>
              <a:t>payload</a:t>
            </a:r>
            <a:r>
              <a:rPr lang="it-IT" sz="2000" dirty="0" smtClean="0"/>
              <a:t> </a:t>
            </a:r>
            <a:r>
              <a:rPr lang="it-IT" sz="2000" b="1" dirty="0" err="1" smtClean="0"/>
              <a:t>Proposal</a:t>
            </a:r>
            <a:r>
              <a:rPr lang="it-IT" sz="2000" b="1" dirty="0" smtClean="0"/>
              <a:t> </a:t>
            </a:r>
            <a:r>
              <a:rPr lang="it-IT" sz="2000" dirty="0" smtClean="0"/>
              <a:t>contiene info usate durante la negoziazione dell’associazione di sicurezza</a:t>
            </a:r>
          </a:p>
          <a:p>
            <a:pPr lvl="1" algn="just"/>
            <a:r>
              <a:rPr lang="it-IT" sz="1800" dirty="0" smtClean="0"/>
              <a:t>Indica il protocollo di questa associazione di sicurezza (AH o ESP), include l’identificatore SPI dell’iniziatore e il numero di trasformazioni</a:t>
            </a:r>
          </a:p>
          <a:p>
            <a:pPr lvl="1" algn="just">
              <a:buNone/>
            </a:pPr>
            <a:endParaRPr lang="it-IT" sz="1800" dirty="0" smtClean="0"/>
          </a:p>
          <a:p>
            <a:pPr algn="just"/>
            <a:r>
              <a:rPr lang="it-IT" sz="2000" dirty="0" smtClean="0"/>
              <a:t>Il </a:t>
            </a:r>
            <a:r>
              <a:rPr lang="it-IT" sz="2000" dirty="0" err="1" smtClean="0"/>
              <a:t>payload</a:t>
            </a:r>
            <a:r>
              <a:rPr lang="it-IT" sz="2000" dirty="0" smtClean="0"/>
              <a:t> </a:t>
            </a:r>
            <a:r>
              <a:rPr lang="it-IT" sz="2000" b="1" dirty="0" err="1" smtClean="0"/>
              <a:t>Transform</a:t>
            </a:r>
            <a:r>
              <a:rPr lang="it-IT" sz="2000" b="1" dirty="0" smtClean="0"/>
              <a:t> </a:t>
            </a:r>
            <a:r>
              <a:rPr lang="it-IT" sz="2000" dirty="0" smtClean="0"/>
              <a:t>definisce la trasformazione di sicurezza da usare per rendere sicuro il canale di comunicazione per il protocollo indicato</a:t>
            </a:r>
          </a:p>
          <a:p>
            <a:pPr lvl="1" algn="just"/>
            <a:r>
              <a:rPr lang="it-IT" sz="1800" dirty="0" smtClean="0"/>
              <a:t>Il parametro </a:t>
            </a:r>
            <a:r>
              <a:rPr lang="it-IT" sz="1800" i="1" dirty="0" err="1" smtClean="0"/>
              <a:t>Transform</a:t>
            </a:r>
            <a:r>
              <a:rPr lang="it-IT" sz="1800" i="1" dirty="0" smtClean="0"/>
              <a:t> # </a:t>
            </a:r>
            <a:r>
              <a:rPr lang="it-IT" sz="1800" dirty="0" smtClean="0"/>
              <a:t>identifica questo specifico </a:t>
            </a:r>
            <a:r>
              <a:rPr lang="it-IT" sz="1800" dirty="0" err="1" smtClean="0"/>
              <a:t>payload</a:t>
            </a:r>
            <a:r>
              <a:rPr lang="it-IT" sz="1800" dirty="0" smtClean="0"/>
              <a:t> in modo che chi risponde possa usarlo per indicare l’accettazione di questa trasformazione</a:t>
            </a:r>
          </a:p>
          <a:p>
            <a:pPr lvl="1" algn="just"/>
            <a:r>
              <a:rPr lang="it-IT" sz="1800" dirty="0" smtClean="0"/>
              <a:t>I campi </a:t>
            </a:r>
            <a:r>
              <a:rPr lang="it-IT" sz="1800" i="1" dirty="0" err="1" smtClean="0"/>
              <a:t>Transform</a:t>
            </a:r>
            <a:r>
              <a:rPr lang="it-IT" sz="1800" i="1" dirty="0" smtClean="0"/>
              <a:t> ID</a:t>
            </a:r>
            <a:r>
              <a:rPr lang="it-IT" sz="1800" dirty="0" smtClean="0"/>
              <a:t> e </a:t>
            </a:r>
            <a:r>
              <a:rPr lang="it-IT" sz="1800" i="1" dirty="0" err="1" smtClean="0"/>
              <a:t>Attributes</a:t>
            </a:r>
            <a:r>
              <a:rPr lang="it-IT" sz="1800" i="1" dirty="0" smtClean="0"/>
              <a:t> </a:t>
            </a:r>
            <a:r>
              <a:rPr lang="it-IT" sz="1800" dirty="0" smtClean="0"/>
              <a:t>identificano una trasformazione </a:t>
            </a:r>
            <a:r>
              <a:rPr lang="it-IT" sz="1800" dirty="0" smtClean="0"/>
              <a:t>(es. 3DES </a:t>
            </a:r>
            <a:r>
              <a:rPr lang="it-IT" sz="1800" dirty="0" smtClean="0"/>
              <a:t>per ESP, </a:t>
            </a:r>
            <a:r>
              <a:rPr lang="it-IT" sz="1800" dirty="0" smtClean="0"/>
              <a:t>HMAC-SHA-1 </a:t>
            </a:r>
            <a:r>
              <a:rPr lang="it-IT" sz="1800" dirty="0" smtClean="0"/>
              <a:t>per AH) con i relativi attributi</a:t>
            </a:r>
            <a:endParaRPr lang="it-IT" sz="1800" i="1" dirty="0" smtClean="0"/>
          </a:p>
          <a:p>
            <a:pPr lvl="1" algn="just"/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Tipi di </a:t>
            </a:r>
            <a:r>
              <a:rPr lang="it-IT" b="1" dirty="0" err="1" smtClean="0"/>
              <a:t>payload</a:t>
            </a:r>
            <a:r>
              <a:rPr lang="it-IT" b="1" dirty="0" smtClean="0"/>
              <a:t> (2)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034" y="1600200"/>
            <a:ext cx="8429684" cy="52578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it-IT" dirty="0" smtClean="0"/>
              <a:t>Il </a:t>
            </a:r>
            <a:r>
              <a:rPr lang="it-IT" dirty="0" err="1" smtClean="0"/>
              <a:t>payload</a:t>
            </a:r>
            <a:r>
              <a:rPr lang="it-IT" dirty="0" smtClean="0"/>
              <a:t> </a:t>
            </a:r>
            <a:r>
              <a:rPr lang="it-IT" b="1" dirty="0" smtClean="0"/>
              <a:t>Key Exchange </a:t>
            </a:r>
            <a:r>
              <a:rPr lang="it-IT" dirty="0" smtClean="0"/>
              <a:t>può essere usato per varie tecniche di scambio delle chiavi (</a:t>
            </a:r>
            <a:r>
              <a:rPr lang="it-IT" dirty="0" err="1" smtClean="0"/>
              <a:t>Oakley</a:t>
            </a:r>
            <a:r>
              <a:rPr lang="it-IT" dirty="0" smtClean="0"/>
              <a:t>, </a:t>
            </a:r>
            <a:r>
              <a:rPr lang="it-IT" dirty="0" err="1" smtClean="0"/>
              <a:t>Diffie-Hellman</a:t>
            </a:r>
            <a:r>
              <a:rPr lang="it-IT" dirty="0" smtClean="0"/>
              <a:t>,..)</a:t>
            </a:r>
          </a:p>
          <a:p>
            <a:pPr lvl="1" algn="just"/>
            <a:r>
              <a:rPr lang="it-IT" dirty="0" smtClean="0"/>
              <a:t>Il campo dati contiene  i dati necessari a generare una chiave di sessione e dipende dall’algoritmo di scambio delle chiavi usato</a:t>
            </a:r>
          </a:p>
          <a:p>
            <a:pPr lvl="1" algn="just">
              <a:buNone/>
            </a:pPr>
            <a:endParaRPr lang="it-IT" u="sng" dirty="0" smtClean="0"/>
          </a:p>
          <a:p>
            <a:pPr algn="just"/>
            <a:r>
              <a:rPr lang="it-IT" dirty="0" smtClean="0"/>
              <a:t>Il </a:t>
            </a:r>
            <a:r>
              <a:rPr lang="it-IT" dirty="0" err="1" smtClean="0"/>
              <a:t>payload</a:t>
            </a:r>
            <a:r>
              <a:rPr lang="it-IT" dirty="0" smtClean="0"/>
              <a:t> </a:t>
            </a:r>
            <a:r>
              <a:rPr lang="it-IT" b="1" dirty="0" err="1" smtClean="0"/>
              <a:t>Identification</a:t>
            </a:r>
            <a:r>
              <a:rPr lang="it-IT" b="1" dirty="0" smtClean="0"/>
              <a:t> </a:t>
            </a:r>
            <a:r>
              <a:rPr lang="it-IT" dirty="0" smtClean="0"/>
              <a:t>è usato per determinare l’identità dei nodi in comunicazione e si può usare per valutare l’autenticità delle informazioni</a:t>
            </a:r>
          </a:p>
          <a:p>
            <a:pPr lvl="1" algn="just"/>
            <a:r>
              <a:rPr lang="it-IT" dirty="0" smtClean="0"/>
              <a:t>In genere il campo ID Data contiene un </a:t>
            </a:r>
            <a:r>
              <a:rPr lang="it-IT" dirty="0" smtClean="0"/>
              <a:t>indirizzo </a:t>
            </a:r>
            <a:r>
              <a:rPr lang="it-IT" dirty="0" smtClean="0"/>
              <a:t>IPv4/v6</a:t>
            </a:r>
          </a:p>
          <a:p>
            <a:pPr lvl="1" algn="just">
              <a:buNone/>
            </a:pPr>
            <a:endParaRPr lang="it-IT" dirty="0" smtClean="0"/>
          </a:p>
          <a:p>
            <a:pPr algn="just"/>
            <a:r>
              <a:rPr lang="it-IT" dirty="0" smtClean="0"/>
              <a:t>Il </a:t>
            </a:r>
            <a:r>
              <a:rPr lang="it-IT" dirty="0" err="1" smtClean="0"/>
              <a:t>payload</a:t>
            </a:r>
            <a:r>
              <a:rPr lang="it-IT" dirty="0" smtClean="0"/>
              <a:t> </a:t>
            </a:r>
            <a:r>
              <a:rPr lang="it-IT" b="1" dirty="0" smtClean="0"/>
              <a:t>Certificate </a:t>
            </a:r>
            <a:r>
              <a:rPr lang="it-IT" dirty="0" smtClean="0"/>
              <a:t>trasferisce un certificato a chiave pubblica</a:t>
            </a:r>
          </a:p>
          <a:p>
            <a:pPr lvl="1" algn="just"/>
            <a:r>
              <a:rPr lang="it-IT" dirty="0" smtClean="0"/>
              <a:t>Il campo </a:t>
            </a:r>
            <a:r>
              <a:rPr lang="it-IT" i="1" dirty="0" smtClean="0"/>
              <a:t>Certificate </a:t>
            </a:r>
            <a:r>
              <a:rPr lang="it-IT" i="1" dirty="0" err="1" smtClean="0"/>
              <a:t>Encoding</a:t>
            </a:r>
            <a:r>
              <a:rPr lang="it-IT" i="1" dirty="0" smtClean="0"/>
              <a:t> </a:t>
            </a:r>
            <a:r>
              <a:rPr lang="it-IT" dirty="0" smtClean="0"/>
              <a:t>indica il tipo di certificato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Il </a:t>
            </a:r>
            <a:r>
              <a:rPr lang="it-IT" dirty="0" err="1" smtClean="0"/>
              <a:t>payload</a:t>
            </a:r>
            <a:r>
              <a:rPr lang="it-IT" dirty="0" smtClean="0"/>
              <a:t> </a:t>
            </a:r>
            <a:r>
              <a:rPr lang="it-IT" b="1" dirty="0" smtClean="0"/>
              <a:t>Certificate </a:t>
            </a:r>
            <a:r>
              <a:rPr lang="it-IT" b="1" dirty="0" err="1" smtClean="0"/>
              <a:t>Request</a:t>
            </a:r>
            <a:r>
              <a:rPr lang="it-IT" b="1" dirty="0" smtClean="0"/>
              <a:t> </a:t>
            </a:r>
            <a:r>
              <a:rPr lang="it-IT" dirty="0" smtClean="0"/>
              <a:t>si può usare per richiedere il certificato dall’altra entità in comunicazione</a:t>
            </a:r>
          </a:p>
          <a:p>
            <a:pPr lvl="1" algn="just"/>
            <a:r>
              <a:rPr lang="it-IT" dirty="0" smtClean="0"/>
              <a:t>Può elencare più tipi di certificati e autorità accettabili</a:t>
            </a:r>
          </a:p>
          <a:p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Tipi di </a:t>
            </a:r>
            <a:r>
              <a:rPr lang="it-IT" b="1" dirty="0" err="1" smtClean="0"/>
              <a:t>payload</a:t>
            </a:r>
            <a:r>
              <a:rPr lang="it-IT" b="1" dirty="0" smtClean="0"/>
              <a:t> (3)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it-IT" dirty="0" smtClean="0"/>
              <a:t>Il </a:t>
            </a:r>
            <a:r>
              <a:rPr lang="it-IT" dirty="0" err="1" smtClean="0"/>
              <a:t>payload</a:t>
            </a:r>
            <a:r>
              <a:rPr lang="it-IT" dirty="0" smtClean="0"/>
              <a:t> </a:t>
            </a:r>
            <a:r>
              <a:rPr lang="it-IT" dirty="0" err="1" smtClean="0"/>
              <a:t>Hash</a:t>
            </a:r>
            <a:r>
              <a:rPr lang="it-IT" dirty="0" smtClean="0"/>
              <a:t> contiene dati generati da una funzione </a:t>
            </a:r>
            <a:r>
              <a:rPr lang="it-IT" dirty="0" err="1" smtClean="0"/>
              <a:t>hash</a:t>
            </a:r>
            <a:r>
              <a:rPr lang="it-IT" dirty="0" smtClean="0"/>
              <a:t> su una </a:t>
            </a:r>
            <a:r>
              <a:rPr lang="it-IT" b="1" dirty="0" smtClean="0"/>
              <a:t>parte</a:t>
            </a:r>
            <a:r>
              <a:rPr lang="it-IT" dirty="0" smtClean="0"/>
              <a:t> del messaggio e/o lo stato ISAKMP</a:t>
            </a:r>
          </a:p>
          <a:p>
            <a:pPr lvl="1" algn="just"/>
            <a:r>
              <a:rPr lang="it-IT" dirty="0" smtClean="0"/>
              <a:t>Si può usare per verificare l’integrità dei dati in un messaggio o per autenticare le entità in negoziazione</a:t>
            </a:r>
          </a:p>
          <a:p>
            <a:pPr lvl="1" algn="just">
              <a:buNone/>
            </a:pPr>
            <a:endParaRPr lang="it-IT" dirty="0" smtClean="0"/>
          </a:p>
          <a:p>
            <a:pPr algn="just"/>
            <a:r>
              <a:rPr lang="it-IT" dirty="0" smtClean="0"/>
              <a:t>Il </a:t>
            </a:r>
            <a:r>
              <a:rPr lang="it-IT" dirty="0" err="1" smtClean="0"/>
              <a:t>payload</a:t>
            </a:r>
            <a:r>
              <a:rPr lang="it-IT" dirty="0" smtClean="0"/>
              <a:t> </a:t>
            </a:r>
            <a:r>
              <a:rPr lang="it-IT" b="1" dirty="0" err="1" smtClean="0"/>
              <a:t>Signature</a:t>
            </a:r>
            <a:r>
              <a:rPr lang="it-IT" dirty="0" smtClean="0"/>
              <a:t> contiene dati generati da una firma digitale su una parte del messaggio e/o lo stato ISAKMP</a:t>
            </a:r>
          </a:p>
          <a:p>
            <a:pPr lvl="1" algn="just"/>
            <a:r>
              <a:rPr lang="it-IT" dirty="0" smtClean="0"/>
              <a:t>Usato per verificare l’integrità del messaggio e per servizi di non </a:t>
            </a:r>
            <a:r>
              <a:rPr lang="it-IT" dirty="0" err="1" smtClean="0"/>
              <a:t>ripudiabilità</a:t>
            </a:r>
            <a:endParaRPr lang="it-IT" dirty="0" smtClean="0"/>
          </a:p>
          <a:p>
            <a:pPr lvl="1" algn="just">
              <a:buNone/>
            </a:pPr>
            <a:endParaRPr lang="it-IT" dirty="0" smtClean="0"/>
          </a:p>
          <a:p>
            <a:pPr algn="just"/>
            <a:r>
              <a:rPr lang="it-IT" dirty="0" smtClean="0"/>
              <a:t>Il </a:t>
            </a:r>
            <a:r>
              <a:rPr lang="it-IT" dirty="0" err="1" smtClean="0"/>
              <a:t>payload</a:t>
            </a:r>
            <a:r>
              <a:rPr lang="it-IT" dirty="0" smtClean="0"/>
              <a:t> </a:t>
            </a:r>
            <a:r>
              <a:rPr lang="it-IT" b="1" dirty="0" err="1" smtClean="0"/>
              <a:t>Nonce</a:t>
            </a:r>
            <a:r>
              <a:rPr lang="it-IT" dirty="0" smtClean="0"/>
              <a:t> contiene dati casuali </a:t>
            </a:r>
          </a:p>
          <a:p>
            <a:pPr lvl="1" algn="just"/>
            <a:r>
              <a:rPr lang="it-IT" dirty="0" smtClean="0"/>
              <a:t>usati per garantire l’attualità dello scambio e proteggersi da attacchi a replay</a:t>
            </a:r>
          </a:p>
          <a:p>
            <a:pPr lvl="1" algn="just">
              <a:buNone/>
            </a:pPr>
            <a:endParaRPr lang="it-IT" dirty="0" smtClean="0"/>
          </a:p>
          <a:p>
            <a:pPr algn="just"/>
            <a:r>
              <a:rPr lang="it-IT" dirty="0" smtClean="0"/>
              <a:t>Il </a:t>
            </a:r>
            <a:r>
              <a:rPr lang="it-IT" dirty="0" err="1" smtClean="0"/>
              <a:t>payload</a:t>
            </a:r>
            <a:r>
              <a:rPr lang="it-IT" dirty="0" smtClean="0"/>
              <a:t> </a:t>
            </a:r>
            <a:r>
              <a:rPr lang="it-IT" b="1" dirty="0" err="1" smtClean="0"/>
              <a:t>Notification</a:t>
            </a:r>
            <a:r>
              <a:rPr lang="it-IT" dirty="0" smtClean="0"/>
              <a:t> contiene info di errore o di stato relative a questa associazione di sicurezza o a questa negoziazione della associazione di sicurezza</a:t>
            </a:r>
          </a:p>
          <a:p>
            <a:pPr algn="just">
              <a:buNone/>
            </a:pPr>
            <a:endParaRPr lang="it-IT" dirty="0" smtClean="0"/>
          </a:p>
          <a:p>
            <a:pPr algn="just"/>
            <a:r>
              <a:rPr lang="it-IT" dirty="0" smtClean="0"/>
              <a:t>Il </a:t>
            </a:r>
            <a:r>
              <a:rPr lang="it-IT" dirty="0" err="1" smtClean="0"/>
              <a:t>payload</a:t>
            </a:r>
            <a:r>
              <a:rPr lang="it-IT" dirty="0" smtClean="0"/>
              <a:t> </a:t>
            </a:r>
            <a:r>
              <a:rPr lang="it-IT" b="1" dirty="0" err="1" smtClean="0"/>
              <a:t>Delete</a:t>
            </a:r>
            <a:r>
              <a:rPr lang="it-IT" dirty="0" smtClean="0"/>
              <a:t> indica associazioni di sicurezza che il mittente ha cancellato dal proprio database e che non sono più valide</a:t>
            </a:r>
          </a:p>
          <a:p>
            <a:pPr lvl="1" algn="just"/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ISAKMP: scambio di messaggi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it-IT" b="1" dirty="0" smtClean="0"/>
              <a:t>Base</a:t>
            </a:r>
          </a:p>
          <a:p>
            <a:pPr lvl="1" algn="just"/>
            <a:r>
              <a:rPr lang="it-IT" dirty="0" smtClean="0"/>
              <a:t>Consente lo scambio contemporaneo delle chiavi e delle info di autenticazione</a:t>
            </a:r>
          </a:p>
          <a:p>
            <a:pPr lvl="1" algn="just"/>
            <a:r>
              <a:rPr lang="it-IT" dirty="0" smtClean="0"/>
              <a:t>Riduce il numero di scambi ma non protegge l’identità</a:t>
            </a:r>
          </a:p>
          <a:p>
            <a:pPr algn="just"/>
            <a:r>
              <a:rPr lang="it-IT" b="1" dirty="0" err="1" smtClean="0"/>
              <a:t>Identity</a:t>
            </a:r>
            <a:r>
              <a:rPr lang="it-IT" b="1" dirty="0" smtClean="0"/>
              <a:t> </a:t>
            </a:r>
            <a:r>
              <a:rPr lang="it-IT" b="1" dirty="0" err="1" smtClean="0"/>
              <a:t>Protection</a:t>
            </a:r>
            <a:endParaRPr lang="it-IT" b="1" dirty="0" smtClean="0"/>
          </a:p>
          <a:p>
            <a:pPr lvl="1" algn="just"/>
            <a:r>
              <a:rPr lang="it-IT" dirty="0" smtClean="0"/>
              <a:t>Espande lo scambio base per proteggere le identità </a:t>
            </a:r>
            <a:r>
              <a:rPr lang="it-IT" dirty="0" smtClean="0"/>
              <a:t>degli interlocutori</a:t>
            </a:r>
            <a:endParaRPr lang="it-IT" dirty="0" smtClean="0"/>
          </a:p>
          <a:p>
            <a:pPr algn="just"/>
            <a:r>
              <a:rPr lang="it-IT" b="1" dirty="0" err="1" smtClean="0"/>
              <a:t>Authentication</a:t>
            </a:r>
            <a:r>
              <a:rPr lang="it-IT" b="1" dirty="0" smtClean="0"/>
              <a:t> </a:t>
            </a:r>
            <a:r>
              <a:rPr lang="it-IT" b="1" dirty="0" err="1" smtClean="0"/>
              <a:t>Only</a:t>
            </a:r>
            <a:endParaRPr lang="it-IT" b="1" dirty="0" smtClean="0"/>
          </a:p>
          <a:p>
            <a:pPr lvl="1" algn="just"/>
            <a:r>
              <a:rPr lang="it-IT" dirty="0" smtClean="0"/>
              <a:t>Usato per svolgere la reciproca autenticazione senza scambio di chiavi</a:t>
            </a:r>
          </a:p>
          <a:p>
            <a:pPr algn="just"/>
            <a:r>
              <a:rPr lang="it-IT" b="1" dirty="0" smtClean="0"/>
              <a:t>Aggressive</a:t>
            </a:r>
          </a:p>
          <a:p>
            <a:pPr lvl="1" algn="just"/>
            <a:r>
              <a:rPr lang="it-IT" dirty="0" smtClean="0"/>
              <a:t>Riduce il numero di scambi ma non garantisce la protezione dell’identità</a:t>
            </a:r>
          </a:p>
          <a:p>
            <a:pPr algn="just"/>
            <a:r>
              <a:rPr lang="it-IT" b="1" dirty="0" err="1" smtClean="0"/>
              <a:t>Informational</a:t>
            </a:r>
            <a:endParaRPr lang="it-IT" b="1" dirty="0" smtClean="0"/>
          </a:p>
          <a:p>
            <a:pPr lvl="1" algn="just"/>
            <a:r>
              <a:rPr lang="it-IT" dirty="0" smtClean="0"/>
              <a:t>Usato per la trasmissione monodirezionale di informazioni per la </a:t>
            </a:r>
            <a:r>
              <a:rPr lang="it-IT" dirty="0" smtClean="0"/>
              <a:t>gestione </a:t>
            </a:r>
            <a:r>
              <a:rPr lang="it-IT" dirty="0" smtClean="0"/>
              <a:t>dell’associazione di sicurezza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Scambio Base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>
          <a:xfrm>
            <a:off x="285720" y="1620852"/>
            <a:ext cx="4040188" cy="3451222"/>
          </a:xfrm>
        </p:spPr>
        <p:txBody>
          <a:bodyPr/>
          <a:lstStyle/>
          <a:p>
            <a:r>
              <a:rPr lang="it-IT" dirty="0" smtClean="0"/>
              <a:t>(1) </a:t>
            </a:r>
            <a:r>
              <a:rPr lang="it-IT" b="1" dirty="0" smtClean="0"/>
              <a:t>I-&gt;R</a:t>
            </a:r>
            <a:r>
              <a:rPr lang="it-IT" dirty="0" smtClean="0"/>
              <a:t>: SA;NONCE</a:t>
            </a:r>
          </a:p>
          <a:p>
            <a:endParaRPr lang="it-IT" dirty="0" smtClean="0"/>
          </a:p>
          <a:p>
            <a:r>
              <a:rPr lang="it-IT" dirty="0" smtClean="0"/>
              <a:t>(2) </a:t>
            </a:r>
            <a:r>
              <a:rPr lang="it-IT" b="1" dirty="0" smtClean="0"/>
              <a:t>R-&gt;I</a:t>
            </a:r>
            <a:r>
              <a:rPr lang="it-IT" dirty="0" smtClean="0"/>
              <a:t>:</a:t>
            </a:r>
            <a:r>
              <a:rPr lang="it-IT" b="1" dirty="0" smtClean="0"/>
              <a:t> </a:t>
            </a:r>
            <a:r>
              <a:rPr lang="it-IT" dirty="0" smtClean="0"/>
              <a:t>SA;NONCE</a:t>
            </a:r>
            <a:endParaRPr lang="it-IT" b="1" dirty="0" smtClean="0"/>
          </a:p>
          <a:p>
            <a:endParaRPr lang="it-IT" dirty="0" smtClean="0"/>
          </a:p>
          <a:p>
            <a:r>
              <a:rPr lang="it-IT" dirty="0" smtClean="0"/>
              <a:t>(3) </a:t>
            </a:r>
            <a:r>
              <a:rPr lang="it-IT" b="1" dirty="0" smtClean="0"/>
              <a:t>I-&gt;R: </a:t>
            </a:r>
            <a:r>
              <a:rPr lang="it-IT" dirty="0" smtClean="0"/>
              <a:t>KE;ID</a:t>
            </a:r>
            <a:r>
              <a:rPr lang="it-IT" baseline="-25000" dirty="0" smtClean="0"/>
              <a:t>I</a:t>
            </a:r>
            <a:r>
              <a:rPr lang="it-IT" dirty="0" smtClean="0"/>
              <a:t>;AUTH</a:t>
            </a:r>
            <a:endParaRPr lang="it-IT" baseline="-25000" dirty="0" smtClean="0"/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(4)</a:t>
            </a:r>
            <a:r>
              <a:rPr lang="it-IT" b="1" dirty="0" smtClean="0"/>
              <a:t> R-&gt;I: </a:t>
            </a:r>
            <a:r>
              <a:rPr lang="it-IT" dirty="0" smtClean="0"/>
              <a:t>KE;ID</a:t>
            </a:r>
            <a:r>
              <a:rPr lang="it-IT" baseline="-25000" dirty="0" smtClean="0"/>
              <a:t>R</a:t>
            </a:r>
            <a:r>
              <a:rPr lang="it-IT" dirty="0" smtClean="0"/>
              <a:t>;AUTH</a:t>
            </a:r>
            <a:endParaRPr lang="it-IT" dirty="0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4"/>
          </p:nvPr>
        </p:nvSpPr>
        <p:spPr>
          <a:xfrm>
            <a:off x="3643306" y="1500174"/>
            <a:ext cx="5286412" cy="3571900"/>
          </a:xfrm>
        </p:spPr>
        <p:txBody>
          <a:bodyPr/>
          <a:lstStyle/>
          <a:p>
            <a:r>
              <a:rPr lang="it-IT" sz="1800" dirty="0" smtClean="0"/>
              <a:t>Inizia la negoziazione dell’associazione di sicurezza ISAKMP</a:t>
            </a:r>
          </a:p>
          <a:p>
            <a:endParaRPr lang="it-IT" sz="1800" dirty="0" smtClean="0"/>
          </a:p>
          <a:p>
            <a:r>
              <a:rPr lang="it-IT" sz="1800" dirty="0" smtClean="0"/>
              <a:t>Associazione di sicurezza base concordata</a:t>
            </a:r>
          </a:p>
          <a:p>
            <a:endParaRPr lang="it-IT" sz="1800" dirty="0" smtClean="0"/>
          </a:p>
          <a:p>
            <a:pPr>
              <a:buNone/>
            </a:pPr>
            <a:endParaRPr lang="it-IT" sz="1800" dirty="0" smtClean="0"/>
          </a:p>
          <a:p>
            <a:r>
              <a:rPr lang="it-IT" sz="1800" dirty="0" smtClean="0"/>
              <a:t>Chiave generata; identità dell’iniziatore verificata da chi risponde</a:t>
            </a:r>
          </a:p>
          <a:p>
            <a:endParaRPr lang="it-IT" sz="1800" dirty="0" smtClean="0"/>
          </a:p>
          <a:p>
            <a:r>
              <a:rPr lang="it-IT" sz="1800" dirty="0" smtClean="0"/>
              <a:t>Identità di chi risponde verificata dall’iniziatore; chiave generata; associazione di sicurezza attivata</a:t>
            </a:r>
          </a:p>
          <a:p>
            <a:endParaRPr lang="it-IT" sz="1800" dirty="0" smtClean="0"/>
          </a:p>
          <a:p>
            <a:endParaRPr lang="it-IT" sz="1800" dirty="0" smtClean="0"/>
          </a:p>
          <a:p>
            <a:endParaRPr lang="it-IT" sz="1800" dirty="0"/>
          </a:p>
        </p:txBody>
      </p:sp>
      <p:sp>
        <p:nvSpPr>
          <p:cNvPr id="9" name="Rettangolo 8"/>
          <p:cNvSpPr/>
          <p:nvPr/>
        </p:nvSpPr>
        <p:spPr>
          <a:xfrm>
            <a:off x="214282" y="5429264"/>
            <a:ext cx="4286280" cy="123110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it-IT" sz="1600" b="1" u="sng" dirty="0" smtClean="0">
                <a:solidFill>
                  <a:srgbClr val="002060"/>
                </a:solidFill>
              </a:rPr>
              <a:t>Notazione:</a:t>
            </a:r>
          </a:p>
          <a:p>
            <a:r>
              <a:rPr lang="it-IT" sz="1400" b="1" dirty="0" err="1" smtClean="0">
                <a:solidFill>
                  <a:srgbClr val="002060"/>
                </a:solidFill>
              </a:rPr>
              <a:t>I</a:t>
            </a:r>
            <a:r>
              <a:rPr lang="it-IT" sz="1400" dirty="0" err="1" smtClean="0">
                <a:solidFill>
                  <a:srgbClr val="002060"/>
                </a:solidFill>
              </a:rPr>
              <a:t>=</a:t>
            </a:r>
            <a:r>
              <a:rPr lang="it-IT" sz="1400" dirty="0" smtClean="0">
                <a:solidFill>
                  <a:srgbClr val="002060"/>
                </a:solidFill>
              </a:rPr>
              <a:t> Iniziatore</a:t>
            </a:r>
          </a:p>
          <a:p>
            <a:r>
              <a:rPr lang="it-IT" sz="1400" b="1" dirty="0" err="1" smtClean="0">
                <a:solidFill>
                  <a:srgbClr val="002060"/>
                </a:solidFill>
              </a:rPr>
              <a:t>R</a:t>
            </a:r>
            <a:r>
              <a:rPr lang="it-IT" sz="1400" dirty="0" err="1" smtClean="0">
                <a:solidFill>
                  <a:srgbClr val="002060"/>
                </a:solidFill>
              </a:rPr>
              <a:t>=Risponditore</a:t>
            </a:r>
            <a:endParaRPr lang="it-IT" sz="1400" dirty="0" smtClean="0">
              <a:solidFill>
                <a:srgbClr val="002060"/>
              </a:solidFill>
            </a:endParaRPr>
          </a:p>
          <a:p>
            <a:r>
              <a:rPr lang="it-IT" sz="1400" b="1" dirty="0" smtClean="0">
                <a:solidFill>
                  <a:srgbClr val="002060"/>
                </a:solidFill>
              </a:rPr>
              <a:t>*</a:t>
            </a:r>
            <a:r>
              <a:rPr lang="it-IT" sz="1400" dirty="0" smtClean="0">
                <a:solidFill>
                  <a:srgbClr val="002060"/>
                </a:solidFill>
              </a:rPr>
              <a:t>=crittografia del </a:t>
            </a:r>
            <a:r>
              <a:rPr lang="it-IT" sz="1400" dirty="0" err="1" smtClean="0">
                <a:solidFill>
                  <a:srgbClr val="002060"/>
                </a:solidFill>
              </a:rPr>
              <a:t>payload</a:t>
            </a:r>
            <a:r>
              <a:rPr lang="it-IT" sz="1400" dirty="0" smtClean="0">
                <a:solidFill>
                  <a:srgbClr val="002060"/>
                </a:solidFill>
              </a:rPr>
              <a:t> dopo l’intestazione ISAKMP</a:t>
            </a:r>
          </a:p>
          <a:p>
            <a:r>
              <a:rPr lang="it-IT" sz="1400" b="1" dirty="0" err="1" smtClean="0">
                <a:solidFill>
                  <a:srgbClr val="002060"/>
                </a:solidFill>
              </a:rPr>
              <a:t>AUTH</a:t>
            </a:r>
            <a:r>
              <a:rPr lang="it-IT" sz="1400" dirty="0" err="1" smtClean="0">
                <a:solidFill>
                  <a:srgbClr val="002060"/>
                </a:solidFill>
              </a:rPr>
              <a:t>=</a:t>
            </a:r>
            <a:r>
              <a:rPr lang="it-IT" sz="1400" dirty="0" smtClean="0">
                <a:solidFill>
                  <a:srgbClr val="002060"/>
                </a:solidFill>
              </a:rPr>
              <a:t> meccanismo di autenticazione impiegato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Set up </a:t>
            </a:r>
            <a:r>
              <a:rPr lang="it-IT" dirty="0" err="1" smtClean="0"/>
              <a:t>IPsec</a:t>
            </a:r>
            <a:r>
              <a:rPr lang="it-IT" dirty="0" smtClean="0"/>
              <a:t> (3)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MD5 </a:t>
            </a:r>
            <a:r>
              <a:rPr lang="en-US" i="1" dirty="0" err="1" smtClean="0"/>
              <a:t>vs</a:t>
            </a:r>
            <a:r>
              <a:rPr lang="en-US" i="1" dirty="0" smtClean="0"/>
              <a:t> </a:t>
            </a:r>
            <a:r>
              <a:rPr lang="en-US" dirty="0" smtClean="0"/>
              <a:t>SHA-1 </a:t>
            </a:r>
            <a:r>
              <a:rPr lang="en-US" i="1" dirty="0" err="1" smtClean="0"/>
              <a:t>vs</a:t>
            </a:r>
            <a:r>
              <a:rPr lang="en-US" i="1" dirty="0" smtClean="0"/>
              <a:t> </a:t>
            </a:r>
            <a:r>
              <a:rPr lang="en-US" dirty="0" smtClean="0"/>
              <a:t>DES </a:t>
            </a:r>
            <a:r>
              <a:rPr lang="en-US" i="1" dirty="0" err="1" smtClean="0"/>
              <a:t>vs</a:t>
            </a:r>
            <a:r>
              <a:rPr lang="en-US" i="1" dirty="0" smtClean="0"/>
              <a:t> </a:t>
            </a:r>
            <a:r>
              <a:rPr lang="en-US" dirty="0" smtClean="0"/>
              <a:t>3DES </a:t>
            </a:r>
            <a:r>
              <a:rPr lang="en-US" i="1" dirty="0" err="1" smtClean="0"/>
              <a:t>vs</a:t>
            </a:r>
            <a:r>
              <a:rPr lang="en-US" i="1" dirty="0" smtClean="0"/>
              <a:t> </a:t>
            </a:r>
            <a:r>
              <a:rPr lang="en-US" dirty="0" smtClean="0">
                <a:hlinkClick r:id="rId3"/>
              </a:rPr>
              <a:t>AES</a:t>
            </a:r>
            <a:r>
              <a:rPr lang="en-US" dirty="0" smtClean="0"/>
              <a:t> </a:t>
            </a:r>
            <a:r>
              <a:rPr lang="en-US" i="1" dirty="0" err="1" smtClean="0"/>
              <a:t>vs</a:t>
            </a:r>
            <a:r>
              <a:rPr lang="en-US" i="1" dirty="0" smtClean="0"/>
              <a:t> </a:t>
            </a:r>
            <a:r>
              <a:rPr lang="en-US" dirty="0" smtClean="0"/>
              <a:t>blah blah </a:t>
            </a:r>
            <a:r>
              <a:rPr lang="en-US" dirty="0" err="1" smtClean="0"/>
              <a:t>blah</a:t>
            </a:r>
            <a:r>
              <a:rPr lang="en-US" dirty="0" smtClean="0"/>
              <a:t> </a:t>
            </a:r>
          </a:p>
          <a:p>
            <a:pPr lvl="1" algn="just"/>
            <a:r>
              <a:rPr lang="en-US" dirty="0" err="1" smtClean="0"/>
              <a:t>Metodi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cifratura</a:t>
            </a:r>
            <a:r>
              <a:rPr lang="en-US" dirty="0" smtClean="0"/>
              <a:t>, </a:t>
            </a:r>
            <a:r>
              <a:rPr lang="en-US" dirty="0" err="1" smtClean="0"/>
              <a:t>ogni</a:t>
            </a:r>
            <a:r>
              <a:rPr lang="en-US" dirty="0" smtClean="0"/>
              <a:t> </a:t>
            </a:r>
            <a:r>
              <a:rPr lang="en-US" dirty="0" err="1" smtClean="0"/>
              <a:t>connessione</a:t>
            </a:r>
            <a:r>
              <a:rPr lang="en-US" dirty="0" smtClean="0"/>
              <a:t> </a:t>
            </a:r>
            <a:r>
              <a:rPr lang="en-US" dirty="0" err="1" smtClean="0"/>
              <a:t>può</a:t>
            </a:r>
            <a:r>
              <a:rPr lang="en-US" dirty="0" smtClean="0"/>
              <a:t> </a:t>
            </a:r>
            <a:r>
              <a:rPr lang="en-US" dirty="0" err="1" smtClean="0"/>
              <a:t>adottarne</a:t>
            </a:r>
            <a:r>
              <a:rPr lang="en-US" dirty="0" smtClean="0"/>
              <a:t> 2-3 per </a:t>
            </a:r>
            <a:r>
              <a:rPr lang="en-US" dirty="0" err="1" smtClean="0"/>
              <a:t>volta</a:t>
            </a:r>
            <a:endParaRPr lang="en-US" dirty="0" smtClean="0"/>
          </a:p>
          <a:p>
            <a:pPr lvl="2" algn="just"/>
            <a:r>
              <a:rPr lang="en-US" i="1" dirty="0" smtClean="0"/>
              <a:t>In </a:t>
            </a:r>
            <a:r>
              <a:rPr lang="en-US" i="1" dirty="0" err="1" smtClean="0"/>
              <a:t>modalità</a:t>
            </a:r>
            <a:r>
              <a:rPr lang="en-US" i="1" dirty="0" smtClean="0"/>
              <a:t> Authentication,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usati</a:t>
            </a:r>
            <a:r>
              <a:rPr lang="en-US" dirty="0" smtClean="0"/>
              <a:t> per </a:t>
            </a:r>
            <a:r>
              <a:rPr lang="en-US" dirty="0" err="1" smtClean="0"/>
              <a:t>calcolare</a:t>
            </a:r>
            <a:r>
              <a:rPr lang="en-US" dirty="0" smtClean="0"/>
              <a:t> un </a:t>
            </a:r>
            <a:r>
              <a:rPr lang="en-US" dirty="0" err="1" smtClean="0"/>
              <a:t>valore</a:t>
            </a:r>
            <a:r>
              <a:rPr lang="en-US" dirty="0" smtClean="0"/>
              <a:t> ICV (Integrity Check Value) </a:t>
            </a:r>
            <a:r>
              <a:rPr lang="en-US" dirty="0" err="1" smtClean="0"/>
              <a:t>sul</a:t>
            </a:r>
            <a:r>
              <a:rPr lang="en-US" dirty="0" smtClean="0"/>
              <a:t> </a:t>
            </a:r>
            <a:r>
              <a:rPr lang="en-US" dirty="0" err="1" smtClean="0"/>
              <a:t>contenuto</a:t>
            </a:r>
            <a:r>
              <a:rPr lang="en-US" dirty="0" smtClean="0"/>
              <a:t> del </a:t>
            </a:r>
            <a:r>
              <a:rPr lang="en-US" dirty="0" err="1" smtClean="0"/>
              <a:t>pacchetto</a:t>
            </a:r>
            <a:r>
              <a:rPr lang="en-US" dirty="0" smtClean="0"/>
              <a:t>, </a:t>
            </a:r>
            <a:r>
              <a:rPr lang="en-US" dirty="0" err="1" smtClean="0"/>
              <a:t>tipicamente</a:t>
            </a:r>
            <a:r>
              <a:rPr lang="en-US" dirty="0" smtClean="0"/>
              <a:t> </a:t>
            </a:r>
            <a:r>
              <a:rPr lang="en-US" dirty="0" err="1" smtClean="0"/>
              <a:t>costruito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un </a:t>
            </a:r>
            <a:r>
              <a:rPr lang="en-US" dirty="0" err="1" smtClean="0"/>
              <a:t>valore</a:t>
            </a:r>
            <a:r>
              <a:rPr lang="en-US" dirty="0" smtClean="0"/>
              <a:t> hash </a:t>
            </a:r>
            <a:r>
              <a:rPr lang="en-US" dirty="0" err="1" smtClean="0"/>
              <a:t>cifrato</a:t>
            </a:r>
            <a:r>
              <a:rPr lang="en-US" dirty="0" smtClean="0"/>
              <a:t> con MD5 o SHA-1. </a:t>
            </a:r>
            <a:r>
              <a:rPr lang="en-US" dirty="0" err="1" smtClean="0"/>
              <a:t>Prevede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chiave</a:t>
            </a:r>
            <a:r>
              <a:rPr lang="en-US" dirty="0" smtClean="0"/>
              <a:t> </a:t>
            </a:r>
            <a:r>
              <a:rPr lang="en-US" dirty="0" err="1" smtClean="0"/>
              <a:t>segreta</a:t>
            </a:r>
            <a:r>
              <a:rPr lang="en-US" dirty="0" smtClean="0"/>
              <a:t> nota ad </a:t>
            </a:r>
            <a:r>
              <a:rPr lang="en-US" dirty="0" err="1" smtClean="0"/>
              <a:t>entrambe</a:t>
            </a:r>
            <a:r>
              <a:rPr lang="en-US" dirty="0" smtClean="0"/>
              <a:t> le </a:t>
            </a:r>
            <a:r>
              <a:rPr lang="en-US" dirty="0" err="1" smtClean="0"/>
              <a:t>parti</a:t>
            </a:r>
            <a:r>
              <a:rPr lang="en-US" dirty="0" smtClean="0"/>
              <a:t> e </a:t>
            </a:r>
            <a:r>
              <a:rPr lang="en-US" dirty="0" err="1" smtClean="0"/>
              <a:t>ciò</a:t>
            </a:r>
            <a:r>
              <a:rPr lang="en-US" dirty="0" smtClean="0"/>
              <a:t> </a:t>
            </a:r>
            <a:r>
              <a:rPr lang="en-US" dirty="0" err="1" smtClean="0"/>
              <a:t>consente</a:t>
            </a:r>
            <a:r>
              <a:rPr lang="en-US" dirty="0" smtClean="0"/>
              <a:t> di </a:t>
            </a:r>
            <a:r>
              <a:rPr lang="en-US" dirty="0" err="1" smtClean="0"/>
              <a:t>calcolare</a:t>
            </a:r>
            <a:r>
              <a:rPr lang="en-US" dirty="0" smtClean="0"/>
              <a:t> </a:t>
            </a:r>
            <a:r>
              <a:rPr lang="en-US" dirty="0" err="1" smtClean="0"/>
              <a:t>l’ICV</a:t>
            </a:r>
            <a:r>
              <a:rPr lang="en-US" dirty="0" smtClean="0"/>
              <a:t> </a:t>
            </a:r>
            <a:r>
              <a:rPr lang="en-US" dirty="0" err="1" smtClean="0"/>
              <a:t>nello</a:t>
            </a:r>
            <a:r>
              <a:rPr lang="en-US" dirty="0" smtClean="0"/>
              <a:t> </a:t>
            </a:r>
            <a:r>
              <a:rPr lang="en-US" dirty="0" err="1" smtClean="0"/>
              <a:t>stesso</a:t>
            </a:r>
            <a:r>
              <a:rPr lang="en-US" dirty="0" smtClean="0"/>
              <a:t> </a:t>
            </a:r>
            <a:r>
              <a:rPr lang="en-US" dirty="0" err="1" smtClean="0"/>
              <a:t>modo</a:t>
            </a:r>
            <a:r>
              <a:rPr lang="en-US" dirty="0" smtClean="0"/>
              <a:t>. </a:t>
            </a:r>
          </a:p>
          <a:p>
            <a:pPr lvl="2" algn="just"/>
            <a:r>
              <a:rPr lang="en-US" i="1" dirty="0" smtClean="0"/>
              <a:t>In </a:t>
            </a:r>
            <a:r>
              <a:rPr lang="en-US" i="1" dirty="0" err="1" smtClean="0"/>
              <a:t>modalità</a:t>
            </a:r>
            <a:r>
              <a:rPr lang="en-US" i="1" dirty="0" smtClean="0"/>
              <a:t> Encryption,</a:t>
            </a:r>
            <a:r>
              <a:rPr lang="en-US" dirty="0" smtClean="0"/>
              <a:t> </a:t>
            </a:r>
            <a:r>
              <a:rPr lang="en-US" dirty="0" err="1" smtClean="0"/>
              <a:t>usati</a:t>
            </a:r>
            <a:r>
              <a:rPr lang="en-US" dirty="0" smtClean="0"/>
              <a:t> con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chiave</a:t>
            </a:r>
            <a:r>
              <a:rPr lang="en-US" dirty="0" smtClean="0"/>
              <a:t> </a:t>
            </a:r>
            <a:r>
              <a:rPr lang="en-US" dirty="0" err="1" smtClean="0"/>
              <a:t>segreta</a:t>
            </a:r>
            <a:r>
              <a:rPr lang="en-US" dirty="0" smtClean="0"/>
              <a:t> per </a:t>
            </a:r>
            <a:r>
              <a:rPr lang="en-US" dirty="0" err="1" smtClean="0"/>
              <a:t>cifrare</a:t>
            </a:r>
            <a:r>
              <a:rPr lang="en-US" dirty="0" smtClean="0"/>
              <a:t> I </a:t>
            </a:r>
            <a:r>
              <a:rPr lang="en-US" dirty="0" err="1" smtClean="0"/>
              <a:t>dati</a:t>
            </a:r>
            <a:r>
              <a:rPr lang="en-US" dirty="0" smtClean="0"/>
              <a:t> prima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trasmissione</a:t>
            </a:r>
            <a:r>
              <a:rPr lang="en-US" dirty="0" smtClean="0"/>
              <a:t> (</a:t>
            </a:r>
            <a:r>
              <a:rPr lang="en-US" dirty="0" err="1" smtClean="0"/>
              <a:t>algoritmi</a:t>
            </a:r>
            <a:r>
              <a:rPr lang="en-US" dirty="0" smtClean="0"/>
              <a:t> come DES, 3DES, Blowfish, AES).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Scambio Base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>
          <a:xfrm>
            <a:off x="285720" y="1620852"/>
            <a:ext cx="4040188" cy="2022462"/>
          </a:xfrm>
        </p:spPr>
        <p:txBody>
          <a:bodyPr>
            <a:normAutofit fontScale="70000" lnSpcReduction="20000"/>
          </a:bodyPr>
          <a:lstStyle/>
          <a:p>
            <a:r>
              <a:rPr lang="it-IT" dirty="0" smtClean="0"/>
              <a:t>(1) </a:t>
            </a:r>
            <a:r>
              <a:rPr lang="it-IT" b="1" dirty="0" smtClean="0"/>
              <a:t>I-&gt;R</a:t>
            </a:r>
            <a:r>
              <a:rPr lang="it-IT" dirty="0" smtClean="0"/>
              <a:t>: SA;NONCE</a:t>
            </a:r>
          </a:p>
          <a:p>
            <a:endParaRPr lang="it-IT" dirty="0" smtClean="0"/>
          </a:p>
          <a:p>
            <a:r>
              <a:rPr lang="it-IT" dirty="0" smtClean="0"/>
              <a:t>(2) </a:t>
            </a:r>
            <a:r>
              <a:rPr lang="it-IT" b="1" dirty="0" smtClean="0"/>
              <a:t>R-&gt;I</a:t>
            </a:r>
            <a:r>
              <a:rPr lang="it-IT" dirty="0" smtClean="0"/>
              <a:t>:</a:t>
            </a:r>
            <a:r>
              <a:rPr lang="it-IT" b="1" dirty="0" smtClean="0"/>
              <a:t> </a:t>
            </a:r>
            <a:r>
              <a:rPr lang="it-IT" dirty="0" smtClean="0"/>
              <a:t>SA;NONCE</a:t>
            </a:r>
            <a:endParaRPr lang="it-IT" b="1" dirty="0" smtClean="0"/>
          </a:p>
          <a:p>
            <a:endParaRPr lang="it-IT" dirty="0" smtClean="0"/>
          </a:p>
          <a:p>
            <a:r>
              <a:rPr lang="it-IT" dirty="0" smtClean="0"/>
              <a:t>(3) </a:t>
            </a:r>
            <a:r>
              <a:rPr lang="it-IT" b="1" dirty="0" smtClean="0"/>
              <a:t>I-&gt;R: </a:t>
            </a:r>
            <a:r>
              <a:rPr lang="it-IT" dirty="0" smtClean="0"/>
              <a:t>KE;ID</a:t>
            </a:r>
            <a:r>
              <a:rPr lang="it-IT" baseline="-25000" dirty="0" smtClean="0"/>
              <a:t>I</a:t>
            </a:r>
            <a:r>
              <a:rPr lang="it-IT" dirty="0" smtClean="0"/>
              <a:t>;AUTH</a:t>
            </a:r>
            <a:endParaRPr lang="it-IT" baseline="-25000" dirty="0" smtClean="0"/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(4)</a:t>
            </a:r>
            <a:r>
              <a:rPr lang="it-IT" b="1" dirty="0" smtClean="0"/>
              <a:t> R-&gt;I: </a:t>
            </a:r>
            <a:r>
              <a:rPr lang="it-IT" dirty="0" smtClean="0"/>
              <a:t>KE;ID</a:t>
            </a:r>
            <a:r>
              <a:rPr lang="it-IT" baseline="-25000" dirty="0" smtClean="0"/>
              <a:t>R</a:t>
            </a:r>
            <a:r>
              <a:rPr lang="it-IT" dirty="0" smtClean="0"/>
              <a:t>;AUTH</a:t>
            </a:r>
            <a:endParaRPr lang="it-IT" dirty="0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4"/>
          </p:nvPr>
        </p:nvSpPr>
        <p:spPr>
          <a:xfrm>
            <a:off x="3643306" y="1500174"/>
            <a:ext cx="5286412" cy="2000264"/>
          </a:xfrm>
        </p:spPr>
        <p:txBody>
          <a:bodyPr>
            <a:normAutofit fontScale="77500" lnSpcReduction="20000"/>
          </a:bodyPr>
          <a:lstStyle/>
          <a:p>
            <a:r>
              <a:rPr lang="it-IT" sz="1800" dirty="0" smtClean="0"/>
              <a:t>Inizia la negoziazione dell’associazione di sicurezza ISAKMP</a:t>
            </a:r>
          </a:p>
          <a:p>
            <a:endParaRPr lang="it-IT" sz="1800" dirty="0" smtClean="0"/>
          </a:p>
          <a:p>
            <a:r>
              <a:rPr lang="it-IT" sz="1800" dirty="0" smtClean="0"/>
              <a:t>Associazione di sicurezza base concordata</a:t>
            </a:r>
          </a:p>
          <a:p>
            <a:endParaRPr lang="it-IT" sz="1800" dirty="0" smtClean="0"/>
          </a:p>
          <a:p>
            <a:pPr>
              <a:buNone/>
            </a:pPr>
            <a:endParaRPr lang="it-IT" sz="1800" dirty="0" smtClean="0"/>
          </a:p>
          <a:p>
            <a:r>
              <a:rPr lang="it-IT" sz="1800" dirty="0" smtClean="0"/>
              <a:t>Chiave generata; identità dell’iniziatore verificata da chi risponde</a:t>
            </a:r>
          </a:p>
          <a:p>
            <a:endParaRPr lang="it-IT" sz="1800" dirty="0" smtClean="0"/>
          </a:p>
          <a:p>
            <a:r>
              <a:rPr lang="it-IT" sz="1800" dirty="0" smtClean="0"/>
              <a:t>Identità di chi risponde verificata dall’iniziatore; chiave generata; associazione di sicurezza attivata</a:t>
            </a:r>
          </a:p>
          <a:p>
            <a:endParaRPr lang="it-IT" sz="1800" dirty="0" smtClean="0"/>
          </a:p>
          <a:p>
            <a:endParaRPr lang="it-IT" sz="1800" dirty="0" smtClean="0"/>
          </a:p>
          <a:p>
            <a:endParaRPr lang="it-IT" sz="1800" dirty="0"/>
          </a:p>
        </p:txBody>
      </p:sp>
      <p:sp>
        <p:nvSpPr>
          <p:cNvPr id="6" name="Rettangolo 5"/>
          <p:cNvSpPr/>
          <p:nvPr/>
        </p:nvSpPr>
        <p:spPr>
          <a:xfrm>
            <a:off x="214282" y="3811012"/>
            <a:ext cx="87154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it-IT" sz="2400" dirty="0" smtClean="0"/>
              <a:t>I primi 2 messaggi forniscono i cookie e attivano una associazione di sicurezza, le trasformazioni su e il protocollo concordati</a:t>
            </a:r>
          </a:p>
          <a:p>
            <a:pPr algn="just">
              <a:buFont typeface="Arial" pitchFamily="34" charset="0"/>
              <a:buChar char="•"/>
            </a:pPr>
            <a:r>
              <a:rPr lang="it-IT" sz="2400" dirty="0" smtClean="0"/>
              <a:t>Entrambe le parti usano un codice </a:t>
            </a:r>
            <a:r>
              <a:rPr lang="it-IT" sz="2400" dirty="0" err="1" smtClean="0"/>
              <a:t>nonce</a:t>
            </a:r>
            <a:r>
              <a:rPr lang="it-IT" sz="2400" dirty="0" smtClean="0"/>
              <a:t> per proteggersi dagli attacchi a replay</a:t>
            </a:r>
          </a:p>
          <a:p>
            <a:pPr algn="just">
              <a:buFont typeface="Arial" pitchFamily="34" charset="0"/>
              <a:buChar char="•"/>
            </a:pPr>
            <a:r>
              <a:rPr lang="it-IT" sz="2400" dirty="0" smtClean="0"/>
              <a:t>Gli ultimi 2 messaggi scambiano le informazioni delle chiavi e i codici ID utente con un meccanismo di autenticazione usato per autenticare le chiavi, le identità e i codici </a:t>
            </a:r>
            <a:r>
              <a:rPr lang="it-IT" sz="2400" dirty="0" err="1" smtClean="0"/>
              <a:t>nonce</a:t>
            </a:r>
            <a:r>
              <a:rPr lang="it-IT" sz="2400" dirty="0" smtClean="0"/>
              <a:t> dei primi due messaggi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Scambio </a:t>
            </a:r>
            <a:r>
              <a:rPr lang="it-IT" b="1" dirty="0" err="1" smtClean="0"/>
              <a:t>Identity</a:t>
            </a:r>
            <a:r>
              <a:rPr lang="it-IT" b="1" dirty="0" smtClean="0"/>
              <a:t> </a:t>
            </a:r>
            <a:r>
              <a:rPr lang="it-IT" b="1" dirty="0" err="1" smtClean="0"/>
              <a:t>Protection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>
          <a:xfrm>
            <a:off x="285720" y="1620852"/>
            <a:ext cx="4040188" cy="3736974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(1) </a:t>
            </a:r>
            <a:r>
              <a:rPr lang="it-IT" b="1" dirty="0" smtClean="0"/>
              <a:t>I-&gt;R</a:t>
            </a:r>
            <a:r>
              <a:rPr lang="it-IT" dirty="0" smtClean="0"/>
              <a:t>: SA</a:t>
            </a:r>
          </a:p>
          <a:p>
            <a:endParaRPr lang="it-IT" dirty="0" smtClean="0"/>
          </a:p>
          <a:p>
            <a:r>
              <a:rPr lang="it-IT" dirty="0" smtClean="0"/>
              <a:t>(2) </a:t>
            </a:r>
            <a:r>
              <a:rPr lang="it-IT" b="1" dirty="0" smtClean="0"/>
              <a:t>R-&gt;I</a:t>
            </a:r>
            <a:r>
              <a:rPr lang="it-IT" dirty="0" smtClean="0"/>
              <a:t>:</a:t>
            </a:r>
            <a:r>
              <a:rPr lang="it-IT" b="1" dirty="0" smtClean="0"/>
              <a:t> </a:t>
            </a:r>
            <a:r>
              <a:rPr lang="it-IT" dirty="0" smtClean="0"/>
              <a:t>SA</a:t>
            </a:r>
            <a:endParaRPr lang="it-IT" b="1" dirty="0" smtClean="0"/>
          </a:p>
          <a:p>
            <a:endParaRPr lang="it-IT" dirty="0" smtClean="0"/>
          </a:p>
          <a:p>
            <a:r>
              <a:rPr lang="it-IT" dirty="0" smtClean="0"/>
              <a:t>(3) </a:t>
            </a:r>
            <a:r>
              <a:rPr lang="it-IT" b="1" dirty="0" smtClean="0"/>
              <a:t>I-&gt;R: </a:t>
            </a:r>
            <a:r>
              <a:rPr lang="it-IT" dirty="0" smtClean="0"/>
              <a:t>KE;NONCE</a:t>
            </a:r>
            <a:endParaRPr lang="it-IT" baseline="-25000" dirty="0" smtClean="0"/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(4)</a:t>
            </a:r>
            <a:r>
              <a:rPr lang="it-IT" b="1" dirty="0" smtClean="0"/>
              <a:t> R-&gt;I: </a:t>
            </a:r>
            <a:r>
              <a:rPr lang="it-IT" dirty="0" smtClean="0"/>
              <a:t>KE;NONCE</a:t>
            </a:r>
          </a:p>
          <a:p>
            <a:endParaRPr lang="it-IT" dirty="0" smtClean="0"/>
          </a:p>
          <a:p>
            <a:r>
              <a:rPr lang="it-IT" dirty="0" smtClean="0"/>
              <a:t>(5)</a:t>
            </a:r>
            <a:r>
              <a:rPr lang="it-IT" b="1" dirty="0" smtClean="0"/>
              <a:t>* I-&gt;R</a:t>
            </a:r>
            <a:r>
              <a:rPr lang="it-IT" dirty="0" smtClean="0"/>
              <a:t>: ID</a:t>
            </a:r>
            <a:r>
              <a:rPr lang="it-IT" baseline="-25000" dirty="0" smtClean="0"/>
              <a:t>I</a:t>
            </a:r>
            <a:r>
              <a:rPr lang="it-IT" dirty="0" smtClean="0"/>
              <a:t>;AUTH</a:t>
            </a:r>
          </a:p>
          <a:p>
            <a:endParaRPr lang="it-IT" dirty="0" smtClean="0"/>
          </a:p>
          <a:p>
            <a:r>
              <a:rPr lang="it-IT" dirty="0" smtClean="0"/>
              <a:t>(6 )</a:t>
            </a:r>
            <a:r>
              <a:rPr lang="it-IT" b="1" dirty="0" smtClean="0"/>
              <a:t>* R-&gt;I</a:t>
            </a:r>
            <a:r>
              <a:rPr lang="it-IT" dirty="0" smtClean="0"/>
              <a:t>: ID</a:t>
            </a:r>
            <a:r>
              <a:rPr lang="it-IT" baseline="-25000" dirty="0" smtClean="0"/>
              <a:t>R</a:t>
            </a:r>
            <a:r>
              <a:rPr lang="it-IT" dirty="0" smtClean="0"/>
              <a:t>;AUTH</a:t>
            </a:r>
            <a:endParaRPr lang="it-IT" dirty="0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4"/>
          </p:nvPr>
        </p:nvSpPr>
        <p:spPr>
          <a:xfrm>
            <a:off x="3143240" y="1500174"/>
            <a:ext cx="6000760" cy="4000528"/>
          </a:xfrm>
        </p:spPr>
        <p:txBody>
          <a:bodyPr>
            <a:normAutofit/>
          </a:bodyPr>
          <a:lstStyle/>
          <a:p>
            <a:r>
              <a:rPr lang="it-IT" sz="1800" dirty="0" smtClean="0"/>
              <a:t>Inizia la negoziazione dell’associazione di sicurezza ISAKMP</a:t>
            </a:r>
          </a:p>
          <a:p>
            <a:endParaRPr lang="it-IT" sz="1800" dirty="0" smtClean="0"/>
          </a:p>
          <a:p>
            <a:r>
              <a:rPr lang="it-IT" sz="1800" dirty="0" smtClean="0"/>
              <a:t>Associazione di sicurezza base accordata</a:t>
            </a:r>
          </a:p>
          <a:p>
            <a:pPr>
              <a:buNone/>
            </a:pPr>
            <a:endParaRPr lang="it-IT" sz="1800" dirty="0" smtClean="0"/>
          </a:p>
          <a:p>
            <a:r>
              <a:rPr lang="it-IT" sz="1800" dirty="0" smtClean="0"/>
              <a:t>Chiave generata</a:t>
            </a:r>
          </a:p>
          <a:p>
            <a:pPr>
              <a:buNone/>
            </a:pPr>
            <a:endParaRPr lang="it-IT" sz="1800" dirty="0" smtClean="0"/>
          </a:p>
          <a:p>
            <a:r>
              <a:rPr lang="it-IT" sz="1800" dirty="0" smtClean="0"/>
              <a:t>Chiave generata</a:t>
            </a:r>
          </a:p>
          <a:p>
            <a:endParaRPr lang="it-IT" sz="1800" dirty="0" smtClean="0"/>
          </a:p>
          <a:p>
            <a:r>
              <a:rPr lang="it-IT" sz="1800" dirty="0" smtClean="0"/>
              <a:t>Identità dell’iniziatore verificata dal risponditore</a:t>
            </a:r>
          </a:p>
          <a:p>
            <a:endParaRPr lang="it-IT" sz="1800" dirty="0" smtClean="0"/>
          </a:p>
          <a:p>
            <a:r>
              <a:rPr lang="it-IT" sz="1800" dirty="0" smtClean="0"/>
              <a:t>Identità del risponditore verificata dall’iniziatore; associazione di sicurezza attivata</a:t>
            </a:r>
          </a:p>
          <a:p>
            <a:endParaRPr lang="it-IT" sz="1800" dirty="0" smtClean="0"/>
          </a:p>
          <a:p>
            <a:endParaRPr lang="it-IT" sz="1800" dirty="0" smtClean="0"/>
          </a:p>
          <a:p>
            <a:endParaRPr lang="it-IT" sz="1800" dirty="0"/>
          </a:p>
        </p:txBody>
      </p:sp>
      <p:sp>
        <p:nvSpPr>
          <p:cNvPr id="6" name="Rettangolo 5"/>
          <p:cNvSpPr/>
          <p:nvPr/>
        </p:nvSpPr>
        <p:spPr>
          <a:xfrm>
            <a:off x="214282" y="5429264"/>
            <a:ext cx="4286280" cy="123110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it-IT" sz="1600" b="1" u="sng" dirty="0" smtClean="0">
                <a:solidFill>
                  <a:srgbClr val="002060"/>
                </a:solidFill>
              </a:rPr>
              <a:t>Notazione:</a:t>
            </a:r>
          </a:p>
          <a:p>
            <a:r>
              <a:rPr lang="it-IT" sz="1400" b="1" dirty="0" err="1" smtClean="0">
                <a:solidFill>
                  <a:srgbClr val="002060"/>
                </a:solidFill>
              </a:rPr>
              <a:t>I</a:t>
            </a:r>
            <a:r>
              <a:rPr lang="it-IT" sz="1400" dirty="0" err="1" smtClean="0">
                <a:solidFill>
                  <a:srgbClr val="002060"/>
                </a:solidFill>
              </a:rPr>
              <a:t>=</a:t>
            </a:r>
            <a:r>
              <a:rPr lang="it-IT" sz="1400" dirty="0" smtClean="0">
                <a:solidFill>
                  <a:srgbClr val="002060"/>
                </a:solidFill>
              </a:rPr>
              <a:t> Iniziatore</a:t>
            </a:r>
          </a:p>
          <a:p>
            <a:r>
              <a:rPr lang="it-IT" sz="1400" b="1" dirty="0" err="1" smtClean="0">
                <a:solidFill>
                  <a:srgbClr val="002060"/>
                </a:solidFill>
              </a:rPr>
              <a:t>R</a:t>
            </a:r>
            <a:r>
              <a:rPr lang="it-IT" sz="1400" dirty="0" err="1" smtClean="0">
                <a:solidFill>
                  <a:srgbClr val="002060"/>
                </a:solidFill>
              </a:rPr>
              <a:t>=Risponditore</a:t>
            </a:r>
            <a:endParaRPr lang="it-IT" sz="1400" dirty="0" smtClean="0">
              <a:solidFill>
                <a:srgbClr val="002060"/>
              </a:solidFill>
            </a:endParaRPr>
          </a:p>
          <a:p>
            <a:r>
              <a:rPr lang="it-IT" sz="1400" b="1" dirty="0" smtClean="0">
                <a:solidFill>
                  <a:srgbClr val="002060"/>
                </a:solidFill>
              </a:rPr>
              <a:t>*</a:t>
            </a:r>
            <a:r>
              <a:rPr lang="it-IT" sz="1400" dirty="0" smtClean="0">
                <a:solidFill>
                  <a:srgbClr val="002060"/>
                </a:solidFill>
              </a:rPr>
              <a:t>=crittografia del </a:t>
            </a:r>
            <a:r>
              <a:rPr lang="it-IT" sz="1400" dirty="0" err="1" smtClean="0">
                <a:solidFill>
                  <a:srgbClr val="002060"/>
                </a:solidFill>
              </a:rPr>
              <a:t>payload</a:t>
            </a:r>
            <a:r>
              <a:rPr lang="it-IT" sz="1400" dirty="0" smtClean="0">
                <a:solidFill>
                  <a:srgbClr val="002060"/>
                </a:solidFill>
              </a:rPr>
              <a:t> dopo l’intestazione ISAKMP</a:t>
            </a:r>
          </a:p>
          <a:p>
            <a:r>
              <a:rPr lang="it-IT" sz="1400" b="1" dirty="0" err="1" smtClean="0">
                <a:solidFill>
                  <a:srgbClr val="002060"/>
                </a:solidFill>
              </a:rPr>
              <a:t>AUTH</a:t>
            </a:r>
            <a:r>
              <a:rPr lang="it-IT" sz="1400" dirty="0" err="1" smtClean="0">
                <a:solidFill>
                  <a:srgbClr val="002060"/>
                </a:solidFill>
              </a:rPr>
              <a:t>=</a:t>
            </a:r>
            <a:r>
              <a:rPr lang="it-IT" sz="1400" dirty="0" smtClean="0">
                <a:solidFill>
                  <a:srgbClr val="002060"/>
                </a:solidFill>
              </a:rPr>
              <a:t> meccanismo di autenticazione impiegato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Scambio </a:t>
            </a:r>
            <a:r>
              <a:rPr lang="it-IT" b="1" dirty="0" err="1" smtClean="0"/>
              <a:t>Identity</a:t>
            </a:r>
            <a:r>
              <a:rPr lang="it-IT" b="1" dirty="0" smtClean="0"/>
              <a:t> </a:t>
            </a:r>
            <a:r>
              <a:rPr lang="it-IT" b="1" dirty="0" err="1" smtClean="0"/>
              <a:t>Protection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>
          <a:xfrm>
            <a:off x="285720" y="1620852"/>
            <a:ext cx="4040188" cy="2522528"/>
          </a:xfrm>
        </p:spPr>
        <p:txBody>
          <a:bodyPr>
            <a:normAutofit fontScale="55000" lnSpcReduction="20000"/>
          </a:bodyPr>
          <a:lstStyle/>
          <a:p>
            <a:r>
              <a:rPr lang="it-IT" dirty="0" smtClean="0"/>
              <a:t>(1) </a:t>
            </a:r>
            <a:r>
              <a:rPr lang="it-IT" b="1" dirty="0" smtClean="0"/>
              <a:t>I-&gt;R</a:t>
            </a:r>
            <a:r>
              <a:rPr lang="it-IT" dirty="0" smtClean="0"/>
              <a:t>: SA</a:t>
            </a:r>
          </a:p>
          <a:p>
            <a:endParaRPr lang="it-IT" dirty="0" smtClean="0"/>
          </a:p>
          <a:p>
            <a:r>
              <a:rPr lang="it-IT" dirty="0" smtClean="0"/>
              <a:t>(2) </a:t>
            </a:r>
            <a:r>
              <a:rPr lang="it-IT" b="1" dirty="0" smtClean="0"/>
              <a:t>R-&gt;I</a:t>
            </a:r>
            <a:r>
              <a:rPr lang="it-IT" dirty="0" smtClean="0"/>
              <a:t>:</a:t>
            </a:r>
            <a:r>
              <a:rPr lang="it-IT" b="1" dirty="0" smtClean="0"/>
              <a:t> </a:t>
            </a:r>
            <a:r>
              <a:rPr lang="it-IT" dirty="0" smtClean="0"/>
              <a:t>SA</a:t>
            </a:r>
            <a:endParaRPr lang="it-IT" b="1" dirty="0" smtClean="0"/>
          </a:p>
          <a:p>
            <a:endParaRPr lang="it-IT" dirty="0" smtClean="0"/>
          </a:p>
          <a:p>
            <a:r>
              <a:rPr lang="it-IT" dirty="0" smtClean="0"/>
              <a:t>(3) </a:t>
            </a:r>
            <a:r>
              <a:rPr lang="it-IT" b="1" dirty="0" smtClean="0"/>
              <a:t>I-&gt;R: </a:t>
            </a:r>
            <a:r>
              <a:rPr lang="it-IT" dirty="0" smtClean="0"/>
              <a:t>KE;NONCE</a:t>
            </a:r>
            <a:endParaRPr lang="it-IT" baseline="-25000" dirty="0" smtClean="0"/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(4)</a:t>
            </a:r>
            <a:r>
              <a:rPr lang="it-IT" b="1" dirty="0" smtClean="0"/>
              <a:t> R-&gt;I: </a:t>
            </a:r>
            <a:r>
              <a:rPr lang="it-IT" dirty="0" smtClean="0"/>
              <a:t>KE;NONCE</a:t>
            </a:r>
          </a:p>
          <a:p>
            <a:endParaRPr lang="it-IT" dirty="0" smtClean="0"/>
          </a:p>
          <a:p>
            <a:r>
              <a:rPr lang="it-IT" dirty="0" smtClean="0"/>
              <a:t>(5)</a:t>
            </a:r>
            <a:r>
              <a:rPr lang="it-IT" b="1" dirty="0" smtClean="0"/>
              <a:t>* I-&gt;R</a:t>
            </a:r>
            <a:r>
              <a:rPr lang="it-IT" dirty="0" smtClean="0"/>
              <a:t>: ID</a:t>
            </a:r>
            <a:r>
              <a:rPr lang="it-IT" baseline="-25000" dirty="0" smtClean="0"/>
              <a:t>I</a:t>
            </a:r>
            <a:r>
              <a:rPr lang="it-IT" dirty="0" smtClean="0"/>
              <a:t>;AUTH</a:t>
            </a:r>
          </a:p>
          <a:p>
            <a:endParaRPr lang="it-IT" dirty="0" smtClean="0"/>
          </a:p>
          <a:p>
            <a:r>
              <a:rPr lang="it-IT" dirty="0" smtClean="0"/>
              <a:t>(6 )</a:t>
            </a:r>
            <a:r>
              <a:rPr lang="it-IT" b="1" dirty="0" smtClean="0"/>
              <a:t>* R-&gt;I</a:t>
            </a:r>
            <a:r>
              <a:rPr lang="it-IT" dirty="0" smtClean="0"/>
              <a:t>: ID</a:t>
            </a:r>
            <a:r>
              <a:rPr lang="it-IT" baseline="-25000" dirty="0" smtClean="0"/>
              <a:t>R</a:t>
            </a:r>
            <a:r>
              <a:rPr lang="it-IT" dirty="0" smtClean="0"/>
              <a:t>;AUTH</a:t>
            </a:r>
            <a:endParaRPr lang="it-IT" dirty="0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4"/>
          </p:nvPr>
        </p:nvSpPr>
        <p:spPr>
          <a:xfrm>
            <a:off x="3143240" y="1500174"/>
            <a:ext cx="6000760" cy="2571768"/>
          </a:xfrm>
        </p:spPr>
        <p:txBody>
          <a:bodyPr>
            <a:normAutofit fontScale="77500" lnSpcReduction="20000"/>
          </a:bodyPr>
          <a:lstStyle/>
          <a:p>
            <a:r>
              <a:rPr lang="it-IT" sz="1800" dirty="0" smtClean="0"/>
              <a:t>Inizia la negoziazione dell’associazione di sicurezza ISAKMP</a:t>
            </a:r>
          </a:p>
          <a:p>
            <a:endParaRPr lang="it-IT" sz="1800" dirty="0" smtClean="0"/>
          </a:p>
          <a:p>
            <a:r>
              <a:rPr lang="it-IT" sz="1800" dirty="0" smtClean="0"/>
              <a:t>Associazione di sicurezza base accordata</a:t>
            </a:r>
          </a:p>
          <a:p>
            <a:pPr>
              <a:buNone/>
            </a:pPr>
            <a:endParaRPr lang="it-IT" sz="1800" dirty="0" smtClean="0"/>
          </a:p>
          <a:p>
            <a:r>
              <a:rPr lang="it-IT" sz="1800" dirty="0" smtClean="0"/>
              <a:t>Chiave generata</a:t>
            </a:r>
          </a:p>
          <a:p>
            <a:pPr>
              <a:buNone/>
            </a:pPr>
            <a:endParaRPr lang="it-IT" sz="1800" dirty="0" smtClean="0"/>
          </a:p>
          <a:p>
            <a:r>
              <a:rPr lang="it-IT" sz="1800" dirty="0" smtClean="0"/>
              <a:t>Chiave generata</a:t>
            </a:r>
          </a:p>
          <a:p>
            <a:endParaRPr lang="it-IT" sz="1800" dirty="0" smtClean="0"/>
          </a:p>
          <a:p>
            <a:r>
              <a:rPr lang="it-IT" sz="1800" dirty="0" smtClean="0"/>
              <a:t>Identità dell’iniziatore verificata dal risponditore</a:t>
            </a:r>
          </a:p>
          <a:p>
            <a:endParaRPr lang="it-IT" sz="1800" dirty="0" smtClean="0"/>
          </a:p>
          <a:p>
            <a:r>
              <a:rPr lang="it-IT" sz="1800" dirty="0" smtClean="0"/>
              <a:t>Identità del risponditore verificata dall’iniziatore; associazione di sicurezza attivata</a:t>
            </a:r>
          </a:p>
          <a:p>
            <a:endParaRPr lang="it-IT" sz="1800" dirty="0" smtClean="0"/>
          </a:p>
          <a:p>
            <a:endParaRPr lang="it-IT" sz="1800" dirty="0" smtClean="0"/>
          </a:p>
          <a:p>
            <a:endParaRPr lang="it-IT" sz="1800" dirty="0"/>
          </a:p>
        </p:txBody>
      </p:sp>
      <p:sp>
        <p:nvSpPr>
          <p:cNvPr id="7" name="Rettangolo 6"/>
          <p:cNvSpPr/>
          <p:nvPr/>
        </p:nvSpPr>
        <p:spPr>
          <a:xfrm>
            <a:off x="214282" y="4143380"/>
            <a:ext cx="871543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it-IT" sz="2400" dirty="0" smtClean="0"/>
              <a:t>I primi 2 messaggi attivano l’associazione di sicurezza.</a:t>
            </a:r>
          </a:p>
          <a:p>
            <a:pPr algn="just">
              <a:buFont typeface="Arial" pitchFamily="34" charset="0"/>
              <a:buChar char="•"/>
            </a:pPr>
            <a:r>
              <a:rPr lang="it-IT" sz="2400" dirty="0" smtClean="0"/>
              <a:t>I due messaggi successivi eseguono lo scambio delle chiavi utilizzando  codici </a:t>
            </a:r>
            <a:r>
              <a:rPr lang="it-IT" sz="2400" dirty="0" err="1" smtClean="0"/>
              <a:t>nonce</a:t>
            </a:r>
            <a:r>
              <a:rPr lang="it-IT" sz="2400" dirty="0" smtClean="0"/>
              <a:t> per evitare attacchi a replay</a:t>
            </a:r>
          </a:p>
          <a:p>
            <a:pPr algn="just">
              <a:buFont typeface="Arial" pitchFamily="34" charset="0"/>
              <a:buChar char="•"/>
            </a:pPr>
            <a:r>
              <a:rPr lang="it-IT" sz="2400" dirty="0" smtClean="0"/>
              <a:t>Calcolata la chiave di sessione le due parti si scambiano messaggi crittografati che contengono le info di autenticazione come le firme digitali e opzionalmente i certificati di convalida delle chiavi pubbliche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Scambio </a:t>
            </a:r>
            <a:r>
              <a:rPr lang="it-IT" b="1" dirty="0" err="1" smtClean="0"/>
              <a:t>Authentication</a:t>
            </a:r>
            <a:r>
              <a:rPr lang="it-IT" b="1" dirty="0" smtClean="0"/>
              <a:t> </a:t>
            </a:r>
            <a:r>
              <a:rPr lang="it-IT" b="1" dirty="0" err="1" smtClean="0"/>
              <a:t>Only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>
          <a:xfrm>
            <a:off x="285720" y="1620852"/>
            <a:ext cx="4040188" cy="3451222"/>
          </a:xfrm>
        </p:spPr>
        <p:txBody>
          <a:bodyPr>
            <a:normAutofit/>
          </a:bodyPr>
          <a:lstStyle/>
          <a:p>
            <a:r>
              <a:rPr lang="it-IT" dirty="0" smtClean="0"/>
              <a:t>(1) </a:t>
            </a:r>
            <a:r>
              <a:rPr lang="it-IT" b="1" dirty="0" smtClean="0"/>
              <a:t>I-&gt;R</a:t>
            </a:r>
            <a:r>
              <a:rPr lang="it-IT" dirty="0" smtClean="0"/>
              <a:t>: SA; NONCE</a:t>
            </a:r>
          </a:p>
          <a:p>
            <a:endParaRPr lang="it-IT" dirty="0" smtClean="0"/>
          </a:p>
          <a:p>
            <a:r>
              <a:rPr lang="it-IT" dirty="0" smtClean="0"/>
              <a:t>(2) </a:t>
            </a:r>
            <a:r>
              <a:rPr lang="it-IT" b="1" dirty="0" smtClean="0"/>
              <a:t>R-&gt;I</a:t>
            </a:r>
            <a:r>
              <a:rPr lang="it-IT" dirty="0" smtClean="0"/>
              <a:t>:</a:t>
            </a:r>
            <a:r>
              <a:rPr lang="it-IT" b="1" dirty="0" smtClean="0"/>
              <a:t> </a:t>
            </a:r>
            <a:r>
              <a:rPr lang="it-IT" dirty="0" smtClean="0"/>
              <a:t>SA; NONCE; IDR;AUTH</a:t>
            </a:r>
            <a:endParaRPr lang="it-IT" b="1" dirty="0" smtClean="0"/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(3)</a:t>
            </a:r>
            <a:r>
              <a:rPr lang="it-IT" b="1" dirty="0" smtClean="0"/>
              <a:t>I-&gt;R</a:t>
            </a:r>
            <a:r>
              <a:rPr lang="it-IT" dirty="0" smtClean="0"/>
              <a:t>: ID</a:t>
            </a:r>
            <a:r>
              <a:rPr lang="it-IT" baseline="-25000" dirty="0" smtClean="0"/>
              <a:t>I</a:t>
            </a:r>
            <a:r>
              <a:rPr lang="it-IT" dirty="0" smtClean="0"/>
              <a:t>;AUTH</a:t>
            </a:r>
          </a:p>
          <a:p>
            <a:pPr>
              <a:buNone/>
            </a:pPr>
            <a:endParaRPr lang="it-IT" dirty="0" smtClean="0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4"/>
          </p:nvPr>
        </p:nvSpPr>
        <p:spPr>
          <a:xfrm>
            <a:off x="3643306" y="1571612"/>
            <a:ext cx="5286412" cy="5072098"/>
          </a:xfrm>
        </p:spPr>
        <p:txBody>
          <a:bodyPr>
            <a:normAutofit/>
          </a:bodyPr>
          <a:lstStyle/>
          <a:p>
            <a:r>
              <a:rPr lang="it-IT" sz="1800" dirty="0" smtClean="0"/>
              <a:t>Inizia la negoziazione dell’associazione di sicurezza ISAKMP</a:t>
            </a:r>
          </a:p>
          <a:p>
            <a:endParaRPr lang="it-IT" sz="1800" dirty="0" smtClean="0"/>
          </a:p>
          <a:p>
            <a:r>
              <a:rPr lang="it-IT" sz="1800" dirty="0" smtClean="0"/>
              <a:t>Associazione di sicurezza base accordata; identità del risponditore verificata dall’iniziatore</a:t>
            </a:r>
          </a:p>
          <a:p>
            <a:pPr>
              <a:buNone/>
            </a:pPr>
            <a:endParaRPr lang="it-IT" sz="1800" dirty="0" smtClean="0"/>
          </a:p>
          <a:p>
            <a:pPr>
              <a:buNone/>
            </a:pPr>
            <a:endParaRPr lang="it-IT" sz="1800" dirty="0" smtClean="0"/>
          </a:p>
          <a:p>
            <a:r>
              <a:rPr lang="it-IT" sz="1800" dirty="0" smtClean="0"/>
              <a:t>Identità del risponditore verificata dall’iniziatore; associazione di sicurezza attivata</a:t>
            </a:r>
          </a:p>
          <a:p>
            <a:endParaRPr lang="it-IT" sz="1800" dirty="0" smtClean="0"/>
          </a:p>
          <a:p>
            <a:endParaRPr lang="it-IT" sz="1800" dirty="0" smtClean="0"/>
          </a:p>
          <a:p>
            <a:endParaRPr lang="it-IT" sz="1800" dirty="0"/>
          </a:p>
        </p:txBody>
      </p:sp>
      <p:sp>
        <p:nvSpPr>
          <p:cNvPr id="6" name="Rettangolo 5"/>
          <p:cNvSpPr/>
          <p:nvPr/>
        </p:nvSpPr>
        <p:spPr>
          <a:xfrm>
            <a:off x="285720" y="5214950"/>
            <a:ext cx="4286280" cy="123110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it-IT" sz="1600" b="1" u="sng" dirty="0" smtClean="0">
                <a:solidFill>
                  <a:srgbClr val="002060"/>
                </a:solidFill>
              </a:rPr>
              <a:t>Notazione:</a:t>
            </a:r>
          </a:p>
          <a:p>
            <a:r>
              <a:rPr lang="it-IT" sz="1400" b="1" dirty="0" err="1" smtClean="0">
                <a:solidFill>
                  <a:srgbClr val="002060"/>
                </a:solidFill>
              </a:rPr>
              <a:t>I</a:t>
            </a:r>
            <a:r>
              <a:rPr lang="it-IT" sz="1400" dirty="0" err="1" smtClean="0">
                <a:solidFill>
                  <a:srgbClr val="002060"/>
                </a:solidFill>
              </a:rPr>
              <a:t>=</a:t>
            </a:r>
            <a:r>
              <a:rPr lang="it-IT" sz="1400" dirty="0" smtClean="0">
                <a:solidFill>
                  <a:srgbClr val="002060"/>
                </a:solidFill>
              </a:rPr>
              <a:t> Iniziatore</a:t>
            </a:r>
          </a:p>
          <a:p>
            <a:r>
              <a:rPr lang="it-IT" sz="1400" b="1" dirty="0" err="1" smtClean="0">
                <a:solidFill>
                  <a:srgbClr val="002060"/>
                </a:solidFill>
              </a:rPr>
              <a:t>R</a:t>
            </a:r>
            <a:r>
              <a:rPr lang="it-IT" sz="1400" dirty="0" err="1" smtClean="0">
                <a:solidFill>
                  <a:srgbClr val="002060"/>
                </a:solidFill>
              </a:rPr>
              <a:t>=Risponditore</a:t>
            </a:r>
            <a:endParaRPr lang="it-IT" sz="1400" dirty="0" smtClean="0">
              <a:solidFill>
                <a:srgbClr val="002060"/>
              </a:solidFill>
            </a:endParaRPr>
          </a:p>
          <a:p>
            <a:r>
              <a:rPr lang="it-IT" sz="1400" b="1" dirty="0" smtClean="0">
                <a:solidFill>
                  <a:srgbClr val="002060"/>
                </a:solidFill>
              </a:rPr>
              <a:t>*</a:t>
            </a:r>
            <a:r>
              <a:rPr lang="it-IT" sz="1400" dirty="0" smtClean="0">
                <a:solidFill>
                  <a:srgbClr val="002060"/>
                </a:solidFill>
              </a:rPr>
              <a:t>=crittografia del </a:t>
            </a:r>
            <a:r>
              <a:rPr lang="it-IT" sz="1400" dirty="0" err="1" smtClean="0">
                <a:solidFill>
                  <a:srgbClr val="002060"/>
                </a:solidFill>
              </a:rPr>
              <a:t>payload</a:t>
            </a:r>
            <a:r>
              <a:rPr lang="it-IT" sz="1400" dirty="0" smtClean="0">
                <a:solidFill>
                  <a:srgbClr val="002060"/>
                </a:solidFill>
              </a:rPr>
              <a:t> dopo l’intestazione ISAKMP</a:t>
            </a:r>
          </a:p>
          <a:p>
            <a:r>
              <a:rPr lang="it-IT" sz="1400" b="1" dirty="0" err="1" smtClean="0">
                <a:solidFill>
                  <a:srgbClr val="002060"/>
                </a:solidFill>
              </a:rPr>
              <a:t>AUTH</a:t>
            </a:r>
            <a:r>
              <a:rPr lang="it-IT" sz="1400" dirty="0" err="1" smtClean="0">
                <a:solidFill>
                  <a:srgbClr val="002060"/>
                </a:solidFill>
              </a:rPr>
              <a:t>=</a:t>
            </a:r>
            <a:r>
              <a:rPr lang="it-IT" sz="1400" dirty="0" smtClean="0">
                <a:solidFill>
                  <a:srgbClr val="002060"/>
                </a:solidFill>
              </a:rPr>
              <a:t> meccanismo di autenticazione impiegato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Scambio </a:t>
            </a:r>
            <a:r>
              <a:rPr lang="it-IT" b="1" dirty="0" err="1" smtClean="0"/>
              <a:t>Authentication</a:t>
            </a:r>
            <a:r>
              <a:rPr lang="it-IT" b="1" dirty="0" smtClean="0"/>
              <a:t> </a:t>
            </a:r>
            <a:r>
              <a:rPr lang="it-IT" b="1" dirty="0" err="1" smtClean="0"/>
              <a:t>Only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>
          <a:xfrm>
            <a:off x="285720" y="1620852"/>
            <a:ext cx="4040188" cy="1951024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(1) </a:t>
            </a:r>
            <a:r>
              <a:rPr lang="it-IT" b="1" dirty="0" smtClean="0"/>
              <a:t>I-&gt;R</a:t>
            </a:r>
            <a:r>
              <a:rPr lang="it-IT" dirty="0" smtClean="0"/>
              <a:t>: SA; NONCE</a:t>
            </a:r>
          </a:p>
          <a:p>
            <a:endParaRPr lang="it-IT" dirty="0" smtClean="0"/>
          </a:p>
          <a:p>
            <a:r>
              <a:rPr lang="it-IT" dirty="0" smtClean="0"/>
              <a:t>(2) </a:t>
            </a:r>
            <a:r>
              <a:rPr lang="it-IT" b="1" dirty="0" smtClean="0"/>
              <a:t>R-&gt;I</a:t>
            </a:r>
            <a:r>
              <a:rPr lang="it-IT" dirty="0" smtClean="0"/>
              <a:t>:</a:t>
            </a:r>
            <a:r>
              <a:rPr lang="it-IT" b="1" dirty="0" smtClean="0"/>
              <a:t> </a:t>
            </a:r>
            <a:r>
              <a:rPr lang="it-IT" dirty="0" smtClean="0"/>
              <a:t>SA; NONCE; IDR;AUTH</a:t>
            </a:r>
            <a:endParaRPr lang="it-IT" b="1" dirty="0" smtClean="0"/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(3)</a:t>
            </a:r>
            <a:r>
              <a:rPr lang="it-IT" b="1" dirty="0" smtClean="0"/>
              <a:t>I-&gt;R</a:t>
            </a:r>
            <a:r>
              <a:rPr lang="it-IT" dirty="0" smtClean="0"/>
              <a:t>: ID</a:t>
            </a:r>
            <a:r>
              <a:rPr lang="it-IT" baseline="-25000" dirty="0" smtClean="0"/>
              <a:t>I</a:t>
            </a:r>
            <a:r>
              <a:rPr lang="it-IT" dirty="0" smtClean="0"/>
              <a:t>;AUTH</a:t>
            </a:r>
          </a:p>
          <a:p>
            <a:pPr>
              <a:buNone/>
            </a:pPr>
            <a:endParaRPr lang="it-IT" dirty="0" smtClean="0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4"/>
          </p:nvPr>
        </p:nvSpPr>
        <p:spPr>
          <a:xfrm>
            <a:off x="3643306" y="1571612"/>
            <a:ext cx="5286412" cy="2286016"/>
          </a:xfrm>
        </p:spPr>
        <p:txBody>
          <a:bodyPr>
            <a:normAutofit fontScale="92500" lnSpcReduction="20000"/>
          </a:bodyPr>
          <a:lstStyle/>
          <a:p>
            <a:r>
              <a:rPr lang="it-IT" sz="1800" dirty="0" smtClean="0"/>
              <a:t>Inizia la negoziazione dell’associazione di sicurezza ISAKMP</a:t>
            </a:r>
          </a:p>
          <a:p>
            <a:endParaRPr lang="it-IT" sz="1800" dirty="0" smtClean="0"/>
          </a:p>
          <a:p>
            <a:r>
              <a:rPr lang="it-IT" sz="1800" dirty="0" smtClean="0"/>
              <a:t>Associazione di sicurezza base accordata; identità del risponditore verificata dall’iniziatore</a:t>
            </a:r>
          </a:p>
          <a:p>
            <a:pPr>
              <a:buNone/>
            </a:pPr>
            <a:endParaRPr lang="it-IT" sz="1800" dirty="0" smtClean="0"/>
          </a:p>
          <a:p>
            <a:pPr>
              <a:buNone/>
            </a:pPr>
            <a:endParaRPr lang="it-IT" sz="1800" dirty="0" smtClean="0"/>
          </a:p>
          <a:p>
            <a:r>
              <a:rPr lang="it-IT" sz="1800" dirty="0" smtClean="0"/>
              <a:t>Identità del risponditore verificata dall’iniziatore; associazione di sicurezza attivata</a:t>
            </a:r>
          </a:p>
          <a:p>
            <a:endParaRPr lang="it-IT" sz="1800" dirty="0" smtClean="0"/>
          </a:p>
          <a:p>
            <a:endParaRPr lang="it-IT" sz="1800" dirty="0" smtClean="0"/>
          </a:p>
          <a:p>
            <a:endParaRPr lang="it-IT" sz="1800" dirty="0"/>
          </a:p>
        </p:txBody>
      </p:sp>
      <p:sp>
        <p:nvSpPr>
          <p:cNvPr id="7" name="Rettangolo 6"/>
          <p:cNvSpPr/>
          <p:nvPr/>
        </p:nvSpPr>
        <p:spPr>
          <a:xfrm>
            <a:off x="214282" y="4000504"/>
            <a:ext cx="87154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it-IT" sz="2400" dirty="0" smtClean="0"/>
              <a:t>I primi 2 messaggi attivano l’associazione di sicurezza.</a:t>
            </a:r>
          </a:p>
          <a:p>
            <a:pPr algn="just">
              <a:buFont typeface="Arial" pitchFamily="34" charset="0"/>
              <a:buChar char="•"/>
            </a:pPr>
            <a:r>
              <a:rPr lang="it-IT" sz="2400" dirty="0" smtClean="0"/>
              <a:t>Inoltre il risponditore usa il secondo messaggio per trasferire il proprio codice utente e usa l’autenticazione per proteggere il messaggio </a:t>
            </a:r>
          </a:p>
          <a:p>
            <a:pPr algn="just">
              <a:buFont typeface="Arial" pitchFamily="34" charset="0"/>
              <a:buChar char="•"/>
            </a:pPr>
            <a:r>
              <a:rPr lang="it-IT" sz="2400" dirty="0" smtClean="0"/>
              <a:t>L’iniziatore invia il terzo messaggio per trasmettere il proprio codice utente autenticato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Scambio Aggressive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>
          <a:xfrm>
            <a:off x="285720" y="1500174"/>
            <a:ext cx="4040188" cy="2000264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(1) </a:t>
            </a:r>
            <a:r>
              <a:rPr lang="it-IT" b="1" dirty="0" smtClean="0"/>
              <a:t>I-&gt;R</a:t>
            </a:r>
            <a:r>
              <a:rPr lang="it-IT" dirty="0" smtClean="0"/>
              <a:t>: SA; KE; NONCE; IDI</a:t>
            </a:r>
          </a:p>
          <a:p>
            <a:endParaRPr lang="it-IT" dirty="0" smtClean="0"/>
          </a:p>
          <a:p>
            <a:r>
              <a:rPr lang="it-IT" dirty="0" smtClean="0"/>
              <a:t>(2) </a:t>
            </a:r>
            <a:r>
              <a:rPr lang="it-IT" b="1" dirty="0" smtClean="0"/>
              <a:t>R-&gt;I</a:t>
            </a:r>
            <a:r>
              <a:rPr lang="it-IT" dirty="0" smtClean="0"/>
              <a:t>:</a:t>
            </a:r>
            <a:r>
              <a:rPr lang="it-IT" b="1" dirty="0" smtClean="0"/>
              <a:t> </a:t>
            </a:r>
            <a:r>
              <a:rPr lang="it-IT" dirty="0" smtClean="0"/>
              <a:t>SA; KE; NONCE; IDR;AUTH</a:t>
            </a:r>
            <a:endParaRPr lang="it-IT" b="1" dirty="0" smtClean="0"/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(3)</a:t>
            </a:r>
            <a:r>
              <a:rPr lang="it-IT" b="1" dirty="0" smtClean="0"/>
              <a:t>I-&gt;R</a:t>
            </a:r>
            <a:r>
              <a:rPr lang="it-IT" dirty="0" smtClean="0"/>
              <a:t>: AUTH</a:t>
            </a:r>
          </a:p>
          <a:p>
            <a:pPr>
              <a:buNone/>
            </a:pPr>
            <a:endParaRPr lang="it-IT" dirty="0" smtClean="0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4"/>
          </p:nvPr>
        </p:nvSpPr>
        <p:spPr>
          <a:xfrm>
            <a:off x="4143372" y="1428736"/>
            <a:ext cx="5000628" cy="2286016"/>
          </a:xfrm>
        </p:spPr>
        <p:txBody>
          <a:bodyPr>
            <a:normAutofit fontScale="92500" lnSpcReduction="20000"/>
          </a:bodyPr>
          <a:lstStyle/>
          <a:p>
            <a:r>
              <a:rPr lang="it-IT" sz="1800" dirty="0" smtClean="0"/>
              <a:t>Inizia la negoziazione dell’associazione di sicurezza ISAKMP e lo scambio delle chiavi</a:t>
            </a:r>
          </a:p>
          <a:p>
            <a:endParaRPr lang="it-IT" sz="1800" dirty="0" smtClean="0"/>
          </a:p>
          <a:p>
            <a:r>
              <a:rPr lang="it-IT" sz="1800" dirty="0" smtClean="0"/>
              <a:t>Identità del risponditore verificata dall’iniziatore; chiave generata</a:t>
            </a:r>
          </a:p>
          <a:p>
            <a:endParaRPr lang="it-IT" sz="1800" dirty="0" smtClean="0"/>
          </a:p>
          <a:p>
            <a:pPr>
              <a:buNone/>
            </a:pPr>
            <a:endParaRPr lang="it-IT" sz="1800" dirty="0" smtClean="0"/>
          </a:p>
          <a:p>
            <a:r>
              <a:rPr lang="it-IT" sz="1800" dirty="0" smtClean="0"/>
              <a:t>Identità del risponditore verificata dall’iniziatore; associazione di sicurezza attivata</a:t>
            </a:r>
          </a:p>
          <a:p>
            <a:endParaRPr lang="it-IT" sz="1800" dirty="0" smtClean="0"/>
          </a:p>
          <a:p>
            <a:endParaRPr lang="it-IT" sz="1800" dirty="0" smtClean="0"/>
          </a:p>
          <a:p>
            <a:endParaRPr lang="it-IT" sz="1800" dirty="0"/>
          </a:p>
        </p:txBody>
      </p:sp>
      <p:sp>
        <p:nvSpPr>
          <p:cNvPr id="11" name="Rettangolo 10"/>
          <p:cNvSpPr/>
          <p:nvPr/>
        </p:nvSpPr>
        <p:spPr>
          <a:xfrm>
            <a:off x="214282" y="3771505"/>
            <a:ext cx="871543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it-IT" sz="2200" dirty="0" smtClean="0"/>
              <a:t>Nel primo messaggio l’iniziatore propone un’associazione di sicurezza offrendo dei protocolli e opzioni di trasformazione. L’iniziatore attiva anche lo scambio della chiave e fornisce il proprio codice utente </a:t>
            </a:r>
          </a:p>
          <a:p>
            <a:pPr algn="just">
              <a:buFont typeface="Arial" pitchFamily="34" charset="0"/>
              <a:buChar char="•"/>
            </a:pPr>
            <a:r>
              <a:rPr lang="it-IT" sz="2200" dirty="0" smtClean="0"/>
              <a:t>Nel secondo messaggio il risponditore indica se ha accettato l’associazione di sicurezza con un certo protocollo e una certa trasformazione, completa lo scambio della chiave e autentica le info trasmesse</a:t>
            </a:r>
          </a:p>
          <a:p>
            <a:pPr algn="just">
              <a:buFont typeface="Arial" pitchFamily="34" charset="0"/>
              <a:buChar char="•"/>
            </a:pPr>
            <a:r>
              <a:rPr lang="it-IT" sz="2200" dirty="0" smtClean="0"/>
              <a:t>Nel terzo messaggio l’iniziatore autentica le info precedenti crittografandole con la chiave segreta di sessione segreta condivisa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defRPr/>
            </a:pPr>
            <a:r>
              <a:rPr lang="it-IT" b="1" dirty="0" smtClean="0"/>
              <a:t>Scambio </a:t>
            </a:r>
            <a:r>
              <a:rPr lang="it-IT" b="1" dirty="0" err="1" smtClean="0"/>
              <a:t>Informational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214282" y="5429264"/>
            <a:ext cx="4286280" cy="123110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it-IT" sz="1600" b="1" u="sng" dirty="0" smtClean="0">
                <a:solidFill>
                  <a:srgbClr val="002060"/>
                </a:solidFill>
              </a:rPr>
              <a:t>Notazione:</a:t>
            </a:r>
          </a:p>
          <a:p>
            <a:r>
              <a:rPr lang="it-IT" sz="1400" b="1" dirty="0" err="1" smtClean="0">
                <a:solidFill>
                  <a:srgbClr val="002060"/>
                </a:solidFill>
              </a:rPr>
              <a:t>I</a:t>
            </a:r>
            <a:r>
              <a:rPr lang="it-IT" sz="1400" dirty="0" err="1" smtClean="0">
                <a:solidFill>
                  <a:srgbClr val="002060"/>
                </a:solidFill>
              </a:rPr>
              <a:t>=</a:t>
            </a:r>
            <a:r>
              <a:rPr lang="it-IT" sz="1400" dirty="0" smtClean="0">
                <a:solidFill>
                  <a:srgbClr val="002060"/>
                </a:solidFill>
              </a:rPr>
              <a:t> Iniziatore</a:t>
            </a:r>
          </a:p>
          <a:p>
            <a:r>
              <a:rPr lang="it-IT" sz="1400" b="1" dirty="0" err="1" smtClean="0">
                <a:solidFill>
                  <a:srgbClr val="002060"/>
                </a:solidFill>
              </a:rPr>
              <a:t>R</a:t>
            </a:r>
            <a:r>
              <a:rPr lang="it-IT" sz="1400" dirty="0" err="1" smtClean="0">
                <a:solidFill>
                  <a:srgbClr val="002060"/>
                </a:solidFill>
              </a:rPr>
              <a:t>=Risponditore</a:t>
            </a:r>
            <a:endParaRPr lang="it-IT" sz="1400" dirty="0" smtClean="0">
              <a:solidFill>
                <a:srgbClr val="002060"/>
              </a:solidFill>
            </a:endParaRPr>
          </a:p>
          <a:p>
            <a:r>
              <a:rPr lang="it-IT" sz="1400" b="1" dirty="0" smtClean="0">
                <a:solidFill>
                  <a:srgbClr val="002060"/>
                </a:solidFill>
              </a:rPr>
              <a:t>*</a:t>
            </a:r>
            <a:r>
              <a:rPr lang="it-IT" sz="1400" dirty="0" smtClean="0">
                <a:solidFill>
                  <a:srgbClr val="002060"/>
                </a:solidFill>
              </a:rPr>
              <a:t>=crittografia del </a:t>
            </a:r>
            <a:r>
              <a:rPr lang="it-IT" sz="1400" dirty="0" err="1" smtClean="0">
                <a:solidFill>
                  <a:srgbClr val="002060"/>
                </a:solidFill>
              </a:rPr>
              <a:t>payload</a:t>
            </a:r>
            <a:r>
              <a:rPr lang="it-IT" sz="1400" dirty="0" smtClean="0">
                <a:solidFill>
                  <a:srgbClr val="002060"/>
                </a:solidFill>
              </a:rPr>
              <a:t> dopo l’intestazione ISAKMP</a:t>
            </a:r>
          </a:p>
          <a:p>
            <a:r>
              <a:rPr lang="it-IT" sz="1400" b="1" dirty="0" err="1" smtClean="0">
                <a:solidFill>
                  <a:srgbClr val="002060"/>
                </a:solidFill>
              </a:rPr>
              <a:t>AUTH</a:t>
            </a:r>
            <a:r>
              <a:rPr lang="it-IT" sz="1400" dirty="0" err="1" smtClean="0">
                <a:solidFill>
                  <a:srgbClr val="002060"/>
                </a:solidFill>
              </a:rPr>
              <a:t>=</a:t>
            </a:r>
            <a:r>
              <a:rPr lang="it-IT" sz="1400" dirty="0" smtClean="0">
                <a:solidFill>
                  <a:srgbClr val="002060"/>
                </a:solidFill>
              </a:rPr>
              <a:t> meccanismo di autenticazione impiegato</a:t>
            </a:r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642910" y="37147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40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Segnaposto contenuto 4"/>
          <p:cNvSpPr txBox="1">
            <a:spLocks/>
          </p:cNvSpPr>
          <p:nvPr/>
        </p:nvSpPr>
        <p:spPr>
          <a:xfrm>
            <a:off x="285720" y="1785926"/>
            <a:ext cx="4040188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(1) </a:t>
            </a: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I-&gt;R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N/D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Segnaposto contenuto 7"/>
          <p:cNvSpPr txBox="1">
            <a:spLocks/>
          </p:cNvSpPr>
          <p:nvPr/>
        </p:nvSpPr>
        <p:spPr>
          <a:xfrm>
            <a:off x="4143372" y="1785926"/>
            <a:ext cx="5000628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Cancellazione o notifica di errore o stato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214282" y="3000372"/>
            <a:ext cx="871543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200" dirty="0" smtClean="0"/>
              <a:t>Viene usato per la trasmissione monodirezionale di informazioni per la gestione dell’associazione di sicurezza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Security </a:t>
            </a:r>
            <a:r>
              <a:rPr lang="it-IT" b="1" dirty="0" err="1" smtClean="0"/>
              <a:t>Association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 smtClean="0"/>
              <a:t>Nell’architettura di </a:t>
            </a:r>
            <a:r>
              <a:rPr lang="it-IT" dirty="0" err="1" smtClean="0"/>
              <a:t>IPsec</a:t>
            </a:r>
            <a:r>
              <a:rPr lang="it-IT" dirty="0" smtClean="0"/>
              <a:t> è centrale il concetto di </a:t>
            </a:r>
            <a:r>
              <a:rPr lang="it-IT" i="1" dirty="0" smtClean="0"/>
              <a:t>security </a:t>
            </a:r>
            <a:r>
              <a:rPr lang="it-IT" i="1" dirty="0" err="1" smtClean="0"/>
              <a:t>association</a:t>
            </a:r>
            <a:r>
              <a:rPr lang="it-IT" dirty="0" smtClean="0"/>
              <a:t>, ma né AH né ESP si preoccupano della gestione delle </a:t>
            </a:r>
            <a:r>
              <a:rPr lang="it-IT" i="1" dirty="0" smtClean="0"/>
              <a:t>SA</a:t>
            </a:r>
            <a:endParaRPr lang="it-IT" dirty="0"/>
          </a:p>
          <a:p>
            <a:pPr algn="just"/>
            <a:r>
              <a:rPr lang="it-IT" dirty="0"/>
              <a:t>L</a:t>
            </a:r>
            <a:r>
              <a:rPr lang="it-IT" dirty="0" smtClean="0"/>
              <a:t>e security </a:t>
            </a:r>
            <a:r>
              <a:rPr lang="it-IT" dirty="0" err="1" smtClean="0"/>
              <a:t>associations</a:t>
            </a:r>
            <a:r>
              <a:rPr lang="it-IT" dirty="0" smtClean="0"/>
              <a:t> possono essere costruite manualmente o automaticamente </a:t>
            </a:r>
          </a:p>
          <a:p>
            <a:pPr lvl="1" algn="just"/>
            <a:r>
              <a:rPr lang="it-IT" dirty="0" smtClean="0"/>
              <a:t>una loro gestione manuale non è sempre praticabile </a:t>
            </a:r>
          </a:p>
          <a:p>
            <a:pPr lvl="1" algn="just"/>
            <a:r>
              <a:rPr lang="it-IT" dirty="0" smtClean="0"/>
              <a:t>il protocollo </a:t>
            </a:r>
            <a:r>
              <a:rPr lang="it-IT" b="1" dirty="0" smtClean="0"/>
              <a:t>IKE </a:t>
            </a:r>
            <a:r>
              <a:rPr lang="it-IT" dirty="0" smtClean="0"/>
              <a:t>(</a:t>
            </a:r>
            <a:r>
              <a:rPr lang="it-IT" b="1" dirty="0" smtClean="0"/>
              <a:t>Internet Key Exchange</a:t>
            </a:r>
            <a:r>
              <a:rPr lang="it-IT" dirty="0" smtClean="0"/>
              <a:t>) risolve questo problema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IKE (Internet Key Exchange)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/>
          </a:bodyPr>
          <a:lstStyle/>
          <a:p>
            <a:pPr marL="342900" lvl="1" indent="-342900" algn="just">
              <a:buFont typeface="Arial" pitchFamily="34" charset="0"/>
              <a:buChar char="•"/>
            </a:pPr>
            <a:r>
              <a:rPr lang="it-IT" sz="3200" dirty="0" smtClean="0"/>
              <a:t>Protocollo per la gestione automatica delle chiavi necessarie per tutte le operazioni di security fornite da </a:t>
            </a:r>
            <a:r>
              <a:rPr lang="it-IT" sz="3200" dirty="0" err="1" smtClean="0"/>
              <a:t>IPsec</a:t>
            </a:r>
            <a:endParaRPr lang="it-IT" sz="3200" dirty="0" smtClean="0"/>
          </a:p>
          <a:p>
            <a:pPr marL="742950" lvl="2" indent="-342900" algn="just"/>
            <a:r>
              <a:rPr lang="it-IT" dirty="0" smtClean="0"/>
              <a:t>protocollo ibrido</a:t>
            </a:r>
          </a:p>
          <a:p>
            <a:pPr marL="742950" lvl="2" indent="-342900" algn="just"/>
            <a:r>
              <a:rPr lang="it-IT" dirty="0" smtClean="0"/>
              <a:t>agisce nelle fasi iniziali di una comunicazione, permettendo la creazione di SA e la gestione dell'archivio a queste dedicato</a:t>
            </a:r>
          </a:p>
          <a:p>
            <a:pPr marL="742950" lvl="2" indent="-342900" algn="just"/>
            <a:r>
              <a:rPr lang="it-IT" dirty="0" smtClean="0"/>
              <a:t>Si basa su </a:t>
            </a:r>
            <a:r>
              <a:rPr lang="it-IT" b="1" dirty="0" smtClean="0"/>
              <a:t>ISAKMP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IKE (Internet Key Exchange)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b="1" dirty="0" smtClean="0"/>
              <a:t>Security Association</a:t>
            </a:r>
            <a:r>
              <a:rPr lang="en-US" dirty="0" smtClean="0"/>
              <a:t> è un </a:t>
            </a:r>
            <a:r>
              <a:rPr lang="en-US" dirty="0" err="1" smtClean="0"/>
              <a:t>contratto</a:t>
            </a:r>
            <a:r>
              <a:rPr lang="en-US" dirty="0" smtClean="0"/>
              <a:t> </a:t>
            </a:r>
            <a:r>
              <a:rPr lang="en-US" dirty="0" err="1" smtClean="0"/>
              <a:t>stabilito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2 endpoints </a:t>
            </a:r>
            <a:r>
              <a:rPr lang="en-US" dirty="0" err="1" smtClean="0"/>
              <a:t>IPsec</a:t>
            </a:r>
            <a:r>
              <a:rPr lang="en-US" dirty="0" smtClean="0"/>
              <a:t> (hosts o security gateways)</a:t>
            </a:r>
          </a:p>
          <a:p>
            <a:pPr lvl="1" algn="just"/>
            <a:r>
              <a:rPr lang="en-US" dirty="0" err="1" smtClean="0"/>
              <a:t>Negoziazione</a:t>
            </a:r>
            <a:r>
              <a:rPr lang="en-US" dirty="0" smtClean="0"/>
              <a:t> </a:t>
            </a:r>
            <a:r>
              <a:rPr lang="en-US" dirty="0" err="1" smtClean="0"/>
              <a:t>Automatica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parametri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usare</a:t>
            </a:r>
            <a:r>
              <a:rPr lang="en-US" dirty="0" smtClean="0"/>
              <a:t> per la </a:t>
            </a:r>
            <a:r>
              <a:rPr lang="en-US" dirty="0" err="1" smtClean="0"/>
              <a:t>connessione</a:t>
            </a:r>
            <a:r>
              <a:rPr lang="en-US" dirty="0" smtClean="0"/>
              <a:t> </a:t>
            </a:r>
            <a:r>
              <a:rPr lang="en-US" dirty="0" err="1" smtClean="0"/>
              <a:t>IPsec</a:t>
            </a:r>
            <a:endParaRPr lang="en-US" dirty="0" smtClean="0"/>
          </a:p>
          <a:p>
            <a:pPr lvl="1" algn="just"/>
            <a:r>
              <a:rPr lang="en-US" dirty="0" smtClean="0"/>
              <a:t>SA </a:t>
            </a:r>
            <a:r>
              <a:rPr lang="en-US" dirty="0" err="1" smtClean="0"/>
              <a:t>distinte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richieste</a:t>
            </a:r>
            <a:r>
              <a:rPr lang="en-US" dirty="0" smtClean="0"/>
              <a:t> per </a:t>
            </a:r>
            <a:r>
              <a:rPr lang="en-US" dirty="0" err="1" smtClean="0"/>
              <a:t>ogni</a:t>
            </a:r>
            <a:r>
              <a:rPr lang="en-US" dirty="0" smtClean="0"/>
              <a:t> </a:t>
            </a:r>
            <a:r>
              <a:rPr lang="en-US" dirty="0" err="1" smtClean="0"/>
              <a:t>sottorete</a:t>
            </a:r>
            <a:r>
              <a:rPr lang="en-US" dirty="0" smtClean="0"/>
              <a:t> o </a:t>
            </a:r>
            <a:r>
              <a:rPr lang="en-US" dirty="0" err="1" smtClean="0"/>
              <a:t>singolo</a:t>
            </a:r>
            <a:r>
              <a:rPr lang="en-US" dirty="0" smtClean="0"/>
              <a:t> </a:t>
            </a:r>
            <a:r>
              <a:rPr lang="en-US" dirty="0" err="1" smtClean="0"/>
              <a:t>hos</a:t>
            </a:r>
            <a:endParaRPr lang="en-US" dirty="0" smtClean="0"/>
          </a:p>
          <a:p>
            <a:pPr lvl="1" algn="just"/>
            <a:r>
              <a:rPr lang="en-US" dirty="0" smtClean="0"/>
              <a:t>SA </a:t>
            </a:r>
            <a:r>
              <a:rPr lang="en-US" dirty="0" err="1" smtClean="0"/>
              <a:t>distinte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richieste</a:t>
            </a:r>
            <a:r>
              <a:rPr lang="en-US" dirty="0" smtClean="0"/>
              <a:t> per </a:t>
            </a:r>
            <a:r>
              <a:rPr lang="en-US" dirty="0" err="1" smtClean="0"/>
              <a:t>connessioni</a:t>
            </a:r>
            <a:r>
              <a:rPr lang="en-US" dirty="0" smtClean="0"/>
              <a:t> inbound e outbound</a:t>
            </a:r>
          </a:p>
          <a:p>
            <a:pPr lvl="1" algn="just"/>
            <a:r>
              <a:rPr lang="en-US" dirty="0" err="1" smtClean="0"/>
              <a:t>Alle</a:t>
            </a:r>
            <a:r>
              <a:rPr lang="en-US" dirty="0" smtClean="0"/>
              <a:t> SAs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assegnate</a:t>
            </a:r>
            <a:r>
              <a:rPr lang="en-US" dirty="0" smtClean="0"/>
              <a:t> un </a:t>
            </a:r>
            <a:r>
              <a:rPr lang="en-US" dirty="0" err="1" smtClean="0"/>
              <a:t>unico</a:t>
            </a:r>
            <a:r>
              <a:rPr lang="en-US" dirty="0" smtClean="0"/>
              <a:t> </a:t>
            </a:r>
            <a:r>
              <a:rPr lang="en-US" b="1" dirty="0" smtClean="0"/>
              <a:t>Security Parameters Index (SPI) </a:t>
            </a:r>
            <a:r>
              <a:rPr lang="en-US" dirty="0" smtClean="0"/>
              <a:t>e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mantenute</a:t>
            </a:r>
            <a:r>
              <a:rPr lang="en-US" dirty="0" smtClean="0"/>
              <a:t> in un database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Set up </a:t>
            </a:r>
            <a:r>
              <a:rPr lang="it-IT" dirty="0" err="1" smtClean="0"/>
              <a:t>Ipsec</a:t>
            </a:r>
            <a:r>
              <a:rPr lang="it-IT" dirty="0" smtClean="0"/>
              <a:t> (4)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b="1" dirty="0" smtClean="0"/>
              <a:t>IKE </a:t>
            </a:r>
            <a:r>
              <a:rPr lang="en-US" b="1" i="1" dirty="0" err="1" smtClean="0"/>
              <a:t>vs</a:t>
            </a:r>
            <a:r>
              <a:rPr lang="en-US" b="1" i="1" dirty="0" smtClean="0"/>
              <a:t> </a:t>
            </a:r>
            <a:r>
              <a:rPr lang="en-US" b="1" dirty="0" smtClean="0"/>
              <a:t>manual keys </a:t>
            </a:r>
          </a:p>
          <a:p>
            <a:pPr lvl="1" algn="just"/>
            <a:r>
              <a:rPr lang="it-IT" b="1" dirty="0" smtClean="0"/>
              <a:t>I</a:t>
            </a:r>
            <a:r>
              <a:rPr lang="it-IT" dirty="0" smtClean="0"/>
              <a:t>nternet </a:t>
            </a:r>
            <a:r>
              <a:rPr lang="it-IT" b="1" dirty="0" smtClean="0"/>
              <a:t>k</a:t>
            </a:r>
            <a:r>
              <a:rPr lang="it-IT" dirty="0" smtClean="0"/>
              <a:t>ey </a:t>
            </a:r>
            <a:r>
              <a:rPr lang="it-IT" b="1" dirty="0" err="1" smtClean="0"/>
              <a:t>e</a:t>
            </a:r>
            <a:r>
              <a:rPr lang="it-IT" dirty="0" err="1" smtClean="0"/>
              <a:t>xchange</a:t>
            </a:r>
            <a:r>
              <a:rPr lang="it-IT" dirty="0" smtClean="0"/>
              <a:t> ed è il protocollo usato per stabilire una </a:t>
            </a:r>
            <a:r>
              <a:rPr lang="it-IT" i="1" dirty="0" smtClean="0"/>
              <a:t>security </a:t>
            </a:r>
            <a:r>
              <a:rPr lang="it-IT" i="1" dirty="0" err="1" smtClean="0"/>
              <a:t>association</a:t>
            </a:r>
            <a:r>
              <a:rPr lang="it-IT" i="1" dirty="0" smtClean="0"/>
              <a:t> (SA)</a:t>
            </a:r>
            <a:endParaRPr lang="it-IT" dirty="0" smtClean="0"/>
          </a:p>
          <a:p>
            <a:pPr lvl="2" algn="just"/>
            <a:r>
              <a:rPr lang="it-IT" dirty="0" smtClean="0"/>
              <a:t>usato per stabilire uno </a:t>
            </a:r>
            <a:r>
              <a:rPr lang="it-IT" i="1" dirty="0" err="1" smtClean="0"/>
              <a:t>shared</a:t>
            </a:r>
            <a:r>
              <a:rPr lang="it-IT" i="1" dirty="0" smtClean="0"/>
              <a:t> </a:t>
            </a:r>
            <a:r>
              <a:rPr lang="it-IT" i="1" dirty="0" err="1" smtClean="0"/>
              <a:t>session</a:t>
            </a:r>
            <a:r>
              <a:rPr lang="it-IT" i="1" dirty="0" smtClean="0"/>
              <a:t> secret</a:t>
            </a:r>
            <a:r>
              <a:rPr lang="it-IT" dirty="0" smtClean="0"/>
              <a:t>, ossia una chiave condivisa corrispondente alla sessione da instaurare</a:t>
            </a:r>
          </a:p>
          <a:p>
            <a:pPr lvl="2" algn="just"/>
            <a:r>
              <a:rPr lang="it-IT" dirty="0" smtClean="0"/>
              <a:t>dalla </a:t>
            </a:r>
            <a:r>
              <a:rPr lang="it-IT" i="1" dirty="0" err="1" smtClean="0"/>
              <a:t>shared</a:t>
            </a:r>
            <a:r>
              <a:rPr lang="it-IT" i="1" dirty="0" smtClean="0"/>
              <a:t> secret</a:t>
            </a:r>
            <a:r>
              <a:rPr lang="it-IT" dirty="0" smtClean="0"/>
              <a:t> vengono successivamente derivate le chiavi crittografiche che verranno utilizzate per la successiva comunicazione. </a:t>
            </a:r>
            <a:endParaRPr lang="en-US" dirty="0" smtClean="0"/>
          </a:p>
          <a:p>
            <a:pPr lvl="1" algn="just"/>
            <a:r>
              <a:rPr lang="en-US" i="1" dirty="0" smtClean="0"/>
              <a:t>Manual keys</a:t>
            </a:r>
            <a:r>
              <a:rPr lang="en-US" dirty="0" smtClean="0"/>
              <a:t> </a:t>
            </a:r>
            <a:r>
              <a:rPr lang="en-US" dirty="0" err="1" smtClean="0"/>
              <a:t>richiede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gestione</a:t>
            </a:r>
            <a:r>
              <a:rPr lang="en-US" dirty="0" smtClean="0"/>
              <a:t> </a:t>
            </a:r>
            <a:r>
              <a:rPr lang="en-US" dirty="0" err="1" smtClean="0"/>
              <a:t>manuale</a:t>
            </a:r>
            <a:r>
              <a:rPr lang="en-US" dirty="0" smtClean="0"/>
              <a:t> per lo </a:t>
            </a:r>
            <a:r>
              <a:rPr lang="en-US" dirty="0" err="1" smtClean="0"/>
              <a:t>scambio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chiavi</a:t>
            </a:r>
            <a:r>
              <a:rPr lang="en-US" dirty="0" smtClean="0"/>
              <a:t> (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avviene</a:t>
            </a:r>
            <a:r>
              <a:rPr lang="en-US" dirty="0" smtClean="0"/>
              <a:t> </a:t>
            </a:r>
            <a:r>
              <a:rPr lang="en-US" dirty="0" err="1" smtClean="0"/>
              <a:t>fuori</a:t>
            </a:r>
            <a:r>
              <a:rPr lang="en-US" dirty="0" smtClean="0"/>
              <a:t> </a:t>
            </a:r>
            <a:r>
              <a:rPr lang="en-US" dirty="0" err="1" smtClean="0"/>
              <a:t>banda</a:t>
            </a:r>
            <a:r>
              <a:rPr lang="en-US" dirty="0" smtClean="0"/>
              <a:t>)</a:t>
            </a:r>
          </a:p>
          <a:p>
            <a:pPr algn="just"/>
            <a:r>
              <a:rPr lang="en-US" b="1" dirty="0" smtClean="0"/>
              <a:t>Main mode </a:t>
            </a:r>
            <a:r>
              <a:rPr lang="en-US" b="1" i="1" dirty="0" err="1" smtClean="0"/>
              <a:t>vs</a:t>
            </a:r>
            <a:r>
              <a:rPr lang="en-US" b="1" i="1" dirty="0" smtClean="0"/>
              <a:t> </a:t>
            </a:r>
            <a:r>
              <a:rPr lang="en-US" b="1" dirty="0" smtClean="0"/>
              <a:t>aggressive mode </a:t>
            </a:r>
          </a:p>
          <a:p>
            <a:pPr lvl="1" algn="just"/>
            <a:r>
              <a:rPr lang="en-US" dirty="0" smtClean="0"/>
              <a:t>efficiency-</a:t>
            </a:r>
            <a:r>
              <a:rPr lang="en-US" i="1" dirty="0" smtClean="0"/>
              <a:t>versus</a:t>
            </a:r>
            <a:r>
              <a:rPr lang="en-US" dirty="0" smtClean="0"/>
              <a:t>-security tradeoff </a:t>
            </a:r>
            <a:r>
              <a:rPr lang="en-US" dirty="0" err="1" smtClean="0"/>
              <a:t>durante</a:t>
            </a:r>
            <a:r>
              <a:rPr lang="en-US" dirty="0" smtClean="0"/>
              <a:t> la </a:t>
            </a:r>
            <a:r>
              <a:rPr lang="en-US" dirty="0" err="1" smtClean="0"/>
              <a:t>fase</a:t>
            </a:r>
            <a:r>
              <a:rPr lang="en-US" dirty="0" smtClean="0"/>
              <a:t> </a:t>
            </a:r>
            <a:r>
              <a:rPr lang="en-US" dirty="0" err="1" smtClean="0"/>
              <a:t>iniziale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scambio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chiavi</a:t>
            </a:r>
            <a:r>
              <a:rPr lang="en-US" dirty="0" smtClean="0"/>
              <a:t> (IKE, Initial key exchange). </a:t>
            </a:r>
          </a:p>
          <a:p>
            <a:pPr lvl="2" algn="just"/>
            <a:r>
              <a:rPr lang="en-US" dirty="0" smtClean="0"/>
              <a:t>Il </a:t>
            </a:r>
            <a:r>
              <a:rPr lang="en-US" i="1" dirty="0" smtClean="0"/>
              <a:t>Main mode</a:t>
            </a:r>
            <a:r>
              <a:rPr lang="en-US" dirty="0" smtClean="0"/>
              <a:t> </a:t>
            </a:r>
            <a:r>
              <a:rPr lang="en-US" dirty="0" err="1" smtClean="0"/>
              <a:t>richiede</a:t>
            </a:r>
            <a:r>
              <a:rPr lang="en-US" dirty="0" smtClean="0"/>
              <a:t> 6 </a:t>
            </a:r>
            <a:r>
              <a:rPr lang="en-US" dirty="0" err="1" smtClean="0"/>
              <a:t>pacchetti</a:t>
            </a:r>
            <a:r>
              <a:rPr lang="en-US" dirty="0" smtClean="0"/>
              <a:t> e </a:t>
            </a:r>
            <a:r>
              <a:rPr lang="en-US" dirty="0" err="1" smtClean="0"/>
              <a:t>offre</a:t>
            </a:r>
            <a:r>
              <a:rPr lang="en-US" dirty="0" smtClean="0"/>
              <a:t> </a:t>
            </a:r>
            <a:r>
              <a:rPr lang="en-US" dirty="0" err="1" smtClean="0"/>
              <a:t>massima</a:t>
            </a:r>
            <a:r>
              <a:rPr lang="en-US" dirty="0" smtClean="0"/>
              <a:t> </a:t>
            </a:r>
            <a:r>
              <a:rPr lang="en-US" dirty="0" err="1" smtClean="0"/>
              <a:t>sicurezza</a:t>
            </a:r>
            <a:r>
              <a:rPr lang="en-US" dirty="0" smtClean="0"/>
              <a:t>  </a:t>
            </a:r>
            <a:r>
              <a:rPr lang="en-US" dirty="0" err="1" smtClean="0"/>
              <a:t>durante</a:t>
            </a:r>
            <a:r>
              <a:rPr lang="en-US" dirty="0" smtClean="0"/>
              <a:t> </a:t>
            </a:r>
            <a:r>
              <a:rPr lang="en-US" dirty="0" err="1" smtClean="0"/>
              <a:t>l’inizializzazione</a:t>
            </a:r>
            <a:r>
              <a:rPr lang="en-US" dirty="0" smtClean="0"/>
              <a:t> di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connessione</a:t>
            </a:r>
            <a:r>
              <a:rPr lang="en-US" dirty="0" smtClean="0"/>
              <a:t> IPSec </a:t>
            </a:r>
          </a:p>
          <a:p>
            <a:pPr lvl="2" algn="just"/>
            <a:r>
              <a:rPr lang="en-US" dirty="0" smtClean="0"/>
              <a:t>L’ </a:t>
            </a:r>
            <a:r>
              <a:rPr lang="en-US" i="1" dirty="0" smtClean="0"/>
              <a:t>Aggressive Mode</a:t>
            </a:r>
            <a:r>
              <a:rPr lang="en-US" dirty="0" smtClean="0"/>
              <a:t> </a:t>
            </a:r>
            <a:r>
              <a:rPr lang="it-IT" dirty="0" smtClean="0"/>
              <a:t>utilizza la metà dei messaggi. Il prezzo da pagare per la maggior velocità è una minore sicurezza: alcune </a:t>
            </a:r>
            <a:r>
              <a:rPr lang="it-IT" u="sng" dirty="0" smtClean="0"/>
              <a:t>informazioni</a:t>
            </a:r>
            <a:r>
              <a:rPr lang="it-IT" dirty="0" smtClean="0"/>
              <a:t> sono trasmesse in chiaro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IKE Elementi</a:t>
            </a:r>
            <a:r>
              <a:rPr lang="it-IT" dirty="0" smtClean="0"/>
              <a:t> </a:t>
            </a:r>
            <a:r>
              <a:rPr lang="it-IT" b="1" dirty="0" smtClean="0"/>
              <a:t>costitutivi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b="1" dirty="0" smtClean="0"/>
              <a:t>Internet Security e Key Management </a:t>
            </a:r>
            <a:r>
              <a:rPr lang="it-IT" b="1" dirty="0" err="1" smtClean="0"/>
              <a:t>Protocol</a:t>
            </a:r>
            <a:r>
              <a:rPr lang="it-IT" b="1" dirty="0" smtClean="0"/>
              <a:t> (ISAKMP)</a:t>
            </a:r>
          </a:p>
          <a:p>
            <a:pPr lvl="1" algn="just"/>
            <a:r>
              <a:rPr lang="it-IT" dirty="0" smtClean="0"/>
              <a:t>L'implementazione attuale prevede l'uso combinato delle caratteristiche di due protocolli</a:t>
            </a:r>
          </a:p>
          <a:p>
            <a:pPr lvl="2" algn="just"/>
            <a:r>
              <a:rPr lang="it-IT" b="1" dirty="0" smtClean="0"/>
              <a:t>OAKLEY</a:t>
            </a:r>
            <a:r>
              <a:rPr lang="it-IT" dirty="0" smtClean="0"/>
              <a:t> (un protocollo con il quale due parti autenticate possono giungere ad un accordo circa il materiale chiave da utilizzare e di cui IKE sfrutterà le caratteristiche per lo scambio </a:t>
            </a:r>
            <a:r>
              <a:rPr lang="it-IT" dirty="0" smtClean="0"/>
              <a:t>chiave);</a:t>
            </a:r>
            <a:endParaRPr lang="it-IT" dirty="0" smtClean="0"/>
          </a:p>
          <a:p>
            <a:pPr lvl="2" algn="just"/>
            <a:r>
              <a:rPr lang="it-IT" b="1" dirty="0" smtClean="0"/>
              <a:t>SKEME</a:t>
            </a:r>
            <a:r>
              <a:rPr lang="it-IT" dirty="0" smtClean="0"/>
              <a:t>: un protocollo di scambio chiave simile a OAKLEY di cui però IKE utilizzerà caratteristiche diverse come il metodo crittografico a chiave pubblica e quello di rinnovo veloce della chiave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IKE: Lo scopo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 smtClean="0"/>
              <a:t>Viene raggiunto attraverso una negoziazione in due fasi:</a:t>
            </a:r>
          </a:p>
          <a:p>
            <a:pPr lvl="1" algn="just"/>
            <a:r>
              <a:rPr lang="it-IT" dirty="0" smtClean="0"/>
              <a:t>la prima realizza una </a:t>
            </a:r>
            <a:r>
              <a:rPr lang="it-IT" i="1" dirty="0" smtClean="0"/>
              <a:t>Internet Security </a:t>
            </a:r>
            <a:r>
              <a:rPr lang="it-IT" i="1" dirty="0" err="1" smtClean="0"/>
              <a:t>Association</a:t>
            </a:r>
            <a:r>
              <a:rPr lang="it-IT" i="1" dirty="0" smtClean="0"/>
              <a:t> Key Management Security </a:t>
            </a:r>
            <a:r>
              <a:rPr lang="it-IT" i="1" dirty="0" err="1" smtClean="0"/>
              <a:t>Association</a:t>
            </a:r>
            <a:r>
              <a:rPr lang="it-IT" dirty="0" smtClean="0"/>
              <a:t> (ISAKMP SA)</a:t>
            </a:r>
          </a:p>
          <a:p>
            <a:pPr lvl="1" algn="just"/>
            <a:r>
              <a:rPr lang="it-IT" dirty="0" smtClean="0"/>
              <a:t>Nella seconda l'ISAKMP SA viene utilizzata per la negoziazione e l'instaurazione delle </a:t>
            </a:r>
            <a:r>
              <a:rPr lang="it-IT" dirty="0" err="1" smtClean="0"/>
              <a:t>IPsec</a:t>
            </a:r>
            <a:r>
              <a:rPr lang="it-IT" dirty="0" smtClean="0"/>
              <a:t> </a:t>
            </a:r>
            <a:r>
              <a:rPr lang="it-IT" dirty="0" err="1" smtClean="0"/>
              <a:t>SAs</a:t>
            </a:r>
            <a:endParaRPr lang="it-IT" dirty="0" smtClean="0"/>
          </a:p>
          <a:p>
            <a:pPr algn="just"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IKE: Fase 1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 smtClean="0"/>
              <a:t>Stabilisce una SA per ISAKMP da utilizzare come canale sicuro per effettuare la successiva negoziazione </a:t>
            </a:r>
            <a:r>
              <a:rPr lang="it-IT" dirty="0" err="1" smtClean="0"/>
              <a:t>IPSec</a:t>
            </a:r>
            <a:r>
              <a:rPr lang="it-IT" dirty="0" smtClean="0"/>
              <a:t>, in particolare:</a:t>
            </a:r>
          </a:p>
          <a:p>
            <a:pPr lvl="1" algn="just"/>
            <a:r>
              <a:rPr lang="it-IT" dirty="0" smtClean="0"/>
              <a:t>Negozia i parametri si sicurezza</a:t>
            </a:r>
          </a:p>
          <a:p>
            <a:pPr lvl="1" algn="just"/>
            <a:r>
              <a:rPr lang="it-IT" dirty="0" smtClean="0"/>
              <a:t>Genera un segreto condiviso</a:t>
            </a:r>
          </a:p>
          <a:p>
            <a:pPr lvl="1" algn="just"/>
            <a:r>
              <a:rPr lang="it-IT" dirty="0" smtClean="0"/>
              <a:t>Autentica le parti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IKE: Fase 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it-IT" dirty="0" smtClean="0"/>
              <a:t>Due possibili tipi di Fase 1:</a:t>
            </a:r>
          </a:p>
          <a:p>
            <a:pPr lvl="1" algn="just"/>
            <a:r>
              <a:rPr lang="it-IT" b="1" dirty="0" err="1" smtClean="0"/>
              <a:t>Main</a:t>
            </a:r>
            <a:r>
              <a:rPr lang="it-IT" b="1" dirty="0" smtClean="0"/>
              <a:t> mode</a:t>
            </a:r>
            <a:r>
              <a:rPr lang="it-IT" dirty="0" smtClean="0"/>
              <a:t>: consiste nello scambio di sei messaggi di cui tre inviati dal mittente al destinatario e tre di risposta nel senso opposto</a:t>
            </a:r>
          </a:p>
          <a:p>
            <a:pPr lvl="1" algn="just"/>
            <a:r>
              <a:rPr lang="it-IT" b="1" dirty="0" smtClean="0"/>
              <a:t>Aggressive mode</a:t>
            </a:r>
            <a:r>
              <a:rPr lang="it-IT" dirty="0" smtClean="0"/>
              <a:t>: utilizza solo tre messaggi. Due messaggi inviati dal mittente ed uno di risposta.</a:t>
            </a:r>
          </a:p>
          <a:p>
            <a:pPr algn="just"/>
            <a:r>
              <a:rPr lang="it-IT" dirty="0" smtClean="0"/>
              <a:t>La differenza principale, oltre al numero di messaggi utilizzati risiede nel fatto che la prima modalità, anche se più lenta, garantisce una protezione dell'identità</a:t>
            </a:r>
          </a:p>
          <a:p>
            <a:pPr lvl="1" algn="just"/>
            <a:r>
              <a:rPr lang="it-IT" dirty="0" smtClean="0"/>
              <a:t>Entrambe le modalità autenticano le parti e stabiliscono una ISAKMP SA</a:t>
            </a:r>
          </a:p>
          <a:p>
            <a:pPr lvl="1" algn="just"/>
            <a:r>
              <a:rPr lang="it-IT" dirty="0" smtClean="0"/>
              <a:t>L'aggressive mode è in grado di farlo utilizzando la metà dei messaggi</a:t>
            </a:r>
          </a:p>
          <a:p>
            <a:pPr lvl="2" algn="just"/>
            <a:r>
              <a:rPr lang="it-IT" dirty="0" smtClean="0"/>
              <a:t>Il prezzo da pagare per la maggior velocità è </a:t>
            </a:r>
            <a:r>
              <a:rPr lang="it-IT" i="1" dirty="0" smtClean="0"/>
              <a:t>l'assenza del supporto per l'identificazione dei partecipanti</a:t>
            </a:r>
            <a:r>
              <a:rPr lang="it-IT" dirty="0" smtClean="0"/>
              <a:t> e quindi la possibilità di attacchi di tipo </a:t>
            </a:r>
            <a:r>
              <a:rPr lang="it-IT" dirty="0" err="1" smtClean="0"/>
              <a:t>man-in-the-middle</a:t>
            </a:r>
            <a:r>
              <a:rPr lang="it-IT" dirty="0" smtClean="0"/>
              <a:t> nel caso di utilizzo di </a:t>
            </a:r>
            <a:r>
              <a:rPr lang="it-IT" dirty="0" err="1" smtClean="0"/>
              <a:t>pre-shared</a:t>
            </a:r>
            <a:r>
              <a:rPr lang="it-IT" dirty="0" smtClean="0"/>
              <a:t> </a:t>
            </a:r>
            <a:r>
              <a:rPr lang="it-IT" dirty="0" err="1" smtClean="0"/>
              <a:t>keys</a:t>
            </a:r>
            <a:endParaRPr lang="it-IT" dirty="0" smtClean="0"/>
          </a:p>
          <a:p>
            <a:pPr algn="just"/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IKE: Fase 2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 smtClean="0"/>
              <a:t>Detta anche </a:t>
            </a:r>
            <a:r>
              <a:rPr lang="it-IT" b="1" dirty="0" err="1" smtClean="0"/>
              <a:t>Quick</a:t>
            </a:r>
            <a:r>
              <a:rPr lang="it-IT" b="1" dirty="0" smtClean="0"/>
              <a:t> mode</a:t>
            </a:r>
            <a:endParaRPr lang="it-IT" dirty="0" smtClean="0"/>
          </a:p>
          <a:p>
            <a:pPr lvl="1" algn="just"/>
            <a:r>
              <a:rPr lang="it-IT" dirty="0" smtClean="0"/>
              <a:t>Serve principalmente a negoziare dei servizi </a:t>
            </a:r>
            <a:r>
              <a:rPr lang="it-IT" dirty="0" err="1" smtClean="0"/>
              <a:t>IPSec</a:t>
            </a:r>
            <a:r>
              <a:rPr lang="it-IT" dirty="0" smtClean="0"/>
              <a:t> di carattere generale ed a rigenerare il materiale chiave </a:t>
            </a:r>
          </a:p>
          <a:p>
            <a:pPr lvl="1" algn="just"/>
            <a:r>
              <a:rPr lang="it-IT" dirty="0" smtClean="0"/>
              <a:t>è simile ad una negoziazione "Aggressive mode" ma meno complessa visto che sfrutta la comunicazione già in atto (vedi avanti..)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000" b="1" dirty="0" smtClean="0"/>
              <a:t/>
            </a:r>
            <a:br>
              <a:rPr lang="it-IT" sz="4000" b="1" dirty="0" smtClean="0"/>
            </a:br>
            <a:r>
              <a:rPr lang="it-IT" sz="4000" b="1" dirty="0" smtClean="0"/>
              <a:t/>
            </a:r>
            <a:br>
              <a:rPr lang="it-IT" sz="4000" b="1" dirty="0" smtClean="0"/>
            </a:br>
            <a:r>
              <a:rPr lang="it-IT" sz="4000" b="1" dirty="0" smtClean="0"/>
              <a:t>IKE </a:t>
            </a:r>
            <a:r>
              <a:rPr lang="it-IT" sz="4000" b="1" dirty="0" err="1" smtClean="0"/>
              <a:t>Phase</a:t>
            </a:r>
            <a:r>
              <a:rPr lang="it-IT" sz="4000" b="1" dirty="0" smtClean="0"/>
              <a:t> 1 - </a:t>
            </a:r>
            <a:r>
              <a:rPr lang="it-IT" sz="4000" b="1" dirty="0" err="1" smtClean="0"/>
              <a:t>Main</a:t>
            </a:r>
            <a:r>
              <a:rPr lang="it-IT" sz="4000" b="1" dirty="0" smtClean="0"/>
              <a:t> Mode</a:t>
            </a:r>
            <a:br>
              <a:rPr lang="it-IT" sz="4000" b="1" dirty="0" smtClean="0"/>
            </a:br>
            <a:r>
              <a:rPr lang="en-US" sz="4000" b="1" dirty="0" smtClean="0"/>
              <a:t>Establish a Secure Negotiation Channel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it-IT" b="1" dirty="0" smtClean="0"/>
              <a:t/>
            </a:r>
            <a:br>
              <a:rPr lang="it-IT" b="1" dirty="0" smtClean="0"/>
            </a:br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2071678"/>
            <a:ext cx="6895938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000" b="1" dirty="0" smtClean="0"/>
              <a:t/>
            </a:r>
            <a:br>
              <a:rPr lang="it-IT" sz="4000" b="1" dirty="0" smtClean="0"/>
            </a:br>
            <a:r>
              <a:rPr lang="it-IT" sz="4000" b="1" dirty="0" smtClean="0"/>
              <a:t/>
            </a:r>
            <a:br>
              <a:rPr lang="it-IT" sz="4000" b="1" dirty="0" smtClean="0"/>
            </a:br>
            <a:r>
              <a:rPr lang="it-IT" sz="4000" b="1" dirty="0" smtClean="0"/>
              <a:t>IKE </a:t>
            </a:r>
            <a:r>
              <a:rPr lang="it-IT" sz="4000" b="1" dirty="0" err="1" smtClean="0"/>
              <a:t>Phase</a:t>
            </a:r>
            <a:r>
              <a:rPr lang="it-IT" sz="4000" b="1" dirty="0" smtClean="0"/>
              <a:t> 1 - </a:t>
            </a:r>
            <a:r>
              <a:rPr lang="it-IT" sz="4000" b="1" dirty="0" err="1" smtClean="0"/>
              <a:t>Main</a:t>
            </a:r>
            <a:r>
              <a:rPr lang="it-IT" sz="4000" b="1" dirty="0" smtClean="0"/>
              <a:t> Mode</a:t>
            </a:r>
            <a:br>
              <a:rPr lang="it-IT" sz="4000" b="1" dirty="0" smtClean="0"/>
            </a:br>
            <a:r>
              <a:rPr lang="en-US" sz="4000" b="1" dirty="0" smtClean="0"/>
              <a:t>Establish a Secure Negotiation Channel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it-IT" b="1" dirty="0" smtClean="0"/>
              <a:t/>
            </a:r>
            <a:br>
              <a:rPr lang="it-IT" b="1" dirty="0" smtClean="0"/>
            </a:br>
            <a:endParaRPr lang="it-IT" dirty="0"/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it-IT" b="1" dirty="0" smtClean="0"/>
              <a:t>6 messaggi </a:t>
            </a:r>
            <a:r>
              <a:rPr lang="it-IT" dirty="0" smtClean="0"/>
              <a:t>scambiati tra </a:t>
            </a:r>
            <a:r>
              <a:rPr lang="it-IT" dirty="0" err="1" smtClean="0"/>
              <a:t>initiator</a:t>
            </a:r>
            <a:r>
              <a:rPr lang="it-IT" dirty="0" smtClean="0"/>
              <a:t> e </a:t>
            </a:r>
            <a:r>
              <a:rPr lang="it-IT" dirty="0" err="1" smtClean="0"/>
              <a:t>responder</a:t>
            </a:r>
            <a:r>
              <a:rPr lang="it-IT" dirty="0" smtClean="0"/>
              <a:t> per stabilire una </a:t>
            </a:r>
            <a:r>
              <a:rPr lang="it-IT" b="1" i="1" dirty="0" smtClean="0"/>
              <a:t>IKE Security </a:t>
            </a:r>
            <a:r>
              <a:rPr lang="it-IT" b="1" i="1" dirty="0" err="1" smtClean="0"/>
              <a:t>Association</a:t>
            </a:r>
            <a:r>
              <a:rPr lang="it-IT" b="1" dirty="0" smtClean="0"/>
              <a:t> </a:t>
            </a:r>
            <a:r>
              <a:rPr lang="it-IT" dirty="0" smtClean="0"/>
              <a:t>(</a:t>
            </a:r>
            <a:r>
              <a:rPr lang="it-IT" b="1" dirty="0" smtClean="0"/>
              <a:t>IKE SA</a:t>
            </a:r>
            <a:r>
              <a:rPr lang="it-IT" dirty="0" smtClean="0"/>
              <a:t>)</a:t>
            </a:r>
          </a:p>
          <a:p>
            <a:pPr lvl="1" algn="just"/>
            <a:r>
              <a:rPr lang="it-IT" dirty="0" smtClean="0"/>
              <a:t>IKE usa la porta UDP 500</a:t>
            </a:r>
            <a:endParaRPr lang="it-IT" u="sng" dirty="0" smtClean="0"/>
          </a:p>
          <a:p>
            <a:pPr algn="just"/>
            <a:r>
              <a:rPr lang="it-IT" b="1" dirty="0" smtClean="0"/>
              <a:t>Msg #1</a:t>
            </a:r>
          </a:p>
          <a:p>
            <a:pPr lvl="1" algn="just"/>
            <a:r>
              <a:rPr lang="it-IT" dirty="0" smtClean="0"/>
              <a:t>L’ </a:t>
            </a:r>
            <a:r>
              <a:rPr lang="it-IT" dirty="0" err="1" smtClean="0"/>
              <a:t>initiator</a:t>
            </a:r>
            <a:r>
              <a:rPr lang="it-IT" dirty="0" smtClean="0"/>
              <a:t> invia una </a:t>
            </a:r>
            <a:r>
              <a:rPr lang="it-IT" i="1" dirty="0" smtClean="0"/>
              <a:t>IKE SA </a:t>
            </a:r>
            <a:r>
              <a:rPr lang="it-IT" i="1" dirty="0" err="1" smtClean="0"/>
              <a:t>Proposal</a:t>
            </a:r>
            <a:r>
              <a:rPr lang="it-IT" dirty="0" smtClean="0"/>
              <a:t> che elenca tutti I metodi di autenticazione supportati, </a:t>
            </a:r>
            <a:r>
              <a:rPr lang="it-IT" dirty="0" err="1" smtClean="0"/>
              <a:t>Diffie-Hellman</a:t>
            </a:r>
            <a:r>
              <a:rPr lang="it-IT" dirty="0" smtClean="0"/>
              <a:t> </a:t>
            </a:r>
            <a:r>
              <a:rPr lang="it-IT" dirty="0" err="1" smtClean="0"/>
              <a:t>groups</a:t>
            </a:r>
            <a:r>
              <a:rPr lang="it-IT" dirty="0" smtClean="0"/>
              <a:t>, una scelta di algoritmi di cifratura e </a:t>
            </a:r>
            <a:r>
              <a:rPr lang="it-IT" dirty="0" err="1" smtClean="0"/>
              <a:t>hash</a:t>
            </a:r>
            <a:r>
              <a:rPr lang="it-IT" dirty="0" smtClean="0"/>
              <a:t> e il tempo di vita della SA</a:t>
            </a:r>
          </a:p>
          <a:p>
            <a:pPr algn="just"/>
            <a:r>
              <a:rPr lang="it-IT" b="1" dirty="0" smtClean="0"/>
              <a:t>Msg #2</a:t>
            </a:r>
          </a:p>
          <a:p>
            <a:pPr lvl="1" algn="just"/>
            <a:r>
              <a:rPr lang="it-IT" dirty="0" smtClean="0"/>
              <a:t>Il </a:t>
            </a:r>
            <a:r>
              <a:rPr lang="it-IT" dirty="0" err="1" smtClean="0"/>
              <a:t>responder</a:t>
            </a:r>
            <a:r>
              <a:rPr lang="it-IT" dirty="0" smtClean="0"/>
              <a:t> risponde con una </a:t>
            </a:r>
            <a:r>
              <a:rPr lang="it-IT" i="1" dirty="0" smtClean="0"/>
              <a:t>IKE SA </a:t>
            </a:r>
            <a:r>
              <a:rPr lang="it-IT" i="1" dirty="0" err="1" smtClean="0"/>
              <a:t>Response</a:t>
            </a:r>
            <a:r>
              <a:rPr lang="it-IT" dirty="0" smtClean="0"/>
              <a:t> che indica il metodo di autenticazione preferito, </a:t>
            </a:r>
            <a:r>
              <a:rPr lang="it-IT" dirty="0" err="1" smtClean="0"/>
              <a:t>Diffie-Hellman</a:t>
            </a:r>
            <a:r>
              <a:rPr lang="it-IT" dirty="0" smtClean="0"/>
              <a:t> </a:t>
            </a:r>
            <a:r>
              <a:rPr lang="it-IT" dirty="0" err="1" smtClean="0"/>
              <a:t>group</a:t>
            </a:r>
            <a:r>
              <a:rPr lang="it-IT" dirty="0" smtClean="0"/>
              <a:t>, gli </a:t>
            </a:r>
            <a:r>
              <a:rPr lang="it-IT" dirty="0" err="1" smtClean="0"/>
              <a:t>algoritimi</a:t>
            </a:r>
            <a:r>
              <a:rPr lang="it-IT" dirty="0" smtClean="0"/>
              <a:t> di cifratura e </a:t>
            </a:r>
            <a:r>
              <a:rPr lang="it-IT" dirty="0" err="1" smtClean="0"/>
              <a:t>hash</a:t>
            </a:r>
            <a:r>
              <a:rPr lang="it-IT" dirty="0" smtClean="0"/>
              <a:t> e un tempo di vita accettabile per la SA</a:t>
            </a:r>
          </a:p>
          <a:p>
            <a:pPr algn="just"/>
            <a:r>
              <a:rPr lang="it-IT" dirty="0" smtClean="0"/>
              <a:t>Se le 2 parti riescono a negoziare un insieme condiviso di metodi il protocollo viene completato instaurando un canale cifrato di comunicazione usando l’algoritmo </a:t>
            </a:r>
            <a:r>
              <a:rPr lang="it-IT" dirty="0" err="1" smtClean="0"/>
              <a:t>Diffie-Hellman</a:t>
            </a:r>
            <a:r>
              <a:rPr lang="it-IT" dirty="0" smtClean="0"/>
              <a:t> </a:t>
            </a:r>
            <a:r>
              <a:rPr lang="it-IT" dirty="0" err="1" smtClean="0"/>
              <a:t>Key</a:t>
            </a:r>
            <a:r>
              <a:rPr lang="it-IT" dirty="0" smtClean="0"/>
              <a:t>-Exchange</a:t>
            </a:r>
          </a:p>
          <a:p>
            <a:pPr lvl="1" algn="just"/>
            <a:endParaRPr lang="en-US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000" b="1" dirty="0" smtClean="0"/>
              <a:t/>
            </a:r>
            <a:br>
              <a:rPr lang="it-IT" sz="4000" b="1" dirty="0" smtClean="0"/>
            </a:br>
            <a:r>
              <a:rPr lang="it-IT" sz="4000" b="1" dirty="0" smtClean="0"/>
              <a:t/>
            </a:r>
            <a:br>
              <a:rPr lang="it-IT" sz="4000" b="1" dirty="0" smtClean="0"/>
            </a:br>
            <a:r>
              <a:rPr lang="it-IT" sz="4000" b="1" dirty="0" smtClean="0"/>
              <a:t>IKE </a:t>
            </a:r>
            <a:r>
              <a:rPr lang="it-IT" sz="4000" b="1" dirty="0" err="1" smtClean="0"/>
              <a:t>Phase</a:t>
            </a:r>
            <a:r>
              <a:rPr lang="it-IT" sz="4000" b="1" dirty="0" smtClean="0"/>
              <a:t> 1 - </a:t>
            </a:r>
            <a:r>
              <a:rPr lang="it-IT" sz="4000" b="1" dirty="0" err="1" smtClean="0"/>
              <a:t>Main</a:t>
            </a:r>
            <a:r>
              <a:rPr lang="it-IT" sz="4000" b="1" dirty="0" smtClean="0"/>
              <a:t> Mode</a:t>
            </a:r>
            <a:br>
              <a:rPr lang="it-IT" sz="4000" b="1" dirty="0" smtClean="0"/>
            </a:br>
            <a:r>
              <a:rPr lang="en-US" sz="4000" b="1" dirty="0" smtClean="0"/>
              <a:t>Establish a Secure Negotiation Channel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it-IT" b="1" dirty="0" smtClean="0"/>
              <a:t/>
            </a:r>
            <a:br>
              <a:rPr lang="it-IT" b="1" dirty="0" smtClean="0"/>
            </a:br>
            <a:endParaRPr lang="it-IT" dirty="0"/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 smtClean="0"/>
              <a:t>Msg</a:t>
            </a:r>
            <a:r>
              <a:rPr lang="en-US" b="1" dirty="0" smtClean="0"/>
              <a:t> #3</a:t>
            </a:r>
          </a:p>
          <a:p>
            <a:pPr lvl="1"/>
            <a:r>
              <a:rPr lang="en-US" dirty="0" err="1" smtClean="0"/>
              <a:t>L’initiator</a:t>
            </a:r>
            <a:r>
              <a:rPr lang="en-US" dirty="0" smtClean="0"/>
              <a:t> </a:t>
            </a:r>
            <a:r>
              <a:rPr lang="en-US" dirty="0" err="1" smtClean="0"/>
              <a:t>invia</a:t>
            </a:r>
            <a:r>
              <a:rPr lang="en-US" dirty="0" smtClean="0"/>
              <a:t> la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porzione</a:t>
            </a:r>
            <a:r>
              <a:rPr lang="en-US" dirty="0" smtClean="0"/>
              <a:t> del </a:t>
            </a:r>
            <a:r>
              <a:rPr lang="en-US" i="1" dirty="0" err="1" smtClean="0"/>
              <a:t>segreto</a:t>
            </a:r>
            <a:r>
              <a:rPr lang="en-US" i="1" dirty="0" smtClean="0"/>
              <a:t> </a:t>
            </a:r>
            <a:r>
              <a:rPr lang="en-US" i="1" dirty="0" err="1" smtClean="0"/>
              <a:t>Diffie</a:t>
            </a:r>
            <a:r>
              <a:rPr lang="en-US" i="1" dirty="0" smtClean="0"/>
              <a:t>-Hellman</a:t>
            </a:r>
            <a:r>
              <a:rPr lang="en-US" dirty="0" smtClean="0"/>
              <a:t> </a:t>
            </a:r>
            <a:r>
              <a:rPr lang="en-US" dirty="0" err="1" smtClean="0"/>
              <a:t>più</a:t>
            </a:r>
            <a:r>
              <a:rPr lang="en-US" dirty="0" smtClean="0"/>
              <a:t> un </a:t>
            </a:r>
            <a:r>
              <a:rPr lang="en-US" dirty="0" err="1" smtClean="0"/>
              <a:t>valore</a:t>
            </a:r>
            <a:r>
              <a:rPr lang="en-US" dirty="0" smtClean="0"/>
              <a:t> random</a:t>
            </a:r>
          </a:p>
          <a:p>
            <a:r>
              <a:rPr lang="en-US" b="1" dirty="0" err="1" smtClean="0"/>
              <a:t>Msg</a:t>
            </a:r>
            <a:r>
              <a:rPr lang="en-US" b="1" dirty="0" smtClean="0"/>
              <a:t> #4</a:t>
            </a:r>
          </a:p>
          <a:p>
            <a:pPr lvl="1"/>
            <a:r>
              <a:rPr lang="en-US" dirty="0" smtClean="0"/>
              <a:t>Il responder </a:t>
            </a:r>
            <a:r>
              <a:rPr lang="en-US" dirty="0" err="1" smtClean="0"/>
              <a:t>fa</a:t>
            </a:r>
            <a:r>
              <a:rPr lang="en-US" dirty="0" smtClean="0"/>
              <a:t> lo </a:t>
            </a:r>
            <a:r>
              <a:rPr lang="en-US" dirty="0" err="1" smtClean="0"/>
              <a:t>stesso</a:t>
            </a:r>
            <a:r>
              <a:rPr lang="en-US" dirty="0" smtClean="0"/>
              <a:t> </a:t>
            </a:r>
            <a:r>
              <a:rPr lang="en-US" dirty="0" err="1" smtClean="0"/>
              <a:t>inviando</a:t>
            </a:r>
            <a:r>
              <a:rPr lang="en-US" dirty="0" smtClean="0"/>
              <a:t> la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porzione</a:t>
            </a:r>
            <a:r>
              <a:rPr lang="en-US" dirty="0" smtClean="0"/>
              <a:t> del </a:t>
            </a:r>
            <a:r>
              <a:rPr lang="en-US" i="1" dirty="0" err="1" smtClean="0"/>
              <a:t>segreto</a:t>
            </a:r>
            <a:r>
              <a:rPr lang="en-US" i="1" dirty="0" smtClean="0"/>
              <a:t> </a:t>
            </a:r>
            <a:r>
              <a:rPr lang="en-US" i="1" dirty="0" err="1" smtClean="0"/>
              <a:t>Diffie</a:t>
            </a:r>
            <a:r>
              <a:rPr lang="en-US" i="1" dirty="0" smtClean="0"/>
              <a:t>-Hellman</a:t>
            </a:r>
            <a:r>
              <a:rPr lang="en-US" dirty="0" smtClean="0"/>
              <a:t> </a:t>
            </a:r>
            <a:r>
              <a:rPr lang="en-US" dirty="0" err="1" smtClean="0"/>
              <a:t>più</a:t>
            </a:r>
            <a:r>
              <a:rPr lang="en-US" dirty="0" smtClean="0"/>
              <a:t> un </a:t>
            </a:r>
            <a:r>
              <a:rPr lang="en-US" dirty="0" err="1" smtClean="0"/>
              <a:t>valore</a:t>
            </a:r>
            <a:r>
              <a:rPr lang="en-US" dirty="0" smtClean="0"/>
              <a:t> random</a:t>
            </a:r>
          </a:p>
          <a:p>
            <a:r>
              <a:rPr lang="en-US" b="1" dirty="0" err="1" smtClean="0"/>
              <a:t>Diffie</a:t>
            </a:r>
            <a:r>
              <a:rPr lang="en-US" b="1" dirty="0" smtClean="0"/>
              <a:t>-Hellman Key-Exchange </a:t>
            </a:r>
            <a:r>
              <a:rPr lang="en-US" dirty="0" err="1" smtClean="0"/>
              <a:t>può</a:t>
            </a:r>
            <a:r>
              <a:rPr lang="en-US" dirty="0" smtClean="0"/>
              <a:t>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completato</a:t>
            </a:r>
            <a:r>
              <a:rPr lang="en-US" dirty="0" smtClean="0"/>
              <a:t> </a:t>
            </a:r>
            <a:r>
              <a:rPr lang="en-US" dirty="0" smtClean="0"/>
              <a:t>da </a:t>
            </a:r>
            <a:r>
              <a:rPr lang="en-US" dirty="0" err="1" smtClean="0"/>
              <a:t>entrambe</a:t>
            </a:r>
            <a:r>
              <a:rPr lang="en-US" dirty="0" smtClean="0"/>
              <a:t> le </a:t>
            </a:r>
            <a:r>
              <a:rPr lang="en-US" dirty="0" err="1" smtClean="0"/>
              <a:t>parti</a:t>
            </a:r>
            <a:r>
              <a:rPr lang="en-US" dirty="0" smtClean="0"/>
              <a:t> </a:t>
            </a:r>
            <a:r>
              <a:rPr lang="en-US" dirty="0" err="1" smtClean="0"/>
              <a:t>costituendo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segreto</a:t>
            </a:r>
            <a:r>
              <a:rPr lang="en-US" dirty="0" smtClean="0"/>
              <a:t> </a:t>
            </a:r>
            <a:r>
              <a:rPr lang="en-US" dirty="0" err="1" smtClean="0"/>
              <a:t>comune</a:t>
            </a:r>
            <a:r>
              <a:rPr lang="en-US" dirty="0" smtClean="0"/>
              <a:t> </a:t>
            </a:r>
            <a:r>
              <a:rPr lang="en-US" dirty="0" err="1" smtClean="0"/>
              <a:t>condiviso</a:t>
            </a:r>
            <a:endParaRPr lang="en-US" dirty="0" smtClean="0"/>
          </a:p>
          <a:p>
            <a:pPr lvl="1"/>
            <a:r>
              <a:rPr lang="en-US" dirty="0" err="1" smtClean="0"/>
              <a:t>Questo</a:t>
            </a:r>
            <a:r>
              <a:rPr lang="en-US" dirty="0" smtClean="0"/>
              <a:t> </a:t>
            </a:r>
            <a:r>
              <a:rPr lang="en-US" dirty="0" err="1" smtClean="0"/>
              <a:t>segreto</a:t>
            </a:r>
            <a:r>
              <a:rPr lang="en-US" dirty="0" smtClean="0"/>
              <a:t> </a:t>
            </a:r>
            <a:r>
              <a:rPr lang="en-US" dirty="0" err="1" smtClean="0"/>
              <a:t>condiviso</a:t>
            </a:r>
            <a:r>
              <a:rPr lang="en-US" dirty="0" smtClean="0"/>
              <a:t> è </a:t>
            </a:r>
            <a:r>
              <a:rPr lang="en-US" dirty="0" err="1" smtClean="0"/>
              <a:t>usato</a:t>
            </a:r>
            <a:r>
              <a:rPr lang="en-US" dirty="0" smtClean="0"/>
              <a:t> </a:t>
            </a:r>
            <a:r>
              <a:rPr lang="en-US" dirty="0" smtClean="0"/>
              <a:t>per </a:t>
            </a:r>
            <a:r>
              <a:rPr lang="en-US" dirty="0" err="1" smtClean="0"/>
              <a:t>generare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chiave</a:t>
            </a:r>
            <a:r>
              <a:rPr lang="en-US" dirty="0" smtClean="0"/>
              <a:t> di </a:t>
            </a:r>
            <a:r>
              <a:rPr lang="en-US" dirty="0" err="1" smtClean="0"/>
              <a:t>sessione</a:t>
            </a:r>
            <a:r>
              <a:rPr lang="en-US" dirty="0" smtClean="0"/>
              <a:t> </a:t>
            </a:r>
            <a:r>
              <a:rPr lang="en-US" dirty="0" err="1" smtClean="0"/>
              <a:t>simmetrica</a:t>
            </a:r>
            <a:r>
              <a:rPr lang="en-US" dirty="0" smtClean="0"/>
              <a:t> con cui </a:t>
            </a:r>
            <a:r>
              <a:rPr lang="en-US" dirty="0" err="1" smtClean="0"/>
              <a:t>saranno</a:t>
            </a:r>
            <a:r>
              <a:rPr lang="en-US" dirty="0" smtClean="0"/>
              <a:t> </a:t>
            </a:r>
            <a:r>
              <a:rPr lang="en-US" dirty="0" err="1" smtClean="0"/>
              <a:t>cifrati</a:t>
            </a:r>
            <a:r>
              <a:rPr lang="en-US" dirty="0" smtClean="0"/>
              <a:t> I </a:t>
            </a:r>
            <a:r>
              <a:rPr lang="en-US" dirty="0" err="1" smtClean="0"/>
              <a:t>restanti</a:t>
            </a:r>
            <a:r>
              <a:rPr lang="en-US" dirty="0" smtClean="0"/>
              <a:t> I </a:t>
            </a:r>
            <a:r>
              <a:rPr lang="en-US" dirty="0" err="1" smtClean="0"/>
              <a:t>messaggi</a:t>
            </a:r>
            <a:r>
              <a:rPr lang="en-US" dirty="0" smtClean="0"/>
              <a:t> del </a:t>
            </a:r>
            <a:r>
              <a:rPr lang="en-US" dirty="0" err="1" smtClean="0"/>
              <a:t>protocollo</a:t>
            </a:r>
            <a:r>
              <a:rPr lang="en-US" dirty="0" smtClean="0"/>
              <a:t> IKE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000" b="1" dirty="0" smtClean="0"/>
              <a:t/>
            </a:r>
            <a:br>
              <a:rPr lang="it-IT" sz="4000" b="1" dirty="0" smtClean="0"/>
            </a:br>
            <a:r>
              <a:rPr lang="it-IT" sz="4000" b="1" dirty="0" smtClean="0"/>
              <a:t/>
            </a:r>
            <a:br>
              <a:rPr lang="it-IT" sz="4000" b="1" dirty="0" smtClean="0"/>
            </a:br>
            <a:r>
              <a:rPr lang="it-IT" sz="4000" b="1" dirty="0" smtClean="0"/>
              <a:t>IKE </a:t>
            </a:r>
            <a:r>
              <a:rPr lang="it-IT" sz="4000" b="1" dirty="0" err="1" smtClean="0"/>
              <a:t>Phase</a:t>
            </a:r>
            <a:r>
              <a:rPr lang="it-IT" sz="4000" b="1" dirty="0" smtClean="0"/>
              <a:t> 1 - </a:t>
            </a:r>
            <a:r>
              <a:rPr lang="it-IT" sz="4000" b="1" dirty="0" err="1" smtClean="0"/>
              <a:t>Main</a:t>
            </a:r>
            <a:r>
              <a:rPr lang="it-IT" sz="4000" b="1" dirty="0" smtClean="0"/>
              <a:t> Mode</a:t>
            </a:r>
            <a:br>
              <a:rPr lang="it-IT" sz="4000" b="1" dirty="0" smtClean="0"/>
            </a:br>
            <a:r>
              <a:rPr lang="en-US" sz="4000" b="1" dirty="0" smtClean="0"/>
              <a:t>Establish a Secure Negotiation Channel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it-IT" b="1" dirty="0" smtClean="0"/>
              <a:t/>
            </a:r>
            <a:br>
              <a:rPr lang="it-IT" b="1" dirty="0" smtClean="0"/>
            </a:br>
            <a:endParaRPr lang="it-IT" dirty="0"/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err="1" smtClean="0"/>
              <a:t>Msg</a:t>
            </a:r>
            <a:r>
              <a:rPr lang="en-US" b="1" dirty="0" smtClean="0"/>
              <a:t> #5</a:t>
            </a:r>
            <a:endParaRPr lang="en-US" dirty="0" smtClean="0"/>
          </a:p>
          <a:p>
            <a:pPr lvl="1"/>
            <a:r>
              <a:rPr lang="en-US" dirty="0" err="1" smtClean="0"/>
              <a:t>L’initiator</a:t>
            </a:r>
            <a:r>
              <a:rPr lang="en-US" dirty="0" smtClean="0"/>
              <a:t> </a:t>
            </a:r>
            <a:r>
              <a:rPr lang="en-US" dirty="0" err="1" smtClean="0"/>
              <a:t>invia</a:t>
            </a:r>
            <a:r>
              <a:rPr lang="en-US" dirty="0" smtClean="0"/>
              <a:t> </a:t>
            </a:r>
            <a:r>
              <a:rPr lang="en-US" dirty="0" err="1" smtClean="0"/>
              <a:t>opzionalmente</a:t>
            </a:r>
            <a:r>
              <a:rPr lang="en-US" dirty="0" smtClean="0"/>
              <a:t> la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identità</a:t>
            </a:r>
            <a:r>
              <a:rPr lang="en-US" dirty="0" smtClean="0"/>
              <a:t> </a:t>
            </a:r>
            <a:r>
              <a:rPr lang="en-US" dirty="0" err="1" smtClean="0"/>
              <a:t>seguita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un </a:t>
            </a:r>
            <a:r>
              <a:rPr lang="en-US" dirty="0" err="1" smtClean="0"/>
              <a:t>certificato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collega</a:t>
            </a:r>
            <a:r>
              <a:rPr lang="en-US" dirty="0" smtClean="0"/>
              <a:t> </a:t>
            </a:r>
            <a:r>
              <a:rPr lang="en-US" dirty="0" err="1" smtClean="0"/>
              <a:t>l’identità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chiave</a:t>
            </a:r>
            <a:r>
              <a:rPr lang="en-US" dirty="0" smtClean="0"/>
              <a:t> </a:t>
            </a:r>
            <a:r>
              <a:rPr lang="en-US" dirty="0" err="1" smtClean="0"/>
              <a:t>pubblica</a:t>
            </a:r>
            <a:r>
              <a:rPr lang="en-US" dirty="0" smtClean="0"/>
              <a:t>. </a:t>
            </a:r>
          </a:p>
          <a:p>
            <a:pPr lvl="1"/>
            <a:r>
              <a:rPr lang="en-US" dirty="0" err="1" smtClean="0"/>
              <a:t>Questo</a:t>
            </a:r>
            <a:r>
              <a:rPr lang="en-US" dirty="0" smtClean="0"/>
              <a:t> è </a:t>
            </a:r>
            <a:r>
              <a:rPr lang="en-US" dirty="0" err="1" smtClean="0"/>
              <a:t>seguito</a:t>
            </a:r>
            <a:r>
              <a:rPr lang="en-US" dirty="0" smtClean="0"/>
              <a:t> da un hash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tutti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campi</a:t>
            </a:r>
            <a:r>
              <a:rPr lang="en-US" dirty="0" smtClean="0"/>
              <a:t> del </a:t>
            </a:r>
            <a:r>
              <a:rPr lang="en-US" dirty="0" err="1" smtClean="0"/>
              <a:t>messaggio</a:t>
            </a:r>
            <a:r>
              <a:rPr lang="en-US" dirty="0" smtClean="0"/>
              <a:t> </a:t>
            </a:r>
            <a:r>
              <a:rPr lang="en-US" dirty="0" err="1" smtClean="0"/>
              <a:t>firmato</a:t>
            </a:r>
            <a:r>
              <a:rPr lang="en-US" dirty="0" smtClean="0"/>
              <a:t> </a:t>
            </a:r>
            <a:r>
              <a:rPr lang="en-US" dirty="0" err="1" smtClean="0"/>
              <a:t>tramite</a:t>
            </a:r>
            <a:r>
              <a:rPr lang="en-US" dirty="0" smtClean="0"/>
              <a:t> un </a:t>
            </a:r>
            <a:r>
              <a:rPr lang="en-US" dirty="0" err="1" smtClean="0"/>
              <a:t>segreto</a:t>
            </a:r>
            <a:r>
              <a:rPr lang="en-US" dirty="0" smtClean="0"/>
              <a:t> </a:t>
            </a:r>
            <a:r>
              <a:rPr lang="en-US" dirty="0" err="1" smtClean="0"/>
              <a:t>preshared</a:t>
            </a:r>
            <a:r>
              <a:rPr lang="en-US" dirty="0" smtClean="0"/>
              <a:t> o </a:t>
            </a:r>
            <a:r>
              <a:rPr lang="en-US" dirty="0" err="1" smtClean="0"/>
              <a:t>tramite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chiave</a:t>
            </a:r>
            <a:r>
              <a:rPr lang="en-US" dirty="0" smtClean="0"/>
              <a:t> </a:t>
            </a:r>
            <a:r>
              <a:rPr lang="en-US" dirty="0" err="1" smtClean="0"/>
              <a:t>privata</a:t>
            </a:r>
            <a:r>
              <a:rPr lang="en-US" dirty="0" smtClean="0"/>
              <a:t> </a:t>
            </a:r>
            <a:r>
              <a:rPr lang="en-US" dirty="0" smtClean="0"/>
              <a:t>RSA.</a:t>
            </a:r>
          </a:p>
          <a:p>
            <a:r>
              <a:rPr lang="en-US" b="1" dirty="0" err="1" smtClean="0"/>
              <a:t>Msg</a:t>
            </a:r>
            <a:r>
              <a:rPr lang="en-US" b="1" dirty="0" smtClean="0"/>
              <a:t> </a:t>
            </a:r>
            <a:r>
              <a:rPr lang="en-US" b="1" dirty="0" smtClean="0"/>
              <a:t>#6</a:t>
            </a:r>
            <a:endParaRPr lang="en-US" dirty="0" smtClean="0"/>
          </a:p>
          <a:p>
            <a:pPr lvl="1"/>
            <a:r>
              <a:rPr lang="en-US" dirty="0" smtClean="0"/>
              <a:t>Come </a:t>
            </a:r>
            <a:r>
              <a:rPr lang="en-US" dirty="0" err="1" smtClean="0"/>
              <a:t>Msg</a:t>
            </a:r>
            <a:r>
              <a:rPr lang="en-US" dirty="0" smtClean="0"/>
              <a:t> #5 ma </a:t>
            </a:r>
            <a:r>
              <a:rPr lang="en-US" dirty="0" err="1" smtClean="0"/>
              <a:t>formato</a:t>
            </a:r>
            <a:r>
              <a:rPr lang="en-US" dirty="0" smtClean="0"/>
              <a:t> e </a:t>
            </a:r>
            <a:r>
              <a:rPr lang="en-US" dirty="0" err="1" smtClean="0"/>
              <a:t>inviato</a:t>
            </a:r>
            <a:r>
              <a:rPr lang="en-US" dirty="0" smtClean="0"/>
              <a:t> </a:t>
            </a:r>
            <a:r>
              <a:rPr lang="en-US" dirty="0" err="1" smtClean="0"/>
              <a:t>dal</a:t>
            </a:r>
            <a:r>
              <a:rPr lang="en-US" dirty="0" smtClean="0"/>
              <a:t> responder</a:t>
            </a:r>
          </a:p>
          <a:p>
            <a:r>
              <a:rPr lang="en-US" dirty="0" smtClean="0"/>
              <a:t>Se </a:t>
            </a:r>
            <a:r>
              <a:rPr lang="en-US" dirty="0" err="1" smtClean="0"/>
              <a:t>l’identità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entrambi</a:t>
            </a:r>
            <a:r>
              <a:rPr lang="en-US" dirty="0" smtClean="0"/>
              <a:t> I peers è </a:t>
            </a:r>
            <a:r>
              <a:rPr lang="en-US" dirty="0" err="1" smtClean="0"/>
              <a:t>autenticata</a:t>
            </a:r>
            <a:r>
              <a:rPr lang="en-US" dirty="0" smtClean="0"/>
              <a:t> con </a:t>
            </a:r>
            <a:r>
              <a:rPr lang="en-US" dirty="0" err="1" smtClean="0"/>
              <a:t>successo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può</a:t>
            </a:r>
            <a:r>
              <a:rPr lang="en-US" dirty="0" smtClean="0"/>
              <a:t> </a:t>
            </a:r>
            <a:r>
              <a:rPr lang="en-US" dirty="0" err="1" smtClean="0"/>
              <a:t>considerare</a:t>
            </a:r>
            <a:r>
              <a:rPr lang="en-US" dirty="0" smtClean="0"/>
              <a:t> </a:t>
            </a:r>
            <a:r>
              <a:rPr lang="en-US" dirty="0" err="1" smtClean="0"/>
              <a:t>stabilita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IKE SA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 smtClean="0"/>
              <a:t>The </a:t>
            </a:r>
            <a:r>
              <a:rPr lang="it-IT" sz="3600" b="1" dirty="0" err="1" smtClean="0"/>
              <a:t>Diffie-Hellman</a:t>
            </a:r>
            <a:r>
              <a:rPr lang="it-IT" sz="3600" b="1" dirty="0" smtClean="0"/>
              <a:t> </a:t>
            </a:r>
            <a:r>
              <a:rPr lang="it-IT" sz="3600" b="1" dirty="0" err="1" smtClean="0"/>
              <a:t>Key-Exchange</a:t>
            </a:r>
            <a:r>
              <a:rPr lang="it-IT" sz="3600" b="1" dirty="0" smtClean="0"/>
              <a:t> </a:t>
            </a:r>
            <a:r>
              <a:rPr lang="it-IT" sz="3600" b="1" dirty="0" err="1" smtClean="0"/>
              <a:t>Algorithm</a:t>
            </a:r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 err="1" smtClean="0"/>
              <a:t>Perfect</a:t>
            </a:r>
            <a:r>
              <a:rPr lang="it-IT" sz="3600" b="1" dirty="0" smtClean="0"/>
              <a:t> </a:t>
            </a:r>
            <a:r>
              <a:rPr lang="it-IT" sz="3600" b="1" dirty="0" err="1" smtClean="0"/>
              <a:t>Forward</a:t>
            </a:r>
            <a:r>
              <a:rPr lang="it-IT" sz="3600" b="1" dirty="0" smtClean="0"/>
              <a:t> </a:t>
            </a:r>
            <a:r>
              <a:rPr lang="it-IT" sz="3600" b="1" dirty="0" err="1" smtClean="0"/>
              <a:t>Secrecy</a:t>
            </a:r>
            <a:r>
              <a:rPr lang="it-IT" b="1" dirty="0" smtClean="0"/>
              <a:t/>
            </a:r>
            <a:br>
              <a:rPr lang="it-IT" b="1" dirty="0" smtClean="0"/>
            </a:br>
            <a:endParaRPr lang="it-I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1714488"/>
            <a:ext cx="6727078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tangolo 4"/>
          <p:cNvSpPr/>
          <p:nvPr/>
        </p:nvSpPr>
        <p:spPr>
          <a:xfrm>
            <a:off x="428596" y="5715016"/>
            <a:ext cx="85011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 Se la </a:t>
            </a:r>
            <a:r>
              <a:rPr lang="en-US" b="1" dirty="0" err="1" smtClean="0"/>
              <a:t>chiave</a:t>
            </a:r>
            <a:r>
              <a:rPr lang="en-US" b="1" dirty="0" smtClean="0"/>
              <a:t> s1 </a:t>
            </a:r>
            <a:r>
              <a:rPr lang="en-US" b="1" dirty="0" err="1" smtClean="0"/>
              <a:t>viene</a:t>
            </a:r>
            <a:r>
              <a:rPr lang="en-US" b="1" dirty="0" smtClean="0"/>
              <a:t> </a:t>
            </a:r>
            <a:r>
              <a:rPr lang="en-US" b="1" dirty="0" err="1" smtClean="0"/>
              <a:t>compromessa</a:t>
            </a:r>
            <a:r>
              <a:rPr lang="en-US" b="1" dirty="0" smtClean="0"/>
              <a:t>, la </a:t>
            </a:r>
            <a:r>
              <a:rPr lang="en-US" b="1" dirty="0" err="1" smtClean="0"/>
              <a:t>chiave</a:t>
            </a:r>
            <a:r>
              <a:rPr lang="en-US" b="1" dirty="0" smtClean="0"/>
              <a:t> s2 </a:t>
            </a:r>
            <a:r>
              <a:rPr lang="en-US" b="1" dirty="0" err="1" smtClean="0"/>
              <a:t>resta</a:t>
            </a:r>
            <a:r>
              <a:rPr lang="en-US" b="1" dirty="0" smtClean="0"/>
              <a:t> </a:t>
            </a:r>
            <a:r>
              <a:rPr lang="en-US" b="1" dirty="0" err="1" smtClean="0"/>
              <a:t>ancora</a:t>
            </a:r>
            <a:r>
              <a:rPr lang="en-US" b="1" dirty="0" smtClean="0"/>
              <a:t> </a:t>
            </a:r>
            <a:r>
              <a:rPr lang="en-US" b="1" dirty="0" err="1" smtClean="0"/>
              <a:t>completamente</a:t>
            </a:r>
            <a:r>
              <a:rPr lang="en-US" b="1" dirty="0" smtClean="0"/>
              <a:t> </a:t>
            </a:r>
            <a:r>
              <a:rPr lang="en-US" b="1" dirty="0" err="1" smtClean="0"/>
              <a:t>sicura</a:t>
            </a:r>
            <a:r>
              <a:rPr lang="en-US" b="1" dirty="0" smtClean="0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Il Datagramma IP tradizionale (1)</a:t>
            </a:r>
            <a:br>
              <a:rPr lang="it-IT" b="1" dirty="0" smtClean="0"/>
            </a:b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3643306" y="1142984"/>
            <a:ext cx="5264839" cy="36933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it-IT" dirty="0" smtClean="0">
                <a:solidFill>
                  <a:srgbClr val="FFFF00"/>
                </a:solidFill>
                <a:hlinkClick r:id="rId3"/>
              </a:rPr>
              <a:t>http://www.unixwiz.net/</a:t>
            </a:r>
            <a:r>
              <a:rPr lang="it-IT" dirty="0" err="1" smtClean="0">
                <a:solidFill>
                  <a:srgbClr val="FFFF00"/>
                </a:solidFill>
                <a:hlinkClick r:id="rId3"/>
              </a:rPr>
              <a:t>techtips</a:t>
            </a:r>
            <a:r>
              <a:rPr lang="it-IT" dirty="0" smtClean="0">
                <a:solidFill>
                  <a:srgbClr val="FFFF00"/>
                </a:solidFill>
                <a:hlinkClick r:id="rId3"/>
              </a:rPr>
              <a:t>/iguide-ipsec.html#ip</a:t>
            </a:r>
            <a:endParaRPr lang="it-IT" dirty="0" smtClean="0">
              <a:solidFill>
                <a:srgbClr val="FFFF00"/>
              </a:solidFill>
            </a:endParaRPr>
          </a:p>
        </p:txBody>
      </p:sp>
      <p:pic>
        <p:nvPicPr>
          <p:cNvPr id="1028" name="Picture 4" descr="C:\Documents and Settings\alessandra\Desktop\IP-Header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1357298"/>
            <a:ext cx="3929090" cy="5137020"/>
          </a:xfrm>
          <a:prstGeom prst="rect">
            <a:avLst/>
          </a:prstGeom>
          <a:noFill/>
        </p:spPr>
      </p:pic>
      <p:sp>
        <p:nvSpPr>
          <p:cNvPr id="6" name="Rettangolo 5"/>
          <p:cNvSpPr/>
          <p:nvPr/>
        </p:nvSpPr>
        <p:spPr>
          <a:xfrm>
            <a:off x="4357686" y="1571612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b="1" dirty="0" err="1" smtClean="0"/>
              <a:t>ver</a:t>
            </a:r>
            <a:r>
              <a:rPr lang="en-US" sz="1600" b="1" dirty="0" smtClean="0"/>
              <a:t> </a:t>
            </a:r>
          </a:p>
          <a:p>
            <a:pPr lvl="1" algn="just"/>
            <a:r>
              <a:rPr lang="en-US" sz="1600" dirty="0" err="1" smtClean="0"/>
              <a:t>Versione</a:t>
            </a:r>
            <a:r>
              <a:rPr lang="en-US" sz="1600" dirty="0" smtClean="0"/>
              <a:t> del </a:t>
            </a:r>
            <a:r>
              <a:rPr lang="en-US" sz="1600" dirty="0" err="1" smtClean="0"/>
              <a:t>protocollo</a:t>
            </a:r>
            <a:endParaRPr lang="en-US" sz="1600" dirty="0" smtClean="0"/>
          </a:p>
          <a:p>
            <a:pPr algn="just"/>
            <a:r>
              <a:rPr lang="en-US" sz="1600" b="1" dirty="0" err="1" smtClean="0"/>
              <a:t>hlen</a:t>
            </a:r>
            <a:r>
              <a:rPr lang="en-US" sz="1600" b="1" dirty="0" smtClean="0"/>
              <a:t> </a:t>
            </a:r>
          </a:p>
          <a:p>
            <a:pPr lvl="1" algn="just"/>
            <a:r>
              <a:rPr lang="en-US" sz="1600" dirty="0" err="1" smtClean="0"/>
              <a:t>Lunghezza</a:t>
            </a:r>
            <a:r>
              <a:rPr lang="en-US" sz="1600" dirty="0" smtClean="0"/>
              <a:t> </a:t>
            </a:r>
            <a:r>
              <a:rPr lang="en-US" sz="1600" dirty="0" err="1" smtClean="0"/>
              <a:t>dell’header</a:t>
            </a:r>
            <a:r>
              <a:rPr lang="en-US" sz="1600" dirty="0" smtClean="0"/>
              <a:t> IP, a 4 bit, </a:t>
            </a:r>
            <a:r>
              <a:rPr lang="en-US" sz="1600" dirty="0" err="1" smtClean="0"/>
              <a:t>fornisce</a:t>
            </a:r>
            <a:r>
              <a:rPr lang="en-US" sz="1600" dirty="0" smtClean="0"/>
              <a:t> la </a:t>
            </a:r>
            <a:r>
              <a:rPr lang="en-US" sz="1600" dirty="0" err="1" smtClean="0"/>
              <a:t>lunghezza</a:t>
            </a:r>
            <a:r>
              <a:rPr lang="en-US" sz="1600" dirty="0" smtClean="0"/>
              <a:t> </a:t>
            </a:r>
            <a:r>
              <a:rPr lang="en-US" sz="1600" dirty="0" err="1" smtClean="0"/>
              <a:t>dell’intestazione</a:t>
            </a:r>
            <a:r>
              <a:rPr lang="en-US" sz="1600" dirty="0" smtClean="0"/>
              <a:t> del </a:t>
            </a:r>
            <a:r>
              <a:rPr lang="en-US" sz="1600" dirty="0" err="1" smtClean="0"/>
              <a:t>datagramma</a:t>
            </a:r>
            <a:r>
              <a:rPr lang="en-US" sz="1600" dirty="0" smtClean="0"/>
              <a:t> </a:t>
            </a:r>
            <a:r>
              <a:rPr lang="en-US" sz="1600" dirty="0" err="1" smtClean="0"/>
              <a:t>misurata</a:t>
            </a:r>
            <a:r>
              <a:rPr lang="en-US" sz="1600" dirty="0" smtClean="0"/>
              <a:t> in parole a 32 bit. Un header IPv4 è 20 bytes  (5 parole).</a:t>
            </a:r>
          </a:p>
          <a:p>
            <a:pPr algn="just"/>
            <a:r>
              <a:rPr lang="en-US" sz="1600" b="1" dirty="0" smtClean="0"/>
              <a:t>TOS </a:t>
            </a:r>
          </a:p>
          <a:p>
            <a:pPr lvl="1" algn="just"/>
            <a:r>
              <a:rPr lang="en-US" sz="1600" dirty="0" err="1" smtClean="0"/>
              <a:t>Tipo</a:t>
            </a:r>
            <a:r>
              <a:rPr lang="en-US" sz="1600" dirty="0" smtClean="0"/>
              <a:t> </a:t>
            </a:r>
            <a:r>
              <a:rPr lang="en-US" sz="1600" dirty="0" err="1" smtClean="0"/>
              <a:t>di</a:t>
            </a:r>
            <a:r>
              <a:rPr lang="en-US" sz="1600" dirty="0" smtClean="0"/>
              <a:t> </a:t>
            </a:r>
            <a:r>
              <a:rPr lang="en-US" sz="1600" dirty="0" err="1" smtClean="0"/>
              <a:t>Servizio</a:t>
            </a:r>
            <a:r>
              <a:rPr lang="en-US" sz="1600" dirty="0" smtClean="0"/>
              <a:t>.</a:t>
            </a:r>
            <a:r>
              <a:rPr lang="it-IT" sz="1600" dirty="0" smtClean="0"/>
              <a:t> Specifica come deve essere trattato il </a:t>
            </a:r>
            <a:r>
              <a:rPr lang="it-IT" sz="1600" dirty="0" err="1" smtClean="0"/>
              <a:t>datagram</a:t>
            </a:r>
            <a:r>
              <a:rPr lang="it-IT" sz="1600" dirty="0" smtClean="0"/>
              <a:t> </a:t>
            </a:r>
            <a:r>
              <a:rPr lang="en-US" sz="1600" dirty="0" smtClean="0"/>
              <a:t>(optimize for bandwidth? Latency? Low cost? Reliability?)</a:t>
            </a:r>
          </a:p>
          <a:p>
            <a:pPr algn="just"/>
            <a:r>
              <a:rPr lang="en-US" sz="1600" b="1" dirty="0" err="1" smtClean="0"/>
              <a:t>pkt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len</a:t>
            </a:r>
            <a:r>
              <a:rPr lang="en-US" sz="1600" b="1" dirty="0" smtClean="0"/>
              <a:t> </a:t>
            </a:r>
          </a:p>
          <a:p>
            <a:pPr lvl="1" algn="just"/>
            <a:r>
              <a:rPr lang="en-US" sz="1600" dirty="0" err="1" smtClean="0"/>
              <a:t>Lunghezza</a:t>
            </a:r>
            <a:r>
              <a:rPr lang="en-US" sz="1600" dirty="0" smtClean="0"/>
              <a:t> </a:t>
            </a:r>
            <a:r>
              <a:rPr lang="en-US" sz="1600" dirty="0" err="1" smtClean="0"/>
              <a:t>totale</a:t>
            </a:r>
            <a:r>
              <a:rPr lang="en-US" sz="1600" dirty="0" smtClean="0"/>
              <a:t> del </a:t>
            </a:r>
            <a:r>
              <a:rPr lang="en-US" sz="1600" dirty="0" err="1" smtClean="0"/>
              <a:t>pacchetto</a:t>
            </a:r>
            <a:r>
              <a:rPr lang="en-US" sz="1600" dirty="0" smtClean="0"/>
              <a:t> IP (</a:t>
            </a:r>
            <a:r>
              <a:rPr lang="en-US" sz="1600" dirty="0" err="1" smtClean="0"/>
              <a:t>fino</a:t>
            </a:r>
            <a:r>
              <a:rPr lang="en-US" sz="1600" dirty="0" smtClean="0"/>
              <a:t> a 65535). Include I bytes </a:t>
            </a:r>
            <a:r>
              <a:rPr lang="en-US" sz="1600" dirty="0" err="1" smtClean="0"/>
              <a:t>dell’header</a:t>
            </a:r>
            <a:r>
              <a:rPr lang="en-US" sz="1600" dirty="0" smtClean="0"/>
              <a:t>. </a:t>
            </a:r>
          </a:p>
          <a:p>
            <a:pPr algn="just"/>
            <a:r>
              <a:rPr lang="en-US" sz="1600" b="1" dirty="0" smtClean="0"/>
              <a:t>ID </a:t>
            </a:r>
          </a:p>
          <a:p>
            <a:pPr lvl="1" algn="just"/>
            <a:r>
              <a:rPr lang="en-US" sz="1600" dirty="0" err="1" smtClean="0"/>
              <a:t>Usato</a:t>
            </a:r>
            <a:r>
              <a:rPr lang="en-US" sz="1600" dirty="0" smtClean="0"/>
              <a:t> per </a:t>
            </a:r>
            <a:r>
              <a:rPr lang="en-US" sz="1600" dirty="0" err="1" smtClean="0"/>
              <a:t>associare</a:t>
            </a:r>
            <a:r>
              <a:rPr lang="en-US" sz="1600" dirty="0" smtClean="0"/>
              <a:t> </a:t>
            </a:r>
            <a:r>
              <a:rPr lang="en-US" sz="1600" dirty="0" err="1" smtClean="0"/>
              <a:t>pacchetti</a:t>
            </a:r>
            <a:r>
              <a:rPr lang="en-US" sz="1600" dirty="0" smtClean="0"/>
              <a:t> </a:t>
            </a:r>
            <a:r>
              <a:rPr lang="en-US" sz="1600" dirty="0" err="1" smtClean="0"/>
              <a:t>correlati</a:t>
            </a:r>
            <a:r>
              <a:rPr lang="en-US" sz="1600" dirty="0" smtClean="0"/>
              <a:t> </a:t>
            </a:r>
            <a:r>
              <a:rPr lang="en-US" sz="1600" dirty="0" err="1" smtClean="0"/>
              <a:t>che</a:t>
            </a:r>
            <a:r>
              <a:rPr lang="en-US" sz="1600" dirty="0" smtClean="0"/>
              <a:t> </a:t>
            </a:r>
            <a:r>
              <a:rPr lang="en-US" sz="1600" dirty="0" err="1" smtClean="0"/>
              <a:t>sono</a:t>
            </a:r>
            <a:r>
              <a:rPr lang="en-US" sz="1600" dirty="0" smtClean="0"/>
              <a:t> </a:t>
            </a:r>
            <a:r>
              <a:rPr lang="en-US" sz="1600" dirty="0" err="1" smtClean="0"/>
              <a:t>stati</a:t>
            </a:r>
            <a:r>
              <a:rPr lang="en-US" sz="1600" dirty="0" smtClean="0"/>
              <a:t> </a:t>
            </a:r>
            <a:r>
              <a:rPr lang="en-US" sz="1600" dirty="0" err="1" smtClean="0"/>
              <a:t>frammentati</a:t>
            </a:r>
            <a:endParaRPr lang="en-US" sz="1600" dirty="0" smtClean="0"/>
          </a:p>
          <a:p>
            <a:pPr algn="just"/>
            <a:r>
              <a:rPr lang="en-US" sz="1600" b="1" dirty="0" err="1" smtClean="0"/>
              <a:t>flgs</a:t>
            </a:r>
            <a:r>
              <a:rPr lang="en-US" sz="1600" b="1" dirty="0" smtClean="0"/>
              <a:t> </a:t>
            </a:r>
          </a:p>
          <a:p>
            <a:pPr lvl="1"/>
            <a:r>
              <a:rPr lang="it-IT" sz="1600" dirty="0" smtClean="0"/>
              <a:t>Bit utilizzati per il controllo del protocollo e della frammentazione dei datagrammi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IKE Aggressive Mode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357158" y="1643050"/>
            <a:ext cx="857256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it-IT" sz="2800" dirty="0" smtClean="0"/>
              <a:t>L'aggressive mode ottiene lo stesso risultato del </a:t>
            </a:r>
            <a:r>
              <a:rPr lang="it-IT" sz="2800" dirty="0" err="1" smtClean="0"/>
              <a:t>main</a:t>
            </a:r>
            <a:r>
              <a:rPr lang="it-IT" sz="2800" dirty="0" smtClean="0"/>
              <a:t> mode ma con un numero inferiore di messaggi (tre anziché sei), al prezzo però di non proteggere le identità degli interlocutori</a:t>
            </a:r>
          </a:p>
          <a:p>
            <a:pPr lvl="1" algn="just">
              <a:buFont typeface="Arial" pitchFamily="34" charset="0"/>
              <a:buChar char="•"/>
            </a:pPr>
            <a:r>
              <a:rPr lang="it-IT" sz="2800" dirty="0" smtClean="0"/>
              <a:t>dato che i </a:t>
            </a:r>
            <a:r>
              <a:rPr lang="it-IT" sz="2800" dirty="0" err="1" smtClean="0"/>
              <a:t>payload</a:t>
            </a:r>
            <a:r>
              <a:rPr lang="it-IT" sz="2800" dirty="0" smtClean="0"/>
              <a:t> sono scambiati prima che sia terminato lo scambio </a:t>
            </a:r>
            <a:r>
              <a:rPr lang="it-IT" sz="2800" dirty="0" err="1" smtClean="0"/>
              <a:t>Diffie-Hellman</a:t>
            </a:r>
            <a:r>
              <a:rPr lang="it-IT" sz="2800" dirty="0" smtClean="0"/>
              <a:t>, questi viaggiano in chiaro e non cifrati come nel caso del </a:t>
            </a:r>
            <a:r>
              <a:rPr lang="it-IT" sz="2800" dirty="0" err="1" smtClean="0"/>
              <a:t>main</a:t>
            </a:r>
            <a:r>
              <a:rPr lang="it-IT" sz="2800" dirty="0" smtClean="0"/>
              <a:t> mode.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IKE: Fase 2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 smtClean="0"/>
              <a:t>Dopo aver terminato la fase 1, con il </a:t>
            </a:r>
            <a:r>
              <a:rPr lang="it-IT" dirty="0" err="1" smtClean="0"/>
              <a:t>main</a:t>
            </a:r>
            <a:r>
              <a:rPr lang="it-IT" dirty="0" smtClean="0"/>
              <a:t> mode o con l'aggressive mode, i due interlocutori hanno creato una SA, e quindi possono procedere alla fase 2</a:t>
            </a:r>
          </a:p>
          <a:p>
            <a:pPr lvl="1" algn="just"/>
            <a:r>
              <a:rPr lang="it-IT" dirty="0" smtClean="0"/>
              <a:t>Questa negoziazione avviene mediante il </a:t>
            </a:r>
            <a:r>
              <a:rPr lang="it-IT" b="1" dirty="0" err="1" smtClean="0"/>
              <a:t>Quick</a:t>
            </a:r>
            <a:r>
              <a:rPr lang="it-IT" b="1" dirty="0" smtClean="0"/>
              <a:t> Mode</a:t>
            </a:r>
          </a:p>
          <a:p>
            <a:pPr lvl="1" algn="just"/>
            <a:r>
              <a:rPr lang="it-IT" dirty="0" smtClean="0"/>
              <a:t>Al contrario di quanto avviene nella fase 1, qui tutti i messaggi sono cifrati perché sono protetti dalla SA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IKE Phase 2 - Quick Mode</a:t>
            </a:r>
            <a:br>
              <a:rPr lang="en-US" b="1" dirty="0" smtClean="0"/>
            </a:br>
            <a:r>
              <a:rPr lang="en-US" b="1" dirty="0" smtClean="0"/>
              <a:t>Establish or Renew an </a:t>
            </a:r>
            <a:r>
              <a:rPr lang="en-US" b="1" dirty="0" err="1" smtClean="0"/>
              <a:t>IPsec</a:t>
            </a:r>
            <a:r>
              <a:rPr lang="en-US" b="1" dirty="0" smtClean="0"/>
              <a:t> SA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fr-FR" sz="3400" b="1" dirty="0" err="1" smtClean="0"/>
              <a:t>Encrypted</a:t>
            </a:r>
            <a:r>
              <a:rPr lang="fr-FR" sz="3400" b="1" dirty="0" smtClean="0"/>
              <a:t> Quick Mode Message Exchange</a:t>
            </a:r>
          </a:p>
          <a:p>
            <a:pPr lvl="1" algn="just"/>
            <a:r>
              <a:rPr lang="en-US" sz="3400" dirty="0" err="1" smtClean="0"/>
              <a:t>Tutte</a:t>
            </a:r>
            <a:r>
              <a:rPr lang="en-US" sz="3400" dirty="0" smtClean="0"/>
              <a:t> le </a:t>
            </a:r>
            <a:r>
              <a:rPr lang="en-US" sz="3400" dirty="0" err="1" smtClean="0"/>
              <a:t>negoziazioni</a:t>
            </a:r>
            <a:r>
              <a:rPr lang="en-US" sz="3400" dirty="0" smtClean="0"/>
              <a:t> Quick </a:t>
            </a:r>
            <a:r>
              <a:rPr lang="en-US" sz="3400" dirty="0" smtClean="0"/>
              <a:t>Mode </a:t>
            </a:r>
            <a:r>
              <a:rPr lang="en-US" sz="3400" dirty="0" err="1" smtClean="0"/>
              <a:t>sono</a:t>
            </a:r>
            <a:r>
              <a:rPr lang="en-US" sz="3400" dirty="0" smtClean="0"/>
              <a:t> </a:t>
            </a:r>
            <a:r>
              <a:rPr lang="en-US" sz="3400" dirty="0" err="1" smtClean="0"/>
              <a:t>cifrate</a:t>
            </a:r>
            <a:r>
              <a:rPr lang="en-US" sz="3400" dirty="0" smtClean="0"/>
              <a:t> con un </a:t>
            </a:r>
            <a:r>
              <a:rPr lang="en-US" sz="3400" dirty="0" err="1" smtClean="0"/>
              <a:t>segreto</a:t>
            </a:r>
            <a:r>
              <a:rPr lang="en-US" sz="3400" dirty="0" smtClean="0"/>
              <a:t> </a:t>
            </a:r>
            <a:r>
              <a:rPr lang="en-US" sz="3400" dirty="0" err="1" smtClean="0"/>
              <a:t>condiviso</a:t>
            </a:r>
            <a:endParaRPr lang="en-US" sz="3400" dirty="0" smtClean="0"/>
          </a:p>
          <a:p>
            <a:pPr lvl="1" algn="just"/>
            <a:r>
              <a:rPr lang="en-US" sz="3400" dirty="0" err="1" smtClean="0"/>
              <a:t>Chiave</a:t>
            </a:r>
            <a:r>
              <a:rPr lang="en-US" sz="3400" dirty="0" smtClean="0"/>
              <a:t> </a:t>
            </a:r>
            <a:r>
              <a:rPr lang="en-US" sz="3400" dirty="0" err="1" smtClean="0"/>
              <a:t>derivata</a:t>
            </a:r>
            <a:r>
              <a:rPr lang="en-US" sz="3400" dirty="0" smtClean="0"/>
              <a:t> </a:t>
            </a:r>
            <a:r>
              <a:rPr lang="en-US" sz="3400" dirty="0" err="1" smtClean="0"/>
              <a:t>da</a:t>
            </a:r>
            <a:r>
              <a:rPr lang="en-US" sz="3400" dirty="0" smtClean="0"/>
              <a:t> </a:t>
            </a:r>
            <a:r>
              <a:rPr lang="en-US" sz="3400" dirty="0" err="1" smtClean="0"/>
              <a:t>Diffie</a:t>
            </a:r>
            <a:r>
              <a:rPr lang="en-US" sz="3400" dirty="0" smtClean="0"/>
              <a:t>-Hellmann key-exchange </a:t>
            </a:r>
            <a:r>
              <a:rPr lang="en-US" sz="3400" dirty="0" err="1" smtClean="0"/>
              <a:t>più</a:t>
            </a:r>
            <a:r>
              <a:rPr lang="en-US" sz="3400" dirty="0" smtClean="0"/>
              <a:t> </a:t>
            </a:r>
            <a:r>
              <a:rPr lang="en-US" sz="3400" dirty="0" err="1" smtClean="0"/>
              <a:t>parametri</a:t>
            </a:r>
            <a:r>
              <a:rPr lang="en-US" sz="3400" dirty="0" smtClean="0"/>
              <a:t> </a:t>
            </a:r>
            <a:r>
              <a:rPr lang="it-IT" sz="3400" dirty="0" smtClean="0"/>
              <a:t>aggiuntivi</a:t>
            </a:r>
          </a:p>
          <a:p>
            <a:pPr algn="just"/>
            <a:r>
              <a:rPr lang="it-IT" sz="3400" b="1" dirty="0" err="1" smtClean="0"/>
              <a:t>Negotiation</a:t>
            </a:r>
            <a:r>
              <a:rPr lang="it-IT" sz="3400" b="1" dirty="0" smtClean="0"/>
              <a:t> </a:t>
            </a:r>
            <a:r>
              <a:rPr lang="it-IT" sz="3400" b="1" dirty="0" err="1" smtClean="0"/>
              <a:t>of</a:t>
            </a:r>
            <a:r>
              <a:rPr lang="it-IT" sz="3400" b="1" dirty="0" smtClean="0"/>
              <a:t> </a:t>
            </a:r>
            <a:r>
              <a:rPr lang="it-IT" sz="3400" b="1" dirty="0" err="1" smtClean="0"/>
              <a:t>IPsec</a:t>
            </a:r>
            <a:r>
              <a:rPr lang="it-IT" sz="3400" b="1" dirty="0" smtClean="0"/>
              <a:t> </a:t>
            </a:r>
            <a:r>
              <a:rPr lang="it-IT" sz="3400" b="1" dirty="0" err="1" smtClean="0"/>
              <a:t>Parameters</a:t>
            </a:r>
            <a:endParaRPr lang="it-IT" sz="3400" b="1" dirty="0" smtClean="0"/>
          </a:p>
          <a:p>
            <a:pPr lvl="1" algn="just"/>
            <a:r>
              <a:rPr lang="en-US" sz="3400" dirty="0" smtClean="0"/>
              <a:t>La </a:t>
            </a:r>
            <a:r>
              <a:rPr lang="en-US" sz="3400" dirty="0" err="1" smtClean="0"/>
              <a:t>fase</a:t>
            </a:r>
            <a:r>
              <a:rPr lang="en-US" sz="3400" dirty="0" smtClean="0"/>
              <a:t> 2 Quick Mode </a:t>
            </a:r>
            <a:r>
              <a:rPr lang="en-US" sz="3400" dirty="0" err="1" smtClean="0"/>
              <a:t>stabilisce</a:t>
            </a:r>
            <a:r>
              <a:rPr lang="en-US" sz="3400" dirty="0" smtClean="0"/>
              <a:t> </a:t>
            </a:r>
            <a:r>
              <a:rPr lang="en-US" sz="3400" dirty="0" err="1" smtClean="0"/>
              <a:t>una</a:t>
            </a:r>
            <a:r>
              <a:rPr lang="en-US" sz="3400" dirty="0" smtClean="0"/>
              <a:t> </a:t>
            </a:r>
            <a:r>
              <a:rPr lang="en-US" sz="3400" dirty="0" err="1" smtClean="0"/>
              <a:t>IPsec</a:t>
            </a:r>
            <a:r>
              <a:rPr lang="en-US" sz="3400" dirty="0" smtClean="0"/>
              <a:t> SA </a:t>
            </a:r>
            <a:r>
              <a:rPr lang="en-US" sz="3400" dirty="0" err="1" smtClean="0"/>
              <a:t>usando</a:t>
            </a:r>
            <a:r>
              <a:rPr lang="en-US" sz="3400" dirty="0" smtClean="0"/>
              <a:t> </a:t>
            </a:r>
            <a:r>
              <a:rPr lang="en-US" sz="3400" dirty="0" err="1" smtClean="0"/>
              <a:t>il</a:t>
            </a:r>
            <a:r>
              <a:rPr lang="en-US" sz="3400" dirty="0" smtClean="0"/>
              <a:t> </a:t>
            </a:r>
            <a:r>
              <a:rPr lang="en-US" sz="3400" dirty="0" err="1" smtClean="0"/>
              <a:t>canale</a:t>
            </a:r>
            <a:r>
              <a:rPr lang="en-US" sz="3400" dirty="0" smtClean="0"/>
              <a:t> </a:t>
            </a:r>
            <a:r>
              <a:rPr lang="en-US" sz="3400" dirty="0" err="1" smtClean="0"/>
              <a:t>sicuro</a:t>
            </a:r>
            <a:r>
              <a:rPr lang="en-US" sz="3400" dirty="0" smtClean="0"/>
              <a:t> </a:t>
            </a:r>
            <a:r>
              <a:rPr lang="en-US" sz="3400" dirty="0" err="1" smtClean="0"/>
              <a:t>creato</a:t>
            </a:r>
            <a:r>
              <a:rPr lang="en-US" sz="3400" dirty="0" smtClean="0"/>
              <a:t> </a:t>
            </a:r>
            <a:r>
              <a:rPr lang="en-US" sz="3400" dirty="0" err="1" smtClean="0"/>
              <a:t>nella</a:t>
            </a:r>
            <a:r>
              <a:rPr lang="en-US" sz="3400" dirty="0" smtClean="0"/>
              <a:t> </a:t>
            </a:r>
            <a:r>
              <a:rPr lang="en-US" sz="3400" dirty="0" err="1" smtClean="0"/>
              <a:t>fase</a:t>
            </a:r>
            <a:r>
              <a:rPr lang="en-US" sz="3400" dirty="0" smtClean="0"/>
              <a:t> 1 IKE SA</a:t>
            </a:r>
          </a:p>
          <a:p>
            <a:pPr lvl="1" algn="just"/>
            <a:r>
              <a:rPr lang="en-US" sz="3400" dirty="0" smtClean="0"/>
              <a:t>I </a:t>
            </a:r>
            <a:r>
              <a:rPr lang="en-US" sz="3400" dirty="0" err="1" smtClean="0"/>
              <a:t>parametri</a:t>
            </a:r>
            <a:r>
              <a:rPr lang="en-US" sz="3400" dirty="0" smtClean="0"/>
              <a:t> </a:t>
            </a:r>
            <a:r>
              <a:rPr lang="en-US" sz="3400" dirty="0" err="1" smtClean="0"/>
              <a:t>di</a:t>
            </a:r>
            <a:r>
              <a:rPr lang="en-US" sz="3400" dirty="0" smtClean="0"/>
              <a:t> </a:t>
            </a:r>
            <a:r>
              <a:rPr lang="en-US" sz="3400" dirty="0" err="1" smtClean="0"/>
              <a:t>configurazione</a:t>
            </a:r>
            <a:r>
              <a:rPr lang="en-US" sz="3400" dirty="0" smtClean="0"/>
              <a:t> </a:t>
            </a:r>
            <a:r>
              <a:rPr lang="en-US" sz="3400" dirty="0" err="1" smtClean="0"/>
              <a:t>specifici</a:t>
            </a:r>
            <a:r>
              <a:rPr lang="en-US" sz="3400" dirty="0" smtClean="0"/>
              <a:t> per la </a:t>
            </a:r>
            <a:r>
              <a:rPr lang="en-US" sz="3400" dirty="0" err="1" smtClean="0"/>
              <a:t>connessione</a:t>
            </a:r>
            <a:r>
              <a:rPr lang="en-US" sz="3400" dirty="0" smtClean="0"/>
              <a:t> </a:t>
            </a:r>
            <a:r>
              <a:rPr lang="en-US" sz="3400" dirty="0" err="1" smtClean="0"/>
              <a:t>IPsec</a:t>
            </a:r>
            <a:r>
              <a:rPr lang="en-US" sz="3400" dirty="0" smtClean="0"/>
              <a:t>  </a:t>
            </a:r>
            <a:r>
              <a:rPr lang="en-US" sz="3400" dirty="0" err="1" smtClean="0"/>
              <a:t>sono</a:t>
            </a:r>
            <a:r>
              <a:rPr lang="en-US" sz="3400" dirty="0" smtClean="0"/>
              <a:t> </a:t>
            </a:r>
            <a:r>
              <a:rPr lang="en-US" sz="3400" dirty="0" err="1" smtClean="0"/>
              <a:t>negoziati</a:t>
            </a:r>
            <a:r>
              <a:rPr lang="en-US" sz="3400" dirty="0" smtClean="0"/>
              <a:t>  (AH, ESP,  </a:t>
            </a:r>
            <a:r>
              <a:rPr lang="en-US" sz="3400" dirty="0" err="1" smtClean="0"/>
              <a:t>metodi</a:t>
            </a:r>
            <a:r>
              <a:rPr lang="en-US" sz="3400" dirty="0" smtClean="0"/>
              <a:t> e </a:t>
            </a:r>
            <a:r>
              <a:rPr lang="en-US" sz="3400" dirty="0" err="1" smtClean="0"/>
              <a:t>parametri</a:t>
            </a:r>
            <a:r>
              <a:rPr lang="en-US" sz="3400" dirty="0" smtClean="0"/>
              <a:t> </a:t>
            </a:r>
            <a:r>
              <a:rPr lang="en-US" sz="3400" dirty="0" err="1" smtClean="0"/>
              <a:t>di</a:t>
            </a:r>
            <a:r>
              <a:rPr lang="en-US" sz="3400" dirty="0" smtClean="0"/>
              <a:t> </a:t>
            </a:r>
            <a:r>
              <a:rPr lang="en-US" sz="3400" dirty="0" err="1" smtClean="0"/>
              <a:t>autenticazione</a:t>
            </a:r>
            <a:r>
              <a:rPr lang="en-US" sz="3400" dirty="0" smtClean="0"/>
              <a:t>/</a:t>
            </a:r>
            <a:r>
              <a:rPr lang="en-US" sz="3400" dirty="0" err="1" smtClean="0"/>
              <a:t>cifratura</a:t>
            </a:r>
            <a:r>
              <a:rPr lang="en-US" sz="3400" dirty="0" smtClean="0"/>
              <a:t>)</a:t>
            </a:r>
          </a:p>
          <a:p>
            <a:pPr lvl="1" algn="just"/>
            <a:r>
              <a:rPr lang="en-US" sz="3400" dirty="0" smtClean="0"/>
              <a:t>Quick Mode </a:t>
            </a:r>
            <a:r>
              <a:rPr lang="en-US" sz="3400" dirty="0" err="1" smtClean="0"/>
              <a:t>può</a:t>
            </a:r>
            <a:r>
              <a:rPr lang="en-US" sz="3400" dirty="0" smtClean="0"/>
              <a:t> </a:t>
            </a:r>
            <a:r>
              <a:rPr lang="en-US" sz="3400" dirty="0" err="1" smtClean="0"/>
              <a:t>essere</a:t>
            </a:r>
            <a:r>
              <a:rPr lang="en-US" sz="3400" dirty="0" smtClean="0"/>
              <a:t> </a:t>
            </a:r>
            <a:r>
              <a:rPr lang="en-US" sz="3400" dirty="0" err="1" smtClean="0"/>
              <a:t>usato</a:t>
            </a:r>
            <a:r>
              <a:rPr lang="en-US" sz="3400" dirty="0" smtClean="0"/>
              <a:t> </a:t>
            </a:r>
            <a:r>
              <a:rPr lang="en-US" sz="3400" dirty="0" err="1" smtClean="0"/>
              <a:t>ripetutamente</a:t>
            </a:r>
            <a:r>
              <a:rPr lang="en-US" sz="3400" dirty="0" smtClean="0"/>
              <a:t> per </a:t>
            </a:r>
            <a:r>
              <a:rPr lang="en-US" sz="3400" dirty="0" err="1" smtClean="0"/>
              <a:t>rinnovare</a:t>
            </a:r>
            <a:r>
              <a:rPr lang="en-US" sz="3400" dirty="0" smtClean="0"/>
              <a:t> IPSec SAs </a:t>
            </a:r>
            <a:r>
              <a:rPr lang="en-US" sz="3400" dirty="0" err="1" smtClean="0"/>
              <a:t>che</a:t>
            </a:r>
            <a:r>
              <a:rPr lang="en-US" sz="3400" dirty="0" smtClean="0"/>
              <a:t> </a:t>
            </a:r>
            <a:r>
              <a:rPr lang="en-US" sz="3400" dirty="0" err="1" smtClean="0"/>
              <a:t>stanno</a:t>
            </a:r>
            <a:r>
              <a:rPr lang="en-US" sz="3400" dirty="0" smtClean="0"/>
              <a:t> per </a:t>
            </a:r>
            <a:r>
              <a:rPr lang="en-US" sz="3400" dirty="0" err="1" smtClean="0"/>
              <a:t>scadere</a:t>
            </a:r>
            <a:r>
              <a:rPr lang="en-US" sz="3400" dirty="0" smtClean="0"/>
              <a:t> </a:t>
            </a:r>
          </a:p>
          <a:p>
            <a:pPr algn="just"/>
            <a:r>
              <a:rPr lang="it-IT" sz="3400" b="1" dirty="0" smtClean="0"/>
              <a:t>Optional </a:t>
            </a:r>
            <a:r>
              <a:rPr lang="it-IT" sz="3400" b="1" dirty="0" err="1" smtClean="0"/>
              <a:t>Perfect</a:t>
            </a:r>
            <a:r>
              <a:rPr lang="it-IT" sz="3400" b="1" dirty="0" smtClean="0"/>
              <a:t> </a:t>
            </a:r>
            <a:r>
              <a:rPr lang="it-IT" sz="3400" b="1" dirty="0" err="1" smtClean="0"/>
              <a:t>Forward</a:t>
            </a:r>
            <a:r>
              <a:rPr lang="it-IT" sz="3400" b="1" dirty="0" smtClean="0"/>
              <a:t> </a:t>
            </a:r>
            <a:r>
              <a:rPr lang="it-IT" sz="3400" b="1" dirty="0" err="1" smtClean="0"/>
              <a:t>Secrecy</a:t>
            </a:r>
            <a:endParaRPr lang="it-IT" sz="3400" b="1" dirty="0" smtClean="0"/>
          </a:p>
          <a:p>
            <a:pPr lvl="1" algn="just"/>
            <a:r>
              <a:rPr lang="it-IT" sz="3400" dirty="0" smtClean="0"/>
              <a:t>Se è richiesto </a:t>
            </a:r>
            <a:r>
              <a:rPr lang="en-US" sz="3400" dirty="0" smtClean="0"/>
              <a:t>perfect forward secrecy </a:t>
            </a:r>
            <a:r>
              <a:rPr lang="en-US" sz="3400" dirty="0" err="1" smtClean="0"/>
              <a:t>ogni</a:t>
            </a:r>
            <a:r>
              <a:rPr lang="en-US" sz="3400" dirty="0" smtClean="0"/>
              <a:t> consecutive Modes </a:t>
            </a:r>
            <a:r>
              <a:rPr lang="en-US" sz="3400" dirty="0" err="1" smtClean="0"/>
              <a:t>effettuerà</a:t>
            </a:r>
            <a:r>
              <a:rPr lang="en-US" sz="3400" dirty="0" smtClean="0"/>
              <a:t> un </a:t>
            </a:r>
            <a:r>
              <a:rPr lang="en-US" sz="3400" dirty="0" err="1" smtClean="0"/>
              <a:t>nuovo</a:t>
            </a:r>
            <a:r>
              <a:rPr lang="en-US" sz="3400" dirty="0" smtClean="0"/>
              <a:t> </a:t>
            </a:r>
            <a:r>
              <a:rPr lang="en-US" sz="3400" dirty="0" err="1" smtClean="0"/>
              <a:t>Diffie</a:t>
            </a:r>
            <a:r>
              <a:rPr lang="en-US" sz="3400" dirty="0" smtClean="0"/>
              <a:t>-Hellmann key-exchange</a:t>
            </a:r>
          </a:p>
          <a:p>
            <a:pPr lvl="1"/>
            <a:endParaRPr lang="it-IT" dirty="0" smtClean="0"/>
          </a:p>
          <a:p>
            <a:pPr lvl="1"/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Il Datagramma IP tradizionale (1)</a:t>
            </a:r>
            <a:br>
              <a:rPr lang="it-IT" b="1" dirty="0" smtClean="0"/>
            </a:b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3643306" y="1142984"/>
            <a:ext cx="5264839" cy="36933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it-IT" dirty="0" smtClean="0">
                <a:solidFill>
                  <a:srgbClr val="FFFF00"/>
                </a:solidFill>
                <a:hlinkClick r:id="rId3"/>
              </a:rPr>
              <a:t>http://www.unixwiz.net/</a:t>
            </a:r>
            <a:r>
              <a:rPr lang="it-IT" dirty="0" err="1" smtClean="0">
                <a:solidFill>
                  <a:srgbClr val="FFFF00"/>
                </a:solidFill>
                <a:hlinkClick r:id="rId3"/>
              </a:rPr>
              <a:t>techtips</a:t>
            </a:r>
            <a:r>
              <a:rPr lang="it-IT" dirty="0" smtClean="0">
                <a:solidFill>
                  <a:srgbClr val="FFFF00"/>
                </a:solidFill>
                <a:hlinkClick r:id="rId3"/>
              </a:rPr>
              <a:t>/iguide-ipsec.html#ip</a:t>
            </a:r>
            <a:endParaRPr lang="it-IT" dirty="0" smtClean="0">
              <a:solidFill>
                <a:srgbClr val="FFFF00"/>
              </a:solidFill>
            </a:endParaRPr>
          </a:p>
        </p:txBody>
      </p:sp>
      <p:pic>
        <p:nvPicPr>
          <p:cNvPr id="1028" name="Picture 4" descr="C:\Documents and Settings\alessandra\Desktop\IP-Header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1357298"/>
            <a:ext cx="3929090" cy="5137020"/>
          </a:xfrm>
          <a:prstGeom prst="rect">
            <a:avLst/>
          </a:prstGeom>
          <a:noFill/>
        </p:spPr>
      </p:pic>
      <p:sp>
        <p:nvSpPr>
          <p:cNvPr id="7" name="Segnaposto contenuto 2"/>
          <p:cNvSpPr>
            <a:spLocks noGrp="1"/>
          </p:cNvSpPr>
          <p:nvPr>
            <p:ph idx="1"/>
          </p:nvPr>
        </p:nvSpPr>
        <p:spPr>
          <a:xfrm>
            <a:off x="4572000" y="1600200"/>
            <a:ext cx="4114800" cy="4829196"/>
          </a:xfrm>
        </p:spPr>
        <p:txBody>
          <a:bodyPr>
            <a:noAutofit/>
          </a:bodyPr>
          <a:lstStyle/>
          <a:p>
            <a:r>
              <a:rPr lang="en-US" sz="1600" b="1" dirty="0" err="1" smtClean="0"/>
              <a:t>frag</a:t>
            </a:r>
            <a:r>
              <a:rPr lang="en-US" sz="1600" b="1" dirty="0" smtClean="0"/>
              <a:t> offset </a:t>
            </a:r>
          </a:p>
          <a:p>
            <a:pPr lvl="1"/>
            <a:r>
              <a:rPr lang="it-IT" sz="1600" dirty="0" smtClean="0"/>
              <a:t>indica l'offset (misurato in blocchi di 8 byte) di un particolare frammento</a:t>
            </a:r>
            <a:endParaRPr lang="en-US" sz="1600" dirty="0" smtClean="0"/>
          </a:p>
          <a:p>
            <a:r>
              <a:rPr lang="en-US" sz="1600" b="1" dirty="0" smtClean="0"/>
              <a:t>TTL </a:t>
            </a:r>
          </a:p>
          <a:p>
            <a:pPr lvl="1"/>
            <a:r>
              <a:rPr lang="it-IT" sz="1600" dirty="0" smtClean="0"/>
              <a:t>Indica il </a:t>
            </a:r>
            <a:r>
              <a:rPr lang="it-IT" sz="1600" i="1" dirty="0" smtClean="0"/>
              <a:t>tempo di vita</a:t>
            </a:r>
            <a:r>
              <a:rPr lang="it-IT" sz="1600" dirty="0" smtClean="0"/>
              <a:t> del datagramma. </a:t>
            </a:r>
            <a:endParaRPr lang="en-US" sz="1600" dirty="0" smtClean="0"/>
          </a:p>
          <a:p>
            <a:r>
              <a:rPr lang="en-US" sz="1600" b="1" dirty="0" smtClean="0"/>
              <a:t>proto </a:t>
            </a:r>
          </a:p>
          <a:p>
            <a:pPr lvl="1"/>
            <a:r>
              <a:rPr lang="it-IT" sz="1600" dirty="0" smtClean="0"/>
              <a:t>Indica il codice associato al protocollo utilizzato nel campo dati del datagramma IP: per esempio al protocollo TCP è associato il codice </a:t>
            </a:r>
            <a:r>
              <a:rPr lang="it-IT" sz="1600" i="1" dirty="0" smtClean="0"/>
              <a:t>6</a:t>
            </a:r>
            <a:r>
              <a:rPr lang="it-IT" sz="1600" dirty="0" smtClean="0"/>
              <a:t>, ad UDP il codice </a:t>
            </a:r>
            <a:r>
              <a:rPr lang="it-IT" sz="1600" i="1" dirty="0" smtClean="0"/>
              <a:t>17. Altri protocolli (47, GRE. 50, ESP. 51, AH)</a:t>
            </a:r>
            <a:endParaRPr lang="en-US" sz="1600" dirty="0" smtClean="0"/>
          </a:p>
          <a:p>
            <a:r>
              <a:rPr lang="en-US" sz="1600" b="1" dirty="0" smtClean="0"/>
              <a:t>header </a:t>
            </a:r>
            <a:r>
              <a:rPr lang="en-US" sz="1600" b="1" dirty="0" err="1" smtClean="0"/>
              <a:t>chksum</a:t>
            </a:r>
            <a:r>
              <a:rPr lang="en-US" sz="1600" b="1" dirty="0" smtClean="0"/>
              <a:t> </a:t>
            </a:r>
          </a:p>
          <a:p>
            <a:pPr lvl="1"/>
            <a:r>
              <a:rPr lang="it-IT" sz="1600" dirty="0" smtClean="0"/>
              <a:t>È un campo usato per il controllo degli errori dell'</a:t>
            </a:r>
            <a:r>
              <a:rPr lang="it-IT" sz="1600" dirty="0" err="1" smtClean="0"/>
              <a:t>header</a:t>
            </a:r>
            <a:r>
              <a:rPr lang="it-IT" sz="1600" dirty="0" smtClean="0"/>
              <a:t>. Non è un </a:t>
            </a:r>
            <a:r>
              <a:rPr lang="en-US" sz="1600" dirty="0" smtClean="0"/>
              <a:t>checksum  </a:t>
            </a:r>
            <a:r>
              <a:rPr lang="en-US" sz="1600" dirty="0" err="1" smtClean="0"/>
              <a:t>cifrato</a:t>
            </a:r>
            <a:r>
              <a:rPr lang="en-US" sz="1600" dirty="0" smtClean="0"/>
              <a:t> e non </a:t>
            </a:r>
            <a:r>
              <a:rPr lang="en-US" sz="1600" dirty="0" err="1" smtClean="0"/>
              <a:t>tiene</a:t>
            </a:r>
            <a:r>
              <a:rPr lang="en-US" sz="1600" dirty="0" smtClean="0"/>
              <a:t> </a:t>
            </a:r>
            <a:r>
              <a:rPr lang="en-US" sz="1600" dirty="0" err="1" smtClean="0"/>
              <a:t>conto</a:t>
            </a:r>
            <a:r>
              <a:rPr lang="en-US" sz="1600" dirty="0" smtClean="0"/>
              <a:t> </a:t>
            </a:r>
            <a:r>
              <a:rPr lang="en-US" sz="1600" dirty="0" err="1" smtClean="0"/>
              <a:t>della</a:t>
            </a:r>
            <a:r>
              <a:rPr lang="en-US" sz="1600" dirty="0" smtClean="0"/>
              <a:t> parte del </a:t>
            </a:r>
            <a:r>
              <a:rPr lang="en-US" sz="1600" dirty="0" err="1" smtClean="0"/>
              <a:t>datagramma</a:t>
            </a:r>
            <a:r>
              <a:rPr lang="en-US" sz="1600" dirty="0" smtClean="0"/>
              <a:t> </a:t>
            </a:r>
            <a:r>
              <a:rPr lang="en-US" sz="1600" dirty="0" err="1" smtClean="0"/>
              <a:t>che</a:t>
            </a:r>
            <a:r>
              <a:rPr lang="en-US" sz="1600" dirty="0" smtClean="0"/>
              <a:t> segue </a:t>
            </a:r>
            <a:r>
              <a:rPr lang="en-US" sz="1600" dirty="0" err="1" smtClean="0"/>
              <a:t>l’IP</a:t>
            </a:r>
            <a:r>
              <a:rPr lang="en-US" sz="1600" dirty="0" smtClean="0"/>
              <a:t> header.</a:t>
            </a:r>
            <a:endParaRPr lang="it-I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Il Datagramma IP tradizionale (1)</a:t>
            </a:r>
            <a:br>
              <a:rPr lang="it-IT" b="1" dirty="0" smtClean="0"/>
            </a:b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3643306" y="1142984"/>
            <a:ext cx="5264839" cy="36933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it-IT" dirty="0" smtClean="0">
                <a:solidFill>
                  <a:srgbClr val="FFFF00"/>
                </a:solidFill>
                <a:hlinkClick r:id="rId3"/>
              </a:rPr>
              <a:t>http://www.unixwiz.net/</a:t>
            </a:r>
            <a:r>
              <a:rPr lang="it-IT" dirty="0" err="1" smtClean="0">
                <a:solidFill>
                  <a:srgbClr val="FFFF00"/>
                </a:solidFill>
                <a:hlinkClick r:id="rId3"/>
              </a:rPr>
              <a:t>techtips</a:t>
            </a:r>
            <a:r>
              <a:rPr lang="it-IT" dirty="0" smtClean="0">
                <a:solidFill>
                  <a:srgbClr val="FFFF00"/>
                </a:solidFill>
                <a:hlinkClick r:id="rId3"/>
              </a:rPr>
              <a:t>/iguide-ipsec.html#ip</a:t>
            </a:r>
            <a:endParaRPr lang="it-IT" dirty="0" smtClean="0">
              <a:solidFill>
                <a:srgbClr val="FFFF00"/>
              </a:solidFill>
            </a:endParaRPr>
          </a:p>
        </p:txBody>
      </p:sp>
      <p:pic>
        <p:nvPicPr>
          <p:cNvPr id="1028" name="Picture 4" descr="C:\Documents and Settings\alessandra\Desktop\IP-Header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1357298"/>
            <a:ext cx="3929090" cy="5137020"/>
          </a:xfrm>
          <a:prstGeom prst="rect">
            <a:avLst/>
          </a:prstGeom>
          <a:noFill/>
        </p:spPr>
      </p:pic>
      <p:sp>
        <p:nvSpPr>
          <p:cNvPr id="6" name="Segnaposto contenuto 2"/>
          <p:cNvSpPr txBox="1">
            <a:spLocks/>
          </p:cNvSpPr>
          <p:nvPr/>
        </p:nvSpPr>
        <p:spPr>
          <a:xfrm>
            <a:off x="4429124" y="1714488"/>
            <a:ext cx="375761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src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IP address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Indica l'</a:t>
            </a:r>
            <a:r>
              <a:rPr kumimoji="0" lang="it-IT" sz="1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indirizzo IP associato all'</a:t>
            </a:r>
            <a:r>
              <a:rPr kumimoji="0" lang="it-IT" sz="1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host</a:t>
            </a:r>
            <a:r>
              <a:rPr kumimoji="0" lang="it-IT" sz="1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del mittente</a:t>
            </a: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del datagramma (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32-bit)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dst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IP address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Indica l'</a:t>
            </a:r>
            <a:r>
              <a:rPr kumimoji="0" lang="it-IT" sz="1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indirizzo IP associato all'</a:t>
            </a:r>
            <a:r>
              <a:rPr kumimoji="0" lang="it-IT" sz="1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host</a:t>
            </a:r>
            <a:r>
              <a:rPr kumimoji="0" lang="it-IT" sz="1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del destinatario</a:t>
            </a: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del datagramma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 Options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Opzioni (facoltative e non molto usate) per usi più specifici del protocollo. 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Payload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dati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transito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3063</TotalTime>
  <Words>4511</Words>
  <Application>Microsoft Office PowerPoint</Application>
  <PresentationFormat>Presentazione su schermo (4:3)</PresentationFormat>
  <Paragraphs>619</Paragraphs>
  <Slides>72</Slides>
  <Notes>72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72</vt:i4>
      </vt:variant>
    </vt:vector>
  </HeadingPairs>
  <TitlesOfParts>
    <vt:vector size="73" baseType="lpstr">
      <vt:lpstr>Tema di Office</vt:lpstr>
      <vt:lpstr>La suite di protocolli IPSec</vt:lpstr>
      <vt:lpstr>IPSec</vt:lpstr>
      <vt:lpstr>Set up Ipsec (1) </vt:lpstr>
      <vt:lpstr>Set up Ipsec (2) </vt:lpstr>
      <vt:lpstr>Set up IPsec (3)</vt:lpstr>
      <vt:lpstr>Set up Ipsec (4) </vt:lpstr>
      <vt:lpstr> Il Datagramma IP tradizionale (1) </vt:lpstr>
      <vt:lpstr> Il Datagramma IP tradizionale (1) </vt:lpstr>
      <vt:lpstr> Il Datagramma IP tradizionale (1) </vt:lpstr>
      <vt:lpstr> AH: Authentication Only  (2) </vt:lpstr>
      <vt:lpstr> AH: Authentication Only  (1) </vt:lpstr>
      <vt:lpstr>AH Transport Mode (1)</vt:lpstr>
      <vt:lpstr>AH Transport Mode (2)</vt:lpstr>
      <vt:lpstr>AH Transport Mode (3)</vt:lpstr>
      <vt:lpstr> AH Tunnel Mode (1) </vt:lpstr>
      <vt:lpstr> AH Tunnel Mode (2) </vt:lpstr>
      <vt:lpstr> AH Tunnel Mode (3) </vt:lpstr>
      <vt:lpstr> Transport or Tunnel? (1)  </vt:lpstr>
      <vt:lpstr> Transport or Tunnel? (2)  </vt:lpstr>
      <vt:lpstr> Authentication Algorithms (1) </vt:lpstr>
      <vt:lpstr> Authentication Algorithms (1) </vt:lpstr>
      <vt:lpstr>AH and NAT</vt:lpstr>
      <vt:lpstr> ESP — Encapsulating Security Payload  </vt:lpstr>
      <vt:lpstr> ESP — Encapsulating Security Payload  </vt:lpstr>
      <vt:lpstr>ESP -con cifratura-</vt:lpstr>
      <vt:lpstr>ESP –senza cifratura-</vt:lpstr>
      <vt:lpstr>ESP –con autenticazione-</vt:lpstr>
      <vt:lpstr>ESP –con autenticazione-</vt:lpstr>
      <vt:lpstr>ESP Transport Mode</vt:lpstr>
      <vt:lpstr>ESP Transport Mode</vt:lpstr>
      <vt:lpstr>ESP Tunnel Mode</vt:lpstr>
      <vt:lpstr>ESP Tunnel Mode</vt:lpstr>
      <vt:lpstr>Riassunto</vt:lpstr>
      <vt:lpstr> Costruire una VPN  </vt:lpstr>
      <vt:lpstr>Security Associations and the SPI </vt:lpstr>
      <vt:lpstr>Security Associations and the SPI </vt:lpstr>
      <vt:lpstr>IPSec ISAKMP + IKE</vt:lpstr>
      <vt:lpstr>Internet Security Association and Key Management Protocol</vt:lpstr>
      <vt:lpstr>Messaggio ISAKMP</vt:lpstr>
      <vt:lpstr>Header ISAKMP</vt:lpstr>
      <vt:lpstr>Payload ISAKMP</vt:lpstr>
      <vt:lpstr>Tipi di payload ISAKMP (1)</vt:lpstr>
      <vt:lpstr>Tipi di payload ISAKMP (2)</vt:lpstr>
      <vt:lpstr>Tipi di payload ISAKMP (3)</vt:lpstr>
      <vt:lpstr>Tipi di payload (1)</vt:lpstr>
      <vt:lpstr>Tipi di payload (2)</vt:lpstr>
      <vt:lpstr>Tipi di payload (3)</vt:lpstr>
      <vt:lpstr>ISAKMP: scambio di messaggi</vt:lpstr>
      <vt:lpstr>Scambio Base</vt:lpstr>
      <vt:lpstr>Scambio Base</vt:lpstr>
      <vt:lpstr>Scambio Identity Protection</vt:lpstr>
      <vt:lpstr>Scambio Identity Protection</vt:lpstr>
      <vt:lpstr>Scambio Authentication Only</vt:lpstr>
      <vt:lpstr>Scambio Authentication Only</vt:lpstr>
      <vt:lpstr>Scambio Aggressive</vt:lpstr>
      <vt:lpstr>Scambio Informational</vt:lpstr>
      <vt:lpstr>Security Association</vt:lpstr>
      <vt:lpstr>IKE (Internet Key Exchange)</vt:lpstr>
      <vt:lpstr>IKE (Internet Key Exchange)</vt:lpstr>
      <vt:lpstr>IKE Elementi costitutivi</vt:lpstr>
      <vt:lpstr>IKE: Lo scopo</vt:lpstr>
      <vt:lpstr>IKE: Fase 1</vt:lpstr>
      <vt:lpstr>IKE: Fase 1</vt:lpstr>
      <vt:lpstr>IKE: Fase 2</vt:lpstr>
      <vt:lpstr>  IKE Phase 1 - Main Mode Establish a Secure Negotiation Channel  </vt:lpstr>
      <vt:lpstr>  IKE Phase 1 - Main Mode Establish a Secure Negotiation Channel  </vt:lpstr>
      <vt:lpstr>  IKE Phase 1 - Main Mode Establish a Secure Negotiation Channel  </vt:lpstr>
      <vt:lpstr>  IKE Phase 1 - Main Mode Establish a Secure Negotiation Channel  </vt:lpstr>
      <vt:lpstr> The Diffie-Hellman Key-Exchange Algorithm Perfect Forward Secrecy </vt:lpstr>
      <vt:lpstr>IKE Aggressive Mode</vt:lpstr>
      <vt:lpstr>IKE: Fase 2</vt:lpstr>
      <vt:lpstr>IKE Phase 2 - Quick Mode Establish or Renew an IPsec SA</vt:lpstr>
    </vt:vector>
  </TitlesOfParts>
  <Company>universita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alessandra</dc:creator>
  <cp:lastModifiedBy>gio</cp:lastModifiedBy>
  <cp:revision>52</cp:revision>
  <dcterms:created xsi:type="dcterms:W3CDTF">2010-04-27T16:14:48Z</dcterms:created>
  <dcterms:modified xsi:type="dcterms:W3CDTF">2012-05-10T05:21:57Z</dcterms:modified>
</cp:coreProperties>
</file>