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98" r:id="rId3"/>
    <p:sldId id="287" r:id="rId4"/>
    <p:sldId id="288" r:id="rId5"/>
    <p:sldId id="289" r:id="rId6"/>
    <p:sldId id="290" r:id="rId7"/>
    <p:sldId id="292" r:id="rId8"/>
    <p:sldId id="293" r:id="rId9"/>
    <p:sldId id="291" r:id="rId10"/>
    <p:sldId id="257" r:id="rId11"/>
    <p:sldId id="258" r:id="rId12"/>
    <p:sldId id="259" r:id="rId13"/>
    <p:sldId id="260" r:id="rId14"/>
    <p:sldId id="261" r:id="rId15"/>
    <p:sldId id="262" r:id="rId16"/>
    <p:sldId id="263" r:id="rId17"/>
    <p:sldId id="264" r:id="rId18"/>
    <p:sldId id="265" r:id="rId19"/>
    <p:sldId id="267" r:id="rId20"/>
    <p:sldId id="268" r:id="rId21"/>
    <p:sldId id="294" r:id="rId22"/>
    <p:sldId id="269" r:id="rId23"/>
    <p:sldId id="270" r:id="rId24"/>
    <p:sldId id="273" r:id="rId25"/>
    <p:sldId id="275" r:id="rId26"/>
    <p:sldId id="278" r:id="rId27"/>
    <p:sldId id="279" r:id="rId28"/>
    <p:sldId id="286" r:id="rId29"/>
    <p:sldId id="271" r:id="rId30"/>
    <p:sldId id="280" r:id="rId31"/>
    <p:sldId id="295" r:id="rId32"/>
    <p:sldId id="296" r:id="rId33"/>
    <p:sldId id="297" r:id="rId34"/>
    <p:sldId id="283" r:id="rId35"/>
    <p:sldId id="284" r:id="rId3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p:scale>
          <a:sx n="73" d="100"/>
          <a:sy n="73" d="100"/>
        </p:scale>
        <p:origin x="-1718"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44441A4-9368-432E-9DDB-2732679EB86E}" type="datetimeFigureOut">
              <a:rPr lang="it-IT"/>
              <a:pPr>
                <a:defRPr/>
              </a:pPr>
              <a:t>18/04/2013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A90B951-3EFA-413D-AE28-BD452C0DE104}" type="slidenum">
              <a:rPr lang="it-IT"/>
              <a:pPr>
                <a:defRPr/>
              </a:pPr>
              <a:t>‹N›</a:t>
            </a:fld>
            <a:endParaRPr lang="it-IT"/>
          </a:p>
        </p:txBody>
      </p:sp>
    </p:spTree>
    <p:extLst>
      <p:ext uri="{BB962C8B-B14F-4D97-AF65-F5344CB8AC3E}">
        <p14:creationId xmlns:p14="http://schemas.microsoft.com/office/powerpoint/2010/main" val="1872131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867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dirty="0" smtClean="0"/>
          </a:p>
        </p:txBody>
      </p:sp>
      <p:sp>
        <p:nvSpPr>
          <p:cNvPr id="2867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EBF463-C8E7-4AA6-9FB4-CE95D8C4E241}" type="slidenum">
              <a:rPr lang="it-IT" smtClean="0"/>
              <a:pPr fontAlgn="base">
                <a:spcBef>
                  <a:spcPct val="0"/>
                </a:spcBef>
                <a:spcAft>
                  <a:spcPct val="0"/>
                </a:spcAft>
                <a:defRPr/>
              </a:pPr>
              <a:t>1</a:t>
            </a:fld>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969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2970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C187CA-E012-4458-9D03-5F31DE55E2A0}" type="slidenum">
              <a:rPr lang="it-IT" smtClean="0"/>
              <a:pPr fontAlgn="base">
                <a:spcBef>
                  <a:spcPct val="0"/>
                </a:spcBef>
                <a:spcAft>
                  <a:spcPct val="0"/>
                </a:spcAft>
                <a:defRPr/>
              </a:pPr>
              <a:t>10</a:t>
            </a:fld>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072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072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1BE45A-43F8-425E-A84C-C22EA8D5AFAD}" type="slidenum">
              <a:rPr lang="it-IT" smtClean="0"/>
              <a:pPr fontAlgn="base">
                <a:spcBef>
                  <a:spcPct val="0"/>
                </a:spcBef>
                <a:spcAft>
                  <a:spcPct val="0"/>
                </a:spcAft>
                <a:defRPr/>
              </a:pPr>
              <a:t>11</a:t>
            </a:fld>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174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174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637E0A-FB1C-4CF7-BC78-9AFF1B891CCA}" type="slidenum">
              <a:rPr lang="it-IT" smtClean="0"/>
              <a:pPr fontAlgn="base">
                <a:spcBef>
                  <a:spcPct val="0"/>
                </a:spcBef>
                <a:spcAft>
                  <a:spcPct val="0"/>
                </a:spcAft>
                <a:defRPr/>
              </a:pPr>
              <a:t>12</a:t>
            </a:fld>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277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277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6E0178-D438-407E-A2E3-A072E05FDCFD}" type="slidenum">
              <a:rPr lang="it-IT" smtClean="0"/>
              <a:pPr fontAlgn="base">
                <a:spcBef>
                  <a:spcPct val="0"/>
                </a:spcBef>
                <a:spcAft>
                  <a:spcPct val="0"/>
                </a:spcAft>
                <a:defRPr/>
              </a:pPr>
              <a:t>13</a:t>
            </a:fld>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37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379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8D2582-59E7-413D-B103-DAC50550B13B}" type="slidenum">
              <a:rPr lang="it-IT" smtClean="0"/>
              <a:pPr fontAlgn="base">
                <a:spcBef>
                  <a:spcPct val="0"/>
                </a:spcBef>
                <a:spcAft>
                  <a:spcPct val="0"/>
                </a:spcAft>
                <a:defRPr/>
              </a:pPr>
              <a:t>14</a:t>
            </a:fld>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48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482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29E5D8-687A-41FC-A26B-83DBA92574C4}" type="slidenum">
              <a:rPr lang="it-IT" smtClean="0"/>
              <a:pPr fontAlgn="base">
                <a:spcBef>
                  <a:spcPct val="0"/>
                </a:spcBef>
                <a:spcAft>
                  <a:spcPct val="0"/>
                </a:spcAft>
                <a:defRPr/>
              </a:pPr>
              <a:t>15</a:t>
            </a:fld>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58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11BE69-3D7C-4C3B-B507-06C64F92E148}" type="slidenum">
              <a:rPr lang="it-IT" smtClean="0"/>
              <a:pPr fontAlgn="base">
                <a:spcBef>
                  <a:spcPct val="0"/>
                </a:spcBef>
                <a:spcAft>
                  <a:spcPct val="0"/>
                </a:spcAft>
                <a:defRPr/>
              </a:pPr>
              <a:t>16</a:t>
            </a:fld>
            <a:endParaRPr 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68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97F781-091C-4ED8-BE5A-BB271B377549}" type="slidenum">
              <a:rPr lang="it-IT" smtClean="0"/>
              <a:pPr fontAlgn="base">
                <a:spcBef>
                  <a:spcPct val="0"/>
                </a:spcBef>
                <a:spcAft>
                  <a:spcPct val="0"/>
                </a:spcAft>
                <a:defRPr/>
              </a:pPr>
              <a:t>17</a:t>
            </a:fld>
            <a:endParaRPr 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789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789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B3D428-5C6A-4B5D-8D1E-CB99425CD357}" type="slidenum">
              <a:rPr lang="it-IT" smtClean="0"/>
              <a:pPr fontAlgn="base">
                <a:spcBef>
                  <a:spcPct val="0"/>
                </a:spcBef>
                <a:spcAft>
                  <a:spcPct val="0"/>
                </a:spcAft>
                <a:defRPr/>
              </a:pPr>
              <a:t>18</a:t>
            </a:fld>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891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891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63628E-7BB4-43C8-9BFA-3ADEF57CBBF1}" type="slidenum">
              <a:rPr lang="it-IT" smtClean="0"/>
              <a:pPr fontAlgn="base">
                <a:spcBef>
                  <a:spcPct val="0"/>
                </a:spcBef>
                <a:spcAft>
                  <a:spcPct val="0"/>
                </a:spcAft>
                <a:defRPr/>
              </a:pPr>
              <a:t>19</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2</a:t>
            </a:fld>
            <a:endParaRPr lang="it-IT"/>
          </a:p>
        </p:txBody>
      </p:sp>
    </p:spTree>
    <p:extLst>
      <p:ext uri="{BB962C8B-B14F-4D97-AF65-F5344CB8AC3E}">
        <p14:creationId xmlns:p14="http://schemas.microsoft.com/office/powerpoint/2010/main" val="2141156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3993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994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2C09D5-D7CE-4020-ACA8-61ABDCEB5B15}" type="slidenum">
              <a:rPr lang="it-IT" smtClean="0"/>
              <a:pPr fontAlgn="base">
                <a:spcBef>
                  <a:spcPct val="0"/>
                </a:spcBef>
                <a:spcAft>
                  <a:spcPct val="0"/>
                </a:spcAft>
                <a:defRPr/>
              </a:pPr>
              <a:t>20</a:t>
            </a:fld>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21</a:t>
            </a:fld>
            <a:endParaRPr lang="it-IT"/>
          </a:p>
        </p:txBody>
      </p:sp>
    </p:spTree>
    <p:extLst>
      <p:ext uri="{BB962C8B-B14F-4D97-AF65-F5344CB8AC3E}">
        <p14:creationId xmlns:p14="http://schemas.microsoft.com/office/powerpoint/2010/main" val="12436090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09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096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ED7F05-DDC7-4270-BD73-96ED9F23F786}" type="slidenum">
              <a:rPr lang="it-IT" smtClean="0"/>
              <a:pPr fontAlgn="base">
                <a:spcBef>
                  <a:spcPct val="0"/>
                </a:spcBef>
                <a:spcAft>
                  <a:spcPct val="0"/>
                </a:spcAft>
                <a:defRPr/>
              </a:pPr>
              <a:t>22</a:t>
            </a:fld>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198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198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D5B459-ACBF-437F-B7C6-B6AC81A8847D}" type="slidenum">
              <a:rPr lang="it-IT" smtClean="0"/>
              <a:pPr fontAlgn="base">
                <a:spcBef>
                  <a:spcPct val="0"/>
                </a:spcBef>
                <a:spcAft>
                  <a:spcPct val="0"/>
                </a:spcAft>
                <a:defRPr/>
              </a:pPr>
              <a:t>23</a:t>
            </a:fld>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301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301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98E2EF-5B92-4324-8C98-EECF5E6E3A8B}" type="slidenum">
              <a:rPr lang="it-IT" smtClean="0"/>
              <a:pPr fontAlgn="base">
                <a:spcBef>
                  <a:spcPct val="0"/>
                </a:spcBef>
                <a:spcAft>
                  <a:spcPct val="0"/>
                </a:spcAft>
                <a:defRPr/>
              </a:pPr>
              <a:t>24</a:t>
            </a:fld>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403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403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1E1B8D-71AB-41BC-A0E3-1843EF3D1E0F}" type="slidenum">
              <a:rPr lang="it-IT" smtClean="0"/>
              <a:pPr fontAlgn="base">
                <a:spcBef>
                  <a:spcPct val="0"/>
                </a:spcBef>
                <a:spcAft>
                  <a:spcPct val="0"/>
                </a:spcAft>
                <a:defRPr/>
              </a:pPr>
              <a:t>25</a:t>
            </a:fld>
            <a:endParaRPr 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505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506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6E7B85-9372-427D-BC20-E2B9E4E977C1}" type="slidenum">
              <a:rPr lang="it-IT" smtClean="0"/>
              <a:pPr fontAlgn="base">
                <a:spcBef>
                  <a:spcPct val="0"/>
                </a:spcBef>
                <a:spcAft>
                  <a:spcPct val="0"/>
                </a:spcAft>
                <a:defRPr/>
              </a:pPr>
              <a:t>26</a:t>
            </a:fld>
            <a:endParaRPr 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608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608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61E62C-BAFB-4414-93F6-F0ED1F5C94C6}" type="slidenum">
              <a:rPr lang="it-IT" smtClean="0"/>
              <a:pPr fontAlgn="base">
                <a:spcBef>
                  <a:spcPct val="0"/>
                </a:spcBef>
                <a:spcAft>
                  <a:spcPct val="0"/>
                </a:spcAft>
                <a:defRPr/>
              </a:pPr>
              <a:t>27</a:t>
            </a:fld>
            <a:endParaRPr 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28</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710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710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FEE23F-2E1C-426C-8C1B-7690DF8C8E00}" type="slidenum">
              <a:rPr lang="it-IT" smtClean="0"/>
              <a:pPr fontAlgn="base">
                <a:spcBef>
                  <a:spcPct val="0"/>
                </a:spcBef>
                <a:spcAft>
                  <a:spcPct val="0"/>
                </a:spcAft>
                <a:defRPr/>
              </a:pPr>
              <a:t>29</a:t>
            </a:fld>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3</a:t>
            </a:fld>
            <a:endParaRPr lang="it-IT"/>
          </a:p>
        </p:txBody>
      </p:sp>
    </p:spTree>
    <p:extLst>
      <p:ext uri="{BB962C8B-B14F-4D97-AF65-F5344CB8AC3E}">
        <p14:creationId xmlns:p14="http://schemas.microsoft.com/office/powerpoint/2010/main" val="5896701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915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49156"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B6D2C3-1B75-4D04-BDB8-0DAA004686AF}" type="slidenum">
              <a:rPr lang="it-IT" smtClean="0"/>
              <a:pPr fontAlgn="base">
                <a:spcBef>
                  <a:spcPct val="0"/>
                </a:spcBef>
                <a:spcAft>
                  <a:spcPct val="0"/>
                </a:spcAft>
                <a:defRPr/>
              </a:pPr>
              <a:t>30</a:t>
            </a:fld>
            <a:endParaRPr 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017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018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1E0FC5-171E-45FE-8A40-10FE295DD6F5}" type="slidenum">
              <a:rPr lang="it-IT" smtClean="0"/>
              <a:pPr fontAlgn="base">
                <a:spcBef>
                  <a:spcPct val="0"/>
                </a:spcBef>
                <a:spcAft>
                  <a:spcPct val="0"/>
                </a:spcAft>
                <a:defRPr/>
              </a:pPr>
              <a:t>31</a:t>
            </a:fld>
            <a:endParaRPr lang="it-I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32</a:t>
            </a:fld>
            <a:endParaRPr lang="it-IT"/>
          </a:p>
        </p:txBody>
      </p:sp>
    </p:spTree>
    <p:extLst>
      <p:ext uri="{BB962C8B-B14F-4D97-AF65-F5344CB8AC3E}">
        <p14:creationId xmlns:p14="http://schemas.microsoft.com/office/powerpoint/2010/main" val="2267875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33</a:t>
            </a:fld>
            <a:endParaRPr lang="it-IT"/>
          </a:p>
        </p:txBody>
      </p:sp>
    </p:spTree>
    <p:extLst>
      <p:ext uri="{BB962C8B-B14F-4D97-AF65-F5344CB8AC3E}">
        <p14:creationId xmlns:p14="http://schemas.microsoft.com/office/powerpoint/2010/main" val="2073985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22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22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2BCE11-9DE4-41EF-9D59-D022FAB52FA5}" type="slidenum">
              <a:rPr lang="it-IT" smtClean="0"/>
              <a:pPr fontAlgn="base">
                <a:spcBef>
                  <a:spcPct val="0"/>
                </a:spcBef>
                <a:spcAft>
                  <a:spcPct val="0"/>
                </a:spcAft>
                <a:defRPr/>
              </a:pPr>
              <a:t>34</a:t>
            </a:fld>
            <a:endParaRPr lang="it-IT"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325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53252"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F92108-AC5A-4790-BA35-5F4BDE08BA30}" type="slidenum">
              <a:rPr lang="it-IT" smtClean="0"/>
              <a:pPr fontAlgn="base">
                <a:spcBef>
                  <a:spcPct val="0"/>
                </a:spcBef>
                <a:spcAft>
                  <a:spcPct val="0"/>
                </a:spcAft>
                <a:defRPr/>
              </a:pPr>
              <a:t>35</a:t>
            </a:fld>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4</a:t>
            </a:fld>
            <a:endParaRPr lang="it-IT"/>
          </a:p>
        </p:txBody>
      </p:sp>
    </p:spTree>
    <p:extLst>
      <p:ext uri="{BB962C8B-B14F-4D97-AF65-F5344CB8AC3E}">
        <p14:creationId xmlns:p14="http://schemas.microsoft.com/office/powerpoint/2010/main" val="589670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5</a:t>
            </a:fld>
            <a:endParaRPr lang="it-IT"/>
          </a:p>
        </p:txBody>
      </p:sp>
    </p:spTree>
    <p:extLst>
      <p:ext uri="{BB962C8B-B14F-4D97-AF65-F5344CB8AC3E}">
        <p14:creationId xmlns:p14="http://schemas.microsoft.com/office/powerpoint/2010/main" val="3540945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6</a:t>
            </a:fld>
            <a:endParaRPr lang="it-IT"/>
          </a:p>
        </p:txBody>
      </p:sp>
    </p:spTree>
    <p:extLst>
      <p:ext uri="{BB962C8B-B14F-4D97-AF65-F5344CB8AC3E}">
        <p14:creationId xmlns:p14="http://schemas.microsoft.com/office/powerpoint/2010/main" val="189878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7</a:t>
            </a:fld>
            <a:endParaRPr lang="it-IT"/>
          </a:p>
        </p:txBody>
      </p:sp>
    </p:spTree>
    <p:extLst>
      <p:ext uri="{BB962C8B-B14F-4D97-AF65-F5344CB8AC3E}">
        <p14:creationId xmlns:p14="http://schemas.microsoft.com/office/powerpoint/2010/main" val="3814564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8</a:t>
            </a:fld>
            <a:endParaRPr lang="it-IT"/>
          </a:p>
        </p:txBody>
      </p:sp>
    </p:spTree>
    <p:extLst>
      <p:ext uri="{BB962C8B-B14F-4D97-AF65-F5344CB8AC3E}">
        <p14:creationId xmlns:p14="http://schemas.microsoft.com/office/powerpoint/2010/main" val="430671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2A90B951-3EFA-413D-AE28-BD452C0DE104}" type="slidenum">
              <a:rPr lang="it-IT" smtClean="0"/>
              <a:pPr>
                <a:defRPr/>
              </a:pPr>
              <a:t>9</a:t>
            </a:fld>
            <a:endParaRPr lang="it-IT"/>
          </a:p>
        </p:txBody>
      </p:sp>
    </p:spTree>
    <p:extLst>
      <p:ext uri="{BB962C8B-B14F-4D97-AF65-F5344CB8AC3E}">
        <p14:creationId xmlns:p14="http://schemas.microsoft.com/office/powerpoint/2010/main" val="2189420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pPr>
              <a:defRPr/>
            </a:pPr>
            <a:fld id="{BD1D3920-097D-4D18-9EB5-322CDCE3ABBE}" type="datetimeFigureOut">
              <a:rPr lang="it-IT" smtClean="0"/>
              <a:pPr>
                <a:defRPr/>
              </a:pPr>
              <a:t>18/04/2013</a:t>
            </a:fld>
            <a:endParaRPr lang="it-IT"/>
          </a:p>
        </p:txBody>
      </p:sp>
      <p:sp>
        <p:nvSpPr>
          <p:cNvPr id="2" name="Segnaposto piè di pagina 1"/>
          <p:cNvSpPr>
            <a:spLocks noGrp="1"/>
          </p:cNvSpPr>
          <p:nvPr>
            <p:ph type="ftr" sz="quarter" idx="11"/>
          </p:nvPr>
        </p:nvSpPr>
        <p:spPr/>
        <p:txBody>
          <a:bodyPr/>
          <a:lstStyle/>
          <a:p>
            <a:pPr>
              <a:defRPr/>
            </a:pPr>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pPr>
              <a:defRPr/>
            </a:pPr>
            <a:fld id="{DAC27DA9-B421-4BB7-8969-497A928DA838}"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fld id="{B9151EAF-425E-4053-A11A-BDA2C17F9428}" type="datetimeFigureOut">
              <a:rPr lang="it-IT" smtClean="0"/>
              <a:pPr>
                <a:defRPr/>
              </a:pPr>
              <a:t>18/04/2013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E1320FC-403E-48ED-A47C-9ECD7A73549F}"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defRPr/>
            </a:pPr>
            <a:fld id="{46F03D27-DAB3-4447-842A-0541F4E48038}" type="datetimeFigureOut">
              <a:rPr lang="it-IT" smtClean="0"/>
              <a:pPr>
                <a:defRPr/>
              </a:pPr>
              <a:t>18/04/2013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851100A6-AA7B-4803-B3FB-1CA547336917}"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pPr>
              <a:defRPr/>
            </a:pPr>
            <a:fld id="{2A08F7E2-032C-4AF2-BD58-2FBFC1B79F49}" type="datetimeFigureOut">
              <a:rPr lang="it-IT" smtClean="0"/>
              <a:pPr>
                <a:defRPr/>
              </a:pPr>
              <a:t>18/04/2013</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pPr>
              <a:defRPr/>
            </a:pPr>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pPr>
              <a:defRPr/>
            </a:pPr>
            <a:fld id="{2BDA1213-8946-495F-95E1-7414B0F69495}" type="slidenum">
              <a:rPr lang="it-IT" smtClean="0"/>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pPr>
              <a:defRPr/>
            </a:pPr>
            <a:fld id="{49DAB8C8-F0B9-4078-83E5-4F64A842C7DC}" type="datetimeFigureOut">
              <a:rPr lang="it-IT" smtClean="0"/>
              <a:pPr>
                <a:defRPr/>
              </a:pPr>
              <a:t>18/04/2013</a:t>
            </a:fld>
            <a:endParaRPr lang="it-IT"/>
          </a:p>
        </p:txBody>
      </p:sp>
      <p:sp>
        <p:nvSpPr>
          <p:cNvPr id="11" name="Segnaposto piè di pagina 10"/>
          <p:cNvSpPr>
            <a:spLocks noGrp="1"/>
          </p:cNvSpPr>
          <p:nvPr>
            <p:ph type="ftr" sz="quarter" idx="11"/>
          </p:nvPr>
        </p:nvSpPr>
        <p:spPr/>
        <p:txBody>
          <a:bodyPr/>
          <a:lstStyle/>
          <a:p>
            <a:pPr>
              <a:defRPr/>
            </a:pPr>
            <a:endParaRPr lang="it-IT"/>
          </a:p>
        </p:txBody>
      </p:sp>
      <p:sp>
        <p:nvSpPr>
          <p:cNvPr id="16" name="Segnaposto numero diapositiva 15"/>
          <p:cNvSpPr>
            <a:spLocks noGrp="1"/>
          </p:cNvSpPr>
          <p:nvPr>
            <p:ph type="sldNum" sz="quarter" idx="12"/>
          </p:nvPr>
        </p:nvSpPr>
        <p:spPr/>
        <p:txBody>
          <a:bodyPr/>
          <a:lstStyle/>
          <a:p>
            <a:pPr>
              <a:defRPr/>
            </a:pPr>
            <a:fld id="{79F3AA92-C5AD-4F83-B7E2-7253E419DBAB}" type="slidenum">
              <a:rPr lang="it-IT" smtClean="0"/>
              <a:pPr>
                <a:defRPr/>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pPr>
              <a:defRPr/>
            </a:pPr>
            <a:fld id="{B4624E87-CD24-487B-94E9-F5F6EFDE2F60}" type="datetimeFigureOut">
              <a:rPr lang="it-IT" smtClean="0"/>
              <a:pPr>
                <a:defRPr/>
              </a:pPr>
              <a:t>18/04/2013</a:t>
            </a:fld>
            <a:endParaRPr lang="it-IT"/>
          </a:p>
        </p:txBody>
      </p:sp>
      <p:sp>
        <p:nvSpPr>
          <p:cNvPr id="10" name="Segnaposto piè di pagina 9"/>
          <p:cNvSpPr>
            <a:spLocks noGrp="1"/>
          </p:cNvSpPr>
          <p:nvPr>
            <p:ph type="ftr" sz="quarter" idx="11"/>
          </p:nvPr>
        </p:nvSpPr>
        <p:spPr/>
        <p:txBody>
          <a:bodyPr/>
          <a:lstStyle/>
          <a:p>
            <a:pPr>
              <a:defRPr/>
            </a:pPr>
            <a:endParaRPr lang="it-IT"/>
          </a:p>
        </p:txBody>
      </p:sp>
      <p:sp>
        <p:nvSpPr>
          <p:cNvPr id="31" name="Segnaposto numero diapositiva 30"/>
          <p:cNvSpPr>
            <a:spLocks noGrp="1"/>
          </p:cNvSpPr>
          <p:nvPr>
            <p:ph type="sldNum" sz="quarter" idx="12"/>
          </p:nvPr>
        </p:nvSpPr>
        <p:spPr/>
        <p:txBody>
          <a:bodyPr/>
          <a:lstStyle/>
          <a:p>
            <a:pPr>
              <a:defRPr/>
            </a:pPr>
            <a:fld id="{431D3938-6F56-49EE-9AFF-5E15C1AB752E}" type="slidenum">
              <a:rPr lang="it-IT" smtClean="0"/>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pPr>
              <a:defRPr/>
            </a:pPr>
            <a:fld id="{8D4998AB-77CF-4D52-87FF-9ABA0F0E914A}" type="datetimeFigureOut">
              <a:rPr lang="it-IT" smtClean="0"/>
              <a:pPr>
                <a:defRPr/>
              </a:pPr>
              <a:t>18/04/2013</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pPr>
              <a:defRPr/>
            </a:pPr>
            <a:fld id="{6FC50366-EC9F-4DB9-B45C-42175F19648D}" type="slidenum">
              <a:rPr lang="it-IT" smtClean="0"/>
              <a:pPr>
                <a:defRPr/>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pPr>
              <a:defRPr/>
            </a:pPr>
            <a:fld id="{0F430EC9-75B9-482E-8D07-C9A7C87BD127}" type="datetimeFigureOut">
              <a:rPr lang="it-IT" smtClean="0"/>
              <a:pPr>
                <a:defRPr/>
              </a:pPr>
              <a:t>18/04/2013</a:t>
            </a:fld>
            <a:endParaRPr lang="it-IT"/>
          </a:p>
        </p:txBody>
      </p:sp>
      <p:sp>
        <p:nvSpPr>
          <p:cNvPr id="21" name="Segnaposto piè di pagina 20"/>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87B82C22-68D2-4BFE-A184-FCE89C27785D}"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fld id="{2927BBFA-12FE-4681-9E6B-EA7EF64051FE}" type="datetimeFigureOut">
              <a:rPr lang="it-IT" smtClean="0"/>
              <a:pPr>
                <a:defRPr/>
              </a:pPr>
              <a:t>18/04/2013</a:t>
            </a:fld>
            <a:endParaRPr lang="it-IT"/>
          </a:p>
        </p:txBody>
      </p:sp>
      <p:sp>
        <p:nvSpPr>
          <p:cNvPr id="24" name="Segnaposto piè di pagina 23"/>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493EBE17-841B-4DA7-9EAC-1C859A7A6A0A}"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pPr>
              <a:defRPr/>
            </a:pPr>
            <a:fld id="{9E2DCF22-3B89-447A-A1E4-C7C90CCA0B9E}" type="datetimeFigureOut">
              <a:rPr lang="it-IT" smtClean="0"/>
              <a:pPr>
                <a:defRPr/>
              </a:pPr>
              <a:t>18/04/2013</a:t>
            </a:fld>
            <a:endParaRPr lang="it-IT"/>
          </a:p>
        </p:txBody>
      </p:sp>
      <p:sp>
        <p:nvSpPr>
          <p:cNvPr id="29" name="Segnaposto piè di pagina 28"/>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D25CA50B-7283-47FC-BFA6-EADFCF6D49D8}" type="slidenum">
              <a:rPr lang="it-IT" smtClean="0"/>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pPr>
              <a:defRPr/>
            </a:pPr>
            <a:fld id="{647773E7-0B9C-4FA1-868B-68F622A7476E}" type="datetimeFigureOut">
              <a:rPr lang="it-IT" smtClean="0"/>
              <a:pPr>
                <a:defRPr/>
              </a:pPr>
              <a:t>18/04/2013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31" name="Segnaposto numero diapositiva 30"/>
          <p:cNvSpPr>
            <a:spLocks noGrp="1"/>
          </p:cNvSpPr>
          <p:nvPr>
            <p:ph type="sldNum" sz="quarter" idx="12"/>
          </p:nvPr>
        </p:nvSpPr>
        <p:spPr/>
        <p:txBody>
          <a:bodyPr/>
          <a:lstStyle/>
          <a:p>
            <a:pPr>
              <a:defRPr/>
            </a:pPr>
            <a:fld id="{6FD1B745-93B9-4D16-8EF1-3660A077E744}" type="slidenum">
              <a:rPr lang="it-IT" smtClean="0"/>
              <a:pPr>
                <a:defRPr/>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E8E17218-473C-4199-B194-F835013BEB55}" type="datetimeFigureOut">
              <a:rPr lang="it-IT" smtClean="0"/>
              <a:pPr>
                <a:defRPr/>
              </a:pPr>
              <a:t>18/04/2013</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A4ECDE00-6288-4873-AE4A-4FFF9E2010CB}" type="slidenum">
              <a:rPr lang="it-IT" smtClean="0"/>
              <a:pPr>
                <a:defRPr/>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echnet.microsoft.com/en-us/library/cc512606.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kkadia.org/drepper/SHA-crypt.t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we.mitre.org/top25/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ophcrack.sourceforge.net/tables.ph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www.keylogger.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ctrTitle"/>
          </p:nvPr>
        </p:nvSpPr>
        <p:spPr/>
        <p:txBody>
          <a:bodyPr/>
          <a:lstStyle/>
          <a:p>
            <a:pPr eaLnBrk="1" hangingPunct="1"/>
            <a:r>
              <a:rPr lang="it-IT" dirty="0" smtClean="0"/>
              <a:t>Password </a:t>
            </a:r>
            <a:r>
              <a:rPr lang="it-IT" dirty="0" err="1" smtClean="0"/>
              <a:t>storage</a:t>
            </a:r>
            <a:r>
              <a:rPr lang="it-IT" dirty="0" smtClean="0"/>
              <a:t> &amp; Friends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en-US" b="1" dirty="0" smtClean="0"/>
              <a:t>Password Storage</a:t>
            </a:r>
            <a:endParaRPr lang="it-IT" dirty="0" smtClean="0"/>
          </a:p>
        </p:txBody>
      </p:sp>
      <p:sp>
        <p:nvSpPr>
          <p:cNvPr id="3" name="Segnaposto contenuto 2"/>
          <p:cNvSpPr>
            <a:spLocks noGrp="1"/>
          </p:cNvSpPr>
          <p:nvPr>
            <p:ph idx="1"/>
          </p:nvPr>
        </p:nvSpPr>
        <p:spPr/>
        <p:txBody>
          <a:bodyPr rtlCol="0">
            <a:normAutofit fontScale="85000" lnSpcReduction="20000"/>
          </a:bodyPr>
          <a:lstStyle/>
          <a:p>
            <a:pPr algn="just" eaLnBrk="1" fontAlgn="auto" hangingPunct="1">
              <a:spcAft>
                <a:spcPts val="0"/>
              </a:spcAft>
              <a:buFont typeface="Arial" pitchFamily="34" charset="0"/>
              <a:buChar char="•"/>
              <a:defRPr/>
            </a:pPr>
            <a:r>
              <a:rPr lang="en-US" sz="2800" dirty="0" smtClean="0"/>
              <a:t>It is good practice not to store user passwords at ALL: better to use an hash of the password instead.</a:t>
            </a:r>
            <a:endParaRPr lang="en-US" dirty="0" smtClean="0"/>
          </a:p>
          <a:p>
            <a:pPr algn="just" eaLnBrk="1" fontAlgn="auto" hangingPunct="1">
              <a:spcAft>
                <a:spcPts val="0"/>
              </a:spcAft>
              <a:buFont typeface="Arial" pitchFamily="34" charset="0"/>
              <a:buChar char="•"/>
              <a:defRPr/>
            </a:pPr>
            <a:r>
              <a:rPr lang="en-US" sz="2800" dirty="0" smtClean="0"/>
              <a:t>W.r.t. encryption with a secret server key, hashing guarantees that passwords can be verified by generating their hash, but it is not easy to convert back an hash value to its generating password</a:t>
            </a:r>
          </a:p>
          <a:p>
            <a:pPr algn="just" eaLnBrk="1" fontAlgn="auto" hangingPunct="1">
              <a:spcAft>
                <a:spcPts val="0"/>
              </a:spcAft>
              <a:buFont typeface="Arial" pitchFamily="34" charset="0"/>
              <a:buChar char="•"/>
              <a:defRPr/>
            </a:pPr>
            <a:r>
              <a:rPr lang="en-US" sz="2800" dirty="0" smtClean="0"/>
              <a:t>Brute forcing can be mitigated by iterating hashing multiple times</a:t>
            </a:r>
          </a:p>
          <a:p>
            <a:pPr algn="just" eaLnBrk="1" fontAlgn="auto" hangingPunct="1">
              <a:spcAft>
                <a:spcPts val="0"/>
              </a:spcAft>
              <a:buFont typeface="Arial" pitchFamily="34" charset="0"/>
              <a:buChar char="•"/>
              <a:defRPr/>
            </a:pPr>
            <a:r>
              <a:rPr lang="en-US" sz="2800" dirty="0" smtClean="0"/>
              <a:t>Note that users with same password will noticeably have the same hash in the password file</a:t>
            </a:r>
          </a:p>
          <a:p>
            <a:pPr algn="just" eaLnBrk="1" fontAlgn="auto" hangingPunct="1">
              <a:spcAft>
                <a:spcPts val="0"/>
              </a:spcAft>
              <a:buFont typeface="Arial" pitchFamily="34" charset="0"/>
              <a:buChar char="•"/>
              <a:defRPr/>
            </a:pPr>
            <a:r>
              <a:rPr lang="en-US" sz="2800" b="1" i="1" dirty="0" smtClean="0"/>
              <a:t>LOGIN DONE USING DIRECTLY THE PASSWORD HASH AS A CREDENTIAL IS NOT GOOD PRACTICE</a:t>
            </a:r>
          </a:p>
          <a:p>
            <a:pPr algn="just">
              <a:buFont typeface="Arial" pitchFamily="34" charset="0"/>
              <a:buChar char="•"/>
              <a:defRPr/>
            </a:pPr>
            <a:r>
              <a:rPr lang="en-US" sz="2800" b="1" i="1" dirty="0" smtClean="0"/>
              <a:t>Windows password encryption: </a:t>
            </a:r>
            <a:r>
              <a:rPr lang="it-IT" sz="2400" dirty="0">
                <a:hlinkClick r:id="rId3"/>
              </a:rPr>
              <a:t>http://technet.microsoft.com/en-us/library/cc512606.aspx</a:t>
            </a:r>
            <a:endParaRPr lang="en-US" sz="2800" b="1" i="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en-US" b="1" dirty="0" smtClean="0"/>
              <a:t>Rainbow</a:t>
            </a:r>
            <a:r>
              <a:rPr lang="en-US" dirty="0" smtClean="0"/>
              <a:t> </a:t>
            </a:r>
            <a:r>
              <a:rPr lang="en-US" b="1" dirty="0" smtClean="0"/>
              <a:t>Table ATTACKS</a:t>
            </a:r>
            <a:endParaRPr lang="it-IT" b="1" dirty="0" smtClean="0"/>
          </a:p>
        </p:txBody>
      </p:sp>
      <p:sp>
        <p:nvSpPr>
          <p:cNvPr id="3" name="Segnaposto contenuto 2"/>
          <p:cNvSpPr>
            <a:spLocks noGrp="1"/>
          </p:cNvSpPr>
          <p:nvPr>
            <p:ph idx="1"/>
          </p:nvPr>
        </p:nvSpPr>
        <p:spPr>
          <a:xfrm>
            <a:off x="571500" y="1500189"/>
            <a:ext cx="7888932" cy="5025155"/>
          </a:xfrm>
        </p:spPr>
        <p:txBody>
          <a:bodyPr rtlCol="0">
            <a:normAutofit fontScale="70000" lnSpcReduction="20000"/>
          </a:bodyPr>
          <a:lstStyle/>
          <a:p>
            <a:pPr marL="514350" indent="-514350" algn="just" eaLnBrk="1" fontAlgn="auto" hangingPunct="1">
              <a:spcAft>
                <a:spcPts val="0"/>
              </a:spcAft>
              <a:buFont typeface="+mj-lt"/>
              <a:buAutoNum type="arabicPeriod"/>
              <a:defRPr/>
            </a:pPr>
            <a:endParaRPr lang="en-US" sz="2600" dirty="0" smtClean="0"/>
          </a:p>
          <a:p>
            <a:pPr marL="514350" indent="-514350" algn="just" eaLnBrk="1" fontAlgn="auto" hangingPunct="1">
              <a:spcAft>
                <a:spcPts val="0"/>
              </a:spcAft>
              <a:buFont typeface="+mj-lt"/>
              <a:buAutoNum type="arabicPeriod"/>
              <a:defRPr/>
            </a:pPr>
            <a:r>
              <a:rPr lang="en-US" dirty="0" smtClean="0"/>
              <a:t>Build a dictionary with all the password which can be built, say, with ASCII words of 15 characters.</a:t>
            </a:r>
          </a:p>
          <a:p>
            <a:pPr marL="514350" indent="-514350" algn="just" eaLnBrk="1" fontAlgn="auto" hangingPunct="1">
              <a:spcAft>
                <a:spcPts val="0"/>
              </a:spcAft>
              <a:buFont typeface="+mj-lt"/>
              <a:buAutoNum type="arabicPeriod"/>
              <a:defRPr/>
            </a:pPr>
            <a:r>
              <a:rPr lang="en-US" dirty="0" smtClean="0"/>
              <a:t>Compute the password hash of each of the above words. Index this table by hash value</a:t>
            </a:r>
          </a:p>
          <a:p>
            <a:pPr marL="514350" indent="-514350" algn="just" eaLnBrk="1" fontAlgn="auto" hangingPunct="1">
              <a:spcAft>
                <a:spcPts val="0"/>
              </a:spcAft>
              <a:buFont typeface="+mj-lt"/>
              <a:buAutoNum type="arabicPeriod"/>
              <a:defRPr/>
            </a:pPr>
            <a:r>
              <a:rPr lang="en-US" dirty="0" smtClean="0"/>
              <a:t>You have now a rainbow table ready to go and distributable!</a:t>
            </a:r>
          </a:p>
          <a:p>
            <a:pPr algn="just" eaLnBrk="1" fontAlgn="auto" hangingPunct="1">
              <a:spcAft>
                <a:spcPts val="0"/>
              </a:spcAft>
              <a:buFont typeface="Arial" pitchFamily="34" charset="0"/>
              <a:buNone/>
              <a:defRPr/>
            </a:pPr>
            <a:endParaRPr lang="en-US" dirty="0" smtClean="0"/>
          </a:p>
          <a:p>
            <a:pPr algn="just" eaLnBrk="1" fontAlgn="auto" hangingPunct="1">
              <a:spcAft>
                <a:spcPts val="0"/>
              </a:spcAft>
              <a:buClr>
                <a:schemeClr val="bg1"/>
              </a:buClr>
              <a:buFont typeface="Arial" pitchFamily="34" charset="0"/>
              <a:buChar char="•"/>
              <a:defRPr/>
            </a:pPr>
            <a:r>
              <a:rPr lang="en-US" dirty="0" smtClean="0"/>
              <a:t>With a rainbow table, a brute forcing over a stolen password hash file is easy:</a:t>
            </a:r>
          </a:p>
          <a:p>
            <a:pPr algn="just" eaLnBrk="1" fontAlgn="auto" hangingPunct="1">
              <a:spcAft>
                <a:spcPts val="0"/>
              </a:spcAft>
              <a:buFont typeface="Arial" pitchFamily="34" charset="0"/>
              <a:buNone/>
              <a:defRPr/>
            </a:pPr>
            <a:endParaRPr lang="en-US" dirty="0" smtClean="0"/>
          </a:p>
          <a:p>
            <a:pPr marL="514350" indent="-514350" algn="just" eaLnBrk="1" fontAlgn="auto" hangingPunct="1">
              <a:spcAft>
                <a:spcPts val="0"/>
              </a:spcAft>
              <a:buFont typeface="+mj-lt"/>
              <a:buAutoNum type="arabicPeriod"/>
              <a:defRPr/>
            </a:pPr>
            <a:r>
              <a:rPr lang="en-US" dirty="0" smtClean="0"/>
              <a:t>Just take an hash value h and lookup in the rainbow table!</a:t>
            </a:r>
          </a:p>
          <a:p>
            <a:pPr marL="514350" indent="-514350" algn="just" eaLnBrk="1" fontAlgn="auto" hangingPunct="1">
              <a:spcAft>
                <a:spcPts val="0"/>
              </a:spcAft>
              <a:buFont typeface="+mj-lt"/>
              <a:buAutoNum type="arabicPeriod"/>
              <a:defRPr/>
            </a:pPr>
            <a:endParaRPr lang="en-US" dirty="0"/>
          </a:p>
          <a:p>
            <a:pPr marL="0" indent="0" algn="just" eaLnBrk="1" fontAlgn="auto" hangingPunct="1">
              <a:spcAft>
                <a:spcPts val="0"/>
              </a:spcAft>
              <a:buNone/>
              <a:defRPr/>
            </a:pPr>
            <a:r>
              <a:rPr lang="en-US" dirty="0" smtClean="0"/>
              <a:t>Rainbow table attacks should not be possible on modern password storage schemes!</a:t>
            </a:r>
          </a:p>
          <a:p>
            <a:pPr algn="just" eaLnBrk="1" fontAlgn="auto" hangingPunct="1">
              <a:spcAft>
                <a:spcPts val="0"/>
              </a:spcAft>
              <a:buFont typeface="Arial" pitchFamily="34" charset="0"/>
              <a:buNone/>
              <a:defRPr/>
            </a:pPr>
            <a:endParaRPr lang="en-US" b="1" dirty="0" smtClean="0"/>
          </a:p>
          <a:p>
            <a:pPr algn="just" eaLnBrk="1" fontAlgn="auto" hangingPunct="1">
              <a:spcAft>
                <a:spcPts val="0"/>
              </a:spcAft>
              <a:buFont typeface="Arial" pitchFamily="34" charset="0"/>
              <a:buNone/>
              <a:defRPr/>
            </a:pPr>
            <a:endParaRPr lang="en-US"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eaLnBrk="1" hangingPunct="1"/>
            <a:r>
              <a:rPr lang="en-US" b="1" dirty="0" smtClean="0"/>
              <a:t>Rainbow tables - countermeasure</a:t>
            </a:r>
            <a:endParaRPr lang="it-IT" b="1" dirty="0" smtClean="0"/>
          </a:p>
        </p:txBody>
      </p:sp>
      <p:sp>
        <p:nvSpPr>
          <p:cNvPr id="3" name="Segnaposto contenuto 2"/>
          <p:cNvSpPr>
            <a:spLocks noGrp="1"/>
          </p:cNvSpPr>
          <p:nvPr>
            <p:ph idx="1"/>
          </p:nvPr>
        </p:nvSpPr>
        <p:spPr/>
        <p:txBody>
          <a:bodyPr rtlCol="0">
            <a:normAutofit fontScale="92500"/>
          </a:bodyPr>
          <a:lstStyle/>
          <a:p>
            <a:pPr algn="just" eaLnBrk="1" fontAlgn="auto" hangingPunct="1">
              <a:spcAft>
                <a:spcPts val="0"/>
              </a:spcAft>
              <a:buFont typeface="Arial" pitchFamily="34" charset="0"/>
              <a:buChar char="•"/>
              <a:defRPr/>
            </a:pPr>
            <a:r>
              <a:rPr lang="en-US" sz="3100" dirty="0" smtClean="0"/>
              <a:t>Easy to discourage this type of attack</a:t>
            </a:r>
          </a:p>
          <a:p>
            <a:pPr algn="just" eaLnBrk="1" fontAlgn="auto" hangingPunct="1">
              <a:spcAft>
                <a:spcPts val="0"/>
              </a:spcAft>
              <a:buFont typeface="Arial" pitchFamily="34" charset="0"/>
              <a:buChar char="•"/>
              <a:defRPr/>
            </a:pPr>
            <a:r>
              <a:rPr lang="en-US" sz="3100" dirty="0" smtClean="0"/>
              <a:t>Generate a </a:t>
            </a:r>
            <a:r>
              <a:rPr lang="en-US" sz="3100" i="1" dirty="0" smtClean="0"/>
              <a:t>nonce</a:t>
            </a:r>
            <a:r>
              <a:rPr lang="en-US" sz="3100" dirty="0"/>
              <a:t> </a:t>
            </a:r>
            <a:r>
              <a:rPr lang="en-US" sz="3100" dirty="0" smtClean="0"/>
              <a:t>per each user (called </a:t>
            </a:r>
            <a:r>
              <a:rPr lang="en-US" sz="3100" i="1" dirty="0" smtClean="0"/>
              <a:t>salt</a:t>
            </a:r>
            <a:r>
              <a:rPr lang="en-US" sz="3100" dirty="0" smtClean="0"/>
              <a:t>)</a:t>
            </a:r>
          </a:p>
          <a:p>
            <a:pPr algn="just" eaLnBrk="1" fontAlgn="auto" hangingPunct="1">
              <a:spcAft>
                <a:spcPts val="0"/>
              </a:spcAft>
              <a:buFont typeface="Arial" pitchFamily="34" charset="0"/>
              <a:buChar char="•"/>
              <a:defRPr/>
            </a:pPr>
            <a:r>
              <a:rPr lang="en-US" sz="3100" dirty="0" smtClean="0"/>
              <a:t>Compute HASH(pass + salt), store HASH + SALT</a:t>
            </a:r>
          </a:p>
          <a:p>
            <a:pPr algn="just" eaLnBrk="1" fontAlgn="auto" hangingPunct="1">
              <a:spcAft>
                <a:spcPts val="0"/>
              </a:spcAft>
              <a:buFont typeface="Arial" pitchFamily="34" charset="0"/>
              <a:buChar char="•"/>
              <a:defRPr/>
            </a:pPr>
            <a:r>
              <a:rPr lang="en-US" sz="3100" dirty="0" smtClean="0"/>
              <a:t>When validating take SALT from password table and compute HASH(pass’ + salt) (pass’ is the user input)</a:t>
            </a:r>
          </a:p>
          <a:p>
            <a:pPr algn="just" eaLnBrk="1" fontAlgn="auto" hangingPunct="1">
              <a:spcAft>
                <a:spcPts val="0"/>
              </a:spcAft>
              <a:buFont typeface="Arial" pitchFamily="34" charset="0"/>
              <a:buChar char="•"/>
              <a:defRPr/>
            </a:pPr>
            <a:r>
              <a:rPr lang="en-US" sz="3100" dirty="0" smtClean="0"/>
              <a:t>Even a 16 bit salt makes building rainbow tables unpractical (you need a 60’000 times larger table)</a:t>
            </a:r>
          </a:p>
          <a:p>
            <a:pPr>
              <a:buFont typeface="Arial" pitchFamily="34" charset="0"/>
              <a:buChar char="•"/>
              <a:defRPr/>
            </a:pPr>
            <a:r>
              <a:rPr lang="it-IT" sz="2800" dirty="0" smtClean="0">
                <a:hlinkClick r:id="rId3"/>
              </a:rPr>
              <a:t>Linux password </a:t>
            </a:r>
            <a:r>
              <a:rPr lang="it-IT" sz="2800" dirty="0" err="1" smtClean="0">
                <a:hlinkClick r:id="rId3"/>
              </a:rPr>
              <a:t>encryption</a:t>
            </a:r>
            <a:r>
              <a:rPr lang="it-IT" sz="2800" dirty="0" smtClean="0">
                <a:hlinkClick r:id="rId3"/>
              </a:rPr>
              <a:t>: http</a:t>
            </a:r>
            <a:r>
              <a:rPr lang="it-IT" sz="2800" dirty="0">
                <a:hlinkClick r:id="rId3"/>
              </a:rPr>
              <a:t>://www.akkadia.org/drepper/SHA-crypt.txt</a:t>
            </a:r>
            <a:endParaRPr lang="en-US" sz="3100" dirty="0" smtClean="0"/>
          </a:p>
          <a:p>
            <a:pPr eaLnBrk="1" fontAlgn="auto" hangingPunct="1">
              <a:spcAft>
                <a:spcPts val="0"/>
              </a:spcAft>
              <a:buFont typeface="Arial" pitchFamily="34" charset="0"/>
              <a:buChar char="•"/>
              <a:defRPr/>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b="1" smtClean="0"/>
              <a:t>Programming Practise</a:t>
            </a:r>
          </a:p>
        </p:txBody>
      </p:sp>
      <p:sp>
        <p:nvSpPr>
          <p:cNvPr id="6147" name="Segnaposto contenuto 2"/>
          <p:cNvSpPr>
            <a:spLocks noGrp="1"/>
          </p:cNvSpPr>
          <p:nvPr>
            <p:ph idx="1"/>
          </p:nvPr>
        </p:nvSpPr>
        <p:spPr/>
        <p:txBody>
          <a:bodyPr>
            <a:normAutofit/>
          </a:bodyPr>
          <a:lstStyle/>
          <a:p>
            <a:pPr algn="just" eaLnBrk="1" hangingPunct="1"/>
            <a:r>
              <a:rPr lang="en-US" sz="2400" dirty="0" smtClean="0"/>
              <a:t>Security related code should not be handled as you would do with normal code</a:t>
            </a:r>
          </a:p>
          <a:p>
            <a:pPr algn="just" eaLnBrk="1" hangingPunct="1">
              <a:buFont typeface="Arial" charset="0"/>
              <a:buNone/>
            </a:pPr>
            <a:endParaRPr lang="en-US" sz="2400" dirty="0" smtClean="0"/>
          </a:p>
          <a:p>
            <a:pPr algn="just" eaLnBrk="1" hangingPunct="1"/>
            <a:r>
              <a:rPr lang="en-US" sz="2400" dirty="0" smtClean="0"/>
              <a:t>Technical bugs can be found relatively earlier, but security breaches can stay open for years!*</a:t>
            </a:r>
          </a:p>
          <a:p>
            <a:pPr algn="just" eaLnBrk="1" hangingPunct="1">
              <a:buNone/>
            </a:pPr>
            <a:r>
              <a:rPr lang="en-US" sz="2400" dirty="0" smtClean="0"/>
              <a:t> </a:t>
            </a:r>
          </a:p>
          <a:p>
            <a:pPr algn="just" eaLnBrk="1" hangingPunct="1">
              <a:buFont typeface="Arial" charset="0"/>
              <a:buChar char="•"/>
            </a:pPr>
            <a:r>
              <a:rPr lang="en-US" sz="1800" dirty="0" smtClean="0"/>
              <a:t>*Until somebody discovers that a DVD with all the credit card numbers of your users circulates in Estonia</a:t>
            </a:r>
          </a:p>
          <a:p>
            <a:pPr algn="just" eaLnBrk="1" hangingPunct="1">
              <a:buFont typeface="Arial" charset="0"/>
              <a:buChar char="•"/>
            </a:pPr>
            <a:endParaRPr lang="en-US" sz="1800" dirty="0"/>
          </a:p>
          <a:p>
            <a:pPr algn="just" eaLnBrk="1" hangingPunct="1">
              <a:buFont typeface="Arial" charset="0"/>
              <a:buChar char="•"/>
            </a:pPr>
            <a:r>
              <a:rPr lang="en-US" sz="2400" b="1" dirty="0" smtClean="0"/>
              <a:t>Keeping </a:t>
            </a:r>
            <a:r>
              <a:rPr lang="en-US" sz="2400" b="1" dirty="0" err="1" smtClean="0"/>
              <a:t>cleartext</a:t>
            </a:r>
            <a:r>
              <a:rPr lang="en-US" sz="2400" b="1" dirty="0" smtClean="0"/>
              <a:t> credentials within code is listed as weakness n.7  in the </a:t>
            </a:r>
            <a:r>
              <a:rPr lang="en-US" sz="2400" b="1" dirty="0" smtClean="0">
                <a:hlinkClick r:id="rId3"/>
              </a:rPr>
              <a:t>CWE Top </a:t>
            </a:r>
            <a:r>
              <a:rPr lang="en-US" sz="2400" b="1" dirty="0" smtClean="0"/>
              <a:t>weaknesses list</a:t>
            </a:r>
          </a:p>
          <a:p>
            <a:pPr eaLnBrk="1" hangingPunct="1"/>
            <a:endParaRPr lang="it-IT"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anim calcmode="lin" valueType="num">
                                      <p:cBhvr additive="base">
                                        <p:cTn id="31"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b="1" dirty="0" err="1" smtClean="0"/>
              <a:t>Examples</a:t>
            </a:r>
            <a:endParaRPr lang="it-IT" b="1" dirty="0" smtClean="0"/>
          </a:p>
        </p:txBody>
      </p:sp>
      <p:sp>
        <p:nvSpPr>
          <p:cNvPr id="7171" name="Segnaposto contenuto 2"/>
          <p:cNvSpPr>
            <a:spLocks noGrp="1"/>
          </p:cNvSpPr>
          <p:nvPr>
            <p:ph idx="1"/>
          </p:nvPr>
        </p:nvSpPr>
        <p:spPr/>
        <p:txBody>
          <a:bodyPr/>
          <a:lstStyle/>
          <a:p>
            <a:pPr algn="just" eaLnBrk="1" hangingPunct="1"/>
            <a:r>
              <a:rPr lang="en-US" sz="2600" dirty="0" smtClean="0"/>
              <a:t>Do it yourself “Salt”:</a:t>
            </a:r>
          </a:p>
          <a:p>
            <a:pPr algn="just" eaLnBrk="1" hangingPunct="1">
              <a:buFont typeface="Arial" charset="0"/>
              <a:buNone/>
            </a:pPr>
            <a:endParaRPr lang="en-US" sz="2600" dirty="0" smtClean="0"/>
          </a:p>
          <a:p>
            <a:pPr lvl="1" algn="ctr" eaLnBrk="1" hangingPunct="1">
              <a:buFont typeface="Arial" charset="0"/>
              <a:buNone/>
            </a:pPr>
            <a:r>
              <a:rPr lang="en-US" sz="1900" dirty="0" smtClean="0">
                <a:latin typeface="Courier New" pitchFamily="49" charset="0"/>
                <a:cs typeface="Courier New" pitchFamily="49" charset="0"/>
              </a:rPr>
              <a:t>hash = md5('deliciously-salty-' + password</a:t>
            </a:r>
            <a:r>
              <a:rPr lang="en-US" sz="1900" dirty="0" smtClean="0">
                <a:latin typeface="Courier New" pitchFamily="49" charset="0"/>
                <a:cs typeface="Courier New" pitchFamily="49" charset="0"/>
              </a:rPr>
              <a:t>)</a:t>
            </a:r>
          </a:p>
          <a:p>
            <a:pPr lvl="1" algn="ctr" eaLnBrk="1" hangingPunct="1">
              <a:buFont typeface="Arial" charset="0"/>
              <a:buNone/>
            </a:pPr>
            <a:endParaRPr lang="en-US" sz="1900" dirty="0">
              <a:latin typeface="Courier New" pitchFamily="49" charset="0"/>
              <a:cs typeface="Courier New" pitchFamily="49" charset="0"/>
            </a:endParaRPr>
          </a:p>
          <a:p>
            <a:r>
              <a:rPr lang="en-US" sz="2300" dirty="0" smtClean="0">
                <a:latin typeface="Arial" pitchFamily="34" charset="0"/>
                <a:cs typeface="Arial" pitchFamily="34" charset="0"/>
              </a:rPr>
              <a:t>Disabling user accounts after 3 attempts exposes to denial of service</a:t>
            </a:r>
            <a:r>
              <a:rPr lang="en-US" sz="2300" dirty="0" smtClean="0">
                <a:latin typeface="Courier New" pitchFamily="49" charset="0"/>
                <a:cs typeface="Courier New" pitchFamily="49" charset="0"/>
              </a:rPr>
              <a:t> </a:t>
            </a:r>
            <a:endParaRPr lang="en-US" sz="2300" dirty="0" smtClean="0">
              <a:latin typeface="Courier New" pitchFamily="49" charset="0"/>
              <a:cs typeface="Courier New" pitchFamily="49" charset="0"/>
            </a:endParaRPr>
          </a:p>
          <a:p>
            <a:pPr lvl="1" algn="just" eaLnBrk="1" hangingPunct="1">
              <a:buFont typeface="Arial" charset="0"/>
              <a:buNone/>
            </a:pPr>
            <a:endParaRPr lang="en-US" sz="2200" dirty="0" smtClean="0"/>
          </a:p>
          <a:p>
            <a:pPr eaLnBrk="1" hangingPunct="1"/>
            <a:endParaRPr lang="it-IT"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eaLnBrk="1" hangingPunct="1"/>
            <a:r>
              <a:rPr lang="it-IT" b="1" dirty="0" err="1" smtClean="0"/>
              <a:t>Other</a:t>
            </a:r>
            <a:r>
              <a:rPr lang="it-IT" b="1" dirty="0" smtClean="0"/>
              <a:t> EXAMPLE</a:t>
            </a:r>
          </a:p>
        </p:txBody>
      </p:sp>
      <p:sp>
        <p:nvSpPr>
          <p:cNvPr id="8195" name="Segnaposto contenuto 2"/>
          <p:cNvSpPr>
            <a:spLocks noGrp="1"/>
          </p:cNvSpPr>
          <p:nvPr>
            <p:ph idx="1"/>
          </p:nvPr>
        </p:nvSpPr>
        <p:spPr>
          <a:xfrm>
            <a:off x="457200" y="1600200"/>
            <a:ext cx="8229600" cy="5257800"/>
          </a:xfrm>
        </p:spPr>
        <p:txBody>
          <a:bodyPr/>
          <a:lstStyle/>
          <a:p>
            <a:pPr algn="just" eaLnBrk="1" hangingPunct="1"/>
            <a:r>
              <a:rPr lang="en-US" sz="2800" dirty="0" smtClean="0"/>
              <a:t>Do not use broken hashing schemes like “</a:t>
            </a:r>
            <a:r>
              <a:rPr lang="en-US" sz="2400" dirty="0" smtClean="0">
                <a:latin typeface="Courier New" pitchFamily="49" charset="0"/>
                <a:cs typeface="Courier New" pitchFamily="49" charset="0"/>
              </a:rPr>
              <a:t>md5</a:t>
            </a:r>
            <a:r>
              <a:rPr lang="en-US" sz="2800" dirty="0" smtClean="0"/>
              <a:t>”</a:t>
            </a:r>
          </a:p>
          <a:p>
            <a:pPr lvl="1" algn="just" eaLnBrk="1" hangingPunct="1"/>
            <a:r>
              <a:rPr lang="en-US" sz="2400" dirty="0" smtClean="0"/>
              <a:t>People know how to create MD5 conflicts</a:t>
            </a:r>
          </a:p>
          <a:p>
            <a:pPr lvl="1" algn="just" eaLnBrk="1" hangingPunct="1"/>
            <a:r>
              <a:rPr lang="en-US" sz="2400" dirty="0" smtClean="0"/>
              <a:t>Plain MD5 is TOO QUICK, and here speed is an enemy</a:t>
            </a:r>
          </a:p>
          <a:p>
            <a:pPr eaLnBrk="1" hangingPunct="1"/>
            <a:endParaRPr lang="it-IT"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anim calcmode="lin" valueType="num">
                                      <p:cBhvr additive="base">
                                        <p:cTn id="11"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anim calcmode="lin" valueType="num">
                                      <p:cBhvr additive="base">
                                        <p:cTn id="15"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en-US" b="1" smtClean="0"/>
              <a:t>Password crackers</a:t>
            </a:r>
            <a:endParaRPr lang="it-IT" b="1" smtClean="0"/>
          </a:p>
        </p:txBody>
      </p:sp>
      <p:sp>
        <p:nvSpPr>
          <p:cNvPr id="9219" name="Segnaposto contenuto 2"/>
          <p:cNvSpPr>
            <a:spLocks noGrp="1"/>
          </p:cNvSpPr>
          <p:nvPr>
            <p:ph idx="1"/>
          </p:nvPr>
        </p:nvSpPr>
        <p:spPr>
          <a:xfrm>
            <a:off x="457200" y="1600200"/>
            <a:ext cx="8229600" cy="4972050"/>
          </a:xfrm>
        </p:spPr>
        <p:txBody>
          <a:bodyPr/>
          <a:lstStyle/>
          <a:p>
            <a:pPr algn="just" eaLnBrk="1" hangingPunct="1"/>
            <a:endParaRPr lang="en-US" sz="2400" dirty="0" smtClean="0"/>
          </a:p>
          <a:p>
            <a:pPr algn="just" eaLnBrk="1" hangingPunct="1"/>
            <a:r>
              <a:rPr lang="en-US" sz="2400" b="1" dirty="0" smtClean="0"/>
              <a:t>Rainbow table crackers </a:t>
            </a:r>
            <a:r>
              <a:rPr lang="en-US" sz="2400" dirty="0" smtClean="0"/>
              <a:t>(</a:t>
            </a:r>
            <a:r>
              <a:rPr lang="en-US" sz="2400" dirty="0" err="1" smtClean="0"/>
              <a:t>Ophcrack</a:t>
            </a:r>
            <a:r>
              <a:rPr lang="en-US" sz="2400" dirty="0" smtClean="0"/>
              <a:t>) use </a:t>
            </a:r>
            <a:r>
              <a:rPr lang="en-US" sz="2400" i="1" dirty="0" smtClean="0"/>
              <a:t>space </a:t>
            </a:r>
          </a:p>
          <a:p>
            <a:pPr lvl="1" algn="just"/>
            <a:r>
              <a:rPr lang="it-IT" sz="2000" dirty="0">
                <a:hlinkClick r:id="rId3"/>
              </a:rPr>
              <a:t>http://</a:t>
            </a:r>
            <a:r>
              <a:rPr lang="it-IT" sz="2000" dirty="0" smtClean="0">
                <a:hlinkClick r:id="rId3"/>
              </a:rPr>
              <a:t>ophcrack.sourceforge.net/tables.php</a:t>
            </a:r>
            <a:endParaRPr lang="it-IT" sz="2000" dirty="0" smtClean="0"/>
          </a:p>
          <a:p>
            <a:pPr algn="just"/>
            <a:r>
              <a:rPr lang="it-IT" sz="2400" dirty="0" err="1" smtClean="0"/>
              <a:t>Extremely</a:t>
            </a:r>
            <a:r>
              <a:rPr lang="it-IT" sz="2400" dirty="0" smtClean="0"/>
              <a:t> </a:t>
            </a:r>
            <a:r>
              <a:rPr lang="it-IT" sz="2400" dirty="0" err="1" smtClean="0"/>
              <a:t>effective</a:t>
            </a:r>
            <a:r>
              <a:rPr lang="it-IT" sz="2400" dirty="0" smtClean="0"/>
              <a:t> for </a:t>
            </a:r>
            <a:r>
              <a:rPr lang="it-IT" sz="2400" dirty="0" err="1" smtClean="0"/>
              <a:t>unsalted</a:t>
            </a:r>
            <a:r>
              <a:rPr lang="it-IT" sz="2400" dirty="0" smtClean="0"/>
              <a:t> password </a:t>
            </a:r>
            <a:r>
              <a:rPr lang="it-IT" sz="2400" dirty="0" err="1" smtClean="0"/>
              <a:t>storage</a:t>
            </a:r>
            <a:endParaRPr lang="en-US" sz="2400" dirty="0" smtClean="0"/>
          </a:p>
          <a:p>
            <a:pPr algn="just" eaLnBrk="1" hangingPunct="1"/>
            <a:r>
              <a:rPr lang="en-US" sz="2400" b="1" dirty="0" smtClean="0"/>
              <a:t>Incremental crackers </a:t>
            </a:r>
            <a:r>
              <a:rPr lang="en-US" sz="2400" dirty="0" smtClean="0"/>
              <a:t>(John the Ripper, Crack, LC5) use </a:t>
            </a:r>
            <a:r>
              <a:rPr lang="en-US" sz="2400" i="1" dirty="0" smtClean="0"/>
              <a:t>time</a:t>
            </a:r>
            <a:r>
              <a:rPr lang="en-US" sz="2400" dirty="0" smtClean="0"/>
              <a:t> and build dictionaries on-the-fly using password variations.</a:t>
            </a:r>
            <a:endParaRPr lang="it-IT"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en-US" b="1" dirty="0" smtClean="0"/>
              <a:t>Password attack </a:t>
            </a:r>
            <a:r>
              <a:rPr lang="en-US" b="1" i="1" dirty="0" smtClean="0"/>
              <a:t>game</a:t>
            </a:r>
            <a:endParaRPr lang="it-IT" b="1" i="1" dirty="0" smtClean="0"/>
          </a:p>
        </p:txBody>
      </p:sp>
      <p:sp>
        <p:nvSpPr>
          <p:cNvPr id="3" name="Segnaposto contenuto 2"/>
          <p:cNvSpPr>
            <a:spLocks noGrp="1"/>
          </p:cNvSpPr>
          <p:nvPr>
            <p:ph idx="1"/>
          </p:nvPr>
        </p:nvSpPr>
        <p:spPr>
          <a:xfrm>
            <a:off x="457200" y="1600200"/>
            <a:ext cx="8229600" cy="4900613"/>
          </a:xfrm>
        </p:spPr>
        <p:txBody>
          <a:bodyPr rtlCol="0">
            <a:normAutofit fontScale="85000" lnSpcReduction="20000"/>
          </a:bodyPr>
          <a:lstStyle/>
          <a:p>
            <a:pPr algn="just">
              <a:buFont typeface="Arial" pitchFamily="34" charset="0"/>
              <a:buChar char="•"/>
              <a:defRPr/>
            </a:pPr>
            <a:r>
              <a:rPr lang="en-US" dirty="0" smtClean="0"/>
              <a:t>The "score" is calculated based on the time it takes to discover a hidden password</a:t>
            </a:r>
          </a:p>
          <a:p>
            <a:pPr algn="just">
              <a:buFont typeface="Arial" pitchFamily="34" charset="0"/>
              <a:buChar char="•"/>
              <a:defRPr/>
            </a:pPr>
            <a:r>
              <a:rPr lang="en-US" dirty="0" smtClean="0"/>
              <a:t>In the case of rainbow tables, this time depends on how big it is the table, and how fast you can navigate it</a:t>
            </a:r>
          </a:p>
          <a:p>
            <a:pPr algn="just">
              <a:buFont typeface="Arial" pitchFamily="34" charset="0"/>
              <a:buChar char="•"/>
              <a:defRPr/>
            </a:pPr>
            <a:r>
              <a:rPr lang="en-US" dirty="0" smtClean="0"/>
              <a:t>In the case of incremental crackers, the time depends on how fast you can run the hash function over the password (the faster you can get the hash value for the password, the weaker is hashing algorithm)</a:t>
            </a:r>
          </a:p>
          <a:p>
            <a:pPr lvl="1" algn="just">
              <a:buFont typeface="Arial" pitchFamily="34" charset="0"/>
              <a:buChar char="•"/>
              <a:defRPr/>
            </a:pPr>
            <a:r>
              <a:rPr lang="en-US" dirty="0" smtClean="0"/>
              <a:t>MD5 and SHA1 are designed to be fast, so MD5, SHA1 (and consequently DES) are weak password hashes</a:t>
            </a:r>
          </a:p>
          <a:p>
            <a:pPr lvl="1" algn="just">
              <a:buFont typeface="Arial" pitchFamily="34" charset="0"/>
              <a:buChar char="•"/>
              <a:defRPr/>
            </a:pPr>
            <a:r>
              <a:rPr lang="en-US" dirty="0" smtClean="0"/>
              <a:t>On modern CPUs the calculation of DES and MD5 can be optimized greatly.</a:t>
            </a:r>
          </a:p>
          <a:p>
            <a:pPr algn="ctr" eaLnBrk="1" fontAlgn="auto" hangingPunct="1">
              <a:spcAft>
                <a:spcPts val="0"/>
              </a:spcAft>
              <a:buFont typeface="Arial" pitchFamily="34" charset="0"/>
              <a:buNone/>
              <a:defRPr/>
            </a:pPr>
            <a:endParaRPr lang="en-US"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r>
              <a:rPr lang="en-US" b="1" dirty="0" smtClean="0"/>
              <a:t>STATE OF THE ART</a:t>
            </a:r>
            <a:endParaRPr lang="it-IT" b="1" dirty="0" smtClean="0"/>
          </a:p>
        </p:txBody>
      </p:sp>
      <p:sp>
        <p:nvSpPr>
          <p:cNvPr id="11267" name="Segnaposto contenuto 2"/>
          <p:cNvSpPr>
            <a:spLocks noGrp="1"/>
          </p:cNvSpPr>
          <p:nvPr>
            <p:ph idx="1"/>
          </p:nvPr>
        </p:nvSpPr>
        <p:spPr>
          <a:xfrm>
            <a:off x="457200" y="1600200"/>
            <a:ext cx="8229600" cy="5257800"/>
          </a:xfrm>
        </p:spPr>
        <p:txBody>
          <a:bodyPr>
            <a:normAutofit/>
          </a:bodyPr>
          <a:lstStyle/>
          <a:p>
            <a:pPr algn="just"/>
            <a:r>
              <a:rPr lang="en-US" sz="2400" b="1" dirty="0" smtClean="0"/>
              <a:t>Use what your operating system already gives you</a:t>
            </a:r>
            <a:r>
              <a:rPr lang="en-US" sz="2200" b="1" dirty="0" smtClean="0"/>
              <a:t>: </a:t>
            </a:r>
            <a:r>
              <a:rPr lang="en-US" sz="2200" dirty="0" smtClean="0"/>
              <a:t>a password scheme “optimized” to be computationally expensive. </a:t>
            </a:r>
          </a:p>
          <a:p>
            <a:pPr lvl="1" algn="just" eaLnBrk="1" hangingPunct="1"/>
            <a:r>
              <a:rPr lang="en-US" sz="1900" b="1" dirty="0" smtClean="0"/>
              <a:t>PHK’s</a:t>
            </a:r>
            <a:r>
              <a:rPr lang="en-US" sz="1900" dirty="0" smtClean="0"/>
              <a:t> </a:t>
            </a:r>
            <a:r>
              <a:rPr lang="en-US" sz="1900" b="1" dirty="0" smtClean="0"/>
              <a:t>FreeBSD </a:t>
            </a:r>
            <a:r>
              <a:rPr lang="en-US" sz="1900" b="1" i="1" dirty="0" smtClean="0"/>
              <a:t>MD5</a:t>
            </a:r>
            <a:r>
              <a:rPr lang="en-US" sz="1900" b="1" dirty="0" smtClean="0"/>
              <a:t> </a:t>
            </a:r>
            <a:r>
              <a:rPr lang="en-US" sz="1900" dirty="0" smtClean="0"/>
              <a:t>scheme</a:t>
            </a:r>
          </a:p>
          <a:p>
            <a:pPr lvl="1" algn="just"/>
            <a:r>
              <a:rPr lang="en-US" sz="1900" dirty="0" smtClean="0"/>
              <a:t>“stretching” = </a:t>
            </a:r>
            <a:r>
              <a:rPr lang="en-US" sz="2000" dirty="0" smtClean="0"/>
              <a:t>PHK runs MD5 for thousands of iterations </a:t>
            </a:r>
            <a:r>
              <a:rPr lang="en-US" sz="1900" dirty="0" smtClean="0"/>
              <a:t>(in Linux and BSD)</a:t>
            </a:r>
          </a:p>
          <a:p>
            <a:pPr lvl="1" algn="just" eaLnBrk="1" hangingPunct="1">
              <a:buFont typeface="Arial" charset="0"/>
              <a:buNone/>
            </a:pPr>
            <a:endParaRPr lang="en-US" sz="1900" dirty="0" smtClean="0"/>
          </a:p>
          <a:p>
            <a:pPr algn="just" eaLnBrk="1" hangingPunct="1"/>
            <a:r>
              <a:rPr lang="en-US" sz="2200" b="1" dirty="0" smtClean="0"/>
              <a:t>“Adaptive Hashing”</a:t>
            </a:r>
            <a:endParaRPr lang="en-US" sz="2200" dirty="0" smtClean="0"/>
          </a:p>
          <a:p>
            <a:pPr lvl="1" algn="just"/>
            <a:r>
              <a:rPr lang="en-US" sz="2000" dirty="0" smtClean="0"/>
              <a:t>Invented by </a:t>
            </a:r>
            <a:r>
              <a:rPr lang="en-US" sz="2000" dirty="0" err="1" smtClean="0"/>
              <a:t>Neils</a:t>
            </a:r>
            <a:r>
              <a:rPr lang="en-US" sz="2000" dirty="0" smtClean="0"/>
              <a:t> </a:t>
            </a:r>
            <a:r>
              <a:rPr lang="en-US" sz="2000" dirty="0" err="1" smtClean="0"/>
              <a:t>Provos</a:t>
            </a:r>
            <a:r>
              <a:rPr lang="en-US" sz="2000" dirty="0" smtClean="0"/>
              <a:t> and David </a:t>
            </a:r>
            <a:r>
              <a:rPr lang="en-US" sz="2000" dirty="0" err="1" smtClean="0"/>
              <a:t>Mazieres</a:t>
            </a:r>
            <a:r>
              <a:rPr lang="en-US" sz="2000" dirty="0" smtClean="0"/>
              <a:t> for </a:t>
            </a:r>
            <a:r>
              <a:rPr lang="en-US" sz="2000" dirty="0" err="1" smtClean="0"/>
              <a:t>OpenBSD</a:t>
            </a:r>
            <a:r>
              <a:rPr lang="en-US" sz="2000" dirty="0" smtClean="0"/>
              <a:t> in 1999 </a:t>
            </a:r>
          </a:p>
          <a:p>
            <a:pPr lvl="1" algn="just"/>
            <a:r>
              <a:rPr lang="en-US" sz="1900" dirty="0" smtClean="0"/>
              <a:t>Their original schema is called “</a:t>
            </a:r>
            <a:r>
              <a:rPr lang="en-US" sz="1900" b="1" dirty="0" err="1" smtClean="0"/>
              <a:t>bcrypt</a:t>
            </a:r>
            <a:r>
              <a:rPr lang="en-US" sz="1900" dirty="0" smtClean="0"/>
              <a:t>”</a:t>
            </a:r>
          </a:p>
          <a:p>
            <a:pPr lvl="1" algn="just"/>
            <a:r>
              <a:rPr lang="en-US" sz="1900" dirty="0" smtClean="0"/>
              <a:t>3 differences compared to the PHK’s </a:t>
            </a:r>
          </a:p>
          <a:p>
            <a:pPr lvl="2" algn="just"/>
            <a:r>
              <a:rPr lang="en-US" sz="1800" dirty="0" err="1" smtClean="0"/>
              <a:t>Bcrypt</a:t>
            </a:r>
            <a:r>
              <a:rPr lang="en-US" sz="1800" dirty="0" smtClean="0"/>
              <a:t> uses Blowfish instead of MD5. Blowfish is a block cipher with a notoriously expensive setup time </a:t>
            </a:r>
          </a:p>
          <a:p>
            <a:pPr lvl="2" algn="just"/>
            <a:r>
              <a:rPr lang="en-US" sz="1700" dirty="0" err="1" smtClean="0"/>
              <a:t>Provos</a:t>
            </a:r>
            <a:r>
              <a:rPr lang="en-US" sz="1700" dirty="0" smtClean="0"/>
              <a:t> and </a:t>
            </a:r>
            <a:r>
              <a:rPr lang="en-US" sz="1700" dirty="0" err="1" smtClean="0"/>
              <a:t>Mazieres</a:t>
            </a:r>
            <a:r>
              <a:rPr lang="en-US" sz="1700" dirty="0" smtClean="0"/>
              <a:t> extended Blowfish. They call theirs “</a:t>
            </a:r>
            <a:r>
              <a:rPr lang="en-US" sz="1700" dirty="0" err="1" smtClean="0"/>
              <a:t>Eksblowfish</a:t>
            </a:r>
            <a:r>
              <a:rPr lang="en-US" sz="1700" dirty="0" smtClean="0"/>
              <a:t>". The setup time takes even longer than Blowfish (you can specify the number of steps done with Blowfish)</a:t>
            </a:r>
            <a:endParaRPr lang="en-US" sz="2200" dirty="0" smtClean="0"/>
          </a:p>
          <a:p>
            <a:pPr lvl="2" eaLnBrk="1" hangingPunct="1"/>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US" b="1" i="1" dirty="0" err="1" smtClean="0"/>
              <a:t>bcrypt</a:t>
            </a:r>
            <a:r>
              <a:rPr lang="en-US" b="1" i="1" dirty="0" smtClean="0"/>
              <a:t>  </a:t>
            </a:r>
            <a:r>
              <a:rPr lang="it-IT" b="1" dirty="0" err="1" smtClean="0"/>
              <a:t>advantages</a:t>
            </a:r>
            <a:r>
              <a:rPr lang="it-IT" dirty="0" smtClean="0"/>
              <a:t> </a:t>
            </a:r>
            <a:endParaRPr lang="it-IT" b="1" dirty="0" smtClean="0"/>
          </a:p>
        </p:txBody>
      </p:sp>
      <p:sp>
        <p:nvSpPr>
          <p:cNvPr id="4" name="Segnaposto testo 3"/>
          <p:cNvSpPr>
            <a:spLocks noGrp="1"/>
          </p:cNvSpPr>
          <p:nvPr>
            <p:ph type="body" idx="4294967295"/>
          </p:nvPr>
        </p:nvSpPr>
        <p:spPr>
          <a:xfrm>
            <a:off x="1285852" y="1357298"/>
            <a:ext cx="6929437" cy="782637"/>
          </a:xfrm>
        </p:spPr>
        <p:txBody>
          <a:bodyPr rtlCol="0">
            <a:normAutofit fontScale="40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smtClean="0"/>
          </a:p>
          <a:p>
            <a:pPr>
              <a:buNone/>
              <a:defRPr/>
            </a:pPr>
            <a:r>
              <a:rPr lang="en-US" sz="4200" dirty="0" smtClean="0"/>
              <a:t>Think of the problem from two perspectives: the server, and the attacker</a:t>
            </a:r>
            <a:endParaRPr lang="it-IT" dirty="0"/>
          </a:p>
        </p:txBody>
      </p:sp>
      <p:sp>
        <p:nvSpPr>
          <p:cNvPr id="3" name="Segnaposto contenuto 2"/>
          <p:cNvSpPr>
            <a:spLocks noGrp="1"/>
          </p:cNvSpPr>
          <p:nvPr>
            <p:ph sz="quarter" idx="4294967295"/>
          </p:nvPr>
        </p:nvSpPr>
        <p:spPr>
          <a:xfrm>
            <a:off x="0" y="2174875"/>
            <a:ext cx="4040188" cy="2611438"/>
          </a:xfrm>
        </p:spPr>
        <p:txBody>
          <a:bodyPr rtlCol="0">
            <a:noAutofit/>
          </a:bodyPr>
          <a:lstStyle/>
          <a:p>
            <a:pPr algn="just" eaLnBrk="1" fontAlgn="auto" hangingPunct="1">
              <a:spcAft>
                <a:spcPts val="0"/>
              </a:spcAft>
              <a:buNone/>
              <a:defRPr/>
            </a:pPr>
            <a:r>
              <a:rPr lang="en-US" sz="1800" dirty="0" smtClean="0"/>
              <a:t>Server:</a:t>
            </a:r>
          </a:p>
          <a:p>
            <a:pPr algn="just">
              <a:buFont typeface="Arial" pitchFamily="34" charset="0"/>
              <a:buChar char="•"/>
              <a:defRPr/>
            </a:pPr>
            <a:r>
              <a:rPr lang="en-US" sz="1800" dirty="0" smtClean="0"/>
              <a:t>you get tens of thousands of logins per hour, or tens per second. Compared to the database hits and page refreshes and IO, the password check is </a:t>
            </a:r>
            <a:r>
              <a:rPr lang="en-US" sz="1800" dirty="0" err="1" smtClean="0"/>
              <a:t>negligable</a:t>
            </a:r>
            <a:r>
              <a:rPr lang="en-US" sz="1800" dirty="0" smtClean="0"/>
              <a:t> </a:t>
            </a:r>
          </a:p>
          <a:p>
            <a:pPr algn="just">
              <a:buFont typeface="Arial" pitchFamily="34" charset="0"/>
              <a:buChar char="•"/>
              <a:defRPr/>
            </a:pPr>
            <a:r>
              <a:rPr lang="en-US" sz="1800" dirty="0" smtClean="0"/>
              <a:t>You don’t care if password tests take twice as long, or even ten times as long!</a:t>
            </a:r>
          </a:p>
          <a:p>
            <a:pPr eaLnBrk="1" fontAlgn="auto" hangingPunct="1">
              <a:spcAft>
                <a:spcPts val="0"/>
              </a:spcAft>
              <a:buFont typeface="Arial" pitchFamily="34" charset="0"/>
              <a:buChar char="•"/>
              <a:defRPr/>
            </a:pPr>
            <a:endParaRPr lang="en-US" sz="1800" dirty="0" smtClean="0"/>
          </a:p>
          <a:p>
            <a:pPr eaLnBrk="1" fontAlgn="auto" hangingPunct="1">
              <a:spcAft>
                <a:spcPts val="0"/>
              </a:spcAft>
              <a:buFont typeface="Arial" pitchFamily="34" charset="0"/>
              <a:buChar char="•"/>
              <a:defRPr/>
            </a:pPr>
            <a:endParaRPr lang="en-US" sz="1800" dirty="0" smtClean="0"/>
          </a:p>
          <a:p>
            <a:pPr eaLnBrk="1" fontAlgn="auto" hangingPunct="1">
              <a:spcAft>
                <a:spcPts val="0"/>
              </a:spcAft>
              <a:buFont typeface="Arial" pitchFamily="34" charset="0"/>
              <a:buChar char="•"/>
              <a:defRPr/>
            </a:pPr>
            <a:endParaRPr lang="it-IT" sz="1800" dirty="0"/>
          </a:p>
        </p:txBody>
      </p:sp>
      <p:sp>
        <p:nvSpPr>
          <p:cNvPr id="12293" name="Segnaposto contenuto 5"/>
          <p:cNvSpPr>
            <a:spLocks noGrp="1"/>
          </p:cNvSpPr>
          <p:nvPr>
            <p:ph sz="quarter" idx="4294967295"/>
          </p:nvPr>
        </p:nvSpPr>
        <p:spPr>
          <a:xfrm>
            <a:off x="5102225" y="2174875"/>
            <a:ext cx="4041775" cy="2111375"/>
          </a:xfrm>
        </p:spPr>
        <p:txBody>
          <a:bodyPr/>
          <a:lstStyle/>
          <a:p>
            <a:pPr algn="just" eaLnBrk="1" hangingPunct="1">
              <a:buNone/>
            </a:pPr>
            <a:r>
              <a:rPr lang="en-US" sz="1800" dirty="0" smtClean="0"/>
              <a:t>Attacker:</a:t>
            </a:r>
          </a:p>
          <a:p>
            <a:pPr algn="just"/>
            <a:r>
              <a:rPr lang="en-US" sz="1800" dirty="0" smtClean="0"/>
              <a:t>The attacker needs to carry out many tests of the password </a:t>
            </a:r>
          </a:p>
          <a:p>
            <a:pPr algn="just"/>
            <a:r>
              <a:rPr lang="en-US" sz="1800" dirty="0" smtClean="0"/>
              <a:t>Very important is the time required for each test!</a:t>
            </a:r>
            <a:endParaRPr lang="it-IT" sz="1800" dirty="0" smtClean="0"/>
          </a:p>
        </p:txBody>
      </p:sp>
      <p:sp>
        <p:nvSpPr>
          <p:cNvPr id="12294" name="Rettangolo 6"/>
          <p:cNvSpPr>
            <a:spLocks noChangeArrowheads="1"/>
          </p:cNvSpPr>
          <p:nvPr/>
        </p:nvSpPr>
        <p:spPr bwMode="auto">
          <a:xfrm>
            <a:off x="857250" y="4933950"/>
            <a:ext cx="8001000" cy="1015663"/>
          </a:xfrm>
          <a:prstGeom prst="rect">
            <a:avLst/>
          </a:prstGeom>
          <a:noFill/>
          <a:ln w="9525">
            <a:noFill/>
            <a:miter lim="800000"/>
            <a:headEnd/>
            <a:tailEnd/>
          </a:ln>
        </p:spPr>
        <p:txBody>
          <a:bodyPr>
            <a:spAutoFit/>
          </a:bodyPr>
          <a:lstStyle/>
          <a:p>
            <a:pPr algn="just"/>
            <a:r>
              <a:rPr lang="en-US" sz="2000" dirty="0" smtClean="0">
                <a:latin typeface="Calibri" pitchFamily="34" charset="0"/>
              </a:rPr>
              <a:t>The major advantage of </a:t>
            </a:r>
            <a:r>
              <a:rPr lang="en-US" sz="2000" b="1" dirty="0" smtClean="0">
                <a:latin typeface="Calibri" pitchFamily="34" charset="0"/>
              </a:rPr>
              <a:t>adaptive hashing </a:t>
            </a:r>
            <a:r>
              <a:rPr lang="en-US" sz="2000" dirty="0" smtClean="0">
                <a:latin typeface="Calibri" pitchFamily="34" charset="0"/>
              </a:rPr>
              <a:t>is that you get to tune it. As computers get faster, the same block of code continues to produce passwords that are hard to crack.</a:t>
            </a:r>
            <a:endParaRPr lang="en-US" sz="2000" dirty="0">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COURSE SCHEDULE IS SHARP!</a:t>
            </a:r>
            <a:endParaRPr lang="it-IT" dirty="0"/>
          </a:p>
        </p:txBody>
      </p:sp>
      <p:sp>
        <p:nvSpPr>
          <p:cNvPr id="3" name="Segnaposto contenuto 2"/>
          <p:cNvSpPr>
            <a:spLocks noGrp="1"/>
          </p:cNvSpPr>
          <p:nvPr>
            <p:ph idx="1"/>
          </p:nvPr>
        </p:nvSpPr>
        <p:spPr/>
        <p:txBody>
          <a:bodyPr/>
          <a:lstStyle/>
          <a:p>
            <a:r>
              <a:rPr lang="it-IT" dirty="0" err="1" smtClean="0"/>
              <a:t>Tuesday</a:t>
            </a:r>
            <a:r>
              <a:rPr lang="it-IT" dirty="0" smtClean="0"/>
              <a:t> </a:t>
            </a:r>
            <a:r>
              <a:rPr lang="it-IT" dirty="0" smtClean="0">
                <a:sym typeface="Wingdings" pitchFamily="2" charset="2"/>
              </a:rPr>
              <a:t> </a:t>
            </a:r>
            <a:r>
              <a:rPr lang="it-IT" dirty="0" err="1" smtClean="0">
                <a:sym typeface="Wingdings" pitchFamily="2" charset="2"/>
              </a:rPr>
              <a:t>We</a:t>
            </a:r>
            <a:r>
              <a:rPr lang="it-IT" dirty="0" smtClean="0">
                <a:sym typeface="Wingdings" pitchFamily="2" charset="2"/>
              </a:rPr>
              <a:t> start </a:t>
            </a:r>
            <a:r>
              <a:rPr lang="it-IT" dirty="0" err="1" smtClean="0">
                <a:sym typeface="Wingdings" pitchFamily="2" charset="2"/>
              </a:rPr>
              <a:t>at</a:t>
            </a:r>
            <a:r>
              <a:rPr lang="it-IT" dirty="0" smtClean="0">
                <a:sym typeface="Wingdings" pitchFamily="2" charset="2"/>
              </a:rPr>
              <a:t> 8:45 *SHARP*</a:t>
            </a:r>
          </a:p>
          <a:p>
            <a:r>
              <a:rPr lang="it-IT" dirty="0" smtClean="0">
                <a:sym typeface="Wingdings" pitchFamily="2" charset="2"/>
              </a:rPr>
              <a:t>Wednesday  </a:t>
            </a:r>
            <a:r>
              <a:rPr lang="it-IT" dirty="0" err="1" smtClean="0">
                <a:sym typeface="Wingdings" pitchFamily="2" charset="2"/>
              </a:rPr>
              <a:t>We</a:t>
            </a:r>
            <a:r>
              <a:rPr lang="it-IT" dirty="0" smtClean="0">
                <a:sym typeface="Wingdings" pitchFamily="2" charset="2"/>
              </a:rPr>
              <a:t> start </a:t>
            </a:r>
            <a:r>
              <a:rPr lang="it-IT" dirty="0" err="1" smtClean="0">
                <a:sym typeface="Wingdings" pitchFamily="2" charset="2"/>
              </a:rPr>
              <a:t>at</a:t>
            </a:r>
            <a:r>
              <a:rPr lang="it-IT" dirty="0" smtClean="0">
                <a:sym typeface="Wingdings" pitchFamily="2" charset="2"/>
              </a:rPr>
              <a:t> 10:30 *SHARP*</a:t>
            </a:r>
          </a:p>
          <a:p>
            <a:r>
              <a:rPr lang="it-IT" dirty="0" err="1" smtClean="0">
                <a:sym typeface="Wingdings" pitchFamily="2" charset="2"/>
              </a:rPr>
              <a:t>Thursday</a:t>
            </a:r>
            <a:r>
              <a:rPr lang="it-IT" dirty="0" smtClean="0">
                <a:sym typeface="Wingdings" pitchFamily="2" charset="2"/>
              </a:rPr>
              <a:t>  </a:t>
            </a:r>
            <a:r>
              <a:rPr lang="it-IT" dirty="0" err="1" smtClean="0">
                <a:sym typeface="Wingdings" pitchFamily="2" charset="2"/>
              </a:rPr>
              <a:t>We</a:t>
            </a:r>
            <a:r>
              <a:rPr lang="it-IT" dirty="0" smtClean="0">
                <a:sym typeface="Wingdings" pitchFamily="2" charset="2"/>
              </a:rPr>
              <a:t> start </a:t>
            </a:r>
            <a:r>
              <a:rPr lang="it-IT" dirty="0" err="1" smtClean="0">
                <a:sym typeface="Wingdings" pitchFamily="2" charset="2"/>
              </a:rPr>
              <a:t>at</a:t>
            </a:r>
            <a:r>
              <a:rPr lang="it-IT" dirty="0" smtClean="0">
                <a:sym typeface="Wingdings" pitchFamily="2" charset="2"/>
              </a:rPr>
              <a:t> 9:30 *SHARP*</a:t>
            </a:r>
            <a:endParaRPr lang="it-IT" dirty="0"/>
          </a:p>
        </p:txBody>
      </p:sp>
    </p:spTree>
    <p:extLst>
      <p:ext uri="{BB962C8B-B14F-4D97-AF65-F5344CB8AC3E}">
        <p14:creationId xmlns:p14="http://schemas.microsoft.com/office/powerpoint/2010/main" val="4044489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en-US" sz="4000" b="1" dirty="0" smtClean="0"/>
              <a:t>password storage DESIGN</a:t>
            </a:r>
            <a:endParaRPr lang="it-IT" sz="4000" b="1" dirty="0" smtClean="0"/>
          </a:p>
        </p:txBody>
      </p:sp>
      <p:sp>
        <p:nvSpPr>
          <p:cNvPr id="3" name="Segnaposto contenuto 2"/>
          <p:cNvSpPr>
            <a:spLocks noGrp="1"/>
          </p:cNvSpPr>
          <p:nvPr>
            <p:ph idx="1"/>
          </p:nvPr>
        </p:nvSpPr>
        <p:spPr>
          <a:xfrm>
            <a:off x="428625" y="1500188"/>
            <a:ext cx="8229600" cy="5043487"/>
          </a:xfrm>
        </p:spPr>
        <p:txBody>
          <a:bodyPr rtlCol="0">
            <a:normAutofit fontScale="85000" lnSpcReduction="10000"/>
          </a:bodyPr>
          <a:lstStyle/>
          <a:p>
            <a:pPr algn="just" eaLnBrk="1" fontAlgn="auto" hangingPunct="1">
              <a:spcAft>
                <a:spcPts val="0"/>
              </a:spcAft>
              <a:buFont typeface="Arial" pitchFamily="34" charset="0"/>
              <a:buChar char="•"/>
              <a:defRPr/>
            </a:pPr>
            <a:r>
              <a:rPr lang="en-US" sz="2600" dirty="0" smtClean="0"/>
              <a:t>Tradeoff:</a:t>
            </a:r>
          </a:p>
          <a:p>
            <a:pPr marL="971550" lvl="1" indent="-514350" algn="just" eaLnBrk="1" fontAlgn="auto" hangingPunct="1">
              <a:spcAft>
                <a:spcPts val="0"/>
              </a:spcAft>
              <a:buFont typeface="+mj-lt"/>
              <a:buAutoNum type="arabicPeriod"/>
              <a:defRPr/>
            </a:pPr>
            <a:r>
              <a:rPr lang="en-US" sz="2200" dirty="0" smtClean="0"/>
              <a:t>Store key’s hash value</a:t>
            </a:r>
          </a:p>
          <a:p>
            <a:pPr marL="1371600" lvl="2" indent="-514350" algn="just">
              <a:buFont typeface="Arial" pitchFamily="34" charset="0"/>
              <a:buChar char="•"/>
              <a:defRPr/>
            </a:pPr>
            <a:r>
              <a:rPr lang="en-US" sz="1900" dirty="0" smtClean="0"/>
              <a:t>If the </a:t>
            </a:r>
            <a:r>
              <a:rPr lang="it-IT" sz="1800" dirty="0" smtClean="0"/>
              <a:t>database of </a:t>
            </a:r>
            <a:r>
              <a:rPr lang="it-IT" sz="1800" dirty="0" err="1" smtClean="0"/>
              <a:t>stored</a:t>
            </a:r>
            <a:r>
              <a:rPr lang="it-IT" sz="1800" dirty="0" smtClean="0"/>
              <a:t> </a:t>
            </a:r>
            <a:r>
              <a:rPr lang="it-IT" sz="1800" dirty="0" err="1" smtClean="0"/>
              <a:t>hashes</a:t>
            </a:r>
            <a:r>
              <a:rPr lang="it-IT" sz="1800" dirty="0" smtClean="0"/>
              <a:t> </a:t>
            </a:r>
            <a:r>
              <a:rPr lang="it-IT" sz="1800" dirty="0" err="1" smtClean="0"/>
              <a:t>is</a:t>
            </a:r>
            <a:r>
              <a:rPr lang="it-IT" sz="1800" dirty="0" smtClean="0"/>
              <a:t> </a:t>
            </a:r>
            <a:r>
              <a:rPr lang="it-IT" sz="1800" dirty="0" err="1" smtClean="0"/>
              <a:t>lost</a:t>
            </a:r>
            <a:r>
              <a:rPr lang="en-US" sz="1900" dirty="0" smtClean="0"/>
              <a:t>, there won’t be directly visible passwords</a:t>
            </a:r>
          </a:p>
          <a:p>
            <a:pPr marL="1371600" lvl="2" indent="-514350" algn="just">
              <a:buFont typeface="Arial" pitchFamily="34" charset="0"/>
              <a:buChar char="•"/>
              <a:defRPr/>
            </a:pPr>
            <a:r>
              <a:rPr lang="en-US" sz="1900" dirty="0" smtClean="0"/>
              <a:t>Nevertheless there is no way to know the clear text passwords, so to validate, the user must transmit them in the clear! </a:t>
            </a:r>
            <a:r>
              <a:rPr lang="en-US" sz="1900" b="1" dirty="0" smtClean="0"/>
              <a:t>(It would no more secure anyway to transmit the password hash from client to server)</a:t>
            </a:r>
          </a:p>
          <a:p>
            <a:pPr marL="1371600" lvl="2" indent="-514350" algn="just">
              <a:buFont typeface="Arial" pitchFamily="34" charset="0"/>
              <a:buChar char="•"/>
              <a:defRPr/>
            </a:pPr>
            <a:r>
              <a:rPr lang="en-US" sz="1900" dirty="0" smtClean="0"/>
              <a:t>The authentication has to be protected, for example with a DH scheme </a:t>
            </a:r>
          </a:p>
          <a:p>
            <a:pPr marL="971550" lvl="1" indent="-514350" algn="just" eaLnBrk="1" fontAlgn="auto" hangingPunct="1">
              <a:spcAft>
                <a:spcPts val="0"/>
              </a:spcAft>
              <a:buFont typeface="+mj-lt"/>
              <a:buAutoNum type="arabicPeriod"/>
              <a:defRPr/>
            </a:pPr>
            <a:r>
              <a:rPr lang="en-US" sz="2200" dirty="0" smtClean="0"/>
              <a:t>Using a challenge-response protocol:</a:t>
            </a:r>
          </a:p>
          <a:p>
            <a:pPr marL="1371600" lvl="2" indent="-514350" algn="just">
              <a:buFont typeface="Arial" pitchFamily="34" charset="0"/>
              <a:buChar char="•"/>
              <a:defRPr/>
            </a:pPr>
            <a:r>
              <a:rPr lang="en-US" sz="1900" dirty="0" smtClean="0"/>
              <a:t>on either side using a mathematical problem to prove respectively that you know the password but without transmitting the password  unencrypted over the network</a:t>
            </a:r>
          </a:p>
          <a:p>
            <a:pPr marL="1371600" lvl="2" indent="-457200" algn="just">
              <a:buFont typeface="Arial" pitchFamily="34" charset="0"/>
              <a:buChar char="•"/>
              <a:defRPr/>
            </a:pPr>
            <a:r>
              <a:rPr lang="en-US" sz="1900" dirty="0" smtClean="0"/>
              <a:t>These protocols work as long as both participants have access to the password unencrypted!</a:t>
            </a:r>
          </a:p>
          <a:p>
            <a:pPr algn="just">
              <a:buFont typeface="Arial" pitchFamily="34" charset="0"/>
              <a:buChar char="•"/>
              <a:defRPr/>
            </a:pPr>
            <a:r>
              <a:rPr lang="en-US" sz="2600" dirty="0" smtClean="0"/>
              <a:t>Either type of attack, </a:t>
            </a:r>
            <a:r>
              <a:rPr lang="en-US" sz="2600" b="1" dirty="0" smtClean="0"/>
              <a:t>database stealing </a:t>
            </a:r>
            <a:r>
              <a:rPr lang="en-US" sz="2600" dirty="0" smtClean="0"/>
              <a:t>and </a:t>
            </a:r>
            <a:r>
              <a:rPr lang="en-US" sz="2600" b="1" dirty="0" smtClean="0"/>
              <a:t>password phishing/sniffing/stealing  </a:t>
            </a:r>
            <a:r>
              <a:rPr lang="en-US" sz="2600" dirty="0" smtClean="0"/>
              <a:t>can occur</a:t>
            </a:r>
          </a:p>
          <a:p>
            <a:pPr lvl="1" algn="just">
              <a:buFont typeface="Arial" pitchFamily="34" charset="0"/>
              <a:buChar char="–"/>
              <a:defRPr/>
            </a:pPr>
            <a:r>
              <a:rPr lang="en-US" sz="2200" dirty="0" smtClean="0"/>
              <a:t>The theft of database can endanger an entire DB accounting archive</a:t>
            </a:r>
            <a:endParaRPr lang="en-US" dirty="0" smtClean="0"/>
          </a:p>
          <a:p>
            <a:pPr eaLnBrk="1" fontAlgn="auto" hangingPunct="1">
              <a:spcAft>
                <a:spcPts val="0"/>
              </a:spcAft>
              <a:buFont typeface="Arial" pitchFamily="34" charset="0"/>
              <a:buChar char="•"/>
              <a:defRPr/>
            </a:pP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Authentication</a:t>
            </a:r>
            <a:r>
              <a:rPr lang="it-IT" dirty="0" smtClean="0"/>
              <a:t> </a:t>
            </a:r>
            <a:r>
              <a:rPr lang="it-IT" dirty="0" err="1" smtClean="0"/>
              <a:t>Protocols</a:t>
            </a:r>
            <a:endParaRPr lang="it-IT" dirty="0"/>
          </a:p>
        </p:txBody>
      </p:sp>
      <p:sp>
        <p:nvSpPr>
          <p:cNvPr id="3" name="Segnaposto contenuto 2"/>
          <p:cNvSpPr>
            <a:spLocks noGrp="1"/>
          </p:cNvSpPr>
          <p:nvPr>
            <p:ph idx="1"/>
          </p:nvPr>
        </p:nvSpPr>
        <p:spPr>
          <a:xfrm>
            <a:off x="457200" y="1196752"/>
            <a:ext cx="8229600" cy="4525963"/>
          </a:xfrm>
        </p:spPr>
        <p:txBody>
          <a:bodyPr>
            <a:normAutofit fontScale="70000" lnSpcReduction="20000"/>
          </a:bodyPr>
          <a:lstStyle/>
          <a:p>
            <a:r>
              <a:rPr lang="it-IT" dirty="0" smtClean="0"/>
              <a:t>PAP</a:t>
            </a:r>
          </a:p>
          <a:p>
            <a:r>
              <a:rPr lang="it-IT" dirty="0" smtClean="0"/>
              <a:t>CHAP &amp; </a:t>
            </a:r>
            <a:r>
              <a:rPr lang="it-IT" dirty="0" err="1" smtClean="0"/>
              <a:t>extension</a:t>
            </a:r>
            <a:r>
              <a:rPr lang="it-IT" dirty="0" smtClean="0"/>
              <a:t> (MS-CHAPv2)</a:t>
            </a:r>
          </a:p>
          <a:p>
            <a:r>
              <a:rPr lang="it-IT" dirty="0" err="1" smtClean="0"/>
              <a:t>Kerberos</a:t>
            </a:r>
            <a:endParaRPr lang="it-IT" dirty="0" smtClean="0"/>
          </a:p>
          <a:p>
            <a:r>
              <a:rPr lang="it-IT" dirty="0" smtClean="0"/>
              <a:t>PEAP/EAP</a:t>
            </a:r>
          </a:p>
          <a:p>
            <a:pPr lvl="1"/>
            <a:r>
              <a:rPr lang="it-IT" dirty="0" smtClean="0"/>
              <a:t>LEAP, EAP-TLS, EAP-MD5, EAP-PSK, EAP-TTLS, EAP-IKEv2, EAP-FAST, EAP-SIM, EAP-AKA, EAP-GTC,  EAP-EKE, EAP-MSCHAPv2</a:t>
            </a:r>
          </a:p>
          <a:p>
            <a:r>
              <a:rPr lang="it-IT" dirty="0" smtClean="0"/>
              <a:t>IKEv2</a:t>
            </a:r>
          </a:p>
          <a:p>
            <a:r>
              <a:rPr lang="it-IT" dirty="0" smtClean="0"/>
              <a:t>HTTP – Digest</a:t>
            </a:r>
          </a:p>
          <a:p>
            <a:r>
              <a:rPr lang="it-IT" dirty="0" smtClean="0"/>
              <a:t>…</a:t>
            </a:r>
          </a:p>
          <a:p>
            <a:pPr marL="0" indent="0">
              <a:buNone/>
            </a:pPr>
            <a:endParaRPr lang="en-US" b="1" dirty="0" smtClean="0"/>
          </a:p>
          <a:p>
            <a:pPr marL="0" indent="0">
              <a:buNone/>
            </a:pPr>
            <a:endParaRPr lang="en-US" b="1" dirty="0"/>
          </a:p>
          <a:p>
            <a:pPr marL="0" indent="0" algn="ctr">
              <a:buNone/>
            </a:pPr>
            <a:r>
              <a:rPr lang="en-US" b="1" dirty="0" smtClean="0"/>
              <a:t>To </a:t>
            </a:r>
            <a:r>
              <a:rPr lang="en-US" b="1" dirty="0"/>
              <a:t>directly use hash functions to authenticate and store passwords is a simple solution but as weak as using hash functions without salt, so it is to be avoided (CWE Weakness n. 25)</a:t>
            </a:r>
            <a:endParaRPr lang="it-IT" dirty="0"/>
          </a:p>
          <a:p>
            <a:endParaRPr lang="it-IT" dirty="0" smtClean="0"/>
          </a:p>
          <a:p>
            <a:pPr lvl="1"/>
            <a:endParaRPr lang="it-IT" dirty="0"/>
          </a:p>
        </p:txBody>
      </p:sp>
    </p:spTree>
    <p:extLst>
      <p:ext uri="{BB962C8B-B14F-4D97-AF65-F5344CB8AC3E}">
        <p14:creationId xmlns:p14="http://schemas.microsoft.com/office/powerpoint/2010/main" val="36132283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normAutofit fontScale="90000"/>
          </a:bodyPr>
          <a:lstStyle/>
          <a:p>
            <a:pPr eaLnBrk="1" hangingPunct="1"/>
            <a:r>
              <a:rPr lang="en-US" sz="3200" b="1" smtClean="0"/>
              <a:t>Stanford Secure Remote Password protocol</a:t>
            </a:r>
            <a:endParaRPr lang="it-IT" sz="3200" smtClean="0"/>
          </a:p>
        </p:txBody>
      </p:sp>
      <p:sp>
        <p:nvSpPr>
          <p:cNvPr id="14339" name="Segnaposto contenuto 2"/>
          <p:cNvSpPr>
            <a:spLocks noGrp="1"/>
          </p:cNvSpPr>
          <p:nvPr>
            <p:ph idx="1"/>
          </p:nvPr>
        </p:nvSpPr>
        <p:spPr/>
        <p:txBody>
          <a:bodyPr/>
          <a:lstStyle/>
          <a:p>
            <a:pPr algn="just"/>
            <a:r>
              <a:rPr lang="en-US" sz="2800" b="1" dirty="0" smtClean="0"/>
              <a:t>SRP</a:t>
            </a:r>
            <a:r>
              <a:rPr lang="en-US" sz="2800" dirty="0" smtClean="0"/>
              <a:t> is a public key encryption system designed for storing and validating passwords </a:t>
            </a:r>
            <a:r>
              <a:rPr lang="en-US" sz="2800" b="1" dirty="0" smtClean="0"/>
              <a:t>both without storing and without transmitting them unencrypted</a:t>
            </a:r>
            <a:endParaRPr lang="en-US" sz="2800" dirty="0" smtClean="0"/>
          </a:p>
          <a:p>
            <a:pPr algn="just" eaLnBrk="1" hangingPunct="1"/>
            <a:endParaRPr lang="en-US" sz="2800" dirty="0" smtClean="0"/>
          </a:p>
          <a:p>
            <a:pPr algn="just" eaLnBrk="1" hangingPunct="1"/>
            <a:r>
              <a:rPr lang="en-US" sz="2800" dirty="0" smtClean="0"/>
              <a:t>Extension of </a:t>
            </a:r>
            <a:r>
              <a:rPr lang="en-US" sz="2800" dirty="0" err="1" smtClean="0"/>
              <a:t>Diffie</a:t>
            </a:r>
            <a:r>
              <a:rPr lang="en-US" sz="2800" dirty="0" smtClean="0"/>
              <a:t>-Hellman</a:t>
            </a:r>
          </a:p>
          <a:p>
            <a:pPr lvl="1" algn="just"/>
            <a:r>
              <a:rPr lang="en-US" sz="2400" dirty="0" smtClean="0"/>
              <a:t>Instead of storing a password hash with salt, it is stored a "</a:t>
            </a:r>
            <a:r>
              <a:rPr lang="en-US" sz="2400" b="1" i="1" dirty="0" smtClean="0"/>
              <a:t>verifier</a:t>
            </a:r>
            <a:r>
              <a:rPr lang="en-US" sz="2400" dirty="0" smtClean="0"/>
              <a:t>", which is a number raised to the power of the password hash value modulo N</a:t>
            </a:r>
          </a:p>
          <a:p>
            <a:pPr eaLnBrk="1" hangingPunct="1"/>
            <a:endParaRPr lang="it-IT"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normAutofit fontScale="90000"/>
          </a:bodyPr>
          <a:lstStyle/>
          <a:p>
            <a:pPr eaLnBrk="1" hangingPunct="1"/>
            <a:r>
              <a:rPr lang="en-US" sz="3200" b="1" dirty="0" smtClean="0"/>
              <a:t>Stanford Secure Remote Password protocol</a:t>
            </a:r>
            <a:endParaRPr lang="it-IT" sz="3200" dirty="0" smtClean="0"/>
          </a:p>
        </p:txBody>
      </p:sp>
      <p:sp>
        <p:nvSpPr>
          <p:cNvPr id="15363" name="Segnaposto contenuto 2"/>
          <p:cNvSpPr>
            <a:spLocks noGrp="1"/>
          </p:cNvSpPr>
          <p:nvPr>
            <p:ph idx="1"/>
          </p:nvPr>
        </p:nvSpPr>
        <p:spPr>
          <a:xfrm>
            <a:off x="457200" y="1314450"/>
            <a:ext cx="8229600" cy="4900613"/>
          </a:xfrm>
        </p:spPr>
        <p:txBody>
          <a:bodyPr>
            <a:normAutofit/>
          </a:bodyPr>
          <a:lstStyle/>
          <a:p>
            <a:pPr algn="just"/>
            <a:r>
              <a:rPr lang="en-US" sz="2600" dirty="0" smtClean="0"/>
              <a:t>It is a challenge-response protocol that allows a server to prove that the user is aware of the password without his having to be transmitted on the network </a:t>
            </a:r>
          </a:p>
          <a:p>
            <a:pPr algn="just"/>
            <a:r>
              <a:rPr lang="en-US" sz="2600" dirty="0" smtClean="0"/>
              <a:t>Does not require storage in clear, it stores a non-reversible encrypted verifier</a:t>
            </a:r>
          </a:p>
          <a:p>
            <a:pPr algn="just"/>
            <a:r>
              <a:rPr lang="en-US" sz="2600" dirty="0" smtClean="0"/>
              <a:t>Being able to reverse the SRP verifiers quickly would mean an important advancement both in cryptography and computational complexity</a:t>
            </a:r>
          </a:p>
          <a:p>
            <a:pPr algn="just"/>
            <a:r>
              <a:rPr lang="en-US" sz="2600" dirty="0" smtClean="0"/>
              <a:t>SRP is simple enough to run on a browser with </a:t>
            </a:r>
            <a:r>
              <a:rPr lang="en-US" sz="2600" dirty="0" err="1" smtClean="0"/>
              <a:t>Javascript</a:t>
            </a:r>
            <a:endParaRPr lang="it-IT"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normAutofit fontScale="90000"/>
          </a:bodyPr>
          <a:lstStyle/>
          <a:p>
            <a:pPr eaLnBrk="1" hangingPunct="1"/>
            <a:r>
              <a:rPr lang="en-US" sz="3200" b="1" dirty="0" smtClean="0"/>
              <a:t>Stanford Secure Remote Password protocol</a:t>
            </a:r>
            <a:endParaRPr lang="it-IT" sz="3200" dirty="0" smtClean="0"/>
          </a:p>
        </p:txBody>
      </p:sp>
      <p:sp>
        <p:nvSpPr>
          <p:cNvPr id="3" name="Segnaposto contenuto 2"/>
          <p:cNvSpPr>
            <a:spLocks noGrp="1"/>
          </p:cNvSpPr>
          <p:nvPr>
            <p:ph idx="1"/>
          </p:nvPr>
        </p:nvSpPr>
        <p:spPr>
          <a:xfrm>
            <a:off x="457200" y="1600200"/>
            <a:ext cx="8229600" cy="1185863"/>
          </a:xfrm>
        </p:spPr>
        <p:txBody>
          <a:bodyPr rtlCol="0">
            <a:normAutofit fontScale="85000" lnSpcReduction="10000"/>
          </a:bodyPr>
          <a:lstStyle/>
          <a:p>
            <a:pPr>
              <a:buFont typeface="Arial" pitchFamily="34" charset="0"/>
              <a:buChar char="•"/>
              <a:defRPr/>
            </a:pPr>
            <a:r>
              <a:rPr lang="en-US" dirty="0" smtClean="0"/>
              <a:t>First you select a sufficiently large prime number, </a:t>
            </a:r>
            <a:r>
              <a:rPr lang="en-US" b="1" i="1" dirty="0" smtClean="0"/>
              <a:t>n</a:t>
            </a:r>
          </a:p>
          <a:p>
            <a:pPr>
              <a:buFont typeface="Arial" pitchFamily="34" charset="0"/>
              <a:buChar char="•"/>
              <a:defRPr/>
            </a:pPr>
            <a:r>
              <a:rPr lang="en-US" dirty="0" smtClean="0"/>
              <a:t>All computations are performed </a:t>
            </a:r>
            <a:r>
              <a:rPr lang="en-US" b="1" i="1" dirty="0" smtClean="0"/>
              <a:t>modulo n</a:t>
            </a:r>
            <a:endParaRPr lang="en-US" b="1" i="1" dirty="0" smtClean="0">
              <a:cs typeface="Courier New" pitchFamily="49" charset="0"/>
            </a:endParaRPr>
          </a:p>
        </p:txBody>
      </p:sp>
      <p:sp>
        <p:nvSpPr>
          <p:cNvPr id="16388" name="CasellaDiTesto 3"/>
          <p:cNvSpPr txBox="1">
            <a:spLocks noChangeArrowheads="1"/>
          </p:cNvSpPr>
          <p:nvPr/>
        </p:nvSpPr>
        <p:spPr bwMode="auto">
          <a:xfrm>
            <a:off x="714348" y="2643182"/>
            <a:ext cx="7858179" cy="3416320"/>
          </a:xfrm>
          <a:prstGeom prst="rect">
            <a:avLst/>
          </a:prstGeom>
          <a:solidFill>
            <a:schemeClr val="accent1">
              <a:alpha val="12941"/>
            </a:schemeClr>
          </a:solidFill>
          <a:ln w="9525">
            <a:solidFill>
              <a:schemeClr val="tx1"/>
            </a:solidFill>
            <a:miter lim="800000"/>
            <a:headEnd/>
            <a:tailEnd/>
          </a:ln>
        </p:spPr>
        <p:txBody>
          <a:bodyPr wrap="square">
            <a:spAutoFit/>
          </a:bodyPr>
          <a:lstStyle/>
          <a:p>
            <a:r>
              <a:rPr lang="en-US" b="1" dirty="0" smtClean="0">
                <a:latin typeface="Calibri" pitchFamily="34" charset="0"/>
              </a:rPr>
              <a:t>n</a:t>
            </a:r>
            <a:r>
              <a:rPr lang="en-US" dirty="0" smtClean="0">
                <a:latin typeface="Calibri" pitchFamily="34" charset="0"/>
              </a:rPr>
              <a:t>	 A large prime number.</a:t>
            </a:r>
          </a:p>
          <a:p>
            <a:r>
              <a:rPr lang="en-US" b="1" dirty="0" smtClean="0">
                <a:latin typeface="Calibri" pitchFamily="34" charset="0"/>
              </a:rPr>
              <a:t>g</a:t>
            </a:r>
            <a:r>
              <a:rPr lang="en-US" dirty="0" smtClean="0">
                <a:latin typeface="Calibri" pitchFamily="34" charset="0"/>
              </a:rPr>
              <a:t>	 A primitive root modulo n (often called a generator)</a:t>
            </a:r>
          </a:p>
          <a:p>
            <a:r>
              <a:rPr lang="en-US" b="1" dirty="0" smtClean="0">
                <a:latin typeface="Calibri" pitchFamily="34" charset="0"/>
              </a:rPr>
              <a:t>s</a:t>
            </a:r>
            <a:r>
              <a:rPr lang="en-US" dirty="0" smtClean="0">
                <a:latin typeface="Calibri" pitchFamily="34" charset="0"/>
              </a:rPr>
              <a:t>	 A random string used as the user's salt</a:t>
            </a:r>
          </a:p>
          <a:p>
            <a:r>
              <a:rPr lang="en-US" b="1" dirty="0" smtClean="0">
                <a:latin typeface="Calibri" pitchFamily="34" charset="0"/>
              </a:rPr>
              <a:t>P</a:t>
            </a:r>
            <a:r>
              <a:rPr lang="en-US" dirty="0" smtClean="0">
                <a:latin typeface="Calibri" pitchFamily="34" charset="0"/>
              </a:rPr>
              <a:t>	 The user's password</a:t>
            </a:r>
          </a:p>
          <a:p>
            <a:r>
              <a:rPr lang="en-US" b="1" dirty="0" smtClean="0">
                <a:latin typeface="Calibri" pitchFamily="34" charset="0"/>
              </a:rPr>
              <a:t>x</a:t>
            </a:r>
            <a:r>
              <a:rPr lang="en-US" dirty="0" smtClean="0">
                <a:latin typeface="Calibri" pitchFamily="34" charset="0"/>
              </a:rPr>
              <a:t>	 A private key derived from the password and salt</a:t>
            </a:r>
          </a:p>
          <a:p>
            <a:r>
              <a:rPr lang="en-US" b="1" dirty="0" smtClean="0">
                <a:latin typeface="Calibri" pitchFamily="34" charset="0"/>
              </a:rPr>
              <a:t>v</a:t>
            </a:r>
            <a:r>
              <a:rPr lang="en-US" dirty="0" smtClean="0">
                <a:latin typeface="Calibri" pitchFamily="34" charset="0"/>
              </a:rPr>
              <a:t>	 The host's password verifier</a:t>
            </a:r>
          </a:p>
          <a:p>
            <a:r>
              <a:rPr lang="en-US" b="1" dirty="0" smtClean="0">
                <a:latin typeface="Calibri" pitchFamily="34" charset="0"/>
              </a:rPr>
              <a:t>u</a:t>
            </a:r>
            <a:r>
              <a:rPr lang="en-US" dirty="0" smtClean="0">
                <a:latin typeface="Calibri" pitchFamily="34" charset="0"/>
              </a:rPr>
              <a:t>	 Random scrambling parameter, publicly revealed</a:t>
            </a:r>
          </a:p>
          <a:p>
            <a:r>
              <a:rPr lang="en-US" b="1" dirty="0" err="1" smtClean="0">
                <a:latin typeface="Calibri" pitchFamily="34" charset="0"/>
              </a:rPr>
              <a:t>a,b</a:t>
            </a:r>
            <a:r>
              <a:rPr lang="en-US" dirty="0" smtClean="0">
                <a:latin typeface="Calibri" pitchFamily="34" charset="0"/>
              </a:rPr>
              <a:t>	 Ephemeral private keys, generated randomly and not publicly revealed</a:t>
            </a:r>
          </a:p>
          <a:p>
            <a:r>
              <a:rPr lang="en-US" b="1" dirty="0" smtClean="0">
                <a:latin typeface="Calibri" pitchFamily="34" charset="0"/>
              </a:rPr>
              <a:t>A,B</a:t>
            </a:r>
            <a:r>
              <a:rPr lang="en-US" dirty="0" smtClean="0">
                <a:latin typeface="Calibri" pitchFamily="34" charset="0"/>
              </a:rPr>
              <a:t>	 Corresponding public keys</a:t>
            </a:r>
          </a:p>
          <a:p>
            <a:r>
              <a:rPr lang="en-US" b="1" dirty="0" smtClean="0">
                <a:latin typeface="Calibri" pitchFamily="34" charset="0"/>
              </a:rPr>
              <a:t>H()</a:t>
            </a:r>
            <a:r>
              <a:rPr lang="en-US" dirty="0" smtClean="0">
                <a:latin typeface="Calibri" pitchFamily="34" charset="0"/>
              </a:rPr>
              <a:t>	 One-way hash function</a:t>
            </a:r>
          </a:p>
          <a:p>
            <a:r>
              <a:rPr lang="en-US" b="1" dirty="0" err="1" smtClean="0">
                <a:latin typeface="Calibri" pitchFamily="34" charset="0"/>
              </a:rPr>
              <a:t>m,n</a:t>
            </a:r>
            <a:r>
              <a:rPr lang="en-US" dirty="0" smtClean="0">
                <a:latin typeface="Calibri" pitchFamily="34" charset="0"/>
              </a:rPr>
              <a:t>	 The two quantities (strings) m and n concatenated</a:t>
            </a:r>
          </a:p>
          <a:p>
            <a:r>
              <a:rPr lang="en-US" b="1" dirty="0" smtClean="0">
                <a:latin typeface="Calibri" pitchFamily="34" charset="0"/>
              </a:rPr>
              <a:t>K</a:t>
            </a:r>
            <a:r>
              <a:rPr lang="en-US" dirty="0" smtClean="0">
                <a:latin typeface="Calibri" pitchFamily="34" charset="0"/>
              </a:rPr>
              <a:t>	 Session key</a:t>
            </a:r>
            <a:endParaRPr lang="it-IT" dirty="0">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nvGraphicFramePr>
        <p:xfrm>
          <a:off x="500034" y="2756847"/>
          <a:ext cx="8429686" cy="3955314"/>
        </p:xfrm>
        <a:graphic>
          <a:graphicData uri="http://schemas.openxmlformats.org/drawingml/2006/table">
            <a:tbl>
              <a:tblPr>
                <a:tableStyleId>{9D7B26C5-4107-4FEC-AEDC-1716B250A1EF}</a:tableStyleId>
              </a:tblPr>
              <a:tblGrid>
                <a:gridCol w="513112"/>
                <a:gridCol w="3201665"/>
                <a:gridCol w="2000264"/>
                <a:gridCol w="2714645"/>
              </a:tblGrid>
              <a:tr h="345850">
                <a:tc>
                  <a:txBody>
                    <a:bodyPr/>
                    <a:lstStyle/>
                    <a:p>
                      <a:pPr algn="l"/>
                      <a:endParaRPr lang="it-IT" sz="1800" b="1" dirty="0">
                        <a:solidFill>
                          <a:srgbClr val="FF0000"/>
                        </a:solidFill>
                      </a:endParaRPr>
                    </a:p>
                  </a:txBody>
                  <a:tcPr marL="82939" marR="82939" marT="41469" marB="414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Carol </a:t>
                      </a:r>
                    </a:p>
                  </a:txBody>
                  <a:tcPr marL="82939" marR="82939" marT="41469" marB="41469" anchor="ct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rgbClr val="FF0000"/>
                        </a:solidFill>
                      </a:endParaRP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Steve </a:t>
                      </a: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t>1. </a:t>
                      </a:r>
                    </a:p>
                  </a:txBody>
                  <a:tcPr marL="82939" marR="82939" marT="41469" marB="4146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C </a:t>
                      </a:r>
                      <a:r>
                        <a:rPr lang="it-IT" sz="1800" b="1" dirty="0" err="1"/>
                        <a:t>--</a:t>
                      </a:r>
                      <a:r>
                        <a:rPr lang="it-IT" sz="1800" b="1" dirty="0"/>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a:t>
                      </a:r>
                      <a:r>
                        <a:rPr lang="it-IT" sz="1800" b="1" dirty="0" err="1"/>
                        <a:t>lookup</a:t>
                      </a:r>
                      <a:r>
                        <a:rPr lang="it-IT" sz="1800" b="1" dirty="0"/>
                        <a:t> s, v)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t>2.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x = H(s, P)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&lt;</a:t>
                      </a:r>
                      <a:r>
                        <a:rPr lang="it-IT" sz="1800" b="1" dirty="0" err="1"/>
                        <a:t>--</a:t>
                      </a:r>
                      <a:r>
                        <a:rPr lang="it-IT" sz="1800" b="1" dirty="0"/>
                        <a:t> 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solidFill>
                            <a:schemeClr val="bg1">
                              <a:lumMod val="75000"/>
                            </a:schemeClr>
                          </a:solidFill>
                        </a:rPr>
                        <a:t>3.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A = </a:t>
                      </a:r>
                      <a:r>
                        <a:rPr lang="it-IT" sz="1800" b="1" dirty="0" err="1">
                          <a:solidFill>
                            <a:schemeClr val="bg1">
                              <a:lumMod val="75000"/>
                            </a:schemeClr>
                          </a:solidFill>
                        </a:rPr>
                        <a:t>g^a</a:t>
                      </a:r>
                      <a:r>
                        <a:rPr lang="it-IT" sz="1800" b="1" dirty="0">
                          <a:solidFill>
                            <a:schemeClr val="bg1">
                              <a:lumMod val="75000"/>
                            </a:schemeClr>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A </a:t>
                      </a:r>
                      <a:r>
                        <a:rPr lang="it-IT" sz="1800" b="1" dirty="0" err="1">
                          <a:solidFill>
                            <a:schemeClr val="bg1">
                              <a:lumMod val="75000"/>
                            </a:schemeClr>
                          </a:solidFill>
                        </a:rPr>
                        <a:t>--</a:t>
                      </a:r>
                      <a:r>
                        <a:rPr lang="it-IT" sz="1800" b="1" dirty="0">
                          <a:solidFill>
                            <a:schemeClr val="bg1">
                              <a:lumMod val="75000"/>
                            </a:schemeClr>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bg1">
                            <a:lumMod val="75000"/>
                          </a:schemeClr>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solidFill>
                            <a:schemeClr val="bg1">
                              <a:lumMod val="75000"/>
                            </a:schemeClr>
                          </a:solidFill>
                        </a:rPr>
                        <a:t>4.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bg1">
                            <a:lumMod val="75000"/>
                          </a:schemeClr>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&lt;</a:t>
                      </a:r>
                      <a:r>
                        <a:rPr lang="it-IT" sz="1800" b="1" dirty="0" err="1">
                          <a:solidFill>
                            <a:schemeClr val="bg1">
                              <a:lumMod val="75000"/>
                            </a:schemeClr>
                          </a:solidFill>
                        </a:rPr>
                        <a:t>--</a:t>
                      </a:r>
                      <a:r>
                        <a:rPr lang="it-IT" sz="1800" b="1" dirty="0">
                          <a:solidFill>
                            <a:schemeClr val="bg1">
                              <a:lumMod val="75000"/>
                            </a:schemeClr>
                          </a:solidFill>
                        </a:rPr>
                        <a:t> B, u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B = v + </a:t>
                      </a:r>
                      <a:r>
                        <a:rPr lang="it-IT" sz="1800" b="1" dirty="0" err="1">
                          <a:solidFill>
                            <a:schemeClr val="bg1">
                              <a:lumMod val="75000"/>
                            </a:schemeClr>
                          </a:solidFill>
                        </a:rPr>
                        <a:t>g^b</a:t>
                      </a:r>
                      <a:r>
                        <a:rPr lang="it-IT" sz="1800" b="1" dirty="0">
                          <a:solidFill>
                            <a:schemeClr val="bg1">
                              <a:lumMod val="75000"/>
                            </a:schemeClr>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bg1">
                              <a:lumMod val="75000"/>
                            </a:schemeClr>
                          </a:solidFill>
                        </a:rPr>
                        <a:t>5.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S = (B - </a:t>
                      </a:r>
                      <a:r>
                        <a:rPr lang="it-IT" sz="1800" b="1" dirty="0" err="1">
                          <a:solidFill>
                            <a:schemeClr val="bg1">
                              <a:lumMod val="75000"/>
                            </a:schemeClr>
                          </a:solidFill>
                        </a:rPr>
                        <a:t>g^x</a:t>
                      </a:r>
                      <a:r>
                        <a:rPr lang="it-IT" sz="1800" b="1" dirty="0">
                          <a:solidFill>
                            <a:schemeClr val="bg1">
                              <a:lumMod val="75000"/>
                            </a:schemeClr>
                          </a:solidFill>
                        </a:rPr>
                        <a:t>)^(a + </a:t>
                      </a:r>
                      <a:r>
                        <a:rPr lang="it-IT" sz="1800" b="1" dirty="0" err="1">
                          <a:solidFill>
                            <a:schemeClr val="bg1">
                              <a:lumMod val="75000"/>
                            </a:schemeClr>
                          </a:solidFill>
                        </a:rPr>
                        <a:t>ux</a:t>
                      </a:r>
                      <a:r>
                        <a:rPr lang="it-IT" sz="1800" b="1" dirty="0">
                          <a:solidFill>
                            <a:schemeClr val="bg1">
                              <a:lumMod val="75000"/>
                            </a:schemeClr>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bg1">
                            <a:lumMod val="75000"/>
                          </a:schemeClr>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S = (A · </a:t>
                      </a:r>
                      <a:r>
                        <a:rPr lang="it-IT" sz="1800" b="1" dirty="0" err="1">
                          <a:solidFill>
                            <a:schemeClr val="bg1">
                              <a:lumMod val="75000"/>
                            </a:schemeClr>
                          </a:solidFill>
                        </a:rPr>
                        <a:t>v^u</a:t>
                      </a:r>
                      <a:r>
                        <a:rPr lang="it-IT" sz="1800" b="1" dirty="0">
                          <a:solidFill>
                            <a:schemeClr val="bg1">
                              <a:lumMod val="75000"/>
                            </a:schemeClr>
                          </a:solidFill>
                        </a:rPr>
                        <a:t>)</a:t>
                      </a:r>
                      <a:r>
                        <a:rPr lang="it-IT" sz="1800" b="1" dirty="0" err="1">
                          <a:solidFill>
                            <a:schemeClr val="bg1">
                              <a:lumMod val="75000"/>
                            </a:schemeClr>
                          </a:solidFill>
                        </a:rPr>
                        <a:t>^b</a:t>
                      </a:r>
                      <a:r>
                        <a:rPr lang="it-IT" sz="1800" b="1" dirty="0">
                          <a:solidFill>
                            <a:schemeClr val="bg1">
                              <a:lumMod val="75000"/>
                            </a:schemeClr>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solidFill>
                            <a:schemeClr val="bg1">
                              <a:lumMod val="75000"/>
                            </a:schemeClr>
                          </a:solidFill>
                        </a:rPr>
                        <a:t>6.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bg1">
                            <a:lumMod val="75000"/>
                          </a:schemeClr>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bg1">
                              <a:lumMod val="75000"/>
                            </a:schemeClr>
                          </a:solidFill>
                        </a:rPr>
                        <a:t>7.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M[1] = H(A, B, K)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M[1] </a:t>
                      </a:r>
                      <a:r>
                        <a:rPr lang="it-IT" sz="1800" b="1" dirty="0" err="1">
                          <a:solidFill>
                            <a:schemeClr val="bg1">
                              <a:lumMod val="75000"/>
                            </a:schemeClr>
                          </a:solidFill>
                        </a:rPr>
                        <a:t>--</a:t>
                      </a:r>
                      <a:r>
                        <a:rPr lang="it-IT" sz="1800" b="1" dirty="0">
                          <a:solidFill>
                            <a:schemeClr val="bg1">
                              <a:lumMod val="75000"/>
                            </a:schemeClr>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a:t>
                      </a:r>
                      <a:r>
                        <a:rPr lang="it-IT" sz="1800" b="1" dirty="0" err="1">
                          <a:solidFill>
                            <a:schemeClr val="bg1">
                              <a:lumMod val="75000"/>
                            </a:schemeClr>
                          </a:solidFill>
                        </a:rPr>
                        <a:t>verify</a:t>
                      </a:r>
                      <a:r>
                        <a:rPr lang="it-IT" sz="1800" b="1" dirty="0">
                          <a:solidFill>
                            <a:schemeClr val="bg1">
                              <a:lumMod val="75000"/>
                            </a:schemeClr>
                          </a:solidFill>
                        </a:rPr>
                        <a:t> M[1])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bg1">
                              <a:lumMod val="75000"/>
                            </a:schemeClr>
                          </a:solidFill>
                        </a:rPr>
                        <a:t>8.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(verify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&lt;</a:t>
                      </a:r>
                      <a:r>
                        <a:rPr lang="it-IT" sz="1800" b="1" dirty="0" err="1">
                          <a:solidFill>
                            <a:schemeClr val="bg1">
                              <a:lumMod val="75000"/>
                            </a:schemeClr>
                          </a:solidFill>
                        </a:rPr>
                        <a:t>--</a:t>
                      </a:r>
                      <a:r>
                        <a:rPr lang="it-IT" sz="1800" b="1" dirty="0">
                          <a:solidFill>
                            <a:schemeClr val="bg1">
                              <a:lumMod val="75000"/>
                            </a:schemeClr>
                          </a:solidFill>
                        </a:rPr>
                        <a:t>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M[2] = H(A, M[1], K)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r>
            </a:tbl>
          </a:graphicData>
        </a:graphic>
      </p:graphicFrame>
      <p:sp>
        <p:nvSpPr>
          <p:cNvPr id="17411" name="Rettangolo 6"/>
          <p:cNvSpPr>
            <a:spLocks noChangeArrowheads="1"/>
          </p:cNvSpPr>
          <p:nvPr/>
        </p:nvSpPr>
        <p:spPr bwMode="auto">
          <a:xfrm>
            <a:off x="1000125" y="142875"/>
            <a:ext cx="7572375" cy="1200150"/>
          </a:xfrm>
          <a:prstGeom prst="rect">
            <a:avLst/>
          </a:prstGeom>
          <a:noFill/>
          <a:ln w="9525">
            <a:solidFill>
              <a:schemeClr val="accent1"/>
            </a:solidFill>
            <a:miter lim="800000"/>
            <a:headEnd/>
            <a:tailEnd/>
          </a:ln>
        </p:spPr>
        <p:txBody>
          <a:bodyPr>
            <a:spAutoFit/>
          </a:bodyPr>
          <a:lstStyle/>
          <a:p>
            <a:pPr algn="ctr"/>
            <a:r>
              <a:rPr lang="en-US" dirty="0" smtClean="0">
                <a:latin typeface="Calibri" pitchFamily="34" charset="0"/>
              </a:rPr>
              <a:t>Steve takes salt </a:t>
            </a:r>
            <a:r>
              <a:rPr lang="en-US" b="1" i="1" dirty="0">
                <a:latin typeface="Calibri" pitchFamily="34" charset="0"/>
              </a:rPr>
              <a:t>s</a:t>
            </a:r>
            <a:r>
              <a:rPr lang="en-US" dirty="0">
                <a:latin typeface="Calibri" pitchFamily="34" charset="0"/>
              </a:rPr>
              <a:t> </a:t>
            </a:r>
            <a:r>
              <a:rPr lang="en-US" dirty="0" smtClean="0">
                <a:latin typeface="Calibri" pitchFamily="34" charset="0"/>
              </a:rPr>
              <a:t>&amp; computes:</a:t>
            </a:r>
            <a:endParaRPr lang="en-US" dirty="0">
              <a:latin typeface="Calibri" pitchFamily="34" charset="0"/>
            </a:endParaRPr>
          </a:p>
          <a:p>
            <a:pPr algn="ctr"/>
            <a:r>
              <a:rPr lang="en-US" b="1" i="1" dirty="0">
                <a:latin typeface="Calibri" pitchFamily="34" charset="0"/>
              </a:rPr>
              <a:t>x = H(s, P)</a:t>
            </a:r>
            <a:br>
              <a:rPr lang="en-US" b="1" i="1" dirty="0">
                <a:latin typeface="Calibri" pitchFamily="34" charset="0"/>
              </a:rPr>
            </a:br>
            <a:r>
              <a:rPr lang="en-US" b="1" i="1" dirty="0">
                <a:latin typeface="Calibri" pitchFamily="34" charset="0"/>
              </a:rPr>
              <a:t>v = </a:t>
            </a:r>
            <a:r>
              <a:rPr lang="en-US" b="1" i="1" dirty="0" err="1">
                <a:latin typeface="Calibri" pitchFamily="34" charset="0"/>
              </a:rPr>
              <a:t>g^x</a:t>
            </a:r>
            <a:r>
              <a:rPr lang="en-US" b="1" i="1" dirty="0">
                <a:latin typeface="Calibri" pitchFamily="34" charset="0"/>
              </a:rPr>
              <a:t> </a:t>
            </a:r>
          </a:p>
          <a:p>
            <a:pPr algn="ctr"/>
            <a:r>
              <a:rPr lang="en-US" dirty="0">
                <a:latin typeface="Calibri" pitchFamily="34" charset="0"/>
              </a:rPr>
              <a:t>Steve </a:t>
            </a:r>
            <a:r>
              <a:rPr lang="en-US" dirty="0" smtClean="0">
                <a:latin typeface="Calibri" pitchFamily="34" charset="0"/>
              </a:rPr>
              <a:t>stores </a:t>
            </a:r>
            <a:r>
              <a:rPr lang="en-US" b="1" i="1" dirty="0">
                <a:latin typeface="Calibri" pitchFamily="34" charset="0"/>
              </a:rPr>
              <a:t>v</a:t>
            </a:r>
            <a:r>
              <a:rPr lang="en-US" dirty="0">
                <a:latin typeface="Calibri" pitchFamily="34" charset="0"/>
              </a:rPr>
              <a:t> and </a:t>
            </a:r>
            <a:r>
              <a:rPr lang="en-US" b="1" i="1" dirty="0">
                <a:latin typeface="Calibri" pitchFamily="34" charset="0"/>
              </a:rPr>
              <a:t>s</a:t>
            </a:r>
            <a:r>
              <a:rPr lang="en-US" dirty="0">
                <a:latin typeface="Calibri" pitchFamily="34" charset="0"/>
              </a:rPr>
              <a:t> </a:t>
            </a:r>
            <a:r>
              <a:rPr lang="en-US" dirty="0" smtClean="0">
                <a:latin typeface="Calibri" pitchFamily="34" charset="0"/>
              </a:rPr>
              <a:t>as </a:t>
            </a:r>
            <a:r>
              <a:rPr lang="en-US" dirty="0">
                <a:latin typeface="Calibri" pitchFamily="34" charset="0"/>
              </a:rPr>
              <a:t>Carol's </a:t>
            </a:r>
            <a:r>
              <a:rPr lang="en-US" i="1" dirty="0">
                <a:latin typeface="Calibri" pitchFamily="34" charset="0"/>
              </a:rPr>
              <a:t>password verifier </a:t>
            </a:r>
            <a:r>
              <a:rPr lang="en-US" dirty="0" smtClean="0">
                <a:latin typeface="Calibri" pitchFamily="34" charset="0"/>
              </a:rPr>
              <a:t>+ </a:t>
            </a:r>
            <a:r>
              <a:rPr lang="en-US" i="1" dirty="0" smtClean="0">
                <a:latin typeface="Calibri" pitchFamily="34" charset="0"/>
              </a:rPr>
              <a:t>salt </a:t>
            </a:r>
            <a:endParaRPr lang="en-US" i="1" dirty="0">
              <a:latin typeface="Calibri" pitchFamily="34" charset="0"/>
            </a:endParaRPr>
          </a:p>
        </p:txBody>
      </p:sp>
      <p:sp>
        <p:nvSpPr>
          <p:cNvPr id="17412" name="Rettangolo 12"/>
          <p:cNvSpPr>
            <a:spLocks noChangeArrowheads="1"/>
          </p:cNvSpPr>
          <p:nvPr/>
        </p:nvSpPr>
        <p:spPr bwMode="auto">
          <a:xfrm>
            <a:off x="571500" y="1422400"/>
            <a:ext cx="8429625" cy="1201738"/>
          </a:xfrm>
          <a:prstGeom prst="rect">
            <a:avLst/>
          </a:prstGeom>
          <a:noFill/>
          <a:ln w="9525">
            <a:noFill/>
            <a:miter lim="800000"/>
            <a:headEnd/>
            <a:tailEnd/>
          </a:ln>
        </p:spPr>
        <p:txBody>
          <a:bodyPr>
            <a:spAutoFit/>
          </a:bodyPr>
          <a:lstStyle/>
          <a:p>
            <a:pPr marL="514350" indent="-514350">
              <a:buFont typeface="Calibri" pitchFamily="34" charset="0"/>
              <a:buAutoNum type="arabicPeriod"/>
            </a:pPr>
            <a:r>
              <a:rPr lang="en-US" dirty="0" smtClean="0">
                <a:latin typeface="Calibri" pitchFamily="34" charset="0"/>
              </a:rPr>
              <a:t>Carol sends Steve her username, (e.g. carol).</a:t>
            </a:r>
          </a:p>
          <a:p>
            <a:pPr marL="514350" indent="-514350">
              <a:buFont typeface="Calibri" pitchFamily="34" charset="0"/>
              <a:buAutoNum type="arabicPeriod"/>
            </a:pPr>
            <a:r>
              <a:rPr lang="en-US" dirty="0" smtClean="0">
                <a:latin typeface="Calibri" pitchFamily="34" charset="0"/>
              </a:rPr>
              <a:t>Steve looks up Carol's password entry and fetches her password verifier v and her salt s. He sends s to Carol. Carol computes her long-term private key x using s and her real password P.  </a:t>
            </a:r>
          </a:p>
        </p:txBody>
      </p:sp>
      <p:sp>
        <p:nvSpPr>
          <p:cNvPr id="15" name="Parentesi graffa aperta 14"/>
          <p:cNvSpPr/>
          <p:nvPr/>
        </p:nvSpPr>
        <p:spPr>
          <a:xfrm>
            <a:off x="357188" y="3143250"/>
            <a:ext cx="71437" cy="642938"/>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16" name="Parentesi graffa aperta 15"/>
          <p:cNvSpPr/>
          <p:nvPr/>
        </p:nvSpPr>
        <p:spPr>
          <a:xfrm>
            <a:off x="428625" y="1428750"/>
            <a:ext cx="71438" cy="1143000"/>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nvGraphicFramePr>
        <p:xfrm>
          <a:off x="500034" y="2756847"/>
          <a:ext cx="8429686" cy="3955314"/>
        </p:xfrm>
        <a:graphic>
          <a:graphicData uri="http://schemas.openxmlformats.org/drawingml/2006/table">
            <a:tbl>
              <a:tblPr>
                <a:tableStyleId>{9D7B26C5-4107-4FEC-AEDC-1716B250A1EF}</a:tableStyleId>
              </a:tblPr>
              <a:tblGrid>
                <a:gridCol w="513112"/>
                <a:gridCol w="3201665"/>
                <a:gridCol w="2000264"/>
                <a:gridCol w="2714645"/>
              </a:tblGrid>
              <a:tr h="345850">
                <a:tc>
                  <a:txBody>
                    <a:bodyPr/>
                    <a:lstStyle/>
                    <a:p>
                      <a:pPr algn="l"/>
                      <a:endParaRPr lang="it-IT" sz="1800" b="1" dirty="0">
                        <a:solidFill>
                          <a:srgbClr val="FF0000"/>
                        </a:solidFill>
                      </a:endParaRPr>
                    </a:p>
                  </a:txBody>
                  <a:tcPr marL="82939" marR="82939" marT="41469" marB="414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Carol </a:t>
                      </a:r>
                    </a:p>
                  </a:txBody>
                  <a:tcPr marL="82939" marR="82939" marT="41469" marB="41469" anchor="ct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rgbClr val="FF0000"/>
                        </a:solidFill>
                      </a:endParaRP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Steve </a:t>
                      </a: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t>1. </a:t>
                      </a:r>
                    </a:p>
                  </a:txBody>
                  <a:tcPr marL="82939" marR="82939" marT="41469" marB="4146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C </a:t>
                      </a:r>
                      <a:r>
                        <a:rPr lang="it-IT" sz="1800" b="1" dirty="0" err="1"/>
                        <a:t>--</a:t>
                      </a:r>
                      <a:r>
                        <a:rPr lang="it-IT" sz="1800" b="1" dirty="0"/>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a:t>
                      </a:r>
                      <a:r>
                        <a:rPr lang="it-IT" sz="1800" b="1" dirty="0" err="1"/>
                        <a:t>lookup</a:t>
                      </a:r>
                      <a:r>
                        <a:rPr lang="it-IT" sz="1800" b="1" dirty="0"/>
                        <a:t> s, v)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t>2.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x = H(s, P)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&lt;</a:t>
                      </a:r>
                      <a:r>
                        <a:rPr lang="it-IT" sz="1800" b="1" dirty="0" err="1"/>
                        <a:t>--</a:t>
                      </a:r>
                      <a:r>
                        <a:rPr lang="it-IT" sz="1800" b="1" dirty="0"/>
                        <a:t> 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solidFill>
                            <a:schemeClr val="tx1"/>
                          </a:solidFill>
                        </a:rPr>
                        <a:t>3.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 = </a:t>
                      </a:r>
                      <a:r>
                        <a:rPr lang="it-IT" sz="1800" b="1" dirty="0" err="1">
                          <a:solidFill>
                            <a:schemeClr val="tx1"/>
                          </a:solidFill>
                        </a:rPr>
                        <a:t>g^a</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 </a:t>
                      </a:r>
                      <a:r>
                        <a:rPr lang="it-IT" sz="1800" b="1" dirty="0" err="1">
                          <a:solidFill>
                            <a:schemeClr val="tx1"/>
                          </a:solidFill>
                        </a:rPr>
                        <a:t>--</a:t>
                      </a:r>
                      <a:r>
                        <a:rPr lang="it-IT" sz="1800" b="1" dirty="0">
                          <a:solidFill>
                            <a:schemeClr val="tx1"/>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solidFill>
                            <a:schemeClr val="tx1"/>
                          </a:solidFill>
                        </a:rPr>
                        <a:t>4.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&lt;</a:t>
                      </a:r>
                      <a:r>
                        <a:rPr lang="it-IT" sz="1800" b="1" dirty="0" err="1">
                          <a:solidFill>
                            <a:schemeClr val="tx1"/>
                          </a:solidFill>
                        </a:rPr>
                        <a:t>--</a:t>
                      </a:r>
                      <a:r>
                        <a:rPr lang="it-IT" sz="1800" b="1" dirty="0">
                          <a:solidFill>
                            <a:schemeClr val="tx1"/>
                          </a:solidFill>
                        </a:rPr>
                        <a:t> B, u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B = v + </a:t>
                      </a:r>
                      <a:r>
                        <a:rPr lang="it-IT" sz="1800" b="1" dirty="0" err="1">
                          <a:solidFill>
                            <a:schemeClr val="tx1"/>
                          </a:solidFill>
                        </a:rPr>
                        <a:t>g^b</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tx1"/>
                          </a:solidFill>
                        </a:rPr>
                        <a:t>5.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S = (B - </a:t>
                      </a:r>
                      <a:r>
                        <a:rPr lang="it-IT" sz="1800" b="1" dirty="0" err="1">
                          <a:solidFill>
                            <a:schemeClr val="tx1"/>
                          </a:solidFill>
                        </a:rPr>
                        <a:t>g^x</a:t>
                      </a:r>
                      <a:r>
                        <a:rPr lang="it-IT" sz="1800" b="1" dirty="0">
                          <a:solidFill>
                            <a:schemeClr val="tx1"/>
                          </a:solidFill>
                        </a:rPr>
                        <a:t>)^(a + </a:t>
                      </a:r>
                      <a:r>
                        <a:rPr lang="it-IT" sz="1800" b="1" dirty="0" err="1">
                          <a:solidFill>
                            <a:schemeClr val="tx1"/>
                          </a:solidFill>
                        </a:rPr>
                        <a:t>ux</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S = (A · </a:t>
                      </a:r>
                      <a:r>
                        <a:rPr lang="it-IT" sz="1800" b="1" dirty="0" err="1">
                          <a:solidFill>
                            <a:schemeClr val="tx1"/>
                          </a:solidFill>
                        </a:rPr>
                        <a:t>v^u</a:t>
                      </a:r>
                      <a:r>
                        <a:rPr lang="it-IT" sz="1800" b="1" dirty="0">
                          <a:solidFill>
                            <a:schemeClr val="tx1"/>
                          </a:solidFill>
                        </a:rPr>
                        <a:t>)</a:t>
                      </a:r>
                      <a:r>
                        <a:rPr lang="it-IT" sz="1800" b="1" dirty="0" err="1">
                          <a:solidFill>
                            <a:schemeClr val="tx1"/>
                          </a:solidFill>
                        </a:rPr>
                        <a:t>^b</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solidFill>
                            <a:schemeClr val="bg1">
                              <a:lumMod val="75000"/>
                            </a:schemeClr>
                          </a:solidFill>
                        </a:rPr>
                        <a:t>6.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bg1">
                            <a:lumMod val="75000"/>
                          </a:schemeClr>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bg1">
                              <a:lumMod val="75000"/>
                            </a:schemeClr>
                          </a:solidFill>
                        </a:rPr>
                        <a:t>7.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M[1] = H(A, B, K)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M[1] </a:t>
                      </a:r>
                      <a:r>
                        <a:rPr lang="it-IT" sz="1800" b="1" dirty="0" err="1">
                          <a:solidFill>
                            <a:schemeClr val="bg1">
                              <a:lumMod val="75000"/>
                            </a:schemeClr>
                          </a:solidFill>
                        </a:rPr>
                        <a:t>--</a:t>
                      </a:r>
                      <a:r>
                        <a:rPr lang="it-IT" sz="1800" b="1" dirty="0">
                          <a:solidFill>
                            <a:schemeClr val="bg1">
                              <a:lumMod val="75000"/>
                            </a:schemeClr>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a:t>
                      </a:r>
                      <a:r>
                        <a:rPr lang="it-IT" sz="1800" b="1" dirty="0" err="1">
                          <a:solidFill>
                            <a:schemeClr val="bg1">
                              <a:lumMod val="75000"/>
                            </a:schemeClr>
                          </a:solidFill>
                        </a:rPr>
                        <a:t>verify</a:t>
                      </a:r>
                      <a:r>
                        <a:rPr lang="it-IT" sz="1800" b="1" dirty="0">
                          <a:solidFill>
                            <a:schemeClr val="bg1">
                              <a:lumMod val="75000"/>
                            </a:schemeClr>
                          </a:solidFill>
                        </a:rPr>
                        <a:t> M[1])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bg1">
                              <a:lumMod val="75000"/>
                            </a:schemeClr>
                          </a:solidFill>
                        </a:rPr>
                        <a:t>8.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bg1">
                              <a:lumMod val="75000"/>
                            </a:schemeClr>
                          </a:solidFill>
                        </a:rPr>
                        <a:t>(verify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&lt;</a:t>
                      </a:r>
                      <a:r>
                        <a:rPr lang="it-IT" sz="1800" b="1" dirty="0" err="1">
                          <a:solidFill>
                            <a:schemeClr val="bg1">
                              <a:lumMod val="75000"/>
                            </a:schemeClr>
                          </a:solidFill>
                        </a:rPr>
                        <a:t>--</a:t>
                      </a:r>
                      <a:r>
                        <a:rPr lang="it-IT" sz="1800" b="1" dirty="0">
                          <a:solidFill>
                            <a:schemeClr val="bg1">
                              <a:lumMod val="75000"/>
                            </a:schemeClr>
                          </a:solidFill>
                        </a:rPr>
                        <a:t>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bg1">
                              <a:lumMod val="75000"/>
                            </a:schemeClr>
                          </a:solidFill>
                        </a:rPr>
                        <a:t>M[2] = H(A, M[1], K)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r>
            </a:tbl>
          </a:graphicData>
        </a:graphic>
      </p:graphicFrame>
      <p:sp>
        <p:nvSpPr>
          <p:cNvPr id="18435" name="Rettangolo 12"/>
          <p:cNvSpPr>
            <a:spLocks noChangeArrowheads="1"/>
          </p:cNvSpPr>
          <p:nvPr/>
        </p:nvSpPr>
        <p:spPr bwMode="auto">
          <a:xfrm>
            <a:off x="428625" y="357188"/>
            <a:ext cx="8429625" cy="2308324"/>
          </a:xfrm>
          <a:prstGeom prst="rect">
            <a:avLst/>
          </a:prstGeom>
          <a:noFill/>
          <a:ln w="9525">
            <a:noFill/>
            <a:miter lim="800000"/>
            <a:headEnd/>
            <a:tailEnd/>
          </a:ln>
        </p:spPr>
        <p:txBody>
          <a:bodyPr>
            <a:spAutoFit/>
          </a:bodyPr>
          <a:lstStyle/>
          <a:p>
            <a:pPr marL="514350" indent="-514350" algn="just">
              <a:buFont typeface="Calibri" pitchFamily="34" charset="0"/>
              <a:buAutoNum type="arabicPeriod" startAt="3"/>
            </a:pPr>
            <a:r>
              <a:rPr lang="en-US" dirty="0" smtClean="0">
                <a:latin typeface="Calibri" pitchFamily="34" charset="0"/>
              </a:rPr>
              <a:t>Carol generates a random number a, 1 &lt; a &lt; n, computes her ephemeral public key A = </a:t>
            </a:r>
            <a:r>
              <a:rPr lang="en-US" dirty="0" err="1" smtClean="0">
                <a:latin typeface="Calibri" pitchFamily="34" charset="0"/>
              </a:rPr>
              <a:t>g^a</a:t>
            </a:r>
            <a:r>
              <a:rPr lang="en-US" dirty="0" smtClean="0">
                <a:latin typeface="Calibri" pitchFamily="34" charset="0"/>
              </a:rPr>
              <a:t>, and sends it to Steve.  </a:t>
            </a:r>
          </a:p>
          <a:p>
            <a:pPr marL="514350" indent="-514350" algn="just">
              <a:buFont typeface="Calibri" pitchFamily="34" charset="0"/>
              <a:buAutoNum type="arabicPeriod" startAt="3"/>
            </a:pPr>
            <a:r>
              <a:rPr lang="en-US" dirty="0" smtClean="0">
                <a:latin typeface="Calibri" pitchFamily="34" charset="0"/>
              </a:rPr>
              <a:t>Steve generates his own random number b, 1 &lt; b &lt; n, computes his ephemeral public key B = v + </a:t>
            </a:r>
            <a:r>
              <a:rPr lang="en-US" dirty="0" err="1" smtClean="0">
                <a:latin typeface="Calibri" pitchFamily="34" charset="0"/>
              </a:rPr>
              <a:t>g^b</a:t>
            </a:r>
            <a:r>
              <a:rPr lang="en-US" dirty="0" smtClean="0">
                <a:latin typeface="Calibri" pitchFamily="34" charset="0"/>
              </a:rPr>
              <a:t>, and sends it back to Carol, along with the randomly generated parameter u.  </a:t>
            </a:r>
          </a:p>
          <a:p>
            <a:pPr marL="514350" indent="-514350" algn="just">
              <a:buFont typeface="Calibri" pitchFamily="34" charset="0"/>
              <a:buAutoNum type="arabicPeriod" startAt="3"/>
            </a:pPr>
            <a:r>
              <a:rPr lang="en-US" dirty="0" smtClean="0">
                <a:latin typeface="Calibri" pitchFamily="34" charset="0"/>
              </a:rPr>
              <a:t>Carol and Steve compute the common exponential value S = g^(</a:t>
            </a:r>
            <a:r>
              <a:rPr lang="en-US" dirty="0" err="1" smtClean="0">
                <a:latin typeface="Calibri" pitchFamily="34" charset="0"/>
              </a:rPr>
              <a:t>ab</a:t>
            </a:r>
            <a:r>
              <a:rPr lang="en-US" dirty="0" smtClean="0">
                <a:latin typeface="Calibri" pitchFamily="34" charset="0"/>
              </a:rPr>
              <a:t> + </a:t>
            </a:r>
            <a:r>
              <a:rPr lang="en-US" dirty="0" err="1" smtClean="0">
                <a:latin typeface="Calibri" pitchFamily="34" charset="0"/>
              </a:rPr>
              <a:t>bux</a:t>
            </a:r>
            <a:r>
              <a:rPr lang="en-US" dirty="0" smtClean="0">
                <a:latin typeface="Calibri" pitchFamily="34" charset="0"/>
              </a:rPr>
              <a:t>) using the values available to each of them. If Carol's password P entered in Step 2 matches the one she originally used to generate v, then both values of S will match.  </a:t>
            </a:r>
          </a:p>
        </p:txBody>
      </p:sp>
      <p:sp>
        <p:nvSpPr>
          <p:cNvPr id="16" name="Parentesi graffa aperta 15"/>
          <p:cNvSpPr/>
          <p:nvPr/>
        </p:nvSpPr>
        <p:spPr>
          <a:xfrm>
            <a:off x="285750" y="500063"/>
            <a:ext cx="71438" cy="1714500"/>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8" name="Parentesi graffa aperta 7"/>
          <p:cNvSpPr/>
          <p:nvPr/>
        </p:nvSpPr>
        <p:spPr>
          <a:xfrm>
            <a:off x="357188" y="3857625"/>
            <a:ext cx="71437" cy="1143000"/>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3439663869"/>
              </p:ext>
            </p:extLst>
          </p:nvPr>
        </p:nvGraphicFramePr>
        <p:xfrm>
          <a:off x="500034" y="2756847"/>
          <a:ext cx="8429686" cy="3955314"/>
        </p:xfrm>
        <a:graphic>
          <a:graphicData uri="http://schemas.openxmlformats.org/drawingml/2006/table">
            <a:tbl>
              <a:tblPr>
                <a:tableStyleId>{9D7B26C5-4107-4FEC-AEDC-1716B250A1EF}</a:tableStyleId>
              </a:tblPr>
              <a:tblGrid>
                <a:gridCol w="513112"/>
                <a:gridCol w="3201665"/>
                <a:gridCol w="2000264"/>
                <a:gridCol w="2714645"/>
              </a:tblGrid>
              <a:tr h="345850">
                <a:tc>
                  <a:txBody>
                    <a:bodyPr/>
                    <a:lstStyle/>
                    <a:p>
                      <a:pPr algn="l"/>
                      <a:endParaRPr lang="it-IT" sz="1800" b="1" dirty="0">
                        <a:solidFill>
                          <a:srgbClr val="FF0000"/>
                        </a:solidFill>
                      </a:endParaRPr>
                    </a:p>
                  </a:txBody>
                  <a:tcPr marL="82939" marR="82939" marT="41469" marB="414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Carol </a:t>
                      </a:r>
                    </a:p>
                  </a:txBody>
                  <a:tcPr marL="82939" marR="82939" marT="41469" marB="41469" anchor="ct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rgbClr val="FF0000"/>
                        </a:solidFill>
                      </a:endParaRP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rgbClr val="FF0000"/>
                          </a:solidFill>
                        </a:rPr>
                        <a:t>Steve </a:t>
                      </a:r>
                    </a:p>
                  </a:txBody>
                  <a:tcPr marL="82939" marR="82939" marT="41469" marB="41469" anchor="ctr">
                    <a:lnL>
                      <a:noFill/>
                    </a:lnL>
                    <a:lnR>
                      <a:noFill/>
                    </a:lnR>
                    <a:lnT w="12700" cmpd="sng">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t>1. </a:t>
                      </a:r>
                    </a:p>
                  </a:txBody>
                  <a:tcPr marL="82939" marR="82939" marT="41469" marB="41469"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C </a:t>
                      </a:r>
                      <a:r>
                        <a:rPr lang="it-IT" sz="1800" b="1" dirty="0" err="1"/>
                        <a:t>--</a:t>
                      </a:r>
                      <a:r>
                        <a:rPr lang="it-IT" sz="1800" b="1" dirty="0"/>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a:t>
                      </a:r>
                      <a:r>
                        <a:rPr lang="it-IT" sz="1800" b="1" dirty="0" err="1"/>
                        <a:t>lookup</a:t>
                      </a:r>
                      <a:r>
                        <a:rPr lang="it-IT" sz="1800" b="1" dirty="0"/>
                        <a:t> s, v)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t>2.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x = H(s, P)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t>&lt;</a:t>
                      </a:r>
                      <a:r>
                        <a:rPr lang="it-IT" sz="1800" b="1" dirty="0" err="1"/>
                        <a:t>--</a:t>
                      </a:r>
                      <a:r>
                        <a:rPr lang="it-IT" sz="1800" b="1" dirty="0"/>
                        <a:t> 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solidFill>
                            <a:schemeClr val="tx1"/>
                          </a:solidFill>
                        </a:rPr>
                        <a:t>3.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 = </a:t>
                      </a:r>
                      <a:r>
                        <a:rPr lang="it-IT" sz="1800" b="1" dirty="0" err="1">
                          <a:solidFill>
                            <a:schemeClr val="tx1"/>
                          </a:solidFill>
                        </a:rPr>
                        <a:t>g^a</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 </a:t>
                      </a:r>
                      <a:r>
                        <a:rPr lang="it-IT" sz="1800" b="1" dirty="0" err="1">
                          <a:solidFill>
                            <a:schemeClr val="tx1"/>
                          </a:solidFill>
                        </a:rPr>
                        <a:t>--</a:t>
                      </a:r>
                      <a:r>
                        <a:rPr lang="it-IT" sz="1800" b="1" dirty="0">
                          <a:solidFill>
                            <a:schemeClr val="tx1"/>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a:solidFill>
                            <a:schemeClr val="tx1"/>
                          </a:solidFill>
                        </a:rPr>
                        <a:t>4.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&lt;</a:t>
                      </a:r>
                      <a:r>
                        <a:rPr lang="it-IT" sz="1800" b="1" dirty="0" err="1">
                          <a:solidFill>
                            <a:schemeClr val="tx1"/>
                          </a:solidFill>
                        </a:rPr>
                        <a:t>--</a:t>
                      </a:r>
                      <a:r>
                        <a:rPr lang="it-IT" sz="1800" b="1" dirty="0">
                          <a:solidFill>
                            <a:schemeClr val="tx1"/>
                          </a:solidFill>
                        </a:rPr>
                        <a:t> B, u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B = v + </a:t>
                      </a:r>
                      <a:r>
                        <a:rPr lang="it-IT" sz="1800" b="1" dirty="0" err="1">
                          <a:solidFill>
                            <a:schemeClr val="tx1"/>
                          </a:solidFill>
                        </a:rPr>
                        <a:t>g^b</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tx1"/>
                          </a:solidFill>
                        </a:rPr>
                        <a:t>5.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S = (B - </a:t>
                      </a:r>
                      <a:r>
                        <a:rPr lang="it-IT" sz="1800" b="1" dirty="0" err="1">
                          <a:solidFill>
                            <a:schemeClr val="tx1"/>
                          </a:solidFill>
                        </a:rPr>
                        <a:t>g^x</a:t>
                      </a:r>
                      <a:r>
                        <a:rPr lang="it-IT" sz="1800" b="1" dirty="0">
                          <a:solidFill>
                            <a:schemeClr val="tx1"/>
                          </a:solidFill>
                        </a:rPr>
                        <a:t>)^(a + </a:t>
                      </a:r>
                      <a:r>
                        <a:rPr lang="it-IT" sz="1800" b="1" dirty="0" err="1">
                          <a:solidFill>
                            <a:schemeClr val="tx1"/>
                          </a:solidFill>
                        </a:rPr>
                        <a:t>ux</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smtClean="0">
                          <a:solidFill>
                            <a:schemeClr val="tx1"/>
                          </a:solidFill>
                        </a:rPr>
                        <a:t>TRICK!</a:t>
                      </a: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S = (A · </a:t>
                      </a:r>
                      <a:r>
                        <a:rPr lang="it-IT" sz="1800" b="1" dirty="0" err="1">
                          <a:solidFill>
                            <a:schemeClr val="tx1"/>
                          </a:solidFill>
                        </a:rPr>
                        <a:t>v^u</a:t>
                      </a:r>
                      <a:r>
                        <a:rPr lang="it-IT" sz="1800" b="1" dirty="0">
                          <a:solidFill>
                            <a:schemeClr val="tx1"/>
                          </a:solidFill>
                        </a:rPr>
                        <a:t>)</a:t>
                      </a:r>
                      <a:r>
                        <a:rPr lang="it-IT" sz="1800" b="1" dirty="0" err="1">
                          <a:solidFill>
                            <a:schemeClr val="tx1"/>
                          </a:solidFill>
                        </a:rPr>
                        <a:t>^b</a:t>
                      </a:r>
                      <a:r>
                        <a:rPr lang="it-IT" sz="1800" b="1" dirty="0">
                          <a:solidFill>
                            <a:schemeClr val="tx1"/>
                          </a:solidFill>
                        </a:rPr>
                        <a: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345850">
                <a:tc>
                  <a:txBody>
                    <a:bodyPr/>
                    <a:lstStyle/>
                    <a:p>
                      <a:pPr algn="r"/>
                      <a:r>
                        <a:rPr lang="it-IT" sz="1800" b="1" dirty="0">
                          <a:solidFill>
                            <a:schemeClr val="tx1"/>
                          </a:solidFill>
                        </a:rPr>
                        <a:t>6.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a:solidFill>
                            <a:schemeClr val="tx1"/>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endParaRPr lang="it-IT" sz="1800" b="1" dirty="0">
                        <a:solidFill>
                          <a:schemeClr val="tx1"/>
                        </a:solidFill>
                      </a:endParaRP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K = H(S)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tx1"/>
                          </a:solidFill>
                        </a:rPr>
                        <a:t>7.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M[1] = H(A, B, K)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M[1] </a:t>
                      </a:r>
                      <a:r>
                        <a:rPr lang="it-IT" sz="1800" b="1" dirty="0" err="1">
                          <a:solidFill>
                            <a:schemeClr val="tx1"/>
                          </a:solidFill>
                        </a:rPr>
                        <a:t>--</a:t>
                      </a:r>
                      <a:r>
                        <a:rPr lang="it-IT" sz="1800" b="1" dirty="0">
                          <a:solidFill>
                            <a:schemeClr val="tx1"/>
                          </a:solidFill>
                        </a:rPr>
                        <a:t>&gt;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t>
                      </a:r>
                      <a:r>
                        <a:rPr lang="it-IT" sz="1800" b="1" dirty="0" err="1">
                          <a:solidFill>
                            <a:schemeClr val="tx1"/>
                          </a:solidFill>
                        </a:rPr>
                        <a:t>verify</a:t>
                      </a:r>
                      <a:r>
                        <a:rPr lang="it-IT" sz="1800" b="1" dirty="0">
                          <a:solidFill>
                            <a:schemeClr val="tx1"/>
                          </a:solidFill>
                        </a:rPr>
                        <a:t> M[1]) </a:t>
                      </a:r>
                    </a:p>
                  </a:txBody>
                  <a:tcPr marL="82939" marR="82939" marT="41469" marB="41469" anchor="ctr">
                    <a:lnL>
                      <a:noFill/>
                    </a:lnL>
                    <a:lnR>
                      <a:noFill/>
                    </a:lnR>
                    <a:lnT>
                      <a:noFill/>
                    </a:lnT>
                    <a:lnB>
                      <a:noFill/>
                    </a:lnB>
                    <a:lnTlToBr w="12700" cmpd="sng">
                      <a:noFill/>
                      <a:prstDash val="solid"/>
                    </a:lnTlToBr>
                    <a:lnBlToTr w="12700" cmpd="sng">
                      <a:noFill/>
                      <a:prstDash val="solid"/>
                    </a:lnBlToTr>
                    <a:cell3D prstMaterial="dkEdge">
                      <a:bevel/>
                      <a:lightRig rig="flood" dir="t"/>
                    </a:cell3D>
                  </a:tcPr>
                </a:tc>
              </a:tr>
              <a:tr h="603922">
                <a:tc>
                  <a:txBody>
                    <a:bodyPr/>
                    <a:lstStyle/>
                    <a:p>
                      <a:pPr algn="r"/>
                      <a:r>
                        <a:rPr lang="it-IT" sz="1800" b="1">
                          <a:solidFill>
                            <a:schemeClr val="tx1"/>
                          </a:solidFill>
                        </a:rPr>
                        <a:t>8.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a:t>
                      </a:r>
                      <a:r>
                        <a:rPr lang="it-IT" sz="1800" b="1" dirty="0" err="1">
                          <a:solidFill>
                            <a:schemeClr val="tx1"/>
                          </a:solidFill>
                        </a:rPr>
                        <a:t>verify</a:t>
                      </a:r>
                      <a:r>
                        <a:rPr lang="it-IT" sz="1800" b="1" dirty="0">
                          <a:solidFill>
                            <a:schemeClr val="tx1"/>
                          </a:solidFill>
                        </a:rPr>
                        <a:t>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&lt;</a:t>
                      </a:r>
                      <a:r>
                        <a:rPr lang="it-IT" sz="1800" b="1" dirty="0" err="1">
                          <a:solidFill>
                            <a:schemeClr val="tx1"/>
                          </a:solidFill>
                        </a:rPr>
                        <a:t>--</a:t>
                      </a:r>
                      <a:r>
                        <a:rPr lang="it-IT" sz="1800" b="1" dirty="0">
                          <a:solidFill>
                            <a:schemeClr val="tx1"/>
                          </a:solidFill>
                        </a:rPr>
                        <a:t> M[2]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c>
                  <a:txBody>
                    <a:bodyPr/>
                    <a:lstStyle/>
                    <a:p>
                      <a:pPr algn="ctr"/>
                      <a:r>
                        <a:rPr lang="it-IT" sz="1800" b="1" dirty="0">
                          <a:solidFill>
                            <a:schemeClr val="tx1"/>
                          </a:solidFill>
                        </a:rPr>
                        <a:t>M[2] = H(A, M[1], K) </a:t>
                      </a:r>
                    </a:p>
                  </a:txBody>
                  <a:tcPr marL="82939" marR="82939" marT="41469" marB="41469" anchor="ctr">
                    <a:lnL>
                      <a:noFill/>
                    </a:lnL>
                    <a:lnR>
                      <a:noFill/>
                    </a:lnR>
                    <a:lnT>
                      <a:noFill/>
                    </a:lnT>
                    <a:lnB w="12700" cmpd="sng">
                      <a:noFill/>
                    </a:lnB>
                    <a:lnTlToBr w="12700" cmpd="sng">
                      <a:noFill/>
                      <a:prstDash val="solid"/>
                    </a:lnTlToBr>
                    <a:lnBlToTr w="12700" cmpd="sng">
                      <a:noFill/>
                      <a:prstDash val="solid"/>
                    </a:lnBlToTr>
                    <a:cell3D prstMaterial="dkEdge">
                      <a:bevel/>
                      <a:lightRig rig="flood" dir="t"/>
                    </a:cell3D>
                  </a:tcPr>
                </a:tc>
              </a:tr>
            </a:tbl>
          </a:graphicData>
        </a:graphic>
      </p:graphicFrame>
      <p:sp>
        <p:nvSpPr>
          <p:cNvPr id="19459" name="Rettangolo 12"/>
          <p:cNvSpPr>
            <a:spLocks noChangeArrowheads="1"/>
          </p:cNvSpPr>
          <p:nvPr/>
        </p:nvSpPr>
        <p:spPr bwMode="auto">
          <a:xfrm>
            <a:off x="428625" y="571500"/>
            <a:ext cx="8429625" cy="1477328"/>
          </a:xfrm>
          <a:prstGeom prst="rect">
            <a:avLst/>
          </a:prstGeom>
          <a:noFill/>
          <a:ln w="9525">
            <a:noFill/>
            <a:miter lim="800000"/>
            <a:headEnd/>
            <a:tailEnd/>
          </a:ln>
        </p:spPr>
        <p:txBody>
          <a:bodyPr>
            <a:spAutoFit/>
          </a:bodyPr>
          <a:lstStyle/>
          <a:p>
            <a:pPr marL="514350" indent="-514350" algn="just">
              <a:buFont typeface="Calibri" pitchFamily="34" charset="0"/>
              <a:buAutoNum type="arabicPeriod" startAt="6"/>
            </a:pPr>
            <a:r>
              <a:rPr lang="en-US" dirty="0" smtClean="0">
                <a:latin typeface="Calibri" pitchFamily="34" charset="0"/>
              </a:rPr>
              <a:t>Both sides hash the exponential S into a cryptographically strong session key.</a:t>
            </a:r>
          </a:p>
          <a:p>
            <a:pPr marL="514350" indent="-514350" algn="just">
              <a:buFont typeface="Calibri" pitchFamily="34" charset="0"/>
              <a:buAutoNum type="arabicPeriod" startAt="6"/>
            </a:pPr>
            <a:r>
              <a:rPr lang="en-US" dirty="0" smtClean="0">
                <a:latin typeface="Calibri" pitchFamily="34" charset="0"/>
              </a:rPr>
              <a:t>Carol sends Steve M[1] as evidence that she has the correct session key. Steve computes M[1] himself and verifies that it matches what Carol sent him.</a:t>
            </a:r>
          </a:p>
          <a:p>
            <a:pPr marL="514350" indent="-514350" algn="just">
              <a:buFont typeface="Calibri" pitchFamily="34" charset="0"/>
              <a:buAutoNum type="arabicPeriod" startAt="6"/>
            </a:pPr>
            <a:r>
              <a:rPr lang="en-US" dirty="0" smtClean="0">
                <a:latin typeface="Calibri" pitchFamily="34" charset="0"/>
              </a:rPr>
              <a:t>Steve sends Carol M[2] as evidence that he also has the correct session key. Carol also verifies M[2] herself, accepting only if it matches Steve's value.</a:t>
            </a:r>
          </a:p>
        </p:txBody>
      </p:sp>
      <p:sp>
        <p:nvSpPr>
          <p:cNvPr id="16" name="Parentesi graffa aperta 15"/>
          <p:cNvSpPr/>
          <p:nvPr/>
        </p:nvSpPr>
        <p:spPr>
          <a:xfrm>
            <a:off x="285750" y="714375"/>
            <a:ext cx="71438" cy="1143000"/>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
        <p:nvSpPr>
          <p:cNvPr id="8" name="Parentesi graffa aperta 7"/>
          <p:cNvSpPr/>
          <p:nvPr/>
        </p:nvSpPr>
        <p:spPr>
          <a:xfrm>
            <a:off x="357188" y="5214938"/>
            <a:ext cx="46037" cy="1428750"/>
          </a:xfrm>
          <a:prstGeom prst="leftBrace">
            <a:avLst/>
          </a:prstGeom>
          <a:noFill/>
          <a:ln w="2222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20" y="90470"/>
            <a:ext cx="8686800" cy="838200"/>
          </a:xfrm>
        </p:spPr>
        <p:txBody>
          <a:bodyPr>
            <a:noAutofit/>
          </a:bodyPr>
          <a:lstStyle/>
          <a:p>
            <a:r>
              <a:rPr lang="it-IT" sz="3200" b="1" dirty="0" smtClean="0"/>
              <a:t>STEALING PASSWORD FILE WITH SRP ALLOW AN EXPENSIVE DICTIONARY ATTACK</a:t>
            </a:r>
            <a:endParaRPr lang="it-IT" sz="3200" b="1" dirty="0"/>
          </a:p>
        </p:txBody>
      </p:sp>
      <p:sp>
        <p:nvSpPr>
          <p:cNvPr id="3" name="Segnaposto contenuto 2"/>
          <p:cNvSpPr>
            <a:spLocks noGrp="1"/>
          </p:cNvSpPr>
          <p:nvPr>
            <p:ph idx="1"/>
          </p:nvPr>
        </p:nvSpPr>
        <p:spPr/>
        <p:txBody>
          <a:bodyPr/>
          <a:lstStyle/>
          <a:p>
            <a:r>
              <a:rPr lang="en-US" b="1" i="1" dirty="0" smtClean="0">
                <a:latin typeface="Calibri" pitchFamily="34" charset="0"/>
              </a:rPr>
              <a:t>x = H(s, P)</a:t>
            </a:r>
            <a:br>
              <a:rPr lang="en-US" b="1" i="1" dirty="0" smtClean="0">
                <a:latin typeface="Calibri" pitchFamily="34" charset="0"/>
              </a:rPr>
            </a:br>
            <a:r>
              <a:rPr lang="en-US" b="1" i="1" dirty="0" smtClean="0">
                <a:latin typeface="Calibri" pitchFamily="34" charset="0"/>
              </a:rPr>
              <a:t>v = </a:t>
            </a:r>
            <a:r>
              <a:rPr lang="en-US" b="1" i="1" dirty="0" err="1" smtClean="0">
                <a:latin typeface="Calibri" pitchFamily="34" charset="0"/>
              </a:rPr>
              <a:t>g^x</a:t>
            </a:r>
            <a:r>
              <a:rPr lang="en-US" b="1" i="1" dirty="0" smtClean="0">
                <a:latin typeface="Calibri" pitchFamily="34" charset="0"/>
              </a:rPr>
              <a:t> </a:t>
            </a:r>
          </a:p>
          <a:p>
            <a:r>
              <a:rPr lang="it-IT" dirty="0" err="1" smtClean="0"/>
              <a:t>Values</a:t>
            </a:r>
            <a:r>
              <a:rPr lang="it-IT" dirty="0" smtClean="0"/>
              <a:t> </a:t>
            </a:r>
            <a:r>
              <a:rPr lang="it-IT" dirty="0" err="1" smtClean="0"/>
              <a:t>stored</a:t>
            </a:r>
            <a:r>
              <a:rPr lang="it-IT" dirty="0" smtClean="0"/>
              <a:t> </a:t>
            </a:r>
            <a:r>
              <a:rPr lang="it-IT" dirty="0" err="1" smtClean="0"/>
              <a:t>is</a:t>
            </a:r>
            <a:r>
              <a:rPr lang="it-IT" dirty="0" smtClean="0"/>
              <a:t> </a:t>
            </a:r>
            <a:r>
              <a:rPr lang="it-IT" i="1" dirty="0" smtClean="0"/>
              <a:t>v</a:t>
            </a:r>
            <a:r>
              <a:rPr lang="it-IT" dirty="0" smtClean="0"/>
              <a:t> and </a:t>
            </a:r>
            <a:r>
              <a:rPr lang="it-IT" i="1" dirty="0" smtClean="0"/>
              <a:t>s</a:t>
            </a:r>
          </a:p>
          <a:p>
            <a:r>
              <a:rPr lang="en-US" i="1" dirty="0" smtClean="0"/>
              <a:t>To find P, I set a massive brute-force attack </a:t>
            </a:r>
            <a:r>
              <a:rPr lang="it-IT" i="1" dirty="0" smtClean="0"/>
              <a:t>:</a:t>
            </a:r>
          </a:p>
          <a:p>
            <a:pPr lvl="1"/>
            <a:r>
              <a:rPr lang="it-IT" i="1" dirty="0" err="1" smtClean="0"/>
              <a:t>Calculate</a:t>
            </a:r>
            <a:r>
              <a:rPr lang="it-IT" i="1" dirty="0" smtClean="0"/>
              <a:t> x’ </a:t>
            </a:r>
            <a:r>
              <a:rPr lang="it-IT" i="1" dirty="0" err="1" smtClean="0"/>
              <a:t>from</a:t>
            </a:r>
            <a:r>
              <a:rPr lang="it-IT" i="1" dirty="0" smtClean="0"/>
              <a:t> P’ and s: </a:t>
            </a:r>
            <a:r>
              <a:rPr lang="it-IT" i="1" dirty="0" err="1" smtClean="0"/>
              <a:t>verify</a:t>
            </a:r>
            <a:r>
              <a:rPr lang="it-IT" i="1" dirty="0" smtClean="0"/>
              <a:t> v = g^x</a:t>
            </a:r>
            <a:r>
              <a:rPr lang="it-IT" dirty="0" smtClean="0"/>
              <a:t>’</a:t>
            </a:r>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142852"/>
            <a:ext cx="8686800" cy="838200"/>
          </a:xfrm>
        </p:spPr>
        <p:txBody>
          <a:bodyPr rtlCol="0">
            <a:normAutofit fontScale="90000"/>
          </a:bodyPr>
          <a:lstStyle/>
          <a:p>
            <a:pPr>
              <a:defRPr/>
            </a:pPr>
            <a:r>
              <a:rPr lang="en-US" b="1" dirty="0" smtClean="0"/>
              <a:t>What is missing from SRP to operate via the Web?</a:t>
            </a:r>
            <a:endParaRPr lang="it-IT" b="1" dirty="0"/>
          </a:p>
        </p:txBody>
      </p:sp>
      <p:sp>
        <p:nvSpPr>
          <p:cNvPr id="20483" name="Segnaposto contenuto 2"/>
          <p:cNvSpPr>
            <a:spLocks noGrp="1"/>
          </p:cNvSpPr>
          <p:nvPr>
            <p:ph idx="1"/>
          </p:nvPr>
        </p:nvSpPr>
        <p:spPr/>
        <p:txBody>
          <a:bodyPr/>
          <a:lstStyle/>
          <a:p>
            <a:pPr algn="just"/>
            <a:r>
              <a:rPr lang="en-US" sz="2400" dirty="0" smtClean="0"/>
              <a:t>SRP has been only recently released under BSD-like license</a:t>
            </a:r>
          </a:p>
          <a:p>
            <a:pPr algn="just"/>
            <a:r>
              <a:rPr lang="en-US" sz="2400" dirty="0" smtClean="0"/>
              <a:t>Available since 2012 as TLS-SRP. </a:t>
            </a:r>
            <a:r>
              <a:rPr lang="en-US" sz="2400" dirty="0" err="1" smtClean="0"/>
              <a:t>Javascript</a:t>
            </a:r>
            <a:r>
              <a:rPr lang="en-US" sz="2400" dirty="0" smtClean="0"/>
              <a:t> code is available</a:t>
            </a:r>
          </a:p>
          <a:p>
            <a:pPr algn="just"/>
            <a:r>
              <a:rPr lang="en-US" sz="2400" dirty="0" smtClean="0"/>
              <a:t>To be secure on a browser, however, it is necessary anyway to fill in the login page via SSL</a:t>
            </a:r>
          </a:p>
          <a:p>
            <a:pPr lvl="1" algn="just"/>
            <a:r>
              <a:rPr lang="en-US" sz="2000" dirty="0" smtClean="0"/>
              <a:t>Otherwise, the system is vulnerable to easy phishing attacks</a:t>
            </a:r>
          </a:p>
          <a:p>
            <a:pPr lvl="1" algn="just"/>
            <a:r>
              <a:rPr lang="en-US" sz="2000" dirty="0" smtClean="0"/>
              <a:t>The result is a scheme that can be affected by anyone that would compromise a web page</a:t>
            </a:r>
            <a:endParaRPr lang="it-IT"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Password-</a:t>
            </a:r>
            <a:r>
              <a:rPr lang="it-IT" dirty="0" err="1" smtClean="0"/>
              <a:t>based</a:t>
            </a:r>
            <a:r>
              <a:rPr lang="it-IT" dirty="0" smtClean="0"/>
              <a:t> </a:t>
            </a:r>
            <a:r>
              <a:rPr lang="it-IT" dirty="0" err="1" smtClean="0"/>
              <a:t>authentication</a:t>
            </a:r>
            <a:endParaRPr lang="it-IT" dirty="0"/>
          </a:p>
        </p:txBody>
      </p:sp>
      <p:sp>
        <p:nvSpPr>
          <p:cNvPr id="3" name="Segnaposto contenuto 2"/>
          <p:cNvSpPr>
            <a:spLocks noGrp="1"/>
          </p:cNvSpPr>
          <p:nvPr>
            <p:ph idx="1"/>
          </p:nvPr>
        </p:nvSpPr>
        <p:spPr/>
        <p:txBody>
          <a:bodyPr/>
          <a:lstStyle/>
          <a:p>
            <a:r>
              <a:rPr lang="it-IT" dirty="0" err="1" smtClean="0"/>
              <a:t>Still</a:t>
            </a:r>
            <a:r>
              <a:rPr lang="it-IT" dirty="0" smtClean="0"/>
              <a:t> </a:t>
            </a:r>
            <a:r>
              <a:rPr lang="it-IT" dirty="0" err="1" smtClean="0"/>
              <a:t>very</a:t>
            </a:r>
            <a:r>
              <a:rPr lang="it-IT" dirty="0" smtClean="0"/>
              <a:t> common	</a:t>
            </a:r>
          </a:p>
          <a:p>
            <a:r>
              <a:rPr lang="it-IT" dirty="0" err="1" smtClean="0"/>
              <a:t>Pros</a:t>
            </a:r>
            <a:r>
              <a:rPr lang="it-IT" dirty="0" smtClean="0"/>
              <a:t>:</a:t>
            </a:r>
            <a:endParaRPr lang="it-IT" dirty="0"/>
          </a:p>
          <a:p>
            <a:pPr marL="457200" lvl="1" indent="0">
              <a:buNone/>
            </a:pPr>
            <a:r>
              <a:rPr lang="it-IT" dirty="0" smtClean="0"/>
              <a:t>Cheap: easy to </a:t>
            </a:r>
            <a:r>
              <a:rPr lang="it-IT" dirty="0" err="1" smtClean="0"/>
              <a:t>implement</a:t>
            </a:r>
            <a:r>
              <a:rPr lang="it-IT" dirty="0" smtClean="0"/>
              <a:t>, can be </a:t>
            </a:r>
            <a:r>
              <a:rPr lang="it-IT" dirty="0" err="1" smtClean="0"/>
              <a:t>easily</a:t>
            </a:r>
            <a:r>
              <a:rPr lang="it-IT" dirty="0" smtClean="0"/>
              <a:t> </a:t>
            </a:r>
            <a:r>
              <a:rPr lang="it-IT" dirty="0" err="1" smtClean="0"/>
              <a:t>distributed</a:t>
            </a:r>
            <a:r>
              <a:rPr lang="it-IT" dirty="0" smtClean="0"/>
              <a:t> and </a:t>
            </a:r>
            <a:r>
              <a:rPr lang="it-IT" dirty="0" err="1" smtClean="0"/>
              <a:t>stored</a:t>
            </a:r>
            <a:endParaRPr lang="it-IT" dirty="0" smtClean="0"/>
          </a:p>
          <a:p>
            <a:pPr marL="457200" lvl="1" indent="0">
              <a:buNone/>
            </a:pPr>
            <a:r>
              <a:rPr lang="it-IT" dirty="0" smtClean="0"/>
              <a:t>Security </a:t>
            </a:r>
            <a:r>
              <a:rPr lang="it-IT" dirty="0" err="1" smtClean="0"/>
              <a:t>level</a:t>
            </a:r>
            <a:r>
              <a:rPr lang="it-IT" dirty="0" smtClean="0"/>
              <a:t> </a:t>
            </a:r>
            <a:r>
              <a:rPr lang="it-IT" dirty="0" err="1" smtClean="0"/>
              <a:t>is</a:t>
            </a:r>
            <a:r>
              <a:rPr lang="it-IT" dirty="0" smtClean="0"/>
              <a:t> </a:t>
            </a:r>
            <a:r>
              <a:rPr lang="it-IT" dirty="0" err="1" smtClean="0"/>
              <a:t>reasonable</a:t>
            </a:r>
            <a:r>
              <a:rPr lang="it-IT" dirty="0" smtClean="0"/>
              <a:t> </a:t>
            </a:r>
            <a:r>
              <a:rPr lang="it-IT" dirty="0" err="1" smtClean="0"/>
              <a:t>if</a:t>
            </a:r>
            <a:r>
              <a:rPr lang="it-IT" dirty="0" smtClean="0"/>
              <a:t> the password </a:t>
            </a:r>
            <a:r>
              <a:rPr lang="it-IT" dirty="0" err="1" smtClean="0"/>
              <a:t>workflow</a:t>
            </a:r>
            <a:r>
              <a:rPr lang="it-IT" dirty="0" smtClean="0"/>
              <a:t> </a:t>
            </a:r>
            <a:r>
              <a:rPr lang="it-IT" dirty="0" err="1" smtClean="0"/>
              <a:t>is</a:t>
            </a:r>
            <a:r>
              <a:rPr lang="it-IT" dirty="0" smtClean="0"/>
              <a:t> </a:t>
            </a:r>
            <a:r>
              <a:rPr lang="it-IT" dirty="0" err="1" smtClean="0"/>
              <a:t>properly</a:t>
            </a:r>
            <a:r>
              <a:rPr lang="it-IT" dirty="0" smtClean="0"/>
              <a:t> </a:t>
            </a:r>
            <a:r>
              <a:rPr lang="it-IT" dirty="0" err="1" smtClean="0"/>
              <a:t>implemented</a:t>
            </a:r>
            <a:endParaRPr lang="it-IT" dirty="0" smtClean="0"/>
          </a:p>
          <a:p>
            <a:pPr marL="457200" lvl="1" indent="0">
              <a:buNone/>
            </a:pPr>
            <a:endParaRPr lang="it-IT" dirty="0"/>
          </a:p>
        </p:txBody>
      </p:sp>
      <p:sp>
        <p:nvSpPr>
          <p:cNvPr id="4" name="CasellaDiTesto 3"/>
          <p:cNvSpPr txBox="1"/>
          <p:nvPr/>
        </p:nvSpPr>
        <p:spPr>
          <a:xfrm>
            <a:off x="107504" y="5939988"/>
            <a:ext cx="8926354" cy="369332"/>
          </a:xfrm>
          <a:prstGeom prst="rect">
            <a:avLst/>
          </a:prstGeom>
          <a:noFill/>
        </p:spPr>
        <p:txBody>
          <a:bodyPr wrap="none" rtlCol="0">
            <a:spAutoFit/>
          </a:bodyPr>
          <a:lstStyle/>
          <a:p>
            <a:r>
              <a:rPr lang="it-IT" dirty="0" smtClean="0"/>
              <a:t>Reference </a:t>
            </a:r>
            <a:r>
              <a:rPr lang="it-IT" dirty="0" err="1" smtClean="0"/>
              <a:t>Material</a:t>
            </a:r>
            <a:r>
              <a:rPr lang="it-IT" dirty="0" smtClean="0"/>
              <a:t>: </a:t>
            </a:r>
            <a:r>
              <a:rPr lang="it-IT" dirty="0" err="1" smtClean="0"/>
              <a:t>Stallings-Brown</a:t>
            </a:r>
            <a:r>
              <a:rPr lang="it-IT" dirty="0" smtClean="0"/>
              <a:t> </a:t>
            </a:r>
            <a:r>
              <a:rPr lang="it-IT" i="1" dirty="0" smtClean="0"/>
              <a:t>Computer Security, </a:t>
            </a:r>
            <a:r>
              <a:rPr lang="it-IT" i="1" dirty="0" err="1" smtClean="0"/>
              <a:t>Chap</a:t>
            </a:r>
            <a:r>
              <a:rPr lang="it-IT" i="1" dirty="0" smtClean="0"/>
              <a:t>. 3, International Edition</a:t>
            </a:r>
            <a:endParaRPr lang="it-IT" dirty="0"/>
          </a:p>
        </p:txBody>
      </p:sp>
    </p:spTree>
    <p:extLst>
      <p:ext uri="{BB962C8B-B14F-4D97-AF65-F5344CB8AC3E}">
        <p14:creationId xmlns:p14="http://schemas.microsoft.com/office/powerpoint/2010/main" val="18778024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MS-CHAP </a:t>
            </a:r>
            <a:r>
              <a:rPr lang="it-IT" b="1" i="1" dirty="0" smtClean="0"/>
              <a:t>v2</a:t>
            </a:r>
            <a:r>
              <a:rPr lang="it-IT" b="1" dirty="0" smtClean="0"/>
              <a:t> </a:t>
            </a:r>
            <a:r>
              <a:rPr lang="it-IT" b="1" dirty="0" err="1" smtClean="0"/>
              <a:t>protocol</a:t>
            </a:r>
            <a:r>
              <a:rPr lang="it-IT" b="1" dirty="0" smtClean="0"/>
              <a:t/>
            </a:r>
            <a:br>
              <a:rPr lang="it-IT" b="1" dirty="0" smtClean="0"/>
            </a:br>
            <a:endParaRPr lang="it-IT" b="1" dirty="0"/>
          </a:p>
        </p:txBody>
      </p:sp>
      <p:sp>
        <p:nvSpPr>
          <p:cNvPr id="3" name="Segnaposto contenuto 2"/>
          <p:cNvSpPr>
            <a:spLocks noGrp="1"/>
          </p:cNvSpPr>
          <p:nvPr>
            <p:ph idx="1"/>
          </p:nvPr>
        </p:nvSpPr>
        <p:spPr>
          <a:xfrm>
            <a:off x="457200" y="1689100"/>
            <a:ext cx="8229600" cy="4525963"/>
          </a:xfrm>
        </p:spPr>
        <p:txBody>
          <a:bodyPr rtlCol="0">
            <a:normAutofit lnSpcReduction="10000"/>
          </a:bodyPr>
          <a:lstStyle/>
          <a:p>
            <a:pPr algn="just" eaLnBrk="1" fontAlgn="auto" hangingPunct="1">
              <a:spcAft>
                <a:spcPts val="0"/>
              </a:spcAft>
              <a:buFont typeface="Arial" pitchFamily="34" charset="0"/>
              <a:buChar char="•"/>
              <a:defRPr/>
            </a:pPr>
            <a:r>
              <a:rPr lang="it-IT" sz="2800" b="1" dirty="0" smtClean="0"/>
              <a:t>Microsoft </a:t>
            </a:r>
            <a:r>
              <a:rPr lang="it-IT" sz="2800" b="1" dirty="0" err="1" smtClean="0"/>
              <a:t>Challenge-Handshake</a:t>
            </a:r>
            <a:r>
              <a:rPr lang="it-IT" sz="2800" b="1" dirty="0" smtClean="0"/>
              <a:t> </a:t>
            </a:r>
            <a:r>
              <a:rPr lang="it-IT" sz="2800" b="1" dirty="0" err="1" smtClean="0"/>
              <a:t>Authentication</a:t>
            </a:r>
            <a:r>
              <a:rPr lang="it-IT" sz="2800" b="1" dirty="0" smtClean="0"/>
              <a:t> </a:t>
            </a:r>
            <a:r>
              <a:rPr lang="it-IT" sz="2800" b="1" dirty="0" err="1" smtClean="0"/>
              <a:t>Protocol</a:t>
            </a:r>
            <a:r>
              <a:rPr lang="it-IT" sz="2800" b="1" dirty="0" smtClean="0"/>
              <a:t> </a:t>
            </a:r>
          </a:p>
          <a:p>
            <a:pPr algn="just" eaLnBrk="1" fontAlgn="auto" hangingPunct="1">
              <a:spcAft>
                <a:spcPts val="0"/>
              </a:spcAft>
              <a:buFont typeface="Arial" pitchFamily="34" charset="0"/>
              <a:buChar char="•"/>
              <a:defRPr/>
            </a:pPr>
            <a:endParaRPr lang="it-IT" dirty="0" smtClean="0"/>
          </a:p>
          <a:p>
            <a:pPr algn="just">
              <a:buFont typeface="Arial" pitchFamily="34" charset="0"/>
              <a:buChar char="•"/>
              <a:defRPr/>
            </a:pPr>
            <a:r>
              <a:rPr lang="it-IT" dirty="0" smtClean="0"/>
              <a:t>MS-CHAP </a:t>
            </a:r>
            <a:r>
              <a:rPr lang="en-US" dirty="0" smtClean="0"/>
              <a:t>is a </a:t>
            </a:r>
            <a:r>
              <a:rPr lang="en-US" b="1" dirty="0" smtClean="0"/>
              <a:t>mutual</a:t>
            </a:r>
            <a:r>
              <a:rPr lang="en-US" dirty="0" smtClean="0"/>
              <a:t> authentication method that supports password-based users or computer authentication. Both the client and the server must prove that they have knowledge of the user's password for authentication to succeed.</a:t>
            </a:r>
            <a:endParaRPr lang="it-IT" dirty="0" smtClean="0"/>
          </a:p>
          <a:p>
            <a:pPr eaLnBrk="1" fontAlgn="auto" hangingPunct="1">
              <a:spcAft>
                <a:spcPts val="0"/>
              </a:spcAft>
              <a:buFont typeface="Arial" pitchFamily="34" charset="0"/>
              <a:buChar char="•"/>
              <a:defRPr/>
            </a:pPr>
            <a:endParaRPr lang="it-I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p:txBody>
          <a:bodyPr rtlCol="0">
            <a:normAutofit fontScale="90000"/>
          </a:bodyPr>
          <a:lstStyle/>
          <a:p>
            <a:pPr eaLnBrk="1" fontAlgn="auto" hangingPunct="1">
              <a:spcAft>
                <a:spcPts val="0"/>
              </a:spcAft>
              <a:defRPr/>
            </a:pPr>
            <a:r>
              <a:rPr lang="it-IT" b="1" dirty="0" smtClean="0"/>
              <a:t/>
            </a:r>
            <a:br>
              <a:rPr lang="it-IT" b="1" dirty="0" smtClean="0"/>
            </a:br>
            <a:r>
              <a:rPr lang="it-IT" b="1" dirty="0" smtClean="0"/>
              <a:t>MS-CHAP </a:t>
            </a:r>
            <a:r>
              <a:rPr lang="it-IT" b="1" i="1" dirty="0" smtClean="0"/>
              <a:t>v2</a:t>
            </a:r>
            <a:r>
              <a:rPr lang="it-IT" b="1" dirty="0" smtClean="0"/>
              <a:t> </a:t>
            </a:r>
            <a:r>
              <a:rPr lang="it-IT" b="1" dirty="0" err="1" smtClean="0"/>
              <a:t>protocol</a:t>
            </a:r>
            <a:r>
              <a:rPr lang="it-IT" b="1" dirty="0" smtClean="0"/>
              <a:t/>
            </a:r>
            <a:br>
              <a:rPr lang="it-IT" b="1" dirty="0" smtClean="0"/>
            </a:br>
            <a:endParaRPr lang="it-IT" b="1" dirty="0"/>
          </a:p>
        </p:txBody>
      </p:sp>
      <p:sp>
        <p:nvSpPr>
          <p:cNvPr id="23554" name="Segnaposto contenuto 2"/>
          <p:cNvSpPr>
            <a:spLocks noGrp="1"/>
          </p:cNvSpPr>
          <p:nvPr>
            <p:ph idx="1"/>
          </p:nvPr>
        </p:nvSpPr>
        <p:spPr>
          <a:xfrm>
            <a:off x="428625" y="1268760"/>
            <a:ext cx="8429625" cy="5072062"/>
          </a:xfrm>
        </p:spPr>
        <p:txBody>
          <a:bodyPr>
            <a:normAutofit/>
          </a:bodyPr>
          <a:lstStyle/>
          <a:p>
            <a:pPr marL="514350" indent="-514350" algn="just">
              <a:buFont typeface="+mj-lt"/>
              <a:buAutoNum type="arabicPeriod"/>
            </a:pPr>
            <a:r>
              <a:rPr lang="en-US" sz="1800" dirty="0" smtClean="0"/>
              <a:t>The server stores the pairs &lt;</a:t>
            </a:r>
            <a:r>
              <a:rPr lang="en-US" sz="1800" dirty="0" err="1" smtClean="0"/>
              <a:t>uid,NTLM</a:t>
            </a:r>
            <a:r>
              <a:rPr lang="en-US" sz="1800" dirty="0" smtClean="0"/>
              <a:t> hash&gt;</a:t>
            </a:r>
          </a:p>
          <a:p>
            <a:pPr marL="514350" indent="-514350" algn="just" eaLnBrk="1" hangingPunct="1">
              <a:buFont typeface="+mj-lt"/>
              <a:buAutoNum type="arabicPeriod"/>
            </a:pPr>
            <a:r>
              <a:rPr lang="en-US" sz="1800" dirty="0" smtClean="0"/>
              <a:t>Client </a:t>
            </a:r>
            <a:r>
              <a:rPr lang="en-US" sz="1800" dirty="0"/>
              <a:t>requests a login challenge from the Server.</a:t>
            </a:r>
          </a:p>
          <a:p>
            <a:pPr marL="514350" indent="-514350" algn="just" eaLnBrk="1" hangingPunct="1">
              <a:buFont typeface="+mj-lt"/>
              <a:buAutoNum type="arabicPeriod"/>
            </a:pPr>
            <a:r>
              <a:rPr lang="en-US" sz="1800" dirty="0" smtClean="0"/>
              <a:t>The </a:t>
            </a:r>
            <a:r>
              <a:rPr lang="en-US" sz="1800" dirty="0"/>
              <a:t>Server sends back a 16-byte random </a:t>
            </a:r>
            <a:r>
              <a:rPr lang="en-US" sz="1800" dirty="0" smtClean="0"/>
              <a:t>challenge (RC).</a:t>
            </a:r>
          </a:p>
          <a:p>
            <a:pPr marL="514350" indent="-514350" algn="just" eaLnBrk="1" hangingPunct="1">
              <a:buFont typeface="+mj-lt"/>
              <a:buAutoNum type="arabicPeriod"/>
            </a:pPr>
            <a:r>
              <a:rPr lang="en-US" sz="1800" dirty="0" smtClean="0"/>
              <a:t>The Client generates a reply:</a:t>
            </a:r>
            <a:endParaRPr lang="en-US" sz="1800" dirty="0"/>
          </a:p>
          <a:p>
            <a:pPr marL="914400" lvl="1" indent="-514350" algn="just">
              <a:buSzPct val="100000"/>
              <a:buFont typeface="+mj-lt"/>
              <a:buAutoNum type="alphaLcPeriod"/>
            </a:pPr>
            <a:r>
              <a:rPr lang="en-US" sz="1400" dirty="0" smtClean="0"/>
              <a:t>The </a:t>
            </a:r>
            <a:r>
              <a:rPr lang="en-US" sz="1400" dirty="0"/>
              <a:t>Client generates a random 16-byte </a:t>
            </a:r>
            <a:r>
              <a:rPr lang="en-US" sz="1400" dirty="0" smtClean="0"/>
              <a:t>number (PC)</a:t>
            </a:r>
          </a:p>
          <a:p>
            <a:pPr marL="914400" lvl="1" indent="-514350" algn="just">
              <a:buSzPct val="100000"/>
              <a:buFont typeface="+mj-lt"/>
              <a:buAutoNum type="alphaLcPeriod"/>
            </a:pPr>
            <a:r>
              <a:rPr lang="en-US" sz="1400" dirty="0" smtClean="0"/>
              <a:t>The </a:t>
            </a:r>
            <a:r>
              <a:rPr lang="en-US" sz="1400" dirty="0"/>
              <a:t>Client generates an 8-byte challenge </a:t>
            </a:r>
            <a:r>
              <a:rPr lang="en-US" sz="1400" dirty="0" smtClean="0"/>
              <a:t>by hashing and the Client's username with SHA</a:t>
            </a:r>
          </a:p>
          <a:p>
            <a:pPr marL="914400" lvl="1" indent="-514350" algn="just">
              <a:buSzPct val="100000"/>
              <a:buFont typeface="+mj-lt"/>
              <a:buAutoNum type="alphaLcPeriod"/>
            </a:pPr>
            <a:r>
              <a:rPr lang="en-US" sz="1400" dirty="0" smtClean="0"/>
              <a:t>The client generate NTLM hash </a:t>
            </a:r>
            <a:r>
              <a:rPr lang="en-US" sz="1400" i="1" dirty="0" smtClean="0"/>
              <a:t>H </a:t>
            </a:r>
            <a:r>
              <a:rPr lang="en-US" sz="1400" dirty="0" smtClean="0"/>
              <a:t>of the user password</a:t>
            </a:r>
            <a:endParaRPr lang="en-US" sz="1400" i="1" dirty="0"/>
          </a:p>
          <a:p>
            <a:pPr marL="914400" lvl="1" indent="-514350" algn="just">
              <a:buFont typeface="+mj-lt"/>
              <a:buAutoNum type="alphaLcPeriod"/>
            </a:pPr>
            <a:r>
              <a:rPr lang="en-US" sz="1400" dirty="0" smtClean="0"/>
              <a:t>H contains 5 zero bytes. With the 21 bytes one  obtains 3 DES  keys of 7-byte </a:t>
            </a:r>
          </a:p>
          <a:p>
            <a:pPr marL="914400" lvl="1" indent="-514350" algn="just">
              <a:buFont typeface="+mj-lt"/>
              <a:buAutoNum type="alphaLcPeriod"/>
            </a:pPr>
            <a:r>
              <a:rPr lang="en-US" sz="1400" dirty="0" smtClean="0"/>
              <a:t>the 8-byte challenge generated in step (b) are encrypted with DES  with each key generated in (d) step</a:t>
            </a:r>
          </a:p>
          <a:p>
            <a:pPr marL="914400" lvl="1" indent="-514350" algn="just">
              <a:buFont typeface="+mj-lt"/>
              <a:buAutoNum type="alphaLcPeriod"/>
            </a:pPr>
            <a:r>
              <a:rPr lang="en-US" sz="1400" dirty="0" smtClean="0"/>
              <a:t>The </a:t>
            </a:r>
            <a:r>
              <a:rPr lang="en-US" sz="1400" dirty="0"/>
              <a:t>Client </a:t>
            </a:r>
            <a:r>
              <a:rPr lang="en-US" sz="1400" dirty="0" smtClean="0"/>
              <a:t>replies the Server </a:t>
            </a:r>
            <a:r>
              <a:rPr lang="en-US" sz="1400" dirty="0"/>
              <a:t>the results of </a:t>
            </a:r>
            <a:r>
              <a:rPr lang="en-US" sz="1400" dirty="0" smtClean="0"/>
              <a:t>step a (16 bytes) , step e (24 bytes) and user’s login.</a:t>
            </a:r>
            <a:endParaRPr lang="en-US" sz="1400" dirty="0"/>
          </a:p>
          <a:p>
            <a:pPr marL="514350" indent="-514350" algn="just" eaLnBrk="1" hangingPunct="1">
              <a:buFont typeface="+mj-lt"/>
              <a:buAutoNum type="arabicPeriod"/>
            </a:pPr>
            <a:r>
              <a:rPr lang="en-US" sz="1800" dirty="0" smtClean="0"/>
              <a:t>The </a:t>
            </a:r>
            <a:r>
              <a:rPr lang="en-US" sz="1800" dirty="0"/>
              <a:t>Server uses the hashes of the Client's password, stored in a </a:t>
            </a:r>
            <a:r>
              <a:rPr lang="en-US" sz="1800" dirty="0" smtClean="0"/>
              <a:t>database, to </a:t>
            </a:r>
            <a:r>
              <a:rPr lang="en-US" sz="1800" dirty="0"/>
              <a:t>decrypt the replies. </a:t>
            </a:r>
            <a:endParaRPr lang="en-US" sz="1800" dirty="0" smtClean="0"/>
          </a:p>
        </p:txBody>
      </p:sp>
    </p:spTree>
    <p:extLst>
      <p:ext uri="{BB962C8B-B14F-4D97-AF65-F5344CB8AC3E}">
        <p14:creationId xmlns:p14="http://schemas.microsoft.com/office/powerpoint/2010/main" val="42108825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MS-CHAPv2 - II</a:t>
            </a:r>
            <a:endParaRPr lang="it-IT" sz="3200" b="1" dirty="0"/>
          </a:p>
        </p:txBody>
      </p:sp>
      <p:sp>
        <p:nvSpPr>
          <p:cNvPr id="3" name="Segnaposto contenuto 2"/>
          <p:cNvSpPr>
            <a:spLocks noGrp="1"/>
          </p:cNvSpPr>
          <p:nvPr>
            <p:ph idx="1"/>
          </p:nvPr>
        </p:nvSpPr>
        <p:spPr/>
        <p:txBody>
          <a:bodyPr>
            <a:normAutofit lnSpcReduction="10000"/>
          </a:bodyPr>
          <a:lstStyle/>
          <a:p>
            <a:pPr marL="514350" indent="-514350" algn="just">
              <a:buFont typeface="+mj-lt"/>
              <a:buAutoNum type="arabicPeriod" startAt="6"/>
            </a:pPr>
            <a:r>
              <a:rPr lang="en-US" sz="2000" dirty="0" smtClean="0"/>
              <a:t>If the decrypted blocks match the challenge, the Client is authenticated.</a:t>
            </a:r>
          </a:p>
          <a:p>
            <a:pPr marL="914400" lvl="1" indent="-514350" algn="just">
              <a:buFont typeface="Calibri" pitchFamily="34" charset="0"/>
              <a:buAutoNum type="alphaLcParenR"/>
            </a:pPr>
            <a:r>
              <a:rPr lang="en-US" sz="1800" dirty="0" smtClean="0"/>
              <a:t>The server  computes a SHA-1 value obtained with Hash(H) and with</a:t>
            </a:r>
            <a:r>
              <a:rPr lang="it-IT" sz="1800" dirty="0" smtClean="0"/>
              <a:t> </a:t>
            </a:r>
            <a:r>
              <a:rPr lang="it-IT" sz="1800" dirty="0" err="1" smtClean="0"/>
              <a:t>constant</a:t>
            </a:r>
            <a:r>
              <a:rPr lang="it-IT" sz="1800" dirty="0" smtClean="0"/>
              <a:t> </a:t>
            </a:r>
            <a:r>
              <a:rPr lang="it-IT" sz="1800" dirty="0" err="1" smtClean="0"/>
              <a:t>literal</a:t>
            </a:r>
            <a:r>
              <a:rPr lang="it-IT" sz="1800" dirty="0" smtClean="0"/>
              <a:t> </a:t>
            </a:r>
            <a:r>
              <a:rPr lang="en-US" sz="1800" dirty="0" smtClean="0"/>
              <a:t>“Magic server to client </a:t>
            </a:r>
            <a:r>
              <a:rPr lang="it-IT" sz="1800" dirty="0" err="1" smtClean="0"/>
              <a:t>signing</a:t>
            </a:r>
            <a:r>
              <a:rPr lang="it-IT" sz="1800" dirty="0" smtClean="0"/>
              <a:t> </a:t>
            </a:r>
            <a:r>
              <a:rPr lang="it-IT" sz="1800" dirty="0" err="1" smtClean="0"/>
              <a:t>constant</a:t>
            </a:r>
            <a:r>
              <a:rPr lang="it-IT" sz="1800" dirty="0" smtClean="0"/>
              <a:t>“</a:t>
            </a:r>
          </a:p>
          <a:p>
            <a:pPr marL="914400" lvl="1" indent="-514350" algn="just">
              <a:buFont typeface="Calibri" pitchFamily="34" charset="0"/>
              <a:buAutoNum type="alphaLcParenR"/>
            </a:pPr>
            <a:r>
              <a:rPr lang="en-US" sz="1800" dirty="0" smtClean="0"/>
              <a:t>The server generates an other hash value </a:t>
            </a:r>
            <a:r>
              <a:rPr lang="en-US" sz="1800" dirty="0" err="1" smtClean="0"/>
              <a:t>usign</a:t>
            </a:r>
            <a:r>
              <a:rPr lang="en-US" sz="1800" dirty="0" smtClean="0"/>
              <a:t> SHA with 20-byte output of the  step 5, the challenge of 8-byte (step 3.b), and a </a:t>
            </a:r>
            <a:r>
              <a:rPr lang="en-US" sz="1800" dirty="0" err="1" smtClean="0"/>
              <a:t>costant</a:t>
            </a:r>
            <a:r>
              <a:rPr lang="en-US" sz="1800" dirty="0" smtClean="0"/>
              <a:t> “Pad to make it do more than one iteration“</a:t>
            </a:r>
          </a:p>
          <a:p>
            <a:pPr marL="914400" lvl="1" indent="-514350" algn="just">
              <a:buFont typeface="Calibri" pitchFamily="34" charset="0"/>
              <a:buAutoNum type="alphaLcParenR"/>
            </a:pPr>
            <a:r>
              <a:rPr lang="en-US" sz="1800" dirty="0" smtClean="0"/>
              <a:t>The 20 bytes  are sent to client in the form “S=&lt;</a:t>
            </a:r>
            <a:r>
              <a:rPr lang="en-US" sz="1800" dirty="0" err="1" smtClean="0"/>
              <a:t>hupper</a:t>
            </a:r>
            <a:r>
              <a:rPr lang="en-US" sz="1800" dirty="0" smtClean="0"/>
              <a:t>-case ASCII representation of the byte values&gt;“</a:t>
            </a:r>
          </a:p>
          <a:p>
            <a:pPr marL="514350" indent="-514350" algn="just">
              <a:buFont typeface="+mj-lt"/>
              <a:buAutoNum type="arabicPeriod" startAt="6"/>
            </a:pPr>
            <a:endParaRPr lang="en-US" sz="2000" dirty="0" smtClean="0"/>
          </a:p>
          <a:p>
            <a:pPr marL="514350" indent="-514350" algn="just">
              <a:buFont typeface="+mj-lt"/>
              <a:buAutoNum type="arabicPeriod" startAt="6"/>
            </a:pPr>
            <a:r>
              <a:rPr lang="en-US" sz="2000" dirty="0" smtClean="0"/>
              <a:t>The Server uses the 16-byte Peer Authenticator Challenge from the client, as well as the Client's hashed password, to create a 20-byte Authenticator Response." </a:t>
            </a:r>
          </a:p>
          <a:p>
            <a:pPr marL="514350" indent="-514350" algn="just">
              <a:buFont typeface="+mj-lt"/>
              <a:buAutoNum type="arabicPeriod" startAt="6"/>
            </a:pPr>
            <a:endParaRPr lang="en-US" sz="2000" dirty="0" smtClean="0"/>
          </a:p>
          <a:p>
            <a:pPr marL="514350" indent="-514350" algn="just">
              <a:buFont typeface="+mj-lt"/>
              <a:buAutoNum type="arabicPeriod" startAt="6"/>
            </a:pPr>
            <a:r>
              <a:rPr lang="en-US" sz="2000" dirty="0" smtClean="0"/>
              <a:t>The Client also computes the Authenticator Response. If the computed response matches the received response, the Server is authenticated.</a:t>
            </a:r>
          </a:p>
          <a:p>
            <a:pPr marL="514350" indent="-514350" algn="just" eaLnBrk="1" hangingPunct="1">
              <a:buNone/>
            </a:pPr>
            <a:endParaRPr lang="it-IT" sz="2000" dirty="0"/>
          </a:p>
        </p:txBody>
      </p:sp>
    </p:spTree>
    <p:extLst>
      <p:ext uri="{BB962C8B-B14F-4D97-AF65-F5344CB8AC3E}">
        <p14:creationId xmlns:p14="http://schemas.microsoft.com/office/powerpoint/2010/main" val="26902041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MPPE </a:t>
            </a:r>
            <a:r>
              <a:rPr lang="it-IT" sz="3200" b="1" dirty="0" err="1" smtClean="0"/>
              <a:t>Key</a:t>
            </a:r>
            <a:r>
              <a:rPr lang="it-IT" sz="3200" b="1" dirty="0" smtClean="0"/>
              <a:t> </a:t>
            </a:r>
            <a:r>
              <a:rPr lang="it-IT" sz="3200" b="1" dirty="0" err="1" smtClean="0"/>
              <a:t>derivation</a:t>
            </a:r>
            <a:endParaRPr lang="it-IT" sz="3200" b="1" dirty="0"/>
          </a:p>
        </p:txBody>
      </p:sp>
      <p:sp>
        <p:nvSpPr>
          <p:cNvPr id="3" name="Segnaposto contenuto 2"/>
          <p:cNvSpPr>
            <a:spLocks noGrp="1"/>
          </p:cNvSpPr>
          <p:nvPr>
            <p:ph idx="1"/>
          </p:nvPr>
        </p:nvSpPr>
        <p:spPr/>
        <p:txBody>
          <a:bodyPr>
            <a:normAutofit fontScale="92500"/>
          </a:bodyPr>
          <a:lstStyle/>
          <a:p>
            <a:r>
              <a:rPr lang="it-IT" dirty="0" smtClean="0"/>
              <a:t>MPPE </a:t>
            </a:r>
            <a:r>
              <a:rPr lang="it-IT" dirty="0" err="1" smtClean="0"/>
              <a:t>keys</a:t>
            </a:r>
            <a:r>
              <a:rPr lang="it-IT" dirty="0" smtClean="0"/>
              <a:t> </a:t>
            </a:r>
            <a:r>
              <a:rPr lang="it-IT" dirty="0" err="1" smtClean="0"/>
              <a:t>allow</a:t>
            </a:r>
            <a:r>
              <a:rPr lang="it-IT" dirty="0" smtClean="0"/>
              <a:t> to </a:t>
            </a:r>
            <a:r>
              <a:rPr lang="it-IT" dirty="0" err="1" smtClean="0"/>
              <a:t>decrypt</a:t>
            </a:r>
            <a:r>
              <a:rPr lang="it-IT" dirty="0" smtClean="0"/>
              <a:t> MPPE/VPN </a:t>
            </a:r>
            <a:r>
              <a:rPr lang="it-IT" dirty="0" err="1" smtClean="0"/>
              <a:t>traffic</a:t>
            </a:r>
            <a:endParaRPr lang="it-IT" dirty="0" smtClean="0"/>
          </a:p>
          <a:p>
            <a:r>
              <a:rPr lang="it-IT" dirty="0" smtClean="0"/>
              <a:t>MK = </a:t>
            </a:r>
            <a:r>
              <a:rPr lang="en-US" dirty="0" smtClean="0"/>
              <a:t>SHA1(NT </a:t>
            </a:r>
            <a:r>
              <a:rPr lang="en-US" dirty="0"/>
              <a:t>password </a:t>
            </a:r>
            <a:r>
              <a:rPr lang="en-US" dirty="0" smtClean="0"/>
              <a:t>hash + RE + “This </a:t>
            </a:r>
            <a:r>
              <a:rPr lang="en-US" dirty="0"/>
              <a:t>is the </a:t>
            </a:r>
            <a:r>
              <a:rPr lang="en-US" dirty="0" smtClean="0"/>
              <a:t>MPPE Master </a:t>
            </a:r>
            <a:r>
              <a:rPr lang="en-US" dirty="0"/>
              <a:t>Key</a:t>
            </a:r>
            <a:r>
              <a:rPr lang="en-US" dirty="0" smtClean="0"/>
              <a:t>"). </a:t>
            </a:r>
            <a:r>
              <a:rPr lang="en-US" dirty="0"/>
              <a:t>Truncate to get a 16-byte master-master key</a:t>
            </a:r>
            <a:r>
              <a:rPr lang="en-US" dirty="0" smtClean="0"/>
              <a:t>.</a:t>
            </a:r>
          </a:p>
          <a:p>
            <a:r>
              <a:rPr lang="en-US" dirty="0" smtClean="0"/>
              <a:t>Derive two session keys:</a:t>
            </a:r>
          </a:p>
          <a:p>
            <a:pPr marL="400050" lvl="1" indent="0">
              <a:buNone/>
            </a:pPr>
            <a:r>
              <a:rPr lang="en-US" sz="2400" dirty="0"/>
              <a:t>Hash the master-master key, 40 bytes of 0x00, an 84-byte constant </a:t>
            </a:r>
            <a:r>
              <a:rPr lang="en-US" sz="2400" dirty="0" smtClean="0"/>
              <a:t>and </a:t>
            </a:r>
            <a:r>
              <a:rPr lang="en-US" sz="2400" dirty="0"/>
              <a:t>40 bytes of 0xF2 with SHA. Truncate to get a </a:t>
            </a:r>
            <a:r>
              <a:rPr lang="en-US" sz="2400" dirty="0" smtClean="0"/>
              <a:t>16-byte </a:t>
            </a:r>
            <a:r>
              <a:rPr lang="it-IT" sz="2400" dirty="0" smtClean="0"/>
              <a:t>output.</a:t>
            </a:r>
          </a:p>
          <a:p>
            <a:pPr marL="400050" lvl="1" indent="0">
              <a:buNone/>
            </a:pPr>
            <a:r>
              <a:rPr lang="it-IT" sz="2400" dirty="0" err="1" smtClean="0"/>
              <a:t>Constants</a:t>
            </a:r>
            <a:r>
              <a:rPr lang="it-IT" sz="2400" dirty="0" smtClean="0"/>
              <a:t>: «Magic </a:t>
            </a:r>
            <a:r>
              <a:rPr lang="it-IT" sz="2400" dirty="0"/>
              <a:t>server to client </a:t>
            </a:r>
            <a:r>
              <a:rPr lang="it-IT" sz="2400" dirty="0" err="1" smtClean="0"/>
              <a:t>constant</a:t>
            </a:r>
            <a:r>
              <a:rPr lang="it-IT" sz="2400" dirty="0" smtClean="0"/>
              <a:t>», «Pad to </a:t>
            </a:r>
            <a:r>
              <a:rPr lang="en-US" sz="2400" dirty="0" smtClean="0"/>
              <a:t>make </a:t>
            </a:r>
            <a:r>
              <a:rPr lang="en-US" sz="2400" dirty="0"/>
              <a:t>it do more than one </a:t>
            </a:r>
            <a:r>
              <a:rPr lang="en-US" sz="2400" dirty="0" smtClean="0"/>
              <a:t>iteration</a:t>
            </a:r>
            <a:r>
              <a:rPr lang="it-IT" sz="2400" dirty="0" smtClean="0"/>
              <a:t>», «</a:t>
            </a:r>
            <a:r>
              <a:rPr lang="en-US" sz="2400" dirty="0" smtClean="0"/>
              <a:t>session </a:t>
            </a:r>
            <a:r>
              <a:rPr lang="en-US" sz="2400" dirty="0"/>
              <a:t>key to client-to-server signing key magic constant</a:t>
            </a:r>
            <a:r>
              <a:rPr lang="en-US" sz="2400" dirty="0" smtClean="0"/>
              <a:t>»,</a:t>
            </a:r>
          </a:p>
          <a:p>
            <a:pPr marL="400050" lvl="1" indent="0">
              <a:buNone/>
            </a:pPr>
            <a:endParaRPr lang="it-IT" sz="6000" dirty="0"/>
          </a:p>
        </p:txBody>
      </p:sp>
    </p:spTree>
    <p:extLst>
      <p:ext uri="{BB962C8B-B14F-4D97-AF65-F5344CB8AC3E}">
        <p14:creationId xmlns:p14="http://schemas.microsoft.com/office/powerpoint/2010/main" val="20323035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dirty="0" smtClean="0"/>
              <a:t/>
            </a:r>
            <a:br>
              <a:rPr lang="it-IT" dirty="0" smtClean="0"/>
            </a:br>
            <a:r>
              <a:rPr lang="it-IT" b="1" dirty="0" err="1" smtClean="0"/>
              <a:t>Weaknesses</a:t>
            </a:r>
            <a:r>
              <a:rPr lang="it-IT" dirty="0" smtClean="0"/>
              <a:t/>
            </a:r>
            <a:br>
              <a:rPr lang="it-IT" dirty="0" smtClean="0"/>
            </a:br>
            <a:endParaRPr lang="it-IT" dirty="0"/>
          </a:p>
        </p:txBody>
      </p:sp>
      <p:sp>
        <p:nvSpPr>
          <p:cNvPr id="25603" name="Segnaposto contenuto 2"/>
          <p:cNvSpPr>
            <a:spLocks noGrp="1"/>
          </p:cNvSpPr>
          <p:nvPr>
            <p:ph idx="1"/>
          </p:nvPr>
        </p:nvSpPr>
        <p:spPr/>
        <p:txBody>
          <a:bodyPr/>
          <a:lstStyle/>
          <a:p>
            <a:pPr algn="just"/>
            <a:r>
              <a:rPr lang="it-IT" sz="2400" b="1" dirty="0" smtClean="0"/>
              <a:t>Generation of the 8-byte challenge</a:t>
            </a:r>
          </a:p>
          <a:p>
            <a:pPr lvl="1" algn="just"/>
            <a:r>
              <a:rPr lang="en-US" sz="2000" dirty="0" smtClean="0"/>
              <a:t>It is not obvious nor documented as ..</a:t>
            </a:r>
          </a:p>
          <a:p>
            <a:pPr lvl="1" algn="just"/>
            <a:r>
              <a:rPr lang="en-US" sz="2000" dirty="0" smtClean="0"/>
              <a:t>It is derived from information sent as clear text, so it can be calculated by an intruder</a:t>
            </a:r>
          </a:p>
          <a:p>
            <a:pPr lvl="1" algn="just"/>
            <a:r>
              <a:rPr lang="en-US" sz="2000" dirty="0" smtClean="0"/>
              <a:t>Can be calculated from a potential intruder</a:t>
            </a:r>
          </a:p>
          <a:p>
            <a:pPr lvl="1" algn="just"/>
            <a:r>
              <a:rPr lang="en-US" sz="2000" dirty="0" smtClean="0"/>
              <a:t>When the discovery challenge, the 'authenticator challenge, the peer challenge and the user's login is replaced by this information</a:t>
            </a:r>
            <a:endParaRPr lang="it-IT" sz="2000"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pPr eaLnBrk="1" hangingPunct="1"/>
            <a:r>
              <a:rPr lang="it-IT" b="1" smtClean="0"/>
              <a:t>Weaknesses</a:t>
            </a:r>
          </a:p>
        </p:txBody>
      </p:sp>
      <p:sp>
        <p:nvSpPr>
          <p:cNvPr id="26627" name="Segnaposto contenuto 2"/>
          <p:cNvSpPr>
            <a:spLocks noGrp="1"/>
          </p:cNvSpPr>
          <p:nvPr>
            <p:ph idx="1"/>
          </p:nvPr>
        </p:nvSpPr>
        <p:spPr/>
        <p:txBody>
          <a:bodyPr/>
          <a:lstStyle/>
          <a:p>
            <a:pPr algn="just" eaLnBrk="1" hangingPunct="1"/>
            <a:r>
              <a:rPr lang="en-US" sz="2400" b="1" dirty="0" smtClean="0"/>
              <a:t>Deriving 3 DES Keys from the NT Password Hash</a:t>
            </a:r>
          </a:p>
          <a:p>
            <a:pPr lvl="1" algn="just" eaLnBrk="1" hangingPunct="1"/>
            <a:r>
              <a:rPr lang="en-US" sz="2000" dirty="0" smtClean="0"/>
              <a:t>Most relevant problem in MS-CHAPv2</a:t>
            </a:r>
          </a:p>
          <a:p>
            <a:pPr lvl="1" algn="just" eaLnBrk="1" hangingPunct="1"/>
            <a:r>
              <a:rPr lang="en-US" sz="2000" dirty="0" smtClean="0"/>
              <a:t>Since last 5 bytes of the 3d key are zero, this key is 16 bytes long</a:t>
            </a:r>
            <a:endParaRPr lang="en-US" sz="2000" u="sng" dirty="0" smtClean="0"/>
          </a:p>
          <a:p>
            <a:pPr lvl="2" algn="just" eaLnBrk="1" hangingPunct="1"/>
            <a:r>
              <a:rPr lang="en-US" sz="1800" dirty="0" smtClean="0"/>
              <a:t>brute force attack, </a:t>
            </a:r>
            <a:r>
              <a:rPr lang="it-IT" sz="1800" dirty="0" err="1" smtClean="0"/>
              <a:t>exhaustive</a:t>
            </a:r>
            <a:r>
              <a:rPr lang="it-IT" sz="1800" dirty="0" smtClean="0"/>
              <a:t> </a:t>
            </a:r>
            <a:r>
              <a:rPr lang="it-IT" sz="1800" dirty="0" err="1" smtClean="0"/>
              <a:t>search</a:t>
            </a:r>
            <a:r>
              <a:rPr lang="it-IT" sz="1800" dirty="0" smtClean="0"/>
              <a:t> (in a </a:t>
            </a:r>
            <a:r>
              <a:rPr lang="it-IT" sz="1800" dirty="0" err="1" smtClean="0"/>
              <a:t>few</a:t>
            </a:r>
            <a:r>
              <a:rPr lang="it-IT" sz="1800" dirty="0" smtClean="0"/>
              <a:t> </a:t>
            </a:r>
            <a:r>
              <a:rPr lang="it-IT" sz="1800" b="1" dirty="0" err="1" smtClean="0"/>
              <a:t>seconds</a:t>
            </a:r>
            <a:r>
              <a:rPr lang="it-IT" sz="1800" dirty="0" smtClean="0"/>
              <a:t>)</a:t>
            </a:r>
          </a:p>
          <a:p>
            <a:pPr marL="914400" lvl="2" indent="0" eaLnBrk="1" hangingPunct="1">
              <a:buNone/>
            </a:pPr>
            <a:endParaRPr lang="en-US" dirty="0" smtClean="0"/>
          </a:p>
          <a:p>
            <a:pPr lvl="1" eaLnBrk="1" hangingPunct="1"/>
            <a:endParaRPr lang="en-US" b="1" dirty="0" smtClean="0"/>
          </a:p>
          <a:p>
            <a:pPr eaLnBrk="1" hangingPunct="1"/>
            <a:endParaRPr lang="it-IT"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Password-</a:t>
            </a:r>
            <a:r>
              <a:rPr lang="it-IT" dirty="0" err="1" smtClean="0"/>
              <a:t>based</a:t>
            </a:r>
            <a:r>
              <a:rPr lang="it-IT" dirty="0" smtClean="0"/>
              <a:t> </a:t>
            </a:r>
            <a:r>
              <a:rPr lang="it-IT" dirty="0" err="1" smtClean="0"/>
              <a:t>authentication</a:t>
            </a:r>
            <a:r>
              <a:rPr lang="it-IT" dirty="0" smtClean="0"/>
              <a:t> - II</a:t>
            </a:r>
            <a:endParaRPr lang="it-IT" dirty="0"/>
          </a:p>
        </p:txBody>
      </p:sp>
      <p:sp>
        <p:nvSpPr>
          <p:cNvPr id="3" name="Segnaposto contenuto 2"/>
          <p:cNvSpPr>
            <a:spLocks noGrp="1"/>
          </p:cNvSpPr>
          <p:nvPr>
            <p:ph idx="1"/>
          </p:nvPr>
        </p:nvSpPr>
        <p:spPr>
          <a:xfrm>
            <a:off x="457200" y="1600200"/>
            <a:ext cx="8229600" cy="4997152"/>
          </a:xfrm>
        </p:spPr>
        <p:txBody>
          <a:bodyPr>
            <a:normAutofit lnSpcReduction="10000"/>
          </a:bodyPr>
          <a:lstStyle/>
          <a:p>
            <a:r>
              <a:rPr lang="it-IT" dirty="0" err="1" smtClean="0"/>
              <a:t>Cons</a:t>
            </a:r>
            <a:r>
              <a:rPr lang="it-IT" dirty="0" smtClean="0"/>
              <a:t>:</a:t>
            </a:r>
            <a:endParaRPr lang="it-IT" dirty="0"/>
          </a:p>
          <a:p>
            <a:pPr lvl="1"/>
            <a:r>
              <a:rPr lang="it-IT" dirty="0" err="1" smtClean="0"/>
              <a:t>Proper</a:t>
            </a:r>
            <a:r>
              <a:rPr lang="it-IT" dirty="0" smtClean="0"/>
              <a:t> password </a:t>
            </a:r>
            <a:r>
              <a:rPr lang="it-IT" dirty="0" err="1" smtClean="0"/>
              <a:t>workflow</a:t>
            </a:r>
            <a:r>
              <a:rPr lang="it-IT" dirty="0" smtClean="0"/>
              <a:t> </a:t>
            </a:r>
            <a:r>
              <a:rPr lang="it-IT" dirty="0" err="1" smtClean="0"/>
              <a:t>implementations</a:t>
            </a:r>
            <a:r>
              <a:rPr lang="it-IT" dirty="0" smtClean="0"/>
              <a:t> are rare (</a:t>
            </a:r>
            <a:r>
              <a:rPr lang="it-IT" dirty="0" err="1" smtClean="0"/>
              <a:t>if</a:t>
            </a:r>
            <a:r>
              <a:rPr lang="it-IT" dirty="0" smtClean="0"/>
              <a:t> </a:t>
            </a:r>
            <a:r>
              <a:rPr lang="it-IT" dirty="0" err="1" smtClean="0"/>
              <a:t>they</a:t>
            </a:r>
            <a:r>
              <a:rPr lang="it-IT" dirty="0" smtClean="0"/>
              <a:t> </a:t>
            </a:r>
            <a:r>
              <a:rPr lang="it-IT" dirty="0" err="1" smtClean="0"/>
              <a:t>exist</a:t>
            </a:r>
            <a:r>
              <a:rPr lang="it-IT" dirty="0" smtClean="0"/>
              <a:t> </a:t>
            </a:r>
            <a:r>
              <a:rPr lang="it-IT" dirty="0" err="1" smtClean="0"/>
              <a:t>at</a:t>
            </a:r>
            <a:r>
              <a:rPr lang="it-IT" dirty="0" smtClean="0"/>
              <a:t> </a:t>
            </a:r>
            <a:r>
              <a:rPr lang="it-IT" dirty="0" err="1" smtClean="0"/>
              <a:t>all</a:t>
            </a:r>
            <a:r>
              <a:rPr lang="it-IT" dirty="0" smtClean="0"/>
              <a:t>)</a:t>
            </a:r>
          </a:p>
          <a:p>
            <a:pPr lvl="1"/>
            <a:r>
              <a:rPr lang="it-IT" dirty="0" err="1" smtClean="0"/>
              <a:t>There</a:t>
            </a:r>
            <a:r>
              <a:rPr lang="it-IT" dirty="0" smtClean="0"/>
              <a:t> are security </a:t>
            </a:r>
            <a:r>
              <a:rPr lang="it-IT" dirty="0" err="1" smtClean="0"/>
              <a:t>problem</a:t>
            </a:r>
            <a:r>
              <a:rPr lang="it-IT" dirty="0" smtClean="0"/>
              <a:t> </a:t>
            </a:r>
            <a:r>
              <a:rPr lang="it-IT" dirty="0" err="1" smtClean="0"/>
              <a:t>at</a:t>
            </a:r>
            <a:r>
              <a:rPr lang="it-IT" dirty="0" smtClean="0"/>
              <a:t> </a:t>
            </a:r>
            <a:r>
              <a:rPr lang="it-IT" dirty="0" err="1" smtClean="0"/>
              <a:t>each</a:t>
            </a:r>
            <a:r>
              <a:rPr lang="it-IT" dirty="0" smtClean="0"/>
              <a:t> </a:t>
            </a:r>
            <a:r>
              <a:rPr lang="it-IT" dirty="0" err="1" smtClean="0"/>
              <a:t>step</a:t>
            </a:r>
            <a:r>
              <a:rPr lang="it-IT" dirty="0" smtClean="0"/>
              <a:t> of the password </a:t>
            </a:r>
            <a:r>
              <a:rPr lang="it-IT" dirty="0" err="1" smtClean="0"/>
              <a:t>workflow</a:t>
            </a:r>
            <a:endParaRPr lang="it-IT" dirty="0" smtClean="0"/>
          </a:p>
          <a:p>
            <a:pPr lvl="1"/>
            <a:r>
              <a:rPr lang="it-IT" dirty="0" err="1" smtClean="0"/>
              <a:t>Especially</a:t>
            </a:r>
            <a:r>
              <a:rPr lang="it-IT" dirty="0" smtClean="0"/>
              <a:t>, the human </a:t>
            </a:r>
            <a:r>
              <a:rPr lang="it-IT" dirty="0" err="1" smtClean="0"/>
              <a:t>factor</a:t>
            </a:r>
            <a:r>
              <a:rPr lang="it-IT" dirty="0" smtClean="0"/>
              <a:t> </a:t>
            </a:r>
            <a:r>
              <a:rPr lang="it-IT" dirty="0" err="1" smtClean="0"/>
              <a:t>is</a:t>
            </a:r>
            <a:r>
              <a:rPr lang="it-IT" dirty="0" smtClean="0"/>
              <a:t> </a:t>
            </a:r>
            <a:r>
              <a:rPr lang="it-IT" dirty="0" err="1" smtClean="0"/>
              <a:t>here</a:t>
            </a:r>
            <a:r>
              <a:rPr lang="it-IT" dirty="0" smtClean="0"/>
              <a:t> </a:t>
            </a:r>
            <a:r>
              <a:rPr lang="it-IT" dirty="0" err="1" smtClean="0"/>
              <a:t>crucial</a:t>
            </a:r>
            <a:endParaRPr lang="it-IT" dirty="0" smtClean="0"/>
          </a:p>
          <a:p>
            <a:pPr marL="0" indent="0">
              <a:buNone/>
            </a:pPr>
            <a:endParaRPr lang="en-US" sz="1800" dirty="0" smtClean="0"/>
          </a:p>
          <a:p>
            <a:pPr marL="0" indent="0">
              <a:buNone/>
            </a:pPr>
            <a:r>
              <a:rPr lang="en-US" sz="1800" dirty="0" smtClean="0"/>
              <a:t>"</a:t>
            </a:r>
            <a:r>
              <a:rPr lang="en-US" sz="1800" dirty="0"/>
              <a:t>Humans are incapable of securely storing high-quality cryptographic keys, and they have unacceptable speed and accuracy when performing cryptographic operations. </a:t>
            </a:r>
            <a:r>
              <a:rPr lang="en-US" sz="1800" dirty="0" smtClean="0"/>
              <a:t>They </a:t>
            </a:r>
            <a:r>
              <a:rPr lang="en-US" sz="1800" dirty="0"/>
              <a:t>are also large, expensive to maintain, difficult to manage, and they pollute the environment. It is astonishing that these devices continue to be manufactured and deployed. But they are sufficiently pervasive that we must design our protocols around their limitations</a:t>
            </a:r>
            <a:r>
              <a:rPr lang="en-US" sz="1800" dirty="0" smtClean="0"/>
              <a:t>. " </a:t>
            </a:r>
            <a:r>
              <a:rPr lang="en-US" sz="1800" dirty="0"/>
              <a:t>-- Kaufman, Perlman, and </a:t>
            </a:r>
            <a:r>
              <a:rPr lang="en-US" sz="1800" dirty="0" err="1"/>
              <a:t>Speciner</a:t>
            </a:r>
            <a:r>
              <a:rPr lang="en-US" sz="1800" dirty="0"/>
              <a:t> quoted in Anderson's "Security Engineering"</a:t>
            </a:r>
          </a:p>
          <a:p>
            <a:pPr lvl="2"/>
            <a:endParaRPr lang="it-IT" dirty="0"/>
          </a:p>
        </p:txBody>
      </p:sp>
    </p:spTree>
    <p:extLst>
      <p:ext uri="{BB962C8B-B14F-4D97-AF65-F5344CB8AC3E}">
        <p14:creationId xmlns:p14="http://schemas.microsoft.com/office/powerpoint/2010/main" val="6932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Password </a:t>
            </a:r>
            <a:r>
              <a:rPr lang="it-IT" dirty="0" err="1" smtClean="0"/>
              <a:t>workflow</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Actors:</a:t>
            </a:r>
          </a:p>
          <a:p>
            <a:pPr lvl="1"/>
            <a:r>
              <a:rPr lang="it-IT" dirty="0" smtClean="0"/>
              <a:t>A </a:t>
            </a:r>
            <a:r>
              <a:rPr lang="it-IT" dirty="0" err="1" smtClean="0"/>
              <a:t>user</a:t>
            </a:r>
            <a:r>
              <a:rPr lang="it-IT" dirty="0" smtClean="0"/>
              <a:t> with </a:t>
            </a:r>
            <a:r>
              <a:rPr lang="it-IT" dirty="0" err="1" smtClean="0"/>
              <a:t>credentials</a:t>
            </a:r>
            <a:r>
              <a:rPr lang="it-IT" dirty="0" smtClean="0"/>
              <a:t> (UID + Pass)</a:t>
            </a:r>
          </a:p>
          <a:p>
            <a:pPr lvl="2"/>
            <a:r>
              <a:rPr lang="it-IT" dirty="0" err="1" smtClean="0"/>
              <a:t>Sometimes</a:t>
            </a:r>
            <a:r>
              <a:rPr lang="it-IT" dirty="0" smtClean="0"/>
              <a:t> </a:t>
            </a:r>
            <a:r>
              <a:rPr lang="it-IT" dirty="0" err="1" smtClean="0"/>
              <a:t>users</a:t>
            </a:r>
            <a:r>
              <a:rPr lang="it-IT" dirty="0" smtClean="0"/>
              <a:t> are </a:t>
            </a:r>
            <a:r>
              <a:rPr lang="it-IT" dirty="0" err="1" smtClean="0"/>
              <a:t>services</a:t>
            </a:r>
            <a:r>
              <a:rPr lang="it-IT" dirty="0" smtClean="0"/>
              <a:t> </a:t>
            </a:r>
            <a:r>
              <a:rPr lang="it-IT" dirty="0" err="1" smtClean="0"/>
              <a:t>themselves</a:t>
            </a:r>
            <a:endParaRPr lang="it-IT" dirty="0" smtClean="0"/>
          </a:p>
          <a:p>
            <a:pPr lvl="1"/>
            <a:r>
              <a:rPr lang="it-IT" dirty="0" smtClean="0"/>
              <a:t>A service (Web server, OS, etc.)</a:t>
            </a:r>
          </a:p>
          <a:p>
            <a:pPr lvl="1"/>
            <a:r>
              <a:rPr lang="it-IT" dirty="0" smtClean="0"/>
              <a:t>The </a:t>
            </a:r>
            <a:r>
              <a:rPr lang="it-IT" dirty="0" err="1" smtClean="0"/>
              <a:t>user</a:t>
            </a:r>
            <a:r>
              <a:rPr lang="it-IT" dirty="0" smtClean="0"/>
              <a:t> Host, the server </a:t>
            </a:r>
            <a:r>
              <a:rPr lang="it-IT" dirty="0" err="1" smtClean="0"/>
              <a:t>host</a:t>
            </a:r>
            <a:r>
              <a:rPr lang="it-IT" dirty="0" smtClean="0"/>
              <a:t>, the </a:t>
            </a:r>
            <a:r>
              <a:rPr lang="it-IT" dirty="0" err="1" smtClean="0"/>
              <a:t>transmission</a:t>
            </a:r>
            <a:r>
              <a:rPr lang="it-IT" dirty="0" smtClean="0"/>
              <a:t> medium</a:t>
            </a:r>
            <a:endParaRPr lang="it-IT" dirty="0"/>
          </a:p>
          <a:p>
            <a:r>
              <a:rPr lang="it-IT" dirty="0" err="1" smtClean="0"/>
              <a:t>Workflow</a:t>
            </a:r>
            <a:endParaRPr lang="it-IT" dirty="0" smtClean="0"/>
          </a:p>
          <a:p>
            <a:pPr lvl="1"/>
            <a:r>
              <a:rPr lang="it-IT" sz="2400" dirty="0" smtClean="0"/>
              <a:t>User side </a:t>
            </a:r>
            <a:r>
              <a:rPr lang="it-IT" sz="2400" dirty="0" err="1" smtClean="0"/>
              <a:t>storage</a:t>
            </a:r>
            <a:endParaRPr lang="it-IT" sz="2400" dirty="0" smtClean="0"/>
          </a:p>
          <a:p>
            <a:pPr lvl="1"/>
            <a:r>
              <a:rPr lang="it-IT" sz="2400" dirty="0" err="1" smtClean="0"/>
              <a:t>Credential</a:t>
            </a:r>
            <a:r>
              <a:rPr lang="it-IT" sz="2400" dirty="0" smtClean="0"/>
              <a:t> input</a:t>
            </a:r>
          </a:p>
          <a:p>
            <a:pPr lvl="1"/>
            <a:r>
              <a:rPr lang="it-IT" sz="2400" dirty="0" err="1" smtClean="0"/>
              <a:t>Transmission</a:t>
            </a:r>
            <a:endParaRPr lang="it-IT" sz="2400" dirty="0" smtClean="0"/>
          </a:p>
          <a:p>
            <a:pPr lvl="1"/>
            <a:r>
              <a:rPr lang="it-IT" sz="2400" dirty="0" err="1" smtClean="0"/>
              <a:t>Validation</a:t>
            </a:r>
            <a:endParaRPr lang="it-IT" sz="2400" dirty="0" smtClean="0"/>
          </a:p>
          <a:p>
            <a:pPr lvl="1"/>
            <a:r>
              <a:rPr lang="it-IT" sz="2400" dirty="0" smtClean="0"/>
              <a:t>Server side </a:t>
            </a:r>
            <a:r>
              <a:rPr lang="it-IT" sz="2400" dirty="0" err="1" smtClean="0"/>
              <a:t>storage</a:t>
            </a:r>
            <a:endParaRPr lang="it-IT" sz="2400" dirty="0"/>
          </a:p>
        </p:txBody>
      </p:sp>
    </p:spTree>
    <p:extLst>
      <p:ext uri="{BB962C8B-B14F-4D97-AF65-F5344CB8AC3E}">
        <p14:creationId xmlns:p14="http://schemas.microsoft.com/office/powerpoint/2010/main" val="231480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User SIDE </a:t>
            </a:r>
            <a:r>
              <a:rPr lang="it-IT" dirty="0" err="1" smtClean="0"/>
              <a:t>storage</a:t>
            </a:r>
            <a:endParaRPr lang="it-IT" dirty="0"/>
          </a:p>
        </p:txBody>
      </p:sp>
      <p:sp>
        <p:nvSpPr>
          <p:cNvPr id="10" name="Segnaposto contenuto 9"/>
          <p:cNvSpPr>
            <a:spLocks noGrp="1"/>
          </p:cNvSpPr>
          <p:nvPr>
            <p:ph idx="1"/>
          </p:nvPr>
        </p:nvSpPr>
        <p:spPr/>
        <p:txBody>
          <a:bodyPr/>
          <a:lstStyle/>
          <a:p>
            <a:r>
              <a:rPr lang="it-IT" dirty="0" err="1" smtClean="0"/>
              <a:t>Mental</a:t>
            </a:r>
            <a:r>
              <a:rPr lang="it-IT" dirty="0" smtClean="0"/>
              <a:t> </a:t>
            </a:r>
            <a:r>
              <a:rPr lang="it-IT" dirty="0" err="1" smtClean="0"/>
              <a:t>storage</a:t>
            </a:r>
            <a:endParaRPr lang="it-IT" dirty="0" smtClean="0"/>
          </a:p>
          <a:p>
            <a:r>
              <a:rPr lang="it-IT" dirty="0" err="1" smtClean="0"/>
              <a:t>Paper</a:t>
            </a:r>
            <a:r>
              <a:rPr lang="it-IT" dirty="0" smtClean="0"/>
              <a:t> </a:t>
            </a:r>
            <a:r>
              <a:rPr lang="it-IT" dirty="0" err="1" smtClean="0"/>
              <a:t>storage</a:t>
            </a:r>
            <a:endParaRPr lang="it-IT" dirty="0" smtClean="0"/>
          </a:p>
          <a:p>
            <a:r>
              <a:rPr lang="it-IT" dirty="0" smtClean="0"/>
              <a:t>Digital </a:t>
            </a:r>
            <a:r>
              <a:rPr lang="it-IT" dirty="0" err="1" smtClean="0"/>
              <a:t>storage</a:t>
            </a:r>
            <a:endParaRPr lang="it-IT" dirty="0" smtClean="0"/>
          </a:p>
          <a:p>
            <a:endParaRPr lang="it-IT" dirty="0"/>
          </a:p>
        </p:txBody>
      </p:sp>
      <p:pic>
        <p:nvPicPr>
          <p:cNvPr id="1026" name="Picture 2" descr="https://encrypted-tbn2.google.com/images?q=tbn:ANd9GcRADMG8XCELHlVKqk0y0CiSXq6vve_L1miVsyoVQ-4wk7RNmKcQNQ"/>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4396" y="4149080"/>
            <a:ext cx="2171700" cy="2105026"/>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hAPEBQPDxAPDw8PDw8PDw8PDw8PDw8PFBAVFBQQFBQXHCYeFxkjGRQUHy8gIycpLCwsFR4xNTAqNSYrLCkBCQoKDgwOGg8PGCkcHBwpKSkpLCksKSkpLCksKSksLCwsLCkpLCwpLCwsLCksKSwpKSwsKSkpKSwsKSwpLCwpLP/AABEIAMIA8AMBIgACEQEDEQH/xAAbAAACAwEBAQAAAAAAAAAAAAABAgADBAUGB//EAEQQAAIBAgIDCwgGCgMBAAAAAAABAgMRBCESMZEFE0FRUmFxgaKy0QYWIjRUc6GxFCMkMnLwBzNCU2KSk7PB4RVD8dL/xAAbAQACAwEBAQAAAAAAAAAAAAABAgAEBQYDB//EADARAAIBAgQEAwcFAQAAAAAAAAABAgMRBCExUQUSE0EyM/BSYYGRocHRBhQiceFC/9oADAMBAAIRAxEAPwDYS5ARzkopNym9GMVrbtf/AAz1PCxLkua3uTXX/VPs+IP+Krfu5dnxBdDcjMtxWzW9y637t7Y+Iv8AxlbkPbHxJdE5HsZrkuaFufUvZxt0tf4NVLc2K+83L4Ip1sfQpau72WY0aMmc+EW8km+gerRlC2krXV0dmCjHJJLoRRujR0oXWtP4Mo0eK9Ssoctov5npLD2j7zkhuM8NPk9pA3ifJ+KNu6K/TlsC5Lh3ifJ7SJvU+T2ohugdOWxEwk3qfJ7USb3Pk9qJOZE6ctgkuTe58ntRJvc+T2oh5kDklsFMlwb3Pk9qPiHe58ntRJdA5JbBuQGhPk9qJNCfJ7USXQOSWwbkuDRnyfjHxBoy5L2x8SXROSWw1yXFtLk9qPiS0uS9sfEPMickthgC+lyfjHxI9Lk9qIOZE5JbD3AxPS5PxQG5cntInMgOnLYjLcB6zh/ev+3Ioua8DhJqrSqtWjTm5O+TtoSWS6zwqVYU1ebSLMItvI9hiXmZpzS1uxmxG6EpPJaK2sw1cSl953b4NbMirxOKypq5bVPc2VMWuBX+RTOs3wmRb43fJLJtPPq/PEXKOd7vbkZNbF1auUpZbLQ9FFIjYSMW5TYwyDLNW4xUyXCnZ3IZW9qyfSI2DHYmFL0qk4U4yyvOSitLiu+G3yZhlu9hfaKH9an4nY4er1aanuV2rM3NgOe/KDC+00P6sPEV+UOF9oo/1IlgU6VyXOZ5x4T2ij/OhfOTCe0Uv5iEOrclzlec2E9opbX4E858H7TS2y8CCnWuG5yPOjB+00u14B86cH7TS7fgQB17kucnzqwXtNLt+BPOnBe00u34BAdVgucp+VOD9ppdvwB504L2mn2/AgDqXAzl+dOD9pp9vwA/KnB+0U9k/AhDqAOU/KnB+0U9k/8A5A/KrB+0Q2T8CEOrcDZyvOrB+0Q2T8APyqwf7+GyfgAh0KNXRkpcT+B2ay0llnqavezX+TgtnW3Or3hZ645dXAZPFqV4xqrtk/XrU9KEs7FkcI9Tk7Z5RSind8JdTpKOpeIn0mOpO7autHPi8UPTbtnr+fOc/K/cuAqVEtbt0lDr6X3M89dsn1lk4LhzzvnnmVPFQ5SX+c7ZceZFnohQKlJ/flZXdoxslbp6C2EFFWWpauEpjidJ2ina11K2T16uDgIo1GldqKt6TyvdfK/wtw3C0+5DQiCU6CjndtvXd3EnW16Li2rXu+D88IEtiHP8qNyvpWFqUl9/R06fHvkc0uu1us+Mb3zvaffISur59asz5F5Zbl/RsZOKVoVHv0OK03drqlpI6v8AT1SEnKjNJ919/sUcVdJSRwVS53tCqK43tHQUdb+2p+yuxnupLcVUFz7Rvo6tw7RuAYKw9O/hWorqT3F+jrn2jfRlz7WOWLWBUKdl/FaMR1Z7sq+iR59rIsJHn2l6QyRP29P2UJ1p7sz/AESPPtA8IufaaWiNA6FP2UDrT3ZleFXPtA8MuN7TS0CxOhT9lDdae7Mzw643tB9HXG9poaA0ToU/ZQerPcz7xzvaDeOd7S+wLAdCHsobqy3KHR53tJvPO9pdYliSoU1/yg9WW59TbL9z8Q41Yw4Kmkn0qLkvkZ2y3c7PE0PeS/tyOfrU1VpuD7o0qeUkdyLjFWySjlxWFjiLysldcpZx/wDR8RhIqburtZbNT+Is8RCOTaTVsuHmsjinGztbM0QZ3d7cwkqMdbS69XhwFjfCle/VlxlU8LpO7+b1cXEiIUlTFRjw3eWSabz4SQm5xa0XG8WlfVdq3zLKdFR1Lreb2lhMuxCmph9KV5X0bL0b8N+H88A8KaWpJdA5A5kAeP8A0j7l75QjXS9KhK0vdzy+ErbWevbKcZhY1ac6U/u1IShLoat/vqLeCxDw1eNXZ5/13+h5VI88XE+GIPAXYvCypTnSn96nOUJdKdrlVj6tGzs0YbyJxDcJLZhSzJ+GIxlrHg8xIjwA1b5IRlsR0JBliA0eLBYKQSC2AI0LYtkhLECmI0K0WWFaIMmJYVosYtiLca4tgMditCpXYx9NuXbm+s0PeS/tyM7ZduY/tNH8cu4znWa8NT1W6tDS1NrVmtaMMMFBXutK+tyzZ1MVmYWctxGm6dW60ln+S/B5AaIBsFzOsEa4LgIEgSIZIAQCguExbo7sUMOr1qsKfFFu830RWbPSnSnVlywi5P3ZgbUc2zwf6RdzNCvGul6NeNpe8hl8VbYzydj13lZ5XUcXT3mnTk1pxkqs2o2a4o5602s7Hk7Zn03hca0cLCNZWlFNfDsYmIceduLIlmGKDFEijSa+xWuSI0dQEshiNZ/EVjxLYlSLYitHlIZECGwthBUhWh7EkgWJcrsLYsaFaIMmVtEsNYjQHsNcraBYexNEjyQ1z6K2W7mes0fxy7jM7Zdua/tNH8Uu4zm2bUPEj2VZ5mSqaKzKJmVxCl1KTa1jn+S7FlLAFiymoq8mklrbaSXWc2k27Idj3Jc8/ul5cYSjdRm68lwUs4/zvLZc8rul+kDE1MqSjQjxr06n8zyXUus2cNwPF18+XlW8svpr9CtPFU4d7/0fRsTjKdKOnVnCnHlTkor4nmd0v0i4andUYzryXD+rp7Xn8D53iMROrLSqTlUlypycn8dRXonS4X9N4ennVbm/kvz9SjPGyfhyO7ul5bYyvkpqjB/s0Vovrl957ThSk3dtttvNt3bfOw6JNHI6KjQp0Vy04qKy0RTlNyzbuCwUsxrBSPW2R53FSGtkFLILQe/xFuBoLQzQbZgFuBFkRUhkhbCssiNYVFiFPJi2BYawLAAI0K0W2EaAMmJYDRY0CwBriWBJFlgaIA3Pd3LtzfWaX4pdxme5dua/tNL8U+4znHobsPEevqsrDUeZW2eLV8mXDwW6/wCkGpGrUo0aUYb1KUHOb0pNptXStZauG55rHbpTxDvWrVZc0/SguhKy+Bl3Tf2rEe+n35Fdzc4bhKNKlFwik9++u5i4qcpVGrjuhxSi8uOz+JHhpL9l6tdroW/yGU2tTtlwZGol6+RUzE0dRFEuWIllnfpsxlX44xfVb5DK/r4guyjRzDoF+nHia6H4gsuN9aCgcxXoZkUCzR50xdHIn+EuDRyC46g2GtmT/QXF0cwqIyQUhRbi6IdEZIOiBi3IkNEiQyQorYWgNDINhRLldgaJY4gsBhuV2JYdxJYAbiWBolmiTRAG5665fua/tFL8Uu6zNcu3Nf2il0z7rOceh0UPEj11VlekGrIrcjyLZ8X3S9axHvp96Qg+6HrWI99PvMQ6XBeTH13MTEeYyDEvzBsXEVyIKJokSCKEYFhkgisiQVqIhrEFuQZRIo5jWFFbAkHRDojpAYrYiiNYZINhRbi2DYawUhRbi2GSDYKQGC4NEGiWJAaFFuV6INEssSwobiKJNEfRJYBLno7l25r+0UumXdM9y3c5/aKXTLunPvQ6eHiR62qypyDVkVOR4ls+P471qv76XeYCY31mv76XeZDpcF5MfXcxMR5jIMgBRcK4UhkwJDIIjChkhUOkQVhSQ2iKkPEAjCojaIUhmgHm2LYKQ1gpCi3IoksMkMhRbiWDYfRJYFwXFUSJDWJYUFyJBsSwUhWBitE0SywHEALiWJojaIbCkudi5bue/r6fTLume5bgH9fT6Zd0wXodVDxI9VVkVuRKrKpM8i4fJsX6zX97LvMKFxL+01/ey7zGR0mC8mPruYuJ8xhQbAGRcKwRkAZBEYUhkgIZEEYUhkBDIURjxHesSJYs+kVnmyBBYKBcUZBQEMhWKwolgogooA2JYIGAANJGvc2lGVT0lpRjGUmnqdtSfWdGhWcnZUqPBf6rV8SvOry/A94UlK13rpZXOGprjQ2muNHp4O7to0f6aQatoxctGk0nb9WtfEUVxGlKPMmrWvqaD4TU5uXO97af6eYuiHenNNJ7zRd+DR1GWtTpyUo73Ti1CUlKF1mlfrPanjIVLW756lergJ073vk7adyvSLcA/r6fTLusz3LcA/r6fTLusznobUPEj1FRlcmSpIqlI8i4fLa/rFf3su8xhZ54iv71/NlljosF5MfXcxsT5jIhkgJDIulZkQ6QEhkiCMKGQEMkARhQUyIZIAjCmMpICQyFYjGU1whVuNACkK7iBS5xkBLoDoriFzFYyDYGgvy2FR4m/mLdihJYln+UFC3AX7nStNv+C22UTpVsWs7WT8DkUptPriu0iqriWnc5fjd3KNnv9juP03RVSnJtaW+50aON9JpviafMUvHvT3n9lzUm+ZRf56jnb9ncWM3puXNbaYUY8t37jr5UEdipjfS0U+DPo4hI1tb/AIZWXTwswUnrk+HV0cZJ4nJvgtb4oucPTWIikZXFqSjhKjS0X10Nty3AS+vp9Mu6Z7luBf11Ppl3Wbj0OWh4kemqSK5SJUZU5HiWz5rJ/X1vev5suTM7f19b3r+bL0dFg/Jj67sx8T5jGQyFQyLhVYyGQqGRBWMhkKhiHmxkMhUMgCsZIIqGQojGQULcZMArHQyFTChGIxkECYUKxRkECChWKCKz64vtIxzqKX+jdS+90r5NMxzwv8L6lJnO8XhKUo2TeunwO9/S9aEKU+aSWmrtuZ6tXQzfUW0VJwVXR+rlN00081JJZNdDFq4Jztk1bgdzXgMAotXu2nfN5L85mN02o5xd/wCjcrY1uf8AGasvegtL9pq3AuMprVVKLS1I04qhGVV3TtZWyaT6yqrhIwTcU87LMs8PpyVeLaa+HuK3FsRTlgp2abaXf3o0MswP66n0y+RCGq9Dm4eI9FUKpEIeJaPmv/fW96/my9EIdFg/JXruzHxHmMZDIBC2VWOgkIEVjxGRCAPNjDIhACsKGIQDEZByEAwMaIyIQRiMKGQCCMVjoJCCsRlWI1GenJ8bIQWR7w8Joixm8iEFAwNlUpNyzIQAUf/Z"/>
          <p:cNvSpPr>
            <a:spLocks noChangeAspect="1" noChangeArrowheads="1"/>
          </p:cNvSpPr>
          <p:nvPr/>
        </p:nvSpPr>
        <p:spPr bwMode="auto">
          <a:xfrm>
            <a:off x="155575" y="-884238"/>
            <a:ext cx="2286000"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2" name="Picture 8" descr="https://encrypted-tbn0.google.com/images?q=tbn:ANd9GcSrg2soHW7mttcMYgg_q2GABCF3N6O4XrH9fP_FChZe6Wnqli1Q"/>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9872" y="2688750"/>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2.google.com/images?q=tbn:ANd9GcTKehxzxSHdfK1-DoJT4D2tBgr8jW2G-4khGXPAiLaLxqkqJGRU"/>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064" y="1340768"/>
            <a:ext cx="3466488" cy="2016224"/>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4" descr="data:image/jpeg;base64,/9j/4AAQSkZJRgABAQAAAQABAAD/2wCEAAkGBhAPEBQPDxAPDw8PDw8PDw8PDw8PDw8PFBAVFBQQFBQXHCYeFxkjGRQUHy8gIycpLCwsFR4xNTAqNSYrLCkBCQoKDgwOGg8PGCkcHBwpKSkpLCksKSkpLCksKSksLCwsLCkpLCwpLCwsLCksKSwpKSwsKSkpKSwsKSwpLCwpLP/AABEIAMIA8AMBIgACEQEDEQH/xAAbAAACAwEBAQAAAAAAAAAAAAABAgADBAUGB//EAEQQAAIBAgIDCwgGCgMBAAAAAAABAgMRBCESMZEFE0FRUmFxgaKy0QYWIjRUc6GxFCMkMnLwBzNCU2KSk7PB4RVD8dL/xAAbAQACAwEBAQAAAAAAAAAAAAABAgAEBQYDB//EADARAAIBAgQEAwcFAQAAAAAAAAABAgMRBCExUQUSE0EyM/BSYYGRocHRBhQiceFC/9oADAMBAAIRAxEAPwDYS5ARzkopNym9GMVrbtf/AAz1PCxLkua3uTXX/VPs+IP+Krfu5dnxBdDcjMtxWzW9y637t7Y+Iv8AxlbkPbHxJdE5HsZrkuaFufUvZxt0tf4NVLc2K+83L4Ip1sfQpau72WY0aMmc+EW8km+gerRlC2krXV0dmCjHJJLoRRujR0oXWtP4Mo0eK9Ssoctov5npLD2j7zkhuM8NPk9pA3ifJ+KNu6K/TlsC5Lh3ifJ7SJvU+T2ohugdOWxEwk3qfJ7USb3Pk9qJOZE6ctgkuTe58ntRJvc+T2oh5kDklsFMlwb3Pk9qPiHe58ntRJdA5JbBuQGhPk9qJNCfJ7USXQOSWwbkuDRnyfjHxBoy5L2x8SXROSWw1yXFtLk9qPiS0uS9sfEPMickthgC+lyfjHxI9Lk9qIOZE5JbD3AxPS5PxQG5cntInMgOnLYjLcB6zh/ev+3Ioua8DhJqrSqtWjTm5O+TtoSWS6zwqVYU1ebSLMItvI9hiXmZpzS1uxmxG6EpPJaK2sw1cSl953b4NbMirxOKypq5bVPc2VMWuBX+RTOs3wmRb43fJLJtPPq/PEXKOd7vbkZNbF1auUpZbLQ9FFIjYSMW5TYwyDLNW4xUyXCnZ3IZW9qyfSI2DHYmFL0qk4U4yyvOSitLiu+G3yZhlu9hfaKH9an4nY4er1aanuV2rM3NgOe/KDC+00P6sPEV+UOF9oo/1IlgU6VyXOZ5x4T2ij/OhfOTCe0Uv5iEOrclzlec2E9opbX4E858H7TS2y8CCnWuG5yPOjB+00u14B86cH7TS7fgQB17kucnzqwXtNLt+BPOnBe00u34BAdVgucp+VOD9ppdvwB504L2mn2/AgDqXAzl+dOD9pp9vwA/KnB+0U9k/AhDqAOU/KnB+0U9k/8A5A/KrB+0Q2T8CEOrcDZyvOrB+0Q2T8APyqwf7+GyfgAh0KNXRkpcT+B2ay0llnqavezX+TgtnW3Or3hZ645dXAZPFqV4xqrtk/XrU9KEs7FkcI9Tk7Z5RSind8JdTpKOpeIn0mOpO7autHPi8UPTbtnr+fOc/K/cuAqVEtbt0lDr6X3M89dsn1lk4LhzzvnnmVPFQ5SX+c7ZceZFnohQKlJ/flZXdoxslbp6C2EFFWWpauEpjidJ2ina11K2T16uDgIo1GldqKt6TyvdfK/wtw3C0+5DQiCU6CjndtvXd3EnW16Li2rXu+D88IEtiHP8qNyvpWFqUl9/R06fHvkc0uu1us+Mb3zvaffISur59asz5F5Zbl/RsZOKVoVHv0OK03drqlpI6v8AT1SEnKjNJ919/sUcVdJSRwVS53tCqK43tHQUdb+2p+yuxnupLcVUFz7Rvo6tw7RuAYKw9O/hWorqT3F+jrn2jfRlz7WOWLWBUKdl/FaMR1Z7sq+iR59rIsJHn2l6QyRP29P2UJ1p7sz/AESPPtA8IufaaWiNA6FP2UDrT3ZleFXPtA8MuN7TS0CxOhT9lDdae7Mzw643tB9HXG9poaA0ToU/ZQerPcz7xzvaDeOd7S+wLAdCHsobqy3KHR53tJvPO9pdYliSoU1/yg9WW59TbL9z8Q41Yw4Kmkn0qLkvkZ2y3c7PE0PeS/tyOfrU1VpuD7o0qeUkdyLjFWySjlxWFjiLysldcpZx/wDR8RhIqburtZbNT+Is8RCOTaTVsuHmsjinGztbM0QZ3d7cwkqMdbS69XhwFjfCle/VlxlU8LpO7+b1cXEiIUlTFRjw3eWSabz4SQm5xa0XG8WlfVdq3zLKdFR1Lreb2lhMuxCmph9KV5X0bL0b8N+H88A8KaWpJdA5A5kAeP8A0j7l75QjXS9KhK0vdzy+ErbWevbKcZhY1ac6U/u1IShLoat/vqLeCxDw1eNXZ5/13+h5VI88XE+GIPAXYvCypTnSn96nOUJdKdrlVj6tGzs0YbyJxDcJLZhSzJ+GIxlrHg8xIjwA1b5IRlsR0JBliA0eLBYKQSC2AI0LYtkhLECmI0K0WWFaIMmJYVosYtiLca4tgMditCpXYx9NuXbm+s0PeS/tyM7ZduY/tNH8cu4znWa8NT1W6tDS1NrVmtaMMMFBXutK+tyzZ1MVmYWctxGm6dW60ln+S/B5AaIBsFzOsEa4LgIEgSIZIAQCguExbo7sUMOr1qsKfFFu830RWbPSnSnVlywi5P3ZgbUc2zwf6RdzNCvGul6NeNpe8hl8VbYzydj13lZ5XUcXT3mnTk1pxkqs2o2a4o5602s7Hk7Zn03hca0cLCNZWlFNfDsYmIceduLIlmGKDFEijSa+xWuSI0dQEshiNZ/EVjxLYlSLYitHlIZECGwthBUhWh7EkgWJcrsLYsaFaIMmVtEsNYjQHsNcraBYexNEjyQ1z6K2W7mes0fxy7jM7Zdua/tNH8Uu4zm2bUPEj2VZ5mSqaKzKJmVxCl1KTa1jn+S7FlLAFiymoq8mklrbaSXWc2k27Idj3Jc8/ul5cYSjdRm68lwUs4/zvLZc8rul+kDE1MqSjQjxr06n8zyXUus2cNwPF18+XlW8svpr9CtPFU4d7/0fRsTjKdKOnVnCnHlTkor4nmd0v0i4andUYzryXD+rp7Xn8D53iMROrLSqTlUlypycn8dRXonS4X9N4ennVbm/kvz9SjPGyfhyO7ul5bYyvkpqjB/s0Vovrl957ThSk3dtttvNt3bfOw6JNHI6KjQp0Vy04qKy0RTlNyzbuCwUsxrBSPW2R53FSGtkFLILQe/xFuBoLQzQbZgFuBFkRUhkhbCssiNYVFiFPJi2BYawLAAI0K0W2EaAMmJYDRY0CwBriWBJFlgaIA3Pd3LtzfWaX4pdxme5dua/tNL8U+4znHobsPEevqsrDUeZW2eLV8mXDwW6/wCkGpGrUo0aUYb1KUHOb0pNptXStZauG55rHbpTxDvWrVZc0/SguhKy+Bl3Tf2rEe+n35Fdzc4bhKNKlFwik9++u5i4qcpVGrjuhxSi8uOz+JHhpL9l6tdroW/yGU2tTtlwZGol6+RUzE0dRFEuWIllnfpsxlX44xfVb5DK/r4guyjRzDoF+nHia6H4gsuN9aCgcxXoZkUCzR50xdHIn+EuDRyC46g2GtmT/QXF0cwqIyQUhRbi6IdEZIOiBi3IkNEiQyQorYWgNDINhRLldgaJY4gsBhuV2JYdxJYAbiWBolmiTRAG5665fua/tFL8Uu6zNcu3Nf2il0z7rOceh0UPEj11VlekGrIrcjyLZ8X3S9axHvp96Qg+6HrWI99PvMQ6XBeTH13MTEeYyDEvzBsXEVyIKJokSCKEYFhkgisiQVqIhrEFuQZRIo5jWFFbAkHRDojpAYrYiiNYZINhRbi2DYawUhRbi2GSDYKQGC4NEGiWJAaFFuV6INEssSwobiKJNEfRJYBLno7l25r+0UumXdM9y3c5/aKXTLunPvQ6eHiR62qypyDVkVOR4ls+P471qv76XeYCY31mv76XeZDpcF5MfXcxMR5jIMgBRcK4UhkwJDIIjChkhUOkQVhSQ2iKkPEAjCojaIUhmgHm2LYKQ1gpCi3IoksMkMhRbiWDYfRJYFwXFUSJDWJYUFyJBsSwUhWBitE0SywHEALiWJojaIbCkudi5bue/r6fTLume5bgH9fT6Zd0wXodVDxI9VVkVuRKrKpM8i4fJsX6zX97LvMKFxL+01/ey7zGR0mC8mPruYuJ8xhQbAGRcKwRkAZBEYUhkgIZEEYUhkBDIURjxHesSJYs+kVnmyBBYKBcUZBQEMhWKwolgogooA2JYIGAANJGvc2lGVT0lpRjGUmnqdtSfWdGhWcnZUqPBf6rV8SvOry/A94UlK13rpZXOGprjQ2muNHp4O7to0f6aQatoxctGk0nb9WtfEUVxGlKPMmrWvqaD4TU5uXO97af6eYuiHenNNJ7zRd+DR1GWtTpyUo73Ti1CUlKF1mlfrPanjIVLW756lergJ073vk7adyvSLcA/r6fTLusz3LcA/r6fTLusznobUPEj1FRlcmSpIqlI8i4fLa/rFf3su8xhZ54iv71/NlljosF5MfXcxsT5jIhkgJDIulZkQ6QEhkiCMKGQEMkARhQUyIZIAjCmMpICQyFYjGU1whVuNACkK7iBS5xkBLoDoriFzFYyDYGgvy2FR4m/mLdihJYln+UFC3AX7nStNv+C22UTpVsWs7WT8DkUptPriu0iqriWnc5fjd3KNnv9juP03RVSnJtaW+50aON9JpviafMUvHvT3n9lzUm+ZRf56jnb9ncWM3puXNbaYUY8t37jr5UEdipjfS0U+DPo4hI1tb/AIZWXTwswUnrk+HV0cZJ4nJvgtb4oucPTWIikZXFqSjhKjS0X10Nty3AS+vp9Mu6Z7luBf11Ppl3Wbj0OWh4kemqSK5SJUZU5HiWz5rJ/X1vev5suTM7f19b3r+bL0dFg/Jj67sx8T5jGQyFQyLhVYyGQqGRBWMhkKhiHmxkMhUMgCsZIIqGQojGQULcZMArHQyFTChGIxkECYUKxRkECChWKCKz64vtIxzqKX+jdS+90r5NMxzwv8L6lJnO8XhKUo2TeunwO9/S9aEKU+aSWmrtuZ6tXQzfUW0VJwVXR+rlN00081JJZNdDFq4Jztk1bgdzXgMAotXu2nfN5L85mN02o5xd/wCjcrY1uf8AGasvegtL9pq3AuMprVVKLS1I04qhGVV3TtZWyaT6yqrhIwTcU87LMs8PpyVeLaa+HuK3FsRTlgp2abaXf3o0MswP66n0y+RCGq9Dm4eI9FUKpEIeJaPmv/fW96/my9EIdFg/JXruzHxHmMZDIBC2VWOgkIEVjxGRCAPNjDIhACsKGIQDEZByEAwMaIyIQRiMKGQCCMVjoJCCsRlWI1GenJ8bIQWR7w8Joixm8iEFAwNlUpNyzIQAUf/Z"/>
          <p:cNvSpPr>
            <a:spLocks noChangeAspect="1" noChangeArrowheads="1"/>
          </p:cNvSpPr>
          <p:nvPr/>
        </p:nvSpPr>
        <p:spPr bwMode="auto">
          <a:xfrm>
            <a:off x="612775" y="-427038"/>
            <a:ext cx="2286000"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8" name="AutoShape 16" descr="data:image/jpeg;base64,/9j/4AAQSkZJRgABAQAAAQABAAD/2wCEAAkGBhQSERQUExQVFRUWGBcUFxcXGBwcGRcYGBcYFxcYGhcYHCYeFxwjGRcVHy8gJCcpLCwsFR4xNTAqNSYrLCkBCQoKDgwOGg8PFykkHyQsLCwsLCwsKSwsLCksLCkpKSwsKSwsLCwsLCwsLCwsKSwsLCwsLCwsLCwsLCwsLCwsLP/AABEIAMIBAwMBIgACEQEDEQH/xAAbAAAABwEAAAAAAAAAAAAAAAAAAQIDBAUGB//EAEUQAAIAAwQHBQUHAwIEBwEAAAECAAMRBCExQQUSUWFxgfAGEyKRoTJCYrHBFDNScoLR4Qcj8ZKyFUOiwiRTY3OD0uI0/8QAGQEBAQEBAQEAAAAAAAAAAAAAAAECAwQF/8QAKxEBAQACAQQBAAkFAAAAAAAAAAECESEDEjFBUQQiMkJhcYGx8BOh0eHx/9oADAMBAAIRAxEAPwDBCFiKyTpTgeES5VvU504wExTChDaMDga8IlWGytNmKiCrMQBAX3Y7spKtTtMtAX7PKBeYzC6gFTfjQC803RnNK2GQ8x2lBpMose7TWJ1V2eIm84nfG57YWpbLZ5ejpR8RCzLQwxpiicSaOdwTJoxc5RTARrL4FLN0ay3qwI/0nzvjRdjp02xT5VsnyJxsw1wW1SyklWCAMKgEvqi/bB9n9DNa7Skpcz4jsUYmNR/UTTKl1scn7myijAe9NpQj9I8PFn2Q8TYwlp7UPOnTJ00azTGLMQcMgor7oACgbFELGlJZzpxENpL7zW7xVNMCBnuO6J2gexZtk8SpTMtbyT4go20N/rGZNjadhbPLs1mmaRmgMqgrKX8b11QBvLeHdecoys+0vMd5kw60yYxd2OFTkBsGAGQAGURdOSp8tDYFmrOk2ea7ayVUM7AK1zH3SHA/M+2KUW+bKubWA+IGnn/MWi/do2HYfRySZc232i6VJUkbWbdtJJCjeRHObNpgFl1gNUkaxBwFbzTcI3X9SdPS1aVo+UwEmz0M0j3ptLgaZKDX8zfDCcCgtFve0Tplom+3NbWpkowVBuVQAOFc4jizU95sQfLfDqTARcQRug4gQVOtjdTDafp/MNzrEj+0infS/wAxfD8FAV7aAVjRCwJuArrDyap9Yl9pew06wrJYzJbtOrRF1ldQKVJBqtASBWuflsewGgxMmmdMoJUkFyTgCBWpOwC+KTTWmjbbTMtBqE9iSp92WtQt2RNSx3uRkI165RkzPny8Q4G8aw8xX5w5J082xW4dGLS1zXBGooIqusSciwB1QMbjiaU3w7L0UJ7qmoHZiALr6nfjGdKuf6bvKtFqPeUTukM7xG4haaxr8Na/4it7Taf+3WxphNEuEtTlLX2BTaalj+bdFh2z7NWfR7IlnaZ3vdHvxr1UhxqhKGpGtfUVwyvjJz9COfECpJvINRjlWhjfiIujCVlliABUk0A3mM/WfLymAbvEPStIvuwGnkGkJPfsuoSQSaDUOqSrHZeAL9sYVtu1Fp/4do1LNL//AKLUCGIxCH7w86hBx3RziVZgzrLHsp4m2HdzPoIsO0vaM2u0zbUa6p8EkfhQXLdtoSeL7oPRdl1EqfabxN9ByF0ayqJQEAwqG3aMKKXL1moblFSx2KMeeQ3kQ9Z7RQvaGooS6XsVtUkEDZLRS/FUHvQzMBCBACXmUNBjq+4o3k381iq7a28S0WzIQaAhiMDRv7jbw0xQoP4bOu2N4z+wylutZmTGe8Am4VwAuUcgBfBRHgobRoptilN7Usqdq4ekMtoav3cwHc0SJDXVqRTEGv1vi00poN5BQTQlXRZo1WBIVsKlcDuho2zj2WbLxU8VjT/0+7VSrLPmTZ41tSS5lA4tNBUKnOpvyAMQ0lsPZcjcbx5w3MUn25Qb4kx9L4T8AR7Rd7MeZNJMyYxdm2k34ZDYMhQZQqZaQcCDziI2jpT+w5Q7COvlDU3Q81cAHG7HrlGdLt1jQcsaL0c1qYf+Jn+CSDiCRcabAKudtAM4wuGJJJvJN5JOJJzO+IvaPtjPtPcB6qJEpJQGNWCgTHO9mFeCrsiFK03XEcx+xi5XYsXat0b9G/4Vo3XF1rtXgl7UFL3/AEqa/mZRGc/ptYZdrtfjICSlM5g1wKqQMdgJFd0J7SdoPt1recPu1/tyV/DLGBIyLe2eIHuw8QVSSNVQAaHzy2+XlAQGl5rDhMIYxkMHRSTGA1AWN1wob94i57Ydg0ssqSROc2icCzS2oVCjFy3tXsQL61v2Rff0/wBDKWe1TiFkyAXLHC4VJ5CM9pjTDWu0TLQ4I1zRFPuSl+7TjS872Mb8QZI2CehuUk5GWanyxg5enXX2j/rFPW6NPLm90veD2ySkr81BrP8AoUi/JnQ5GIz6suWdb2VFTdXiaRkV0vTwzU8jX5xOsVvSa6oDRmYKAbr2NBfxMRDoyU41ghSt4I8JO+gNPMRbSf6cTfsT2wT1RVPhWYp1mNQBqsuB1qAVEJNjY9tbSLJZJWjpR8c0B552S6+yfzsDX4UYZiMgooKCKbTNqtVonPaZgJeYdclDhcAFC1qAAFA3CI0nT7qaNQnYw1W65RbRoGMbbsNYks8mbpCePDLBCDNjhdvJoo3kxznR+llmTZaONQM6qWxChiBU7hWvKNz/AFP02qd3YZJAl2cDX2GZTwg/lB1jvbdFxKyk61vaZ7zphqxYu2zWOAG5RQDhBzbOCa1IO0HZ184OzywqgC/ft3wpjEtCrHZGdllrezEAbSTmY1f9Qu4sdlkWVJcl7UwBVmRWda1GvUioAozbPCBnEj+n+jElrMts+6XKUkE7vaP0jAac0y1pnzbVM9qYaIv4VwVRwFBxJjU4m0RbJZg0xUX7uUBzOQ+sXsRtHWXUQA4m9uJ/bDlEmOdURhMpAzX+yo1m4DLmaDnBTGg5ss0SUoJeYVJAxvulr61/Vuihcu06izbU5oRVZZ2ORUsB8CXj4ml7Y51b7WZsxnpSpoq/hUABV5KAOUavtxpNVVbNLIIUapIwIDVdv1zRd8MpNsUGgLD3kypICreScBQEkncoBY7ljpr7qbWtg7MM0tT3TNvCkitb79xu5QIpNIabd5jMk15aVoqBiNVVGqtaHGgBJzJJgRPq/wA/6aPSrTMHxDfjEqVpZcGBWHrPIoIfaQCLwDxjl3Kds89W9kg9bIkqIqX0OpvBKndAEufLHhYOBkf5v9YbFs8kNiAeMN/YAL1Zl51H7+sDR9r7xA1KHAjYRj1viQXjUtiaRJqzKeJVmD18j+8QJ1kkMfErS29PX94vRAZQRQivGL3T3DSmsuj5krXMmbUTEaWwBoWRqay+LI0AxiunSpks1IYHaKj1zjQtopMRVT8Jp6YQgyJy+y4cbGFP4i8U3VNJ04wuJB/MKHzibI0sCw1hQEgE1qANvKBOCf8ANkld64elxhn/AINKb7uZTcbvld6Q7abdM7d21ZEmVo2SRQBZtpIzzly6/EfGdwXbGQkyizBRSpzNwGZJOQAqScgCYq7TMtKszkGbrGrMTViaAVqNwGV1IQ+nqy2RUYTH8BqMExYDMljRTd7IYe9dLzVWvfCY+sK92o1JVRQ6oJ8RGTMSzEZFyMAINzFNZdN0AV1wuqMeYMTBpOWfe87oyLns9oY2mfLkoKVIH5VGJ5ARo/6kaWUzJdgk3SrOBr0zfVwP5UPnNOaxO7LMujtGzLewDTJoCSAfeqaIOBbxH4VJjAyiTVmJZnJZmOLFiSSd5JLcWMa8QJts0qjFRUihApjeKjyrCaa6+NBf7po1OOVeHnDxMXHY/QRtdqSWfYHjfcgx87hziBdr/p9ZZOjPtU3vJc6Yf7So1FOt7NUYEYBmNKXRlrXYZk7xs1WarGtaszEksTtNY2X9RtOC1W3uU+5s1ZYAwL4TDyoJY/K8Z6cxAuGsdlaeuXzjVvpGc1J0r3XA2r4l/wCmvqIclacc5q3K/nTCLexo6oBMILC6oreMqk5743WguzFlSwTrZbpKTF1aoHF9BcuqcQWY5HMRJNqh9t+0ktrHZLJZrkmS5c+ZuVgGRG51Y/l3xi7HKEybX3JeG9sv34mI05tRSVW9jqqoJNKnAE30Fy8FMXNgsvdoFxOJO0m8nzhlUSoImBDc16RlSpKgsS3sKNZt+xeZoOFdkLkWnu5c21TDQnWRDmGK1mOPySzd8UxITMkMe7kIKu5UsPia5F5A8izRR9u9KCq2eUay5YC1HvUJJb9cyr8BL2R0xnv4/dKy9qtDTHLHEm4bBgqjgAByi40h/wCGsqyh95O9r8gPi/1OuoN0p/xQz2a0frzNdjRJdWLHAUBYtv1VDNTcNsV+lLeZ01nI1QblH4UWiqt+JACnfec4vibT2iU+EnffyzxgQr9VN1c88F2wUc2mtlrDghCiHFEc1AmkOaPkl3C1xNKm4DMsdgAvOyh2RHY1NB1v6+sWEsaiUGLi/dLyHFiK/lUfjiwR7FI1FptJbzP7Uh+kCDEVChBiCAgOd/8APKAMGFCI62jbcetsJNpNT4bgDTebqRdCXEedo2W2Kiu0XHzEEluXO7r6Z7KxISYDgYvMOKg/8Ndfu5h4N+4/aETZswfeSg+8CvqLx5RZ1hQjUzvtO1m5kiRNOLI2+/8AmGX0FMxluswevlcY0s+yI/tKDxF/njEKZoJcUdk3Yj1v9Ym5TlDt+nrQ1ms9mcEJI7zVF9azGJJNaYAlRuLbYjWfTrC5qNuNx/nyiyaXaEFCBMHn6N9Ihzu5a6ZLMs7rvRrovbvwbOytLy9jD1+sdQ0Nbk0foc2pGUzrV4ZR/D7QH+gK7kfDSOStoJT91NHBrvnUQ7bJtpEmVImV7uWXK3HV/uMGY1Fa1IHlE1pVzZZWqu83muO6pzO05kk5w6YycjSrS7gxA33r+wi0s2m9bELTaDEGq7NaCa12hZag6vtOdijE7q4c4t/6r6bBeVYJJASTRplMNanhH6V8VNpWIVg/qOlmsxlWSWpc+04vFcAWb3jsUekY20THZiKl50wksTjeaszc7zwAjfiId0fK7yaX92X4V4/wPUmLoQxZLKJaBRl6nM+cPRzqgTAs4BYu3syxrHYT7q8z6BobnPQQ81mYmXZ0HjYgt+dsAdyrjs8RiwCXau5kzbVMJ1m1paHOpH91xvCsEHxThsjndsLtMOsPExBoPiAKrTK6gpwjU9rNJo80It8izqKfGAfDXfMdi53OPwxG0TY/GWmmgla0ya+feEa0zjqKKU/HhjHaYfd/m2LfZvTkwWezrIlijTfE19SEDYEgCus60rddJGTRmF3dbMKnCoxyiTpS3mdNeYwpU3DJVACqoJ/CoXK+kRj1j5ZD/EYzu7w1JqBqbq9cYKEsy5jrLPZAjCtqsFNakGIaAqevL5/9W6OapVgswNWb2VvIFxIwVRsLGg3Vr7sO1JJJvJvNLhXcMgLgBkABlBzRTwfhPi3zMDyQVQbzMOBEKkyS7BVBLE0AGJMaRM0Po0z5qoMMWOxRj+3EiNJa+xaG+W5Xc1488R6xZaB0ILPLvvdqFz8lG4et8T3mAXE34gZmOGWd3w1Iwdr7Oz5dfBrDal/pj6RUWhdxNN9KR1SWSQCRQ7DiIYtmjpc320Vt9L/MXxZ1deTTlim6lcMm9L4MDcRdiL16xjbWzsUjfduV3N4h54j1ihtvZadLv1SR+JPF6Y05R2nUxrOqpqVyB4G/rhCe5AOJGFQbrt3WUPNJIxAPC4wmt9KkbmH1jaJYcQqI0mV4qlac6gmJAXZGapcHWC64QzNluysyahIKAJXxsXmKlDqsO7UVN5B1ijnAAwk2H4DywRQgEbCKwxMSdLrry2oNbxDxKVBI1wUGtqmhIJQVCk5GhS9IKRWopjWoI8xgONIurAzO0LLN4qn5T9DdDH2KcgrLcMNhuPleDFsDBgRZnU0ztomj/nyKfEBq/wDUtx8oilLLiNYnZRW9Ssa2CAGyHdDSikLMe6VL7tfxviB8KgCnICLWw6PWWDSpY4scT+w3RJg4zaoQTGDhmc8A7ZiKmY16y6Hi59geYJ4KdsFMtf2ezTLQ3tzdaWm2h+9cbzrLLB/9RtkOmyszy7MlK1q5y1z7RJ2Io8kJzjL9stKifPWVK+7lhZcsG64V1SdhNWcnbMOyOmHHPx+6X4QLHPLeKlSra5qPvJ7EiUoH4VFWpucZiJen5/cSEs6mrvR5hvqVrUVpf43BbgkvbCezFmHinTCRLlgt6eIjfSij4nWKK325p815jYsa0FSALgFGVAAoG6Om9YfmzrdMgU3enyqf8GA3XROV3rBjr/C/v70Jfr6fWOLZAUHr+IELu6rAgNjNbLrd1w2xIs3gGsParRNzUFW/QCCPiKb4bkJrEUxOdbhdidgAF52CLrRehTaQXR1FPDqsCCFvINB+Ilm3E090Rziq6TKrRVBJuAAvOwAbY6D2b7OiQus9DNIv+AfhH1P0xT2f7OJIOuTrvgDSgXbQbd/8xoaRy6mXpZDZERnsni1gxrW/gcQKUpgL7zdEh52SjWOBpgOJy4Y7oWRHHbSH3TGgqCtb7sVpSmedONTzVPnhaDEmtAMTTGg6xEP0hIQX78f24bt5gG5U0MKjro1HKAHH047acITNsKGopTgSM63ZDD5w4sumG67ZQUgI1r0fLm+2itvIv8xfFLbexctr0YrubxD9x6xpNWA0amVnhGBt2gp0kVZQVHvA1GwVGI8orxGm7R2wzpq2eXfQ+LYW2cFFa89kWyaDld2qMisFFNalG3nWF4qanGOvfqcpphmk6yt41QgAiuZJuAABORbA+yuOtQ5606ORdZkmmSWBFK+AkihXWBLXjWua862F1Ds+0X9OO+IeTOKEVoriq13MviGQwOAjPDsFPNVnK6svszFOujDC/MHjSvIxv+rjJtccLldK1LXaJctTqy3SXrFHW5lUKELLeAbidVireJnYXkmGtHnvyJagiWrFiCa6qXassHYTrV+sK0x2RtFmllmIMqor4qVOAOocTflU4xa6F0f3UsA+0b247OX7xqZ45TcYy6eryt7DZDMdUXE3cBmeQi/tvZ2Qi1acZe92WhPA09DEBbT9isjWggGY9Elg78Cd1xY7lG2MUsqbPYzZrOzMaAnM0rqj8N1brgADsjtMdYd+U4J9bLt3J+bZTNAPTWlMk5dqEV8q08iYrXQg0IIIxBFCOUVvZnSEyRbZaVqHYI1PeB28DfXcdpjX9rLWCyoAKqKk530ovlfzETLHHW8bwku1FAgoFY5KJjB2Q0LTThLpq75h9nyoW/SNsMzmyF5NwAzOQiWLJrzJdnUgBa67ZBqa01z8KqDyQRqBi1Wv7NZHmn7ydrS026gNJjfqakvh3kc9RGmPTFmPmSYu+2mmRPn6qVEuWAiLsVRRAd9Kk/E7QXZqzKoefM9hATvNMQN5JVBvfdHbXMxn8+WN+w7S2gSZMuzIcQHmHdig/UazCN8vZGbA6/zdt9IettqabMeY/tOSxy5DE0AwGACw1SnX1a/ZlkYxnlutSaKr1jx2Db5CEZ9dY384Ux6v+vLyglEZUdOr4EJJOyBBGsl6GMp11ZjajKSyHYaUFdhvPAb4uNG6SaTMDrwIyYZgxD7xmvY1Y40uHIZDdAEYrTp2jNJJOQOh4jNTsIiwBrjWmwGnnS+OU2HSDyX1pZoc9hGwjMRvNBdo5dou9iZmhz3qfeG7EescsoLgI60pQjC5TQA190G4C7C8k3mgNUzbSQdW8ALrFyALqkXKc8MRmLjWHpbUgzKBNTfs2D9zx5UjlY0KUwIurxOf78YbNqGvqkEHGtxFNpINV5gQ7NBOdBmc+Wzj8sYaWtKINVdpF53hcTxanAxnSnYOkNyLMqCgrjX/AABcvAACHawANwvii05p4SgVW+YRX8gODHfsHPDFzT+me6S6hZvCg2nNjuGPMDOM9obRLWiZ4iStdaYxxJOVdp9ByixFr2U0ZRTObFqha7M25n0G+Lq0gsNVbrwSxwuINNrVpTZfjlEpUAAAFBgB8gIjG2JWmsMaVyrxhbbdrEb7I6klWBJre2Ww7+FwFTwhcq20YLqtfgTicixBvArmK55CJikG8EEHMYQhhsib2eELSWhZNpp3qBtU1BvBB2giledRFa3Y9dcarnVrerC+mwMPLCLq0SCVorFbsrvWl3Vxwhmyy3S68gVxIocaX3kUx+hvJsyuPhLyqe2+iWnWcBBfLYNQZihUgcj6RhpE/u1KFNYnCuORApiLwLxfcNgjq8i0BxUGu2l/L+MdoENSu7c1AFcMKHfx4iueyPZPpMuH9PqY8fhdOfZZl3Y1guzegWkk2ueKate7Q4ljcCa3jGlOJgTZpZixNSSSTvMazTmhXdUWVqhEFyYX4Y4YcM4y1psbyzR1K8RceBwMXLqzPwTHRqEu0HWI8wliFUVJIAG0m4CIqRYjq604+74U3uRj+kX8SsI0hbPstjZz95PBVd0oNf8A65gp+WU+2JYsweYkkMBLlgl3yAALTZnkDTgojHdqtKfaZzMo1USiov4VUAKv6UoOJbbHXHjn4/f/AEl+FLJlNMcAXsxz2k4n5xddpJ4ly5dmTILMfy/tg8iXP/uD8MH2bs6or2iYKqgNB+LAUH5mKpXLWY5Rn7TaGmOzvezEsa3VJNTjh5XUjX2cd/KeaSo2dbK02G6Cp1h/ON3OFV62+dMRTLbCWbr6+Xzjk0KFGCAgV88vp+/lEBGaBd184ECvDnT6msCKNxAgCDjChCaHEXEXgjEbCNkLpAIiUajQPbelEtJuwE3/AO4H+4c9sbVJgIBBBBvBBqCMiCMY4+yRM0R2inWQ0Q60vEy2w3lTih3i7aDHOwdZUwZik0D2ok2q5TqzM5be1y/GN45gRdBo52NABDc5shBzpgAqTFXI07Kab3WtR8gbtbhv3YxnQhNoBp80zJxKqPCiCldUZk4Ak33Vx3ReWWSstQqigGQ+e874VAjWkKdda44ZjbuO6CmSARQ+hpyuygCFAxLF2jzJTCpBrVq33XUzOeQGFLsaQKhBrMaVxqL602CuzAbM8YkgQmZJBpjcaggkU5jiRSMqSjayhhWhvFQR6G8QTi6gJG/PlDb2bV8SirbTexqRWpJF1BWlRgLwIObO1QBeWNKDVxJNNoF1am8XAxADKBAX3Rlkdx2jPfnnVk2Y6xYXVJzqBdTW1SaFiLhkBtwhS20UFfS8E1p4c2AzIFOMPhqw5gYszGl4oN5q1c6nPK/fDOkrYJUtmYA7AfeJwFOrgYmExjO02k+8maoPhSo4t7x+nLfG8J3VKp50zE89nplB2Hwq044+xL/MR4m5KfNxsiOyl2CKKliABvMWSyFmTFl61JMpSWfYi+KY/E303soj2SfDCv0zbfs1jP8A5lov4Sg3hH65ik/lk74x0lC2qq4vdXjiSc8yYk9qNLG0z2elFBoqjBVAChRuVQq8iczEjs7JEuW9ocVCg6oPvGtAv6moD8Ic5R2mO7MIxb7K7QTgiy7OmCAM/wCYjwKeCknjNYZRUhAcYJpjOxZjVmJYk5kmpPmTDgEfU6eE1p58qjzLJs9f3x2+cRCDW/hE60TqDeYhR4PpWGGOWsXbp22cjN/X8GEk58v3OHV0HTzO7Dbls37YQ52dXGmyPK6hxp6QIGtx9f3HygRBuFeFgxDJZcRdtF4/cc4clz4ipUHDazIcBiAUhJSFwImhFezX1W4i8EbdtcjF/ovt7Ol0WcO9X8WDgccH5374q6Qh5QMYuI1ukO18ju9dWLscEvDV+KvsjffurGFtFpZ2ZifETX9qbKfSHmsmyGxKvEc+3lWt0D2wmIoWfWYPxe+ONfb+e8xsNH6UlzhVGDUxGY4g3iOY0hBmshDIxVheCDQjmI3YjrlIAMYnQnb8XJaRu7xR/uUfNfKNnInK6hkYMpvBBqDwIjmp0GDhIWDoYlgOEkVgqwsYRmxUOZYb6hmGIprEgg0uvNQLhcpERzZZikUbClFU0U4Fq1FFzvA5XmtmTDTmm4Y12bTDdFZpzSHcya1Gu3hWm3MjcB9IwU2ZSLHTeku+mFvdFyjd+5x5xUiWZjqi4k03cTuz4Ax6enjqM2pVgGojTTi1ZcvmPG3IHV/UdkRu0Ft+z2QIPvbRRjtEoH+2P1MC53JL2xZpLSZMoSRIkqSxz7tL2P5mY0HxTBGC0/pg2i0vMa4EmgGCjAAbgAFG5RHpx45/Rm/Bmz2fXKoud1dgzbyqYsu0M8LqWdbhLALD4yKBT+VTT8zTIc0MBKlvaGANBRAczXwjfVgSfhltFLezEkkkmpJxJOJO8mPV0MPblnS5awsmkEIj2qbkI9+ec6eG64yd10YmNU1hOPX8HoQIBGW3OmXMR8TLK5XdeuTQic/LgOWf0hA69eflBseuXnlBgdc88vMnjGVIbrD+YKFkb9mf/wCYOKLOx9pCLm8xFrJtcuZeDQ7rjzGBjHQpXIwMZ0u21owwow3XHyOPIwuXaP8AGflGWsumnXG+LeRphHprUPHEcDiOUQXKTodDxWowPstyb9x9RzhwWimN3HPgcDAWMCIqT4fWbBC6QNWADCoihCHWFwUQQptn2RI0RpudZWrLa4+0hvVuI27xfCysNvJBjFxHR9AdrJNpFAdSZnLY3n8p94eu6Lh5gji0yynKHpGlZ8u5Z0wbtY08iaRixXX++EH3wjnOje3k2WQJyiau32X8xceY5xqU7Y2QyWmBr1Fe7Nzk5ADA1OYqBiYyL8PWMz2l7QLqmVKNTg7DAfCDmdvlmaYu1aenzmYtMZVb3FJCgbKDHnjByHu4RqY7oVOmRIsS6kszPeeqJw99v+3/AFxFkyTNmKguqccgMSTuABPKLaUEeYSwIkSV1iM+7SgC/mdiq8XJj1yfDKq7SWvuLMslfvJ+rMfaE/5S+RMw8ZeyMdKsAeYqqbjidgGJ9D6RL0rpc2i0TJjm9q0OV5vpsFLhuAETtEnuZT2k43CWD+I17vjerOdolgZx1mPdZjGbfZntDPoyyFuEr2h/6lwI/QAE4h9sVyLCVFbz6/MmHCI+t08NR5sqRMmUFYghqmsKtT30hEfO+ldTuy7fUdunjqbDrq7omEsd2PQgEemP0GEI49ddCPI6jp1yPLzvhwC/n9R1cK8YQOvXq4QsdenE09OEUKAO/wBfoYECg3c9X/uvgoCIBApBiDPXXnECCIAMKgoCTI0iy74tLLpvInkcIoqQUTS7a6XaVOB1eF6+WXIiJCzSL8RtW8cxiPKMdKtTLgYsLNpfbUHaILw1Mi1DiN0SlcHDyjPytIBrzf8AEtx57eYMSpU/8LV3ey37Hz5RE0uKwdYr5duyIvGRFD5RKlzgc7/nDQdgUgtaDrEBasNvJBh6BE0IL2aGxJixpBFIz2iMkuFnwiHKUgWWzmdNCi4Zn8Ki9m5AE+UXHG7EyyL3ckv782qruQHxHmRT9J2xD7W2/wCz2ZJC3TJlJs3aKj+0nJGLnfNH4Yt5Do8xpjj+xIXW1dqrRZcvi7aq8CxyjnenNJtPnvMY1LMSTtJNSfP0pHpnE3+n+Wb8GdH2TvJgXLE02DHnlxIi27QWrxiSvsyaqaYGYaa54DVVBul1zh2xSzZbMZ5umNTu65Eiqn9I8fEyxnFBIm7bo79HWN581zy5nCYghm0TqcYOZMoIiFs49XX6/Zj2zy54Ybu6SRAr/HVOqiC1uut9ISW62XR8t6QPX7wP2+nW7fAUdddb4MDrkdn1NYgUPr9T1eecGOvLYP8APGAOtmPl8+EDr08urjFCg9P8/tdAhDPv9R+0CIGB111jB9dekGOuusIBHXXOATBdddZwqC666ygC666ygoVBQBQUKgoA0mkYGJkrSR96IVIIwXbQSNJVFKhhsbLhmOUS5dqG0qdjXj/ULxzB4xlAYkybewxvETS7ntrUthWlcNuIPBhdyiTLtand8ozFm0iPdbVPoeOR5xOS1jMU3rh/pN3lSIa+GgWaKY9f4hYeKaVOPunWHw481x6xh2VbIukW1YImIiWqDa1CJoLnPE+zp3UivvzvSWDj+ph5KNsQdH2bvXFTRRe52KMTxyG8iLyyzA0x7Q61lytXVTJm9mRJAzqRePwo0bmPqIqe11p+z2ZZAuYkPN294ynUT/45ZJOxppjG6Ps41g701FoxrgQNtMstpwEWvaq260ysxtYIXFxvmzS1Zz1/Dr+HWzEtaZ0zdotjPdcFGCjD+TvMbzurqek8pml9MNPepNwqFByBNSaYVJvPCmAEQg3XXCGhClOwc4xcrbukmjhmbYSTXr5Qkkcfl1jABJ65Qt2o3f8AgdbvlAgd2OuPGDHXy6vpviAV68ur/IQoDrLPbd1jCR15dYX8YWOvXM3+Q4iAV18sz/njBdfPb9BxEDr5Zn/HCB11W/68YoItvPmfoDAgj1j+8CAR16mCHXpAgRAQ69YAx63QIEAUDr1gQIAhAgQIAoBgQIBMCBAgAIsNHsa0rAgQqzymMYsZ18qWx9o4nM84ECMxq+BgwpYECNMLuzH+xxe/fccYnz2IWyUNPDbJl340l+B/zLQUOIoIOBHbpfaHPe1C0tBAuASSABgB3Ms3DK8k84qCYECOV8hUkX8m/wBpgObzAgRAkQ/Jy5fIwIEAQN3l/tghiOs4ECACYHiRypDnu1zpX1MCBAGfZP6fUCsCnzI+cCBFCVFRAgQIiv/Z"/>
          <p:cNvSpPr>
            <a:spLocks noChangeAspect="1" noChangeArrowheads="1"/>
          </p:cNvSpPr>
          <p:nvPr/>
        </p:nvSpPr>
        <p:spPr bwMode="auto">
          <a:xfrm>
            <a:off x="155575" y="-8842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42" name="Picture 18" descr="http://blogs-images.forbes.com/andygreenberg/files/2011/08/password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36096" y="3098535"/>
            <a:ext cx="3383668" cy="2537751"/>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encrypted-tbn2.google.com/images?q=tbn:ANd9GcQfDgrW25wVSYmv-HUwH04YIHPfM9fU6gkLRKqBmQwCyetA0GH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2287" y="4203225"/>
            <a:ext cx="2466975"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3613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input</a:t>
            </a:r>
            <a:endParaRPr lang="it-IT" dirty="0"/>
          </a:p>
        </p:txBody>
      </p:sp>
      <p:sp>
        <p:nvSpPr>
          <p:cNvPr id="3" name="Segnaposto contenuto 2"/>
          <p:cNvSpPr>
            <a:spLocks noGrp="1"/>
          </p:cNvSpPr>
          <p:nvPr>
            <p:ph idx="1"/>
          </p:nvPr>
        </p:nvSpPr>
        <p:spPr/>
        <p:txBody>
          <a:bodyPr/>
          <a:lstStyle/>
          <a:p>
            <a:r>
              <a:rPr lang="it-IT" dirty="0" err="1" smtClean="0"/>
              <a:t>Keyloggers</a:t>
            </a:r>
            <a:r>
              <a:rPr lang="it-IT" dirty="0" smtClean="0"/>
              <a:t>: hardware &amp; software</a:t>
            </a:r>
          </a:p>
          <a:p>
            <a:pPr lvl="1"/>
            <a:r>
              <a:rPr lang="it-IT" dirty="0" err="1" smtClean="0"/>
              <a:t>keylogger</a:t>
            </a:r>
            <a:r>
              <a:rPr lang="it-IT" dirty="0" smtClean="0"/>
              <a:t> </a:t>
            </a:r>
            <a:r>
              <a:rPr lang="it-IT" dirty="0" err="1" smtClean="0"/>
              <a:t>beaters</a:t>
            </a:r>
            <a:r>
              <a:rPr lang="it-IT" dirty="0" smtClean="0"/>
              <a:t> can mitigate the </a:t>
            </a:r>
            <a:r>
              <a:rPr lang="it-IT" dirty="0" err="1" smtClean="0"/>
              <a:t>problem</a:t>
            </a:r>
            <a:endParaRPr lang="it-IT" dirty="0" smtClean="0"/>
          </a:p>
          <a:p>
            <a:pPr lvl="1"/>
            <a:r>
              <a:rPr lang="it-IT" dirty="0">
                <a:hlinkClick r:id="rId3"/>
              </a:rPr>
              <a:t>http://www.keylogger.org</a:t>
            </a:r>
            <a:r>
              <a:rPr lang="it-IT" dirty="0" smtClean="0">
                <a:hlinkClick r:id="rId3"/>
              </a:rPr>
              <a:t>/</a:t>
            </a:r>
            <a:endParaRPr lang="it-IT" dirty="0" smtClean="0"/>
          </a:p>
          <a:p>
            <a:r>
              <a:rPr lang="it-IT" dirty="0" smtClean="0"/>
              <a:t>Multiple way </a:t>
            </a:r>
            <a:r>
              <a:rPr lang="it-IT" dirty="0" err="1" smtClean="0"/>
              <a:t>authentication</a:t>
            </a:r>
            <a:r>
              <a:rPr lang="it-IT" dirty="0" smtClean="0"/>
              <a:t> can reduce the </a:t>
            </a:r>
            <a:r>
              <a:rPr lang="it-IT" dirty="0" err="1" smtClean="0"/>
              <a:t>issue</a:t>
            </a:r>
            <a:endParaRPr lang="it-IT" dirty="0" smtClean="0"/>
          </a:p>
          <a:p>
            <a:pPr lvl="1"/>
            <a:endParaRPr lang="it-IT" dirty="0"/>
          </a:p>
        </p:txBody>
      </p:sp>
      <p:pic>
        <p:nvPicPr>
          <p:cNvPr id="1026" name="Picture 2" descr="Windows h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6" y="4404320"/>
            <a:ext cx="571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515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Transmission</a:t>
            </a:r>
            <a:endParaRPr lang="it-IT" dirty="0"/>
          </a:p>
        </p:txBody>
      </p:sp>
      <p:sp>
        <p:nvSpPr>
          <p:cNvPr id="3" name="Segnaposto contenuto 2"/>
          <p:cNvSpPr>
            <a:spLocks noGrp="1"/>
          </p:cNvSpPr>
          <p:nvPr>
            <p:ph idx="1"/>
          </p:nvPr>
        </p:nvSpPr>
        <p:spPr/>
        <p:txBody>
          <a:bodyPr/>
          <a:lstStyle/>
          <a:p>
            <a:r>
              <a:rPr lang="it-IT" dirty="0" err="1" smtClean="0"/>
              <a:t>One</a:t>
            </a:r>
            <a:r>
              <a:rPr lang="it-IT" dirty="0" smtClean="0"/>
              <a:t> </a:t>
            </a:r>
            <a:r>
              <a:rPr lang="it-IT" dirty="0" err="1" smtClean="0"/>
              <a:t>should</a:t>
            </a:r>
            <a:r>
              <a:rPr lang="it-IT" dirty="0" smtClean="0"/>
              <a:t> </a:t>
            </a:r>
            <a:r>
              <a:rPr lang="it-IT" dirty="0" err="1" smtClean="0"/>
              <a:t>avoid</a:t>
            </a:r>
            <a:r>
              <a:rPr lang="it-IT" dirty="0" smtClean="0"/>
              <a:t> </a:t>
            </a:r>
            <a:r>
              <a:rPr lang="it-IT" dirty="0" err="1" smtClean="0"/>
              <a:t>proving</a:t>
            </a:r>
            <a:r>
              <a:rPr lang="it-IT" dirty="0" smtClean="0"/>
              <a:t> </a:t>
            </a:r>
            <a:r>
              <a:rPr lang="it-IT" dirty="0" err="1" smtClean="0"/>
              <a:t>knowledge</a:t>
            </a:r>
            <a:r>
              <a:rPr lang="it-IT" dirty="0" smtClean="0"/>
              <a:t> of the password by </a:t>
            </a:r>
            <a:r>
              <a:rPr lang="it-IT" dirty="0" err="1" smtClean="0"/>
              <a:t>transmitting</a:t>
            </a:r>
            <a:r>
              <a:rPr lang="it-IT" dirty="0" smtClean="0"/>
              <a:t> the password!</a:t>
            </a:r>
          </a:p>
          <a:p>
            <a:pPr lvl="1"/>
            <a:r>
              <a:rPr lang="it-IT" dirty="0" smtClean="0"/>
              <a:t>Challenge </a:t>
            </a:r>
            <a:r>
              <a:rPr lang="it-IT" dirty="0" err="1" smtClean="0"/>
              <a:t>based</a:t>
            </a:r>
            <a:r>
              <a:rPr lang="it-IT" dirty="0" smtClean="0"/>
              <a:t>: HTTP </a:t>
            </a:r>
            <a:r>
              <a:rPr lang="it-IT" dirty="0" err="1" smtClean="0"/>
              <a:t>digest</a:t>
            </a:r>
            <a:r>
              <a:rPr lang="it-IT" dirty="0" smtClean="0"/>
              <a:t>, CHAP, MS-CHAPv2</a:t>
            </a:r>
          </a:p>
          <a:p>
            <a:r>
              <a:rPr lang="it-IT" dirty="0" smtClean="0"/>
              <a:t>--- </a:t>
            </a:r>
            <a:r>
              <a:rPr lang="it-IT" dirty="0" err="1" smtClean="0"/>
              <a:t>See</a:t>
            </a:r>
            <a:r>
              <a:rPr lang="it-IT" dirty="0" smtClean="0"/>
              <a:t> separate </a:t>
            </a:r>
            <a:r>
              <a:rPr lang="it-IT" dirty="0" err="1" smtClean="0"/>
              <a:t>lectures</a:t>
            </a:r>
            <a:r>
              <a:rPr lang="it-IT" dirty="0" smtClean="0"/>
              <a:t> ---</a:t>
            </a:r>
            <a:endParaRPr lang="it-IT" dirty="0"/>
          </a:p>
        </p:txBody>
      </p:sp>
    </p:spTree>
    <p:extLst>
      <p:ext uri="{BB962C8B-B14F-4D97-AF65-F5344CB8AC3E}">
        <p14:creationId xmlns:p14="http://schemas.microsoft.com/office/powerpoint/2010/main" val="2659231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Password </a:t>
            </a:r>
            <a:r>
              <a:rPr lang="it-IT" dirty="0" err="1" smtClean="0"/>
              <a:t>choice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Short or long?</a:t>
            </a:r>
          </a:p>
          <a:p>
            <a:pPr lvl="1"/>
            <a:r>
              <a:rPr lang="it-IT" dirty="0" smtClean="0"/>
              <a:t>Long, </a:t>
            </a:r>
            <a:r>
              <a:rPr lang="it-IT" dirty="0" err="1" smtClean="0"/>
              <a:t>but</a:t>
            </a:r>
            <a:r>
              <a:rPr lang="it-IT" dirty="0" smtClean="0"/>
              <a:t> </a:t>
            </a:r>
            <a:r>
              <a:rPr lang="it-IT" dirty="0" err="1" smtClean="0"/>
              <a:t>recall</a:t>
            </a:r>
            <a:r>
              <a:rPr lang="it-IT" dirty="0" smtClean="0"/>
              <a:t> </a:t>
            </a:r>
            <a:r>
              <a:rPr lang="it-IT" dirty="0" err="1" smtClean="0"/>
              <a:t>that</a:t>
            </a:r>
            <a:r>
              <a:rPr lang="it-IT" dirty="0" smtClean="0"/>
              <a:t> a </a:t>
            </a:r>
            <a:r>
              <a:rPr lang="it-IT" dirty="0" err="1" smtClean="0"/>
              <a:t>keylogger</a:t>
            </a:r>
            <a:r>
              <a:rPr lang="it-IT" dirty="0" smtClean="0"/>
              <a:t> do </a:t>
            </a:r>
            <a:r>
              <a:rPr lang="it-IT" dirty="0" err="1" smtClean="0"/>
              <a:t>not</a:t>
            </a:r>
            <a:r>
              <a:rPr lang="it-IT" dirty="0" smtClean="0"/>
              <a:t> care </a:t>
            </a:r>
            <a:r>
              <a:rPr lang="it-IT" dirty="0" err="1" smtClean="0"/>
              <a:t>about</a:t>
            </a:r>
            <a:r>
              <a:rPr lang="it-IT" dirty="0" smtClean="0"/>
              <a:t> </a:t>
            </a:r>
            <a:r>
              <a:rPr lang="it-IT" dirty="0" err="1" smtClean="0"/>
              <a:t>your</a:t>
            </a:r>
            <a:r>
              <a:rPr lang="it-IT" dirty="0" smtClean="0"/>
              <a:t> password </a:t>
            </a:r>
            <a:r>
              <a:rPr lang="it-IT" dirty="0" err="1" smtClean="0"/>
              <a:t>length</a:t>
            </a:r>
            <a:r>
              <a:rPr lang="it-IT" dirty="0" smtClean="0"/>
              <a:t>!!</a:t>
            </a:r>
          </a:p>
          <a:p>
            <a:r>
              <a:rPr lang="it-IT" dirty="0" smtClean="0"/>
              <a:t>Common or </a:t>
            </a:r>
            <a:r>
              <a:rPr lang="it-IT" dirty="0" err="1" smtClean="0"/>
              <a:t>uncommon</a:t>
            </a:r>
            <a:r>
              <a:rPr lang="it-IT" dirty="0" smtClean="0"/>
              <a:t>?</a:t>
            </a:r>
          </a:p>
          <a:p>
            <a:r>
              <a:rPr lang="it-IT" dirty="0" smtClean="0"/>
              <a:t>Multiple </a:t>
            </a:r>
            <a:r>
              <a:rPr lang="it-IT" dirty="0" err="1" smtClean="0"/>
              <a:t>passwords</a:t>
            </a:r>
            <a:r>
              <a:rPr lang="it-IT" dirty="0" smtClean="0"/>
              <a:t> or just </a:t>
            </a:r>
            <a:r>
              <a:rPr lang="it-IT" dirty="0" err="1" smtClean="0"/>
              <a:t>one</a:t>
            </a:r>
            <a:r>
              <a:rPr lang="it-IT" dirty="0" smtClean="0"/>
              <a:t>?</a:t>
            </a:r>
          </a:p>
          <a:p>
            <a:r>
              <a:rPr lang="it-IT" dirty="0" err="1" smtClean="0"/>
              <a:t>Should</a:t>
            </a:r>
            <a:r>
              <a:rPr lang="it-IT" dirty="0" smtClean="0"/>
              <a:t> a password be </a:t>
            </a:r>
            <a:r>
              <a:rPr lang="it-IT" dirty="0" err="1" smtClean="0"/>
              <a:t>changed</a:t>
            </a:r>
            <a:r>
              <a:rPr lang="it-IT" dirty="0" smtClean="0"/>
              <a:t> </a:t>
            </a:r>
            <a:r>
              <a:rPr lang="it-IT" dirty="0" err="1" smtClean="0"/>
              <a:t>often</a:t>
            </a:r>
            <a:r>
              <a:rPr lang="it-IT" dirty="0" smtClean="0"/>
              <a:t>?</a:t>
            </a:r>
          </a:p>
          <a:p>
            <a:r>
              <a:rPr lang="it-IT" dirty="0" err="1" smtClean="0"/>
              <a:t>Should</a:t>
            </a:r>
            <a:r>
              <a:rPr lang="it-IT" dirty="0" smtClean="0"/>
              <a:t> the server provider </a:t>
            </a:r>
            <a:r>
              <a:rPr lang="it-IT" dirty="0" err="1" smtClean="0"/>
              <a:t>enforce</a:t>
            </a:r>
            <a:r>
              <a:rPr lang="it-IT" dirty="0" smtClean="0"/>
              <a:t> a password format and a password </a:t>
            </a:r>
            <a:r>
              <a:rPr lang="it-IT" dirty="0" err="1" smtClean="0"/>
              <a:t>expiry</a:t>
            </a:r>
            <a:r>
              <a:rPr lang="it-IT" dirty="0" smtClean="0"/>
              <a:t> </a:t>
            </a:r>
            <a:r>
              <a:rPr lang="it-IT" dirty="0" err="1" smtClean="0"/>
              <a:t>window</a:t>
            </a:r>
            <a:r>
              <a:rPr lang="it-IT" dirty="0" smtClean="0"/>
              <a:t>?</a:t>
            </a:r>
          </a:p>
          <a:p>
            <a:r>
              <a:rPr lang="it-IT" dirty="0" err="1" smtClean="0"/>
              <a:t>Is</a:t>
            </a:r>
            <a:r>
              <a:rPr lang="it-IT" dirty="0" smtClean="0"/>
              <a:t> the ‘secret </a:t>
            </a:r>
            <a:r>
              <a:rPr lang="it-IT" dirty="0" err="1" smtClean="0"/>
              <a:t>question</a:t>
            </a:r>
            <a:r>
              <a:rPr lang="it-IT" dirty="0" smtClean="0"/>
              <a:t>’ a </a:t>
            </a:r>
            <a:r>
              <a:rPr lang="it-IT" dirty="0" err="1" smtClean="0"/>
              <a:t>good</a:t>
            </a:r>
            <a:r>
              <a:rPr lang="it-IT" dirty="0" smtClean="0"/>
              <a:t> password </a:t>
            </a:r>
            <a:r>
              <a:rPr lang="it-IT" dirty="0" err="1" smtClean="0"/>
              <a:t>recovery</a:t>
            </a:r>
            <a:r>
              <a:rPr lang="it-IT" dirty="0" smtClean="0"/>
              <a:t> </a:t>
            </a:r>
            <a:r>
              <a:rPr lang="it-IT" dirty="0" err="1" smtClean="0"/>
              <a:t>mean</a:t>
            </a:r>
            <a:r>
              <a:rPr lang="it-IT" dirty="0" smtClean="0"/>
              <a:t>?</a:t>
            </a:r>
            <a:endParaRPr lang="it-IT" dirty="0"/>
          </a:p>
        </p:txBody>
      </p:sp>
    </p:spTree>
    <p:extLst>
      <p:ext uri="{BB962C8B-B14F-4D97-AF65-F5344CB8AC3E}">
        <p14:creationId xmlns:p14="http://schemas.microsoft.com/office/powerpoint/2010/main" val="25663072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6047</TotalTime>
  <Words>2552</Words>
  <Application>Microsoft Office PowerPoint</Application>
  <PresentationFormat>Presentazione su schermo (4:3)</PresentationFormat>
  <Paragraphs>362</Paragraphs>
  <Slides>35</Slides>
  <Notes>35</Notes>
  <HiddenSlides>4</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Terra</vt:lpstr>
      <vt:lpstr>Password storage &amp; Friends</vt:lpstr>
      <vt:lpstr>COURSE SCHEDULE IS SHARP!</vt:lpstr>
      <vt:lpstr>Password-based authentication</vt:lpstr>
      <vt:lpstr>Password-based authentication - II</vt:lpstr>
      <vt:lpstr>Password workflow</vt:lpstr>
      <vt:lpstr>User SIDE storage</vt:lpstr>
      <vt:lpstr>input</vt:lpstr>
      <vt:lpstr>Transmission</vt:lpstr>
      <vt:lpstr>Password choice</vt:lpstr>
      <vt:lpstr>Password Storage</vt:lpstr>
      <vt:lpstr>Rainbow Table ATTACKS</vt:lpstr>
      <vt:lpstr>Rainbow tables - countermeasure</vt:lpstr>
      <vt:lpstr>Programming Practise</vt:lpstr>
      <vt:lpstr>Examples</vt:lpstr>
      <vt:lpstr>Other EXAMPLE</vt:lpstr>
      <vt:lpstr>Password crackers</vt:lpstr>
      <vt:lpstr>Password attack game</vt:lpstr>
      <vt:lpstr>STATE OF THE ART</vt:lpstr>
      <vt:lpstr>bcrypt  advantages </vt:lpstr>
      <vt:lpstr>password storage DESIGN</vt:lpstr>
      <vt:lpstr>Authentication Protocols</vt:lpstr>
      <vt:lpstr>Stanford Secure Remote Password protocol</vt:lpstr>
      <vt:lpstr>Stanford Secure Remote Password protocol</vt:lpstr>
      <vt:lpstr>Stanford Secure Remote Password protocol</vt:lpstr>
      <vt:lpstr>Presentazione standard di PowerPoint</vt:lpstr>
      <vt:lpstr>Presentazione standard di PowerPoint</vt:lpstr>
      <vt:lpstr>Presentazione standard di PowerPoint</vt:lpstr>
      <vt:lpstr>STEALING PASSWORD FILE WITH SRP ALLOW AN EXPENSIVE DICTIONARY ATTACK</vt:lpstr>
      <vt:lpstr>What is missing from SRP to operate via the Web?</vt:lpstr>
      <vt:lpstr> MS-CHAP v2 protocol </vt:lpstr>
      <vt:lpstr> MS-CHAP v2 protocol </vt:lpstr>
      <vt:lpstr>MS-CHAPv2 - II</vt:lpstr>
      <vt:lpstr>MPPE Key derivation</vt:lpstr>
      <vt:lpstr> Weaknesses </vt:lpstr>
      <vt:lpstr>Weaknesses</vt:lpstr>
    </vt:vector>
  </TitlesOfParts>
  <Company>universita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alessandra</dc:creator>
  <cp:lastModifiedBy>gio</cp:lastModifiedBy>
  <cp:revision>110</cp:revision>
  <dcterms:created xsi:type="dcterms:W3CDTF">2010-05-17T20:06:59Z</dcterms:created>
  <dcterms:modified xsi:type="dcterms:W3CDTF">2013-04-18T10:36:43Z</dcterms:modified>
</cp:coreProperties>
</file>