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54" r:id="rId2"/>
    <p:sldId id="256" r:id="rId3"/>
    <p:sldId id="555" r:id="rId4"/>
    <p:sldId id="458" r:id="rId5"/>
    <p:sldId id="588" r:id="rId6"/>
    <p:sldId id="414" r:id="rId7"/>
    <p:sldId id="323" r:id="rId8"/>
    <p:sldId id="324" r:id="rId9"/>
    <p:sldId id="557" r:id="rId10"/>
    <p:sldId id="558" r:id="rId11"/>
    <p:sldId id="559" r:id="rId12"/>
    <p:sldId id="560" r:id="rId13"/>
    <p:sldId id="561" r:id="rId14"/>
    <p:sldId id="563" r:id="rId15"/>
    <p:sldId id="270" r:id="rId16"/>
    <p:sldId id="460" r:id="rId17"/>
    <p:sldId id="565" r:id="rId18"/>
    <p:sldId id="566" r:id="rId19"/>
    <p:sldId id="567" r:id="rId20"/>
    <p:sldId id="568" r:id="rId21"/>
    <p:sldId id="569" r:id="rId22"/>
    <p:sldId id="570" r:id="rId23"/>
    <p:sldId id="586" r:id="rId24"/>
    <p:sldId id="571" r:id="rId25"/>
    <p:sldId id="590" r:id="rId26"/>
    <p:sldId id="591" r:id="rId27"/>
    <p:sldId id="574" r:id="rId28"/>
    <p:sldId id="575" r:id="rId29"/>
    <p:sldId id="576" r:id="rId30"/>
    <p:sldId id="572" r:id="rId31"/>
    <p:sldId id="501" r:id="rId32"/>
    <p:sldId id="415" r:id="rId33"/>
    <p:sldId id="503" r:id="rId34"/>
    <p:sldId id="463" r:id="rId35"/>
    <p:sldId id="556" r:id="rId36"/>
    <p:sldId id="261" r:id="rId37"/>
    <p:sldId id="548" r:id="rId38"/>
    <p:sldId id="524" r:id="rId39"/>
    <p:sldId id="485" r:id="rId40"/>
    <p:sldId id="448" r:id="rId41"/>
    <p:sldId id="577" r:id="rId42"/>
    <p:sldId id="584" r:id="rId43"/>
    <p:sldId id="589" r:id="rId44"/>
    <p:sldId id="592" r:id="rId45"/>
    <p:sldId id="579" r:id="rId46"/>
    <p:sldId id="581" r:id="rId47"/>
    <p:sldId id="582" r:id="rId48"/>
    <p:sldId id="585" r:id="rId49"/>
    <p:sldId id="578" r:id="rId50"/>
    <p:sldId id="500" r:id="rId51"/>
    <p:sldId id="367" r:id="rId52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00C551-D84C-0F44-A2EC-D8FFC2189E3F}">
          <p14:sldIdLst>
            <p14:sldId id="554"/>
            <p14:sldId id="256"/>
            <p14:sldId id="555"/>
            <p14:sldId id="458"/>
            <p14:sldId id="588"/>
            <p14:sldId id="414"/>
            <p14:sldId id="323"/>
            <p14:sldId id="324"/>
            <p14:sldId id="557"/>
            <p14:sldId id="558"/>
            <p14:sldId id="559"/>
            <p14:sldId id="560"/>
            <p14:sldId id="561"/>
            <p14:sldId id="563"/>
            <p14:sldId id="270"/>
            <p14:sldId id="460"/>
            <p14:sldId id="565"/>
            <p14:sldId id="566"/>
            <p14:sldId id="567"/>
            <p14:sldId id="568"/>
            <p14:sldId id="569"/>
            <p14:sldId id="570"/>
            <p14:sldId id="586"/>
            <p14:sldId id="571"/>
            <p14:sldId id="590"/>
            <p14:sldId id="591"/>
            <p14:sldId id="574"/>
            <p14:sldId id="575"/>
            <p14:sldId id="576"/>
            <p14:sldId id="572"/>
            <p14:sldId id="501"/>
            <p14:sldId id="415"/>
            <p14:sldId id="503"/>
            <p14:sldId id="463"/>
            <p14:sldId id="556"/>
            <p14:sldId id="261"/>
            <p14:sldId id="548"/>
            <p14:sldId id="524"/>
            <p14:sldId id="485"/>
            <p14:sldId id="448"/>
            <p14:sldId id="577"/>
            <p14:sldId id="584"/>
            <p14:sldId id="589"/>
            <p14:sldId id="592"/>
            <p14:sldId id="579"/>
            <p14:sldId id="581"/>
            <p14:sldId id="582"/>
            <p14:sldId id="585"/>
            <p14:sldId id="578"/>
            <p14:sldId id="500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C1E"/>
    <a:srgbClr val="8D65D2"/>
    <a:srgbClr val="00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1" autoAdjust="0"/>
    <p:restoredTop sz="96597" autoAdjust="0"/>
  </p:normalViewPr>
  <p:slideViewPr>
    <p:cSldViewPr>
      <p:cViewPr>
        <p:scale>
          <a:sx n="80" d="100"/>
          <a:sy n="80" d="100"/>
        </p:scale>
        <p:origin x="-103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1C36C5DE-6FC6-4F6A-8595-7139091102A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539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31E89EDB-AD1D-4C76-979C-B76314BEF7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65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Convert this to peer selection</a:t>
            </a:r>
            <a:r>
              <a:rPr lang="en-US" baseline="0" dirty="0" smtClean="0"/>
              <a:t> and/or cost sharing.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84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explore.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24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explore.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24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Read, write,</a:t>
            </a:r>
            <a:r>
              <a:rPr lang="en-US" baseline="0" dirty="0" smtClean="0"/>
              <a:t> modify, extend, domain, generate 6 standard models.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900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where the data came from!!!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373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do this</a:t>
            </a:r>
            <a:r>
              <a:rPr lang="en-US" baseline="0" dirty="0" smtClean="0"/>
              <a:t> all the time….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615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why we allow </a:t>
            </a:r>
            <a:r>
              <a:rPr lang="en-US" dirty="0" err="1" smtClean="0"/>
              <a:t>negitive</a:t>
            </a:r>
            <a:r>
              <a:rPr lang="en-US" dirty="0" smtClean="0"/>
              <a:t>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18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Garg</a:t>
            </a:r>
            <a:r>
              <a:rPr lang="en-US" dirty="0" smtClean="0"/>
              <a:t> claims that:</a:t>
            </a:r>
            <a:r>
              <a:rPr lang="en-US" baseline="0" dirty="0" smtClean="0"/>
              <a:t> In fact, </a:t>
            </a:r>
            <a:r>
              <a:rPr lang="en-US" baseline="0" dirty="0" err="1" smtClean="0"/>
              <a:t>Easychair’s</a:t>
            </a:r>
            <a:r>
              <a:rPr lang="en-US" baseline="0" dirty="0" smtClean="0"/>
              <a:t> automatic assignment feature computes a maximum weight assignment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the weight function w(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=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00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Garg</a:t>
            </a:r>
            <a:r>
              <a:rPr lang="en-US" dirty="0" smtClean="0"/>
              <a:t> claims that:</a:t>
            </a:r>
            <a:r>
              <a:rPr lang="en-US" baseline="0" dirty="0" smtClean="0"/>
              <a:t> In fact, </a:t>
            </a:r>
            <a:r>
              <a:rPr lang="en-US" baseline="0" dirty="0" err="1" smtClean="0"/>
              <a:t>Easychair’s</a:t>
            </a:r>
            <a:r>
              <a:rPr lang="en-US" baseline="0" dirty="0" smtClean="0"/>
              <a:t> automatic assignment feature computes a maximum weight assignment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the weight function w(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=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00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Australian pineapples.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78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that we are dealing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5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enginnering</a:t>
            </a:r>
            <a:r>
              <a:rPr lang="en-US" baseline="0" dirty="0" smtClean="0"/>
              <a:t> </a:t>
            </a:r>
            <a:r>
              <a:rPr lang="en-US" u="sng" baseline="0" dirty="0" smtClean="0"/>
              <a:t>mindset</a:t>
            </a:r>
            <a:r>
              <a:rPr lang="en-US" baseline="0" dirty="0" smtClean="0"/>
              <a:t> – make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02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that we are dealing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5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popular pizza toppings</a:t>
            </a:r>
            <a:r>
              <a:rPr lang="en-US" baseline="0" dirty="0" smtClean="0"/>
              <a:t> – big pizza.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Complimentarities</a:t>
            </a:r>
            <a:r>
              <a:rPr lang="en-US" dirty="0" smtClean="0"/>
              <a:t> – make this more concrete</a:t>
            </a:r>
            <a:r>
              <a:rPr lang="en-US" baseline="0" dirty="0" smtClean="0"/>
              <a:t> on transition.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35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groups have these tool chains that allow</a:t>
            </a:r>
            <a:r>
              <a:rPr lang="en-US" baseline="0" dirty="0" smtClean="0"/>
              <a:t> deployed stuff.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507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data types; Election data, matching data, rating/combinatorial, numerical</a:t>
            </a:r>
          </a:p>
          <a:p>
            <a:r>
              <a:rPr lang="en-US" baseline="0" dirty="0" smtClean="0"/>
              <a:t>Free and open</a:t>
            </a:r>
          </a:p>
          <a:p>
            <a:r>
              <a:rPr lang="en-US" baseline="0" dirty="0" smtClean="0"/>
              <a:t>Tools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867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89EDB-AD1D-4C76-979C-B76314BEF724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68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w-rt-panel-not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5400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nicta_pan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2997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1988840"/>
            <a:ext cx="3600400" cy="1872208"/>
          </a:xfrm>
        </p:spPr>
        <p:txBody>
          <a:bodyPr/>
          <a:lstStyle>
            <a:lvl1pPr algn="ctr">
              <a:defRPr lang="en-US" sz="4000" kern="1200" dirty="0">
                <a:solidFill>
                  <a:srgbClr val="62AC1E"/>
                </a:solidFill>
                <a:latin typeface="Franklin Gothic Demi" charset="0"/>
                <a:ea typeface="ＭＳ Ｐゴシック" charset="0"/>
                <a:cs typeface="+mn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3861048"/>
            <a:ext cx="3600400" cy="72008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ICTA Partner_Log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03428"/>
            <a:ext cx="7277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3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68313" y="908050"/>
            <a:ext cx="69119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DATA61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116632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68313" y="908050"/>
            <a:ext cx="69119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DATA61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116632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68313" y="908050"/>
            <a:ext cx="69119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ATA61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116632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4" name="Picture 3" descr="DATA61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123641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260648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5545" y="6408738"/>
            <a:ext cx="15949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  <a:latin typeface="Franklin Gothic Dem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62AC1E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rgbClr val="8D65D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17.png"/><Relationship Id="rId10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61_bground_title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8419" y="0"/>
            <a:ext cx="6035581" cy="54452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72432" y="3284984"/>
            <a:ext cx="6531816" cy="1368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Computational Social Choice </a:t>
            </a:r>
          </a:p>
          <a:p>
            <a:r>
              <a:rPr lang="en-US" sz="3200" dirty="0" smtClean="0"/>
              <a:t>as a Source of (Hard) Computational Problems</a:t>
            </a:r>
            <a:endParaRPr lang="en-AU" sz="3200" dirty="0"/>
          </a:p>
        </p:txBody>
      </p:sp>
      <p:pic>
        <p:nvPicPr>
          <p:cNvPr id="8" name="Picture 7" descr="Data61_CSIROlogo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690" y="5733256"/>
            <a:ext cx="845460" cy="8454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Data61_logo_title_p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75" y="332656"/>
            <a:ext cx="2124993" cy="22531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358775" y="6165304"/>
            <a:ext cx="4213225" cy="21544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</a:rPr>
              <a:t>www.csiro.au</a:t>
            </a:r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4653136"/>
            <a:ext cx="5955752" cy="108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Nicholas Mattei | Senior Researcher</a:t>
            </a:r>
          </a:p>
          <a:p>
            <a:r>
              <a:rPr lang="en-US" sz="2400" dirty="0" smtClean="0"/>
              <a:t>DATA 61 and UNSW</a:t>
            </a:r>
            <a:endParaRPr lang="en-AU" sz="2400" dirty="0"/>
          </a:p>
        </p:txBody>
      </p:sp>
      <p:sp>
        <p:nvSpPr>
          <p:cNvPr id="12" name="Rectangle 11"/>
          <p:cNvSpPr/>
          <p:nvPr/>
        </p:nvSpPr>
        <p:spPr>
          <a:xfrm>
            <a:off x="2411760" y="764704"/>
            <a:ext cx="792088" cy="2160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and Ranking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410944" cy="1584177"/>
          </a:xfrm>
        </p:spPr>
        <p:txBody>
          <a:bodyPr/>
          <a:lstStyle/>
          <a:p>
            <a:r>
              <a:rPr lang="en-US" dirty="0" smtClean="0"/>
              <a:t>Voting </a:t>
            </a:r>
            <a:r>
              <a:rPr lang="en-US" dirty="0"/>
              <a:t>has been used for thousands of </a:t>
            </a:r>
            <a:r>
              <a:rPr lang="en-US" dirty="0" smtClean="0"/>
              <a:t>years - many </a:t>
            </a:r>
            <a:r>
              <a:rPr lang="en-US" dirty="0"/>
              <a:t>different elections systems </a:t>
            </a:r>
            <a:r>
              <a:rPr lang="en-US" dirty="0" smtClean="0"/>
              <a:t>which have </a:t>
            </a:r>
            <a:r>
              <a:rPr lang="en-US" dirty="0"/>
              <a:t>been </a:t>
            </a:r>
            <a:r>
              <a:rPr lang="en-US" dirty="0" smtClean="0"/>
              <a:t>developed.</a:t>
            </a:r>
          </a:p>
          <a:p>
            <a:pPr lvl="1"/>
            <a:r>
              <a:rPr lang="en-US" dirty="0" smtClean="0"/>
              <a:t>Used to select one or more alternatives that a group must share.</a:t>
            </a:r>
          </a:p>
          <a:p>
            <a:pPr lvl="1"/>
            <a:endParaRPr lang="en-US" dirty="0"/>
          </a:p>
          <a:p>
            <a:r>
              <a:rPr lang="en-US" dirty="0" smtClean="0"/>
              <a:t>Peer Ranking </a:t>
            </a: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are the social choice setting where the set of agents and the set of </a:t>
            </a:r>
            <a:r>
              <a:rPr lang="en-US" dirty="0" smtClean="0"/>
              <a:t>choices </a:t>
            </a:r>
            <a:r>
              <a:rPr lang="en-US" dirty="0"/>
              <a:t>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pic>
        <p:nvPicPr>
          <p:cNvPr id="5" name="Picture 4" descr="v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556792"/>
            <a:ext cx="3317314" cy="27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 and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81075"/>
            <a:ext cx="4330824" cy="3095997"/>
          </a:xfrm>
        </p:spPr>
        <p:txBody>
          <a:bodyPr/>
          <a:lstStyle/>
          <a:p>
            <a:r>
              <a:rPr lang="en-US" dirty="0" smtClean="0"/>
              <a:t>Bidding, Auctions and Markets are other mechanisms used to aggregate the preferences of a collection of agents for an item or sets of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3384376" cy="25480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4293096"/>
            <a:ext cx="8003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2AC1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8D65D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Usually require a central agent to collect the bids, announce a winner, collect the final price and in some cases, return value to the losing agents.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6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and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1075"/>
            <a:ext cx="4834880" cy="5256237"/>
          </a:xfrm>
        </p:spPr>
        <p:txBody>
          <a:bodyPr/>
          <a:lstStyle/>
          <a:p>
            <a:r>
              <a:rPr lang="en-US" dirty="0" smtClean="0"/>
              <a:t>Assign items from a finite set to the members of another set.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idneys for transplant.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unways to airplanes.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axes to consider.</a:t>
            </a:r>
          </a:p>
          <a:p>
            <a:pPr lvl="1"/>
            <a:r>
              <a:rPr lang="en-US" dirty="0" smtClean="0"/>
              <a:t>Divisible v. Indivisible Goods</a:t>
            </a:r>
          </a:p>
          <a:p>
            <a:pPr lvl="1"/>
            <a:r>
              <a:rPr lang="en-US" dirty="0" smtClean="0"/>
              <a:t>Centralized v. Decentralized</a:t>
            </a:r>
          </a:p>
          <a:p>
            <a:pPr lvl="1"/>
            <a:r>
              <a:rPr lang="en-US" dirty="0" smtClean="0"/>
              <a:t>Deterministic v. Random</a:t>
            </a:r>
          </a:p>
          <a:p>
            <a:pPr lvl="1"/>
            <a:r>
              <a:rPr lang="en-US" dirty="0" smtClean="0"/>
              <a:t>Efficiency v. Fairness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Screen Shot 2013-04-29 at 4.3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535086"/>
            <a:ext cx="3509045" cy="42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980728"/>
            <a:ext cx="5194920" cy="5256237"/>
          </a:xfrm>
        </p:spPr>
        <p:txBody>
          <a:bodyPr/>
          <a:lstStyle/>
          <a:p>
            <a:r>
              <a:rPr lang="en-US" dirty="0" smtClean="0"/>
              <a:t>Given a divisible, heterogeneous resource (such as a cake) how do we divide portions among agents? </a:t>
            </a:r>
          </a:p>
          <a:p>
            <a:pPr lvl="1"/>
            <a:r>
              <a:rPr lang="en-US" dirty="0" smtClean="0"/>
              <a:t>Use to allocate land, spectra, water access…</a:t>
            </a:r>
          </a:p>
          <a:p>
            <a:r>
              <a:rPr lang="en-US" dirty="0" smtClean="0"/>
              <a:t>Many similar considerations:</a:t>
            </a:r>
          </a:p>
          <a:p>
            <a:pPr lvl="1"/>
            <a:r>
              <a:rPr lang="en-US" dirty="0" smtClean="0"/>
              <a:t>Proportionality, fairness, no disposal, no crumbs…</a:t>
            </a:r>
          </a:p>
          <a:p>
            <a:pPr lvl="1"/>
            <a:r>
              <a:rPr lang="en-US" dirty="0" smtClean="0"/>
              <a:t>Complementarities and other issues in preference.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Judgment Aggregation and Belief Merging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81075"/>
            <a:ext cx="4906888" cy="52562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62AC1E"/>
                </a:solidFill>
              </a:rPr>
              <a:t>Judgment Aggregation: </a:t>
            </a:r>
            <a:r>
              <a:rPr lang="en-US" dirty="0" smtClean="0"/>
              <a:t>Groups may need to aggregate judgments on interconnected propositions into a collective judgment.</a:t>
            </a:r>
            <a:endParaRPr lang="en-US" dirty="0" smtClean="0">
              <a:solidFill>
                <a:srgbClr val="62AC1E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62AC1E"/>
                </a:solidFill>
              </a:rPr>
              <a:t>Belief Merging: </a:t>
            </a:r>
            <a:r>
              <a:rPr lang="en-US" dirty="0" smtClean="0">
                <a:solidFill>
                  <a:srgbClr val="000000"/>
                </a:solidFill>
              </a:rPr>
              <a:t>Groups may need to merging a set of individual beliefs or observations into a collective one.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Sounds close to LPNMR…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62" y="1916832"/>
            <a:ext cx="3828542" cy="32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and ComSoc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268760"/>
            <a:ext cx="6372200" cy="4392488"/>
          </a:xfrm>
          <a:prstGeom prst="ellipse">
            <a:avLst/>
          </a:prstGeom>
          <a:solidFill>
            <a:srgbClr val="62AC1E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9832" y="1196752"/>
            <a:ext cx="6084168" cy="4536504"/>
          </a:xfrm>
          <a:prstGeom prst="ellipse">
            <a:avLst/>
          </a:prstGeom>
          <a:solidFill>
            <a:srgbClr val="8D65D2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2708920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Economics &amp; Psychology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Game Theory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Social Choice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Mechanism Design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Decision Theory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270892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Computer Science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Complexity Theory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Artificial Intelligence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Optimization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Algorithmic Decision Theory</a:t>
            </a:r>
          </a:p>
          <a:p>
            <a:pPr algn="ctr"/>
            <a:r>
              <a:rPr lang="en-US" sz="2800" b="1" dirty="0" smtClean="0"/>
              <a:t>&amp;</a:t>
            </a:r>
          </a:p>
          <a:p>
            <a:pPr algn="ctr"/>
            <a:r>
              <a:rPr lang="en-US" sz="2800" b="1" dirty="0" smtClean="0"/>
              <a:t>Computational Social Choice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831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 Article: </a:t>
            </a:r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. Making Decisions Based on the Preferences</a:t>
            </a:r>
          </a:p>
          <a:p>
            <a:r>
              <a:rPr lang="en-US" dirty="0"/>
              <a:t>of Multiple Agents. Communications of the ACM (CACM), 2010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3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“Useful Arts”…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528" y="981075"/>
            <a:ext cx="5338936" cy="5256237"/>
          </a:xfrm>
        </p:spPr>
        <p:txBody>
          <a:bodyPr/>
          <a:lstStyle/>
          <a:p>
            <a:r>
              <a:rPr lang="en-US" u="sng" dirty="0" smtClean="0"/>
              <a:t>Engineering</a:t>
            </a:r>
            <a:r>
              <a:rPr lang="en-US" dirty="0" smtClean="0"/>
              <a:t> (n):</a:t>
            </a:r>
          </a:p>
          <a:p>
            <a:endParaRPr lang="en-US" dirty="0" smtClean="0"/>
          </a:p>
          <a:p>
            <a:r>
              <a:rPr lang="en-US" dirty="0" smtClean="0"/>
              <a:t>The application of: </a:t>
            </a:r>
            <a:r>
              <a:rPr lang="en-US" dirty="0" smtClean="0">
                <a:solidFill>
                  <a:srgbClr val="62AC1E"/>
                </a:solidFill>
              </a:rPr>
              <a:t>mathematics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62AC1E"/>
                </a:solidFill>
              </a:rPr>
              <a:t>empirical evidence (experimental data)</a:t>
            </a:r>
            <a:r>
              <a:rPr lang="en-US" dirty="0" smtClean="0"/>
              <a:t> and </a:t>
            </a:r>
            <a:r>
              <a:rPr lang="en-US" i="1" dirty="0" smtClean="0"/>
              <a:t>scientific</a:t>
            </a:r>
            <a:r>
              <a:rPr lang="en-US" dirty="0" smtClean="0"/>
              <a:t>, </a:t>
            </a:r>
            <a:r>
              <a:rPr lang="en-US" i="1" dirty="0" smtClean="0"/>
              <a:t>economic</a:t>
            </a:r>
            <a:r>
              <a:rPr lang="en-US" dirty="0" smtClean="0"/>
              <a:t>, </a:t>
            </a:r>
            <a:r>
              <a:rPr lang="en-US" i="1" dirty="0" smtClean="0"/>
              <a:t>social</a:t>
            </a:r>
            <a:r>
              <a:rPr lang="en-US" dirty="0" smtClean="0"/>
              <a:t>, and </a:t>
            </a:r>
            <a:r>
              <a:rPr lang="en-US" i="1" dirty="0" smtClean="0"/>
              <a:t>practical</a:t>
            </a:r>
            <a:r>
              <a:rPr lang="en-US" dirty="0" smtClean="0"/>
              <a:t> </a:t>
            </a:r>
            <a:r>
              <a:rPr lang="en-US" i="1" dirty="0" smtClean="0"/>
              <a:t>knowledge</a:t>
            </a:r>
            <a:r>
              <a:rPr lang="en-US" dirty="0" smtClean="0"/>
              <a:t> in order to </a:t>
            </a:r>
            <a:r>
              <a:rPr lang="en-US" dirty="0" smtClean="0">
                <a:solidFill>
                  <a:srgbClr val="8D65D2"/>
                </a:solidFill>
              </a:rPr>
              <a:t>invent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8D65D2"/>
                </a:solidFill>
              </a:rPr>
              <a:t>design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8D65D2"/>
                </a:solidFill>
              </a:rPr>
              <a:t>build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8D65D2"/>
                </a:solidFill>
              </a:rPr>
              <a:t>maintain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8D65D2"/>
                </a:solidFill>
              </a:rPr>
              <a:t>research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8D65D2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/>
              <a:t>structures</a:t>
            </a:r>
            <a:r>
              <a:rPr lang="en-US" dirty="0" smtClean="0"/>
              <a:t>, </a:t>
            </a:r>
            <a:r>
              <a:rPr lang="en-US" b="1" dirty="0" smtClean="0"/>
              <a:t>machines</a:t>
            </a:r>
            <a:r>
              <a:rPr lang="en-US" dirty="0" smtClean="0"/>
              <a:t>, </a:t>
            </a:r>
            <a:r>
              <a:rPr lang="en-US" b="1" dirty="0" smtClean="0"/>
              <a:t>devices</a:t>
            </a:r>
            <a:r>
              <a:rPr lang="en-US" dirty="0" smtClean="0"/>
              <a:t>, </a:t>
            </a:r>
            <a:r>
              <a:rPr lang="en-US" b="1" dirty="0" smtClean="0"/>
              <a:t>systems</a:t>
            </a:r>
            <a:r>
              <a:rPr lang="en-US" dirty="0" smtClean="0"/>
              <a:t>, </a:t>
            </a:r>
            <a:r>
              <a:rPr lang="en-US" b="1" dirty="0" smtClean="0"/>
              <a:t>materials</a:t>
            </a:r>
            <a:r>
              <a:rPr lang="en-US" dirty="0" smtClean="0"/>
              <a:t>, and </a:t>
            </a:r>
            <a:r>
              <a:rPr lang="en-US" b="1" dirty="0" smtClean="0"/>
              <a:t>processes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2987" y="7938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2766872" cy="56134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766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and ComSoc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268760"/>
            <a:ext cx="6372200" cy="4392488"/>
          </a:xfrm>
          <a:prstGeom prst="ellipse">
            <a:avLst/>
          </a:prstGeom>
          <a:solidFill>
            <a:srgbClr val="62AC1E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9832" y="1196752"/>
            <a:ext cx="6084168" cy="4536504"/>
          </a:xfrm>
          <a:prstGeom prst="ellipse">
            <a:avLst/>
          </a:prstGeom>
          <a:solidFill>
            <a:srgbClr val="8D65D2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2708920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Economics &amp; Psychology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Game Theory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Social Choice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Mechanism Design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Decision Theory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270892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Computer Science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Complexity Theory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Artificial Intelligence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Optimization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Algorithmic Decision Theory</a:t>
            </a:r>
          </a:p>
          <a:p>
            <a:pPr algn="ctr"/>
            <a:r>
              <a:rPr lang="en-US" sz="2800" b="1" dirty="0" smtClean="0"/>
              <a:t>&amp;</a:t>
            </a:r>
          </a:p>
          <a:p>
            <a:pPr algn="ctr"/>
            <a:r>
              <a:rPr lang="en-US" sz="2800" b="1" dirty="0" smtClean="0"/>
              <a:t>Computational Social Choice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831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 Article: </a:t>
            </a:r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. Making Decisions Based on the Preferences</a:t>
            </a:r>
          </a:p>
          <a:p>
            <a:r>
              <a:rPr lang="en-US" dirty="0"/>
              <a:t>of Multiple Agents. Communications of the ACM (CACM), 2010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 rot="839908">
            <a:off x="6791651" y="4229129"/>
            <a:ext cx="284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And…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Learning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 rot="839908">
            <a:off x="1103019" y="4545792"/>
            <a:ext cx="284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And…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Behavioral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Experimental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3341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692696"/>
            <a:ext cx="705678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0"/>
            <a:ext cx="5760640" cy="68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Strict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8" y="1412776"/>
            <a:ext cx="1509814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12776"/>
            <a:ext cx="1492227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412776"/>
            <a:ext cx="1462858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412776"/>
            <a:ext cx="1184248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004" y="1412776"/>
            <a:ext cx="14605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376264"/>
          </a:xfrm>
        </p:spPr>
        <p:txBody>
          <a:bodyPr/>
          <a:lstStyle/>
          <a:p>
            <a:r>
              <a:rPr lang="en-US" dirty="0" smtClean="0"/>
              <a:t>Every item appears once in the preference list.</a:t>
            </a:r>
          </a:p>
          <a:p>
            <a:r>
              <a:rPr lang="en-US" dirty="0" smtClean="0"/>
              <a:t>All pairwise relations are complete, strict, and transitive.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2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077072"/>
            <a:ext cx="4176464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Nicholas Mattei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NICTA and UNSW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75856" y="1772816"/>
            <a:ext cx="3960440" cy="2088232"/>
          </a:xfrm>
        </p:spPr>
        <p:txBody>
          <a:bodyPr/>
          <a:lstStyle/>
          <a:p>
            <a:r>
              <a:rPr lang="en-US" sz="2800" dirty="0"/>
              <a:t>Computational Social Choice </a:t>
            </a:r>
            <a:br>
              <a:rPr lang="en-US" sz="2800" dirty="0"/>
            </a:br>
            <a:r>
              <a:rPr lang="en-US" sz="2800" dirty="0"/>
              <a:t>as a Source of (Hard) Computational Problems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212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Orders with Indifference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492896"/>
            <a:ext cx="1509814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16832"/>
            <a:ext cx="1492227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980728"/>
            <a:ext cx="1462858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16832"/>
            <a:ext cx="1184248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396" y="1916832"/>
            <a:ext cx="1460500" cy="14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191683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91683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191683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8" y="4653136"/>
            <a:ext cx="1509814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725144"/>
            <a:ext cx="1462858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0232" y="4869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5536" y="4077072"/>
            <a:ext cx="4752528" cy="2232248"/>
          </a:xfrm>
        </p:spPr>
        <p:txBody>
          <a:bodyPr/>
          <a:lstStyle/>
          <a:p>
            <a:r>
              <a:rPr lang="en-US" dirty="0"/>
              <a:t>Every item appears once in the preference list.</a:t>
            </a:r>
          </a:p>
          <a:p>
            <a:r>
              <a:rPr lang="en-US" dirty="0" smtClean="0"/>
              <a:t>Pairwise </a:t>
            </a:r>
            <a:r>
              <a:rPr lang="en-US" b="1" i="1" dirty="0" smtClean="0">
                <a:solidFill>
                  <a:srgbClr val="62AC1E"/>
                </a:solidFill>
              </a:rPr>
              <a:t>ties</a:t>
            </a:r>
            <a:r>
              <a:rPr lang="en-US" dirty="0" smtClean="0"/>
              <a:t> are present.</a:t>
            </a:r>
            <a:endParaRPr lang="en-US" dirty="0"/>
          </a:p>
          <a:p>
            <a:r>
              <a:rPr lang="en-US" dirty="0" smtClean="0"/>
              <a:t>We denote indifference with the ~ operator.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21328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78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Orders with Indifference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509120"/>
            <a:ext cx="1492227" cy="1440000"/>
          </a:xfrm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>
          <a:xfrm>
            <a:off x="6516216" y="4293096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360" y="2493056"/>
            <a:ext cx="1509814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360" y="980888"/>
            <a:ext cx="1462858" cy="14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76" y="1916992"/>
            <a:ext cx="1184248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900" y="1916992"/>
            <a:ext cx="1460500" cy="14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2528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64696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5292080" cy="2016224"/>
          </a:xfrm>
        </p:spPr>
        <p:txBody>
          <a:bodyPr/>
          <a:lstStyle/>
          <a:p>
            <a:r>
              <a:rPr lang="en-US" dirty="0"/>
              <a:t>Not every item appears </a:t>
            </a:r>
            <a:r>
              <a:rPr lang="en-US" dirty="0" smtClean="0"/>
              <a:t>in </a:t>
            </a:r>
            <a:r>
              <a:rPr lang="en-US" dirty="0"/>
              <a:t>the preference list.</a:t>
            </a:r>
          </a:p>
          <a:p>
            <a:r>
              <a:rPr lang="en-US" dirty="0" smtClean="0"/>
              <a:t>Pairwise ties are present.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200161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296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Topping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sp>
        <p:nvSpPr>
          <p:cNvPr id="83" name="Oval 82"/>
          <p:cNvSpPr/>
          <p:nvPr/>
        </p:nvSpPr>
        <p:spPr>
          <a:xfrm>
            <a:off x="611560" y="1340928"/>
            <a:ext cx="1512168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Veg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11560" y="3285144"/>
            <a:ext cx="1512168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Meat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539552" y="5085344"/>
            <a:ext cx="1656184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Extra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99" name="Straight Arrow Connector 198"/>
          <p:cNvCxnSpPr>
            <a:stCxn id="188" idx="4"/>
            <a:endCxn id="189" idx="0"/>
          </p:cNvCxnSpPr>
          <p:nvPr/>
        </p:nvCxnSpPr>
        <p:spPr>
          <a:xfrm>
            <a:off x="1367644" y="4221248"/>
            <a:ext cx="0" cy="864096"/>
          </a:xfrm>
          <a:prstGeom prst="straightConnector1">
            <a:avLst/>
          </a:prstGeom>
          <a:ln w="38100" cmpd="sng"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052896"/>
            <a:ext cx="1492227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924944"/>
            <a:ext cx="1509814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924944"/>
            <a:ext cx="1462858" cy="14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653136"/>
            <a:ext cx="1184248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4653136"/>
            <a:ext cx="1460500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980888"/>
            <a:ext cx="121077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CP-Nets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sp>
        <p:nvSpPr>
          <p:cNvPr id="83" name="Oval 82"/>
          <p:cNvSpPr/>
          <p:nvPr/>
        </p:nvSpPr>
        <p:spPr>
          <a:xfrm>
            <a:off x="827584" y="2636912"/>
            <a:ext cx="1512168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Veg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48064" y="4797152"/>
            <a:ext cx="2304016" cy="276999"/>
          </a:xfrm>
          <a:prstGeom prst="rect">
            <a:avLst/>
          </a:prstGeom>
          <a:noFill/>
          <a:ln w="317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[Mushroom, Bacon, Pineapple]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28184" y="2924944"/>
            <a:ext cx="2160000" cy="276999"/>
          </a:xfrm>
          <a:prstGeom prst="rect">
            <a:avLst/>
          </a:prstGeom>
          <a:ln>
            <a:solidFill>
              <a:srgbClr val="66FF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[Spinach, Bacon, Pineapple]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63888" y="4047202"/>
            <a:ext cx="2592288" cy="27699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[Mushroom, Pepperoni ,Pineapple]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92080" y="5805264"/>
            <a:ext cx="2160000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</a:t>
            </a:r>
            <a:r>
              <a:rPr lang="en-US" sz="1200" dirty="0" err="1" smtClean="0">
                <a:latin typeface="+mn-lt"/>
                <a:cs typeface="Times New Roman" pitchFamily="18" charset="0"/>
              </a:rPr>
              <a:t>Mushroom,Bacon,Olives</a:t>
            </a:r>
            <a:r>
              <a:rPr lang="en-US" sz="1200" dirty="0" smtClean="0">
                <a:latin typeface="+mn-lt"/>
                <a:cs typeface="Times New Roman" pitchFamily="18" charset="0"/>
              </a:rPr>
              <a:t>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48304" y="2154342"/>
            <a:ext cx="2736064" cy="307777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  <a:cs typeface="Times New Roman" pitchFamily="18" charset="0"/>
              </a:rPr>
              <a:t>[Spinach, Pepperoni ,Pineapple]</a:t>
            </a: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38528" y="4047202"/>
            <a:ext cx="2160000" cy="27699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[Spinach, Bacon, Olives]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19872" y="2780928"/>
            <a:ext cx="2376264" cy="276999"/>
          </a:xfrm>
          <a:prstGeom prst="rect">
            <a:avLst/>
          </a:prstGeom>
          <a:noFill/>
          <a:ln w="31750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[Mushroom, Pepperoni ,Olives]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148064" y="1340768"/>
            <a:ext cx="2160240" cy="276999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Times New Roman" pitchFamily="18" charset="0"/>
              </a:rPr>
              <a:t>[Spinach, Pepperoni ,Olives]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cxnSp>
        <p:nvCxnSpPr>
          <p:cNvPr id="118" name="Straight Arrow Connector 117"/>
          <p:cNvCxnSpPr>
            <a:stCxn id="117" idx="2"/>
          </p:cNvCxnSpPr>
          <p:nvPr/>
        </p:nvCxnSpPr>
        <p:spPr>
          <a:xfrm>
            <a:off x="6228184" y="1617767"/>
            <a:ext cx="0" cy="515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7" idx="1"/>
          </p:cNvCxnSpPr>
          <p:nvPr/>
        </p:nvCxnSpPr>
        <p:spPr>
          <a:xfrm rot="10800000" flipV="1">
            <a:off x="4788024" y="1479268"/>
            <a:ext cx="360040" cy="1301660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61"/>
          <p:cNvCxnSpPr>
            <a:stCxn id="117" idx="3"/>
            <a:endCxn id="115" idx="3"/>
          </p:cNvCxnSpPr>
          <p:nvPr/>
        </p:nvCxnSpPr>
        <p:spPr>
          <a:xfrm>
            <a:off x="7308304" y="1479268"/>
            <a:ext cx="1490224" cy="2706434"/>
          </a:xfrm>
          <a:prstGeom prst="bentConnector3">
            <a:avLst>
              <a:gd name="adj1" fmla="val 11534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2"/>
            <a:endCxn id="111" idx="0"/>
          </p:cNvCxnSpPr>
          <p:nvPr/>
        </p:nvCxnSpPr>
        <p:spPr>
          <a:xfrm>
            <a:off x="6516336" y="2462119"/>
            <a:ext cx="791848" cy="462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6" idx="2"/>
            <a:endCxn id="112" idx="0"/>
          </p:cNvCxnSpPr>
          <p:nvPr/>
        </p:nvCxnSpPr>
        <p:spPr>
          <a:xfrm>
            <a:off x="4608004" y="3057927"/>
            <a:ext cx="252028" cy="9892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2" idx="2"/>
            <a:endCxn id="110" idx="0"/>
          </p:cNvCxnSpPr>
          <p:nvPr/>
        </p:nvCxnSpPr>
        <p:spPr>
          <a:xfrm>
            <a:off x="4860032" y="4324201"/>
            <a:ext cx="1440040" cy="472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0" idx="2"/>
            <a:endCxn id="113" idx="0"/>
          </p:cNvCxnSpPr>
          <p:nvPr/>
        </p:nvCxnSpPr>
        <p:spPr>
          <a:xfrm>
            <a:off x="6300072" y="5074151"/>
            <a:ext cx="72008" cy="731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79"/>
          <p:cNvCxnSpPr>
            <a:endCxn id="113" idx="3"/>
          </p:cNvCxnSpPr>
          <p:nvPr/>
        </p:nvCxnSpPr>
        <p:spPr>
          <a:xfrm rot="5400000">
            <a:off x="6783458" y="5105734"/>
            <a:ext cx="1506652" cy="16940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16" idx="1"/>
            <a:endCxn id="113" idx="1"/>
          </p:cNvCxnSpPr>
          <p:nvPr/>
        </p:nvCxnSpPr>
        <p:spPr>
          <a:xfrm rot="10800000" flipH="1" flipV="1">
            <a:off x="3419872" y="2919428"/>
            <a:ext cx="1872208" cy="3024336"/>
          </a:xfrm>
          <a:prstGeom prst="bentConnector3">
            <a:avLst>
              <a:gd name="adj1" fmla="val -1221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1" idx="2"/>
            <a:endCxn id="115" idx="0"/>
          </p:cNvCxnSpPr>
          <p:nvPr/>
        </p:nvCxnSpPr>
        <p:spPr>
          <a:xfrm>
            <a:off x="7308184" y="3201943"/>
            <a:ext cx="410344" cy="8452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4" idx="2"/>
            <a:endCxn id="112" idx="0"/>
          </p:cNvCxnSpPr>
          <p:nvPr/>
        </p:nvCxnSpPr>
        <p:spPr>
          <a:xfrm flipH="1">
            <a:off x="4860032" y="2462119"/>
            <a:ext cx="1656304" cy="15850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11" idx="2"/>
            <a:endCxn id="110" idx="0"/>
          </p:cNvCxnSpPr>
          <p:nvPr/>
        </p:nvCxnSpPr>
        <p:spPr>
          <a:xfrm rot="5400000">
            <a:off x="6006524" y="3495491"/>
            <a:ext cx="1595209" cy="10081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827584" y="3861048"/>
            <a:ext cx="1512168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Meat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55576" y="5301208"/>
            <a:ext cx="1656184" cy="936104"/>
          </a:xfrm>
          <a:prstGeom prst="ellipse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Extra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91" name="Straight Arrow Connector 190"/>
          <p:cNvCxnSpPr>
            <a:stCxn id="188" idx="4"/>
            <a:endCxn id="189" idx="0"/>
          </p:cNvCxnSpPr>
          <p:nvPr/>
        </p:nvCxnSpPr>
        <p:spPr>
          <a:xfrm>
            <a:off x="1583668" y="4797152"/>
            <a:ext cx="0" cy="50405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36867"/>
              </p:ext>
            </p:extLst>
          </p:nvPr>
        </p:nvGraphicFramePr>
        <p:xfrm>
          <a:off x="107504" y="1052736"/>
          <a:ext cx="4536504" cy="1411002"/>
        </p:xfrm>
        <a:graphic>
          <a:graphicData uri="http://schemas.openxmlformats.org/drawingml/2006/table">
            <a:tbl>
              <a:tblPr/>
              <a:tblGrid>
                <a:gridCol w="818058"/>
                <a:gridCol w="3718446"/>
              </a:tblGrid>
              <a:tr h="235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Veg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Spinach 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Mushroom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Meat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Pepperoni 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Bacon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Extra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Pepperoni: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Olives &gt; Pineapple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Bacon: Pineapple &gt; Olives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7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Preferences (Utility)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80728"/>
            <a:ext cx="1492227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2924944"/>
            <a:ext cx="1509814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24944"/>
            <a:ext cx="1462858" cy="14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653136"/>
            <a:ext cx="1184248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653136"/>
            <a:ext cx="1460500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980728"/>
            <a:ext cx="1210775" cy="14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628800"/>
            <a:ext cx="87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5.0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3501008"/>
            <a:ext cx="122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0.001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5373216"/>
            <a:ext cx="104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10.0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1628800"/>
            <a:ext cx="87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0.1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3501008"/>
            <a:ext cx="87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0.0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64288" y="5373216"/>
            <a:ext cx="156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22.5764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30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036496" cy="5256237"/>
          </a:xfrm>
        </p:spPr>
        <p:txBody>
          <a:bodyPr/>
          <a:lstStyle/>
          <a:p>
            <a:r>
              <a:rPr lang="en-US" dirty="0" smtClean="0"/>
              <a:t>In general, we define an election as: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set of alternatives, or candidates </a:t>
            </a:r>
            <a:r>
              <a:rPr lang="en-US" i="1" dirty="0" smtClean="0">
                <a:solidFill>
                  <a:schemeClr val="tx1"/>
                </a:solidFill>
              </a:rPr>
              <a:t>C </a:t>
            </a:r>
            <a:r>
              <a:rPr lang="en-US" dirty="0" smtClean="0">
                <a:solidFill>
                  <a:schemeClr val="tx1"/>
                </a:solidFill>
              </a:rPr>
              <a:t>of size </a:t>
            </a:r>
            <a:r>
              <a:rPr lang="en-US" i="1" dirty="0" smtClean="0">
                <a:solidFill>
                  <a:schemeClr val="tx1"/>
                </a:solidFill>
              </a:rPr>
              <a:t>m.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set of agents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of size </a:t>
            </a:r>
            <a:r>
              <a:rPr lang="en-US" i="1" dirty="0" smtClean="0">
                <a:solidFill>
                  <a:schemeClr val="tx1"/>
                </a:solidFill>
              </a:rPr>
              <a:t>n.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each 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i="1" dirty="0" smtClean="0">
                <a:solidFill>
                  <a:schemeClr val="tx1"/>
                </a:solidFill>
              </a:rPr>
              <a:t>V </a:t>
            </a:r>
            <a:r>
              <a:rPr lang="en-US" dirty="0" smtClean="0">
                <a:solidFill>
                  <a:schemeClr val="tx1"/>
                </a:solidFill>
              </a:rPr>
              <a:t>a preference over </a:t>
            </a:r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together, called a profile</a:t>
            </a:r>
            <a:r>
              <a:rPr lang="en-US" i="1" dirty="0" smtClean="0">
                <a:solidFill>
                  <a:schemeClr val="tx1"/>
                </a:solidFill>
              </a:rPr>
              <a:t>, P.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/>
              <a:t>resolute voting rule </a:t>
            </a:r>
            <a:r>
              <a:rPr lang="en-US" dirty="0" smtClean="0">
                <a:solidFill>
                  <a:schemeClr val="tx1"/>
                </a:solidFill>
              </a:rPr>
              <a:t>selects a single winner from </a:t>
            </a:r>
            <a:r>
              <a:rPr lang="en-US" i="1" dirty="0" smtClean="0">
                <a:solidFill>
                  <a:schemeClr val="tx1"/>
                </a:solidFill>
              </a:rPr>
              <a:t>C.</a:t>
            </a:r>
          </a:p>
          <a:p>
            <a:pPr marL="457200" lvl="1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/>
              <a:t>voting correspondence</a:t>
            </a:r>
            <a:r>
              <a:rPr lang="en-US" dirty="0" smtClean="0">
                <a:solidFill>
                  <a:schemeClr val="tx1"/>
                </a:solidFill>
              </a:rPr>
              <a:t> selects a set of winners from </a:t>
            </a:r>
            <a:r>
              <a:rPr lang="en-US" i="1" dirty="0" smtClean="0">
                <a:solidFill>
                  <a:schemeClr val="tx1"/>
                </a:solidFill>
              </a:rPr>
              <a:t>C.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/>
              <a:t>social welfare function</a:t>
            </a:r>
            <a:r>
              <a:rPr lang="en-US" dirty="0" smtClean="0">
                <a:solidFill>
                  <a:schemeClr val="tx1"/>
                </a:solidFill>
              </a:rPr>
              <a:t> returns an ranking over 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986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036496" cy="5256237"/>
          </a:xfrm>
        </p:spPr>
        <p:txBody>
          <a:bodyPr/>
          <a:lstStyle/>
          <a:p>
            <a:r>
              <a:rPr lang="en-US" dirty="0" smtClean="0"/>
              <a:t>In general, we define an assignment setting as: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set of objects, 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size </a:t>
            </a:r>
            <a:r>
              <a:rPr lang="en-US" i="1" dirty="0" smtClean="0">
                <a:solidFill>
                  <a:schemeClr val="tx1"/>
                </a:solidFill>
              </a:rPr>
              <a:t>m.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set of agents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of size </a:t>
            </a:r>
            <a:r>
              <a:rPr lang="en-US" i="1" dirty="0" smtClean="0">
                <a:solidFill>
                  <a:schemeClr val="tx1"/>
                </a:solidFill>
              </a:rPr>
              <a:t>n.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each 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i="1" dirty="0" smtClean="0">
                <a:solidFill>
                  <a:schemeClr val="tx1"/>
                </a:solidFill>
              </a:rPr>
              <a:t>V </a:t>
            </a:r>
            <a:r>
              <a:rPr lang="en-US" dirty="0" smtClean="0">
                <a:solidFill>
                  <a:schemeClr val="tx1"/>
                </a:solidFill>
              </a:rPr>
              <a:t>a preference over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together, called a profile</a:t>
            </a:r>
            <a:r>
              <a:rPr lang="en-US" i="1" dirty="0" smtClean="0">
                <a:solidFill>
                  <a:schemeClr val="tx1"/>
                </a:solidFill>
              </a:rPr>
              <a:t>, P.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b="1" dirty="0" smtClean="0"/>
              <a:t>assignment mechanism </a:t>
            </a:r>
            <a:r>
              <a:rPr lang="en-US" dirty="0" smtClean="0">
                <a:solidFill>
                  <a:schemeClr val="tx1"/>
                </a:solidFill>
              </a:rPr>
              <a:t>assigns the objects in </a:t>
            </a:r>
            <a:r>
              <a:rPr lang="en-US" i="1" dirty="0" smtClean="0">
                <a:solidFill>
                  <a:schemeClr val="tx1"/>
                </a:solidFill>
              </a:rPr>
              <a:t>O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i="1" dirty="0" smtClean="0">
                <a:solidFill>
                  <a:schemeClr val="tx1"/>
                </a:solidFill>
              </a:rPr>
              <a:t>A.</a:t>
            </a:r>
          </a:p>
          <a:p>
            <a:pPr marL="457200" lvl="1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/>
              <a:t>fractional (randomized) mechanism </a:t>
            </a:r>
            <a:r>
              <a:rPr lang="en-US" dirty="0" smtClean="0">
                <a:solidFill>
                  <a:schemeClr val="tx1"/>
                </a:solidFill>
              </a:rPr>
              <a:t>assigns fractions (or probability mass) of the objects in </a:t>
            </a:r>
            <a:r>
              <a:rPr lang="en-US" i="1" dirty="0" smtClean="0">
                <a:solidFill>
                  <a:schemeClr val="tx1"/>
                </a:solidFill>
              </a:rPr>
              <a:t>O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i="1" dirty="0" smtClean="0">
                <a:solidFill>
                  <a:schemeClr val="tx1"/>
                </a:solidFill>
              </a:rPr>
              <a:t>A.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986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Coalitional Manipulation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4398779"/>
              </p:ext>
            </p:extLst>
          </p:nvPr>
        </p:nvGraphicFramePr>
        <p:xfrm>
          <a:off x="107504" y="1026408"/>
          <a:ext cx="4032448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6224"/>
                <a:gridCol w="201622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Candidates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0621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B</a:t>
                      </a:r>
                      <a:r>
                        <a:rPr lang="en-US" sz="2400" b="0" dirty="0" smtClean="0"/>
                        <a:t>acon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P</a:t>
                      </a:r>
                      <a:r>
                        <a:rPr lang="en-US" sz="2400" b="0" dirty="0" smtClean="0"/>
                        <a:t>epperoni</a:t>
                      </a:r>
                    </a:p>
                  </a:txBody>
                  <a:tcPr/>
                </a:tc>
              </a:tr>
              <a:tr h="105886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O</a:t>
                      </a:r>
                      <a:r>
                        <a:rPr lang="en-US" sz="2400" b="0" dirty="0" smtClean="0"/>
                        <a:t>lives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M</a:t>
                      </a:r>
                      <a:r>
                        <a:rPr lang="en-US" sz="2400" b="0" dirty="0" smtClean="0"/>
                        <a:t>ushroom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62141"/>
              </p:ext>
            </p:extLst>
          </p:nvPr>
        </p:nvGraphicFramePr>
        <p:xfrm>
          <a:off x="107504" y="4336504"/>
          <a:ext cx="4038600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96144"/>
                <a:gridCol w="2742456"/>
              </a:tblGrid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Vote</a:t>
                      </a:r>
                      <a:endParaRPr lang="en-US" sz="240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 &gt; O &gt; P &gt; M</a:t>
                      </a:r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P &gt; B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B &gt; P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</a:t>
                      </a:r>
                      <a:r>
                        <a:rPr lang="en-US" sz="2400" b="0" baseline="0" dirty="0" smtClean="0"/>
                        <a:t> &gt; O &gt; B &gt; M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530464"/>
            <a:ext cx="754907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754600"/>
            <a:ext cx="746114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30464"/>
            <a:ext cx="731432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754680"/>
            <a:ext cx="1011570" cy="720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3968" y="980729"/>
            <a:ext cx="4618856" cy="5184576"/>
          </a:xfrm>
        </p:spPr>
        <p:txBody>
          <a:bodyPr/>
          <a:lstStyle/>
          <a:p>
            <a:r>
              <a:rPr lang="en-US" dirty="0"/>
              <a:t>Can an agent or group of agents misrepresent their preferences in such a ways as to obtain a better result</a:t>
            </a:r>
            <a:r>
              <a:rPr lang="en-US" dirty="0" smtClean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36096" y="3861050"/>
            <a:ext cx="2016224" cy="2158500"/>
            <a:chOff x="2339752" y="5085184"/>
            <a:chExt cx="1008112" cy="10205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5085184"/>
              <a:ext cx="731432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39752" y="5800111"/>
              <a:ext cx="1008112" cy="30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B</a:t>
              </a:r>
              <a:r>
                <a:rPr lang="en-US" sz="3600" dirty="0" smtClean="0"/>
                <a:t>acon</a:t>
              </a:r>
              <a:endParaRPr lang="en-US" sz="3600" dirty="0"/>
            </a:p>
          </p:txBody>
        </p:sp>
      </p:grpSp>
      <p:sp>
        <p:nvSpPr>
          <p:cNvPr id="3" name="Left Arrow 2"/>
          <p:cNvSpPr/>
          <p:nvPr/>
        </p:nvSpPr>
        <p:spPr>
          <a:xfrm>
            <a:off x="4211960" y="6237312"/>
            <a:ext cx="2448272" cy="360040"/>
          </a:xfrm>
          <a:prstGeom prst="leftArrow">
            <a:avLst/>
          </a:prstGeom>
          <a:solidFill>
            <a:srgbClr val="62AC1E"/>
          </a:solidFill>
          <a:ln>
            <a:solidFill>
              <a:srgbClr val="8D65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A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2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Coalitional Manipulation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6286913"/>
              </p:ext>
            </p:extLst>
          </p:nvPr>
        </p:nvGraphicFramePr>
        <p:xfrm>
          <a:off x="107504" y="1026408"/>
          <a:ext cx="4032448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6224"/>
                <a:gridCol w="201622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Candidates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0621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B</a:t>
                      </a:r>
                      <a:r>
                        <a:rPr lang="en-US" sz="2400" b="0" dirty="0" smtClean="0"/>
                        <a:t>acon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P</a:t>
                      </a:r>
                      <a:r>
                        <a:rPr lang="en-US" sz="2400" b="0" dirty="0" smtClean="0"/>
                        <a:t>epperoni</a:t>
                      </a:r>
                    </a:p>
                  </a:txBody>
                  <a:tcPr/>
                </a:tc>
              </a:tr>
              <a:tr h="105886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O</a:t>
                      </a:r>
                      <a:r>
                        <a:rPr lang="en-US" sz="2400" b="0" dirty="0" smtClean="0"/>
                        <a:t>lives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M</a:t>
                      </a:r>
                      <a:r>
                        <a:rPr lang="en-US" sz="2400" b="0" dirty="0" smtClean="0"/>
                        <a:t>ushroom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747263"/>
              </p:ext>
            </p:extLst>
          </p:nvPr>
        </p:nvGraphicFramePr>
        <p:xfrm>
          <a:off x="107504" y="4311352"/>
          <a:ext cx="4038600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96144"/>
                <a:gridCol w="2742456"/>
              </a:tblGrid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Vote</a:t>
                      </a:r>
                      <a:endParaRPr lang="en-US" sz="240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 &gt; O &gt; P &gt; M</a:t>
                      </a:r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P &gt; B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B &gt; P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62AC1E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rgbClr val="62AC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62AC1E"/>
                          </a:solidFill>
                        </a:rPr>
                        <a:t>O &gt; P &gt; B &gt; M</a:t>
                      </a:r>
                      <a:endParaRPr lang="en-US" sz="2400" b="1" dirty="0">
                        <a:solidFill>
                          <a:srgbClr val="62AC1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530464"/>
            <a:ext cx="754907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754600"/>
            <a:ext cx="746114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30464"/>
            <a:ext cx="731432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754680"/>
            <a:ext cx="1011570" cy="720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3968" y="980729"/>
            <a:ext cx="4618856" cy="5184576"/>
          </a:xfrm>
        </p:spPr>
        <p:txBody>
          <a:bodyPr/>
          <a:lstStyle/>
          <a:p>
            <a:r>
              <a:rPr lang="en-US" dirty="0"/>
              <a:t>Can an agent or group of agents misrepresent their preferences in such a ways as to obtain a better result</a:t>
            </a:r>
            <a:r>
              <a:rPr lang="en-US" dirty="0" smtClean="0"/>
              <a:t>?</a:t>
            </a:r>
          </a:p>
        </p:txBody>
      </p:sp>
      <p:sp>
        <p:nvSpPr>
          <p:cNvPr id="3" name="Left Arrow 2"/>
          <p:cNvSpPr/>
          <p:nvPr/>
        </p:nvSpPr>
        <p:spPr>
          <a:xfrm>
            <a:off x="4211960" y="6237312"/>
            <a:ext cx="2448272" cy="360040"/>
          </a:xfrm>
          <a:prstGeom prst="leftArrow">
            <a:avLst/>
          </a:prstGeom>
          <a:solidFill>
            <a:srgbClr val="62AC1E"/>
          </a:solidFill>
          <a:ln>
            <a:solidFill>
              <a:srgbClr val="8D65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AC1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3732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Olive!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861048"/>
            <a:ext cx="18210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Coalitional Manipulation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3768948"/>
              </p:ext>
            </p:extLst>
          </p:nvPr>
        </p:nvGraphicFramePr>
        <p:xfrm>
          <a:off x="107504" y="1026408"/>
          <a:ext cx="4032448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6224"/>
                <a:gridCol w="201622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Candidates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0621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B</a:t>
                      </a:r>
                      <a:r>
                        <a:rPr lang="en-US" sz="2400" b="0" dirty="0" smtClean="0"/>
                        <a:t>acon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P</a:t>
                      </a:r>
                      <a:r>
                        <a:rPr lang="en-US" sz="2400" b="0" dirty="0" smtClean="0"/>
                        <a:t>epperoni</a:t>
                      </a:r>
                    </a:p>
                  </a:txBody>
                  <a:tcPr/>
                </a:tc>
              </a:tr>
              <a:tr h="105886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O</a:t>
                      </a:r>
                      <a:r>
                        <a:rPr lang="en-US" sz="2400" b="0" dirty="0" smtClean="0"/>
                        <a:t>lives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M</a:t>
                      </a:r>
                      <a:r>
                        <a:rPr lang="en-US" sz="2400" b="0" dirty="0" smtClean="0"/>
                        <a:t>ushroom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530464"/>
            <a:ext cx="754907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754600"/>
            <a:ext cx="746114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30464"/>
            <a:ext cx="731432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754680"/>
            <a:ext cx="1011570" cy="720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3968" y="980729"/>
            <a:ext cx="4618856" cy="5184576"/>
          </a:xfrm>
        </p:spPr>
        <p:txBody>
          <a:bodyPr/>
          <a:lstStyle/>
          <a:p>
            <a:r>
              <a:rPr lang="en-US" dirty="0"/>
              <a:t>Can an agent or group of agents misrepresent their preferences in such a ways as to obtain a better result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generally make worst case assumptions:</a:t>
            </a:r>
          </a:p>
          <a:p>
            <a:pPr lvl="1"/>
            <a:r>
              <a:rPr lang="en-US" dirty="0" smtClean="0"/>
              <a:t>Manipulator(s) know all.</a:t>
            </a:r>
          </a:p>
          <a:p>
            <a:pPr lvl="1"/>
            <a:r>
              <a:rPr lang="en-US" dirty="0" smtClean="0"/>
              <a:t>Tie-breaking favors them.</a:t>
            </a:r>
          </a:p>
          <a:p>
            <a:pPr lvl="1"/>
            <a:r>
              <a:rPr lang="en-US" dirty="0" smtClean="0"/>
              <a:t>Preferences are complete.</a:t>
            </a: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647200"/>
              </p:ext>
            </p:extLst>
          </p:nvPr>
        </p:nvGraphicFramePr>
        <p:xfrm>
          <a:off x="107504" y="4336504"/>
          <a:ext cx="4038600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96144"/>
                <a:gridCol w="2742456"/>
              </a:tblGrid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Vote</a:t>
                      </a:r>
                      <a:endParaRPr lang="en-US" sz="240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 &gt; O &gt; P &gt; M</a:t>
                      </a:r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P &gt; B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 &gt; B &gt; P &gt; M</a:t>
                      </a:r>
                      <a:endParaRPr lang="en-US" sz="2400" b="0" dirty="0"/>
                    </a:p>
                  </a:txBody>
                  <a:tcPr/>
                </a:tc>
              </a:tr>
              <a:tr h="3011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62AC1E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rgbClr val="62AC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62AC1E"/>
                          </a:solidFill>
                        </a:rPr>
                        <a:t>O &gt; P &gt; B &gt; M</a:t>
                      </a:r>
                      <a:endParaRPr lang="en-US" sz="2400" b="1" dirty="0">
                        <a:solidFill>
                          <a:srgbClr val="62AC1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077072"/>
            <a:ext cx="4176464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Nicholas Mattei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Data 61 and UNSW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3848" y="1772816"/>
            <a:ext cx="4032448" cy="1872208"/>
          </a:xfrm>
        </p:spPr>
        <p:txBody>
          <a:bodyPr/>
          <a:lstStyle/>
          <a:p>
            <a:r>
              <a:rPr lang="en-US" sz="2800" dirty="0"/>
              <a:t>Computational Social Choice </a:t>
            </a:r>
            <a:br>
              <a:rPr lang="en-US" sz="2800" dirty="0"/>
            </a:br>
            <a:r>
              <a:rPr lang="en-US" sz="2800" dirty="0"/>
              <a:t>as a Source of (Hard) Computational Problems</a:t>
            </a: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1187624" y="1196752"/>
            <a:ext cx="1872208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ATA61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17702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5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Coalitional Manipulation Results!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18081"/>
              </p:ext>
            </p:extLst>
          </p:nvPr>
        </p:nvGraphicFramePr>
        <p:xfrm>
          <a:off x="457200" y="981075"/>
          <a:ext cx="82296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Voting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Manipulator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 Least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Plurality with Runoff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Borda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Maximin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Ranked 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Bucklin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Polynomial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Nanson’s</a:t>
                      </a:r>
                      <a:r>
                        <a:rPr lang="en-US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Baldwin’s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2AC1E"/>
                          </a:solidFill>
                        </a:rPr>
                        <a:t>NP-Complete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517232"/>
            <a:ext cx="82296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2AC1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8D65D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Many of these appeared in top AI (AAAI, IJCAI, etc.)</a:t>
            </a:r>
          </a:p>
          <a:p>
            <a:pPr lvl="1"/>
            <a:r>
              <a:rPr lang="en-US" dirty="0" smtClean="0"/>
              <a:t>Thanks to </a:t>
            </a:r>
            <a:r>
              <a:rPr lang="en-US" dirty="0" err="1" smtClean="0"/>
              <a:t>Lirong</a:t>
            </a:r>
            <a:r>
              <a:rPr lang="en-US" dirty="0" smtClean="0"/>
              <a:t> Xia for the table!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29 at 4.06.1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6024"/>
            <a:ext cx="4959240" cy="3933056"/>
          </a:xfrm>
          <a:prstGeom prst="rect">
            <a:avLst/>
          </a:prstGeom>
        </p:spPr>
      </p:pic>
      <p:pic>
        <p:nvPicPr>
          <p:cNvPr id="4" name="Picture 3" descr="Screen Shot 2013-04-30 at 11.12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328" y="2276872"/>
            <a:ext cx="5796136" cy="406888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82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63556" y="678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Shot 2013-09-12 at 3.1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-6508"/>
            <a:ext cx="74097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6512" y="2852936"/>
            <a:ext cx="539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2700">
                  <a:solidFill>
                    <a:srgbClr val="8D65D2"/>
                  </a:solidFill>
                  <a:prstDash val="solid"/>
                </a:ln>
                <a:solidFill>
                  <a:srgbClr val="62AC1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www.preflib.org</a:t>
            </a:r>
            <a:endParaRPr lang="en-AU" sz="5400" b="1" cap="none" spc="0" dirty="0">
              <a:ln w="12700">
                <a:solidFill>
                  <a:srgbClr val="8D65D2"/>
                </a:solidFill>
                <a:prstDash val="solid"/>
              </a:ln>
              <a:solidFill>
                <a:srgbClr val="62AC1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7164488" y="2420888"/>
            <a:ext cx="1800000" cy="2169532"/>
            <a:chOff x="6516416" y="3789040"/>
            <a:chExt cx="1800000" cy="2169532"/>
          </a:xfrm>
        </p:grpSpPr>
        <p:sp>
          <p:nvSpPr>
            <p:cNvPr id="8" name="TextBox 7"/>
            <p:cNvSpPr txBox="1"/>
            <p:nvPr/>
          </p:nvSpPr>
          <p:spPr>
            <a:xfrm>
              <a:off x="6588224" y="5589240"/>
              <a:ext cx="1369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Toby Walsh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416" y="378904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5091"/>
            <a:ext cx="7499176" cy="5256237"/>
          </a:xfrm>
        </p:spPr>
        <p:txBody>
          <a:bodyPr/>
          <a:lstStyle/>
          <a:p>
            <a:r>
              <a:rPr lang="en-US" dirty="0" smtClean="0"/>
              <a:t>Variety</a:t>
            </a:r>
          </a:p>
          <a:p>
            <a:pPr lvl="1"/>
            <a:r>
              <a:rPr lang="en-US" dirty="0" smtClean="0"/>
              <a:t>We need lots of examples from many domains.</a:t>
            </a:r>
          </a:p>
          <a:p>
            <a:r>
              <a:rPr lang="en-US" dirty="0" smtClean="0"/>
              <a:t> Elicitation</a:t>
            </a:r>
          </a:p>
          <a:p>
            <a:pPr lvl="1"/>
            <a:r>
              <a:rPr lang="en-US" dirty="0" smtClean="0"/>
              <a:t>How do we collect and ensure quality? 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What are the correct formalisms?</a:t>
            </a:r>
          </a:p>
          <a:p>
            <a:r>
              <a:rPr lang="en-US" dirty="0"/>
              <a:t>Over-fitting</a:t>
            </a:r>
          </a:p>
          <a:p>
            <a:pPr lvl="1"/>
            <a:r>
              <a:rPr lang="en-US" dirty="0" smtClean="0"/>
              <a:t>Can we be too focused?</a:t>
            </a:r>
            <a:endParaRPr lang="en-US" dirty="0"/>
          </a:p>
          <a:p>
            <a:r>
              <a:rPr lang="en-US" dirty="0" smtClean="0"/>
              <a:t>Privacy </a:t>
            </a:r>
            <a:r>
              <a:rPr lang="en-US" dirty="0"/>
              <a:t>and Information Silos</a:t>
            </a:r>
          </a:p>
          <a:p>
            <a:pPr lvl="1"/>
            <a:r>
              <a:rPr lang="en-US" dirty="0"/>
              <a:t>Some data </a:t>
            </a:r>
            <a:r>
              <a:rPr lang="en-US" dirty="0" smtClean="0"/>
              <a:t>cannot or will not </a:t>
            </a:r>
            <a:r>
              <a:rPr lang="en-US" dirty="0"/>
              <a:t>be </a:t>
            </a:r>
            <a:r>
              <a:rPr lang="en-US" dirty="0" smtClean="0"/>
              <a:t>shared…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7" t="7578" r="14240" b="2719"/>
          <a:stretch/>
        </p:blipFill>
        <p:spPr>
          <a:xfrm>
            <a:off x="7137660" y="2276872"/>
            <a:ext cx="2009660" cy="2816212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365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63556" y="678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March 2013</a:t>
            </a:r>
            <a:endParaRPr lang="en-US" dirty="0"/>
          </a:p>
        </p:txBody>
      </p:sp>
      <p:pic>
        <p:nvPicPr>
          <p:cNvPr id="3" name="Picture 2" descr="Screen Shot 2015-09-11 at 4.1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2747"/>
            <a:ext cx="9144000" cy="4742517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66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63556" y="678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March 2013</a:t>
            </a:r>
            <a:endParaRPr lang="en-US" dirty="0"/>
          </a:p>
        </p:txBody>
      </p:sp>
      <p:pic>
        <p:nvPicPr>
          <p:cNvPr id="3" name="Picture 2" descr="Screen Shot 2015-09-11 at 4.1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2747"/>
            <a:ext cx="9144000" cy="47425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771800" y="198884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72200" y="155679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8843" y="1588730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2AC1E"/>
                </a:solidFill>
              </a:rPr>
              <a:t>EXPLORE 2014</a:t>
            </a:r>
            <a:endParaRPr lang="en-US" sz="2000" b="1" dirty="0">
              <a:solidFill>
                <a:srgbClr val="62AC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124744"/>
            <a:ext cx="2052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2AC1E"/>
                </a:solidFill>
              </a:rPr>
              <a:t>EXPLORE 2015</a:t>
            </a:r>
            <a:endParaRPr lang="en-US" sz="2000" b="1" dirty="0">
              <a:solidFill>
                <a:srgbClr val="62AC1E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  <p:pic>
        <p:nvPicPr>
          <p:cNvPr id="13" name="Picture 12" descr="Screen Shot 2015-09-14 at 10.54.2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56792"/>
            <a:ext cx="1750556" cy="2520000"/>
          </a:xfrm>
          <a:prstGeom prst="rect">
            <a:avLst/>
          </a:prstGeom>
        </p:spPr>
      </p:pic>
      <p:pic>
        <p:nvPicPr>
          <p:cNvPr id="14" name="Picture 13" descr="Screen Shot 2015-09-14 at 10.54.05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88840"/>
            <a:ext cx="178250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1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 and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8" y="1412776"/>
            <a:ext cx="1509814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12776"/>
            <a:ext cx="1492227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412776"/>
            <a:ext cx="1462858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412776"/>
            <a:ext cx="1184248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004" y="1412776"/>
            <a:ext cx="14605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16288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376264"/>
          </a:xfrm>
        </p:spPr>
        <p:txBody>
          <a:bodyPr/>
          <a:lstStyle/>
          <a:p>
            <a:r>
              <a:rPr lang="en-US" dirty="0" smtClean="0"/>
              <a:t>Every item appears once in the preference list.</a:t>
            </a:r>
          </a:p>
          <a:p>
            <a:r>
              <a:rPr lang="en-US" dirty="0" smtClean="0"/>
              <a:t>All pairwise relations are complete, strict, and transitive.</a:t>
            </a:r>
          </a:p>
          <a:p>
            <a:pPr lvl="1"/>
            <a:r>
              <a:rPr lang="en-US" dirty="0" smtClean="0"/>
              <a:t>Election</a:t>
            </a:r>
            <a:r>
              <a:rPr lang="en-US" dirty="0"/>
              <a:t> </a:t>
            </a:r>
            <a:r>
              <a:rPr lang="en-US" dirty="0" smtClean="0"/>
              <a:t>and Matching data types.</a:t>
            </a:r>
          </a:p>
          <a:p>
            <a:pPr lvl="1"/>
            <a:r>
              <a:rPr lang="en-US" dirty="0" smtClean="0"/>
              <a:t>Comma separated lists.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684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509120"/>
            <a:ext cx="1492227" cy="1440000"/>
          </a:xfrm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>
          <a:xfrm>
            <a:off x="6516216" y="4293096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360" y="2493056"/>
            <a:ext cx="1509814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360" y="980888"/>
            <a:ext cx="1462858" cy="14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76" y="1916992"/>
            <a:ext cx="1184248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900" y="1916992"/>
            <a:ext cx="1460500" cy="14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2528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64696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5292080" cy="2016224"/>
          </a:xfrm>
        </p:spPr>
        <p:txBody>
          <a:bodyPr/>
          <a:lstStyle/>
          <a:p>
            <a:r>
              <a:rPr lang="en-US" dirty="0"/>
              <a:t>Not every item appears </a:t>
            </a:r>
            <a:r>
              <a:rPr lang="en-US" dirty="0" smtClean="0"/>
              <a:t>in </a:t>
            </a:r>
            <a:r>
              <a:rPr lang="en-US" dirty="0"/>
              <a:t>the preference list.</a:t>
            </a:r>
          </a:p>
          <a:p>
            <a:r>
              <a:rPr lang="en-US" dirty="0" smtClean="0"/>
              <a:t>Pairwise ties are present.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4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509120"/>
            <a:ext cx="1492227" cy="1440000"/>
          </a:xfrm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>
          <a:xfrm>
            <a:off x="6516216" y="4293096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360" y="2493056"/>
            <a:ext cx="1509814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360" y="980888"/>
            <a:ext cx="1462858" cy="14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76" y="1916992"/>
            <a:ext cx="1184248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900" y="1916992"/>
            <a:ext cx="1460500" cy="14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2528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64696" y="191699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5292080" cy="2016224"/>
          </a:xfrm>
        </p:spPr>
        <p:txBody>
          <a:bodyPr/>
          <a:lstStyle/>
          <a:p>
            <a:r>
              <a:rPr lang="en-US" dirty="0"/>
              <a:t>Not every item appears </a:t>
            </a:r>
            <a:r>
              <a:rPr lang="en-US" dirty="0" smtClean="0"/>
              <a:t>in </a:t>
            </a:r>
            <a:r>
              <a:rPr lang="en-US" dirty="0"/>
              <a:t>the preference list.</a:t>
            </a:r>
          </a:p>
          <a:p>
            <a:r>
              <a:rPr lang="en-US" dirty="0" smtClean="0"/>
              <a:t>Pairwise ties are present.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1628800"/>
            <a:ext cx="1349510" cy="22266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1800" y="206084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135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on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5" name="Picture 4" descr="Screen Shot 2015-09-03 at 10.4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9144000" cy="545238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49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</a:t>
            </a:r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i="1" dirty="0" smtClean="0"/>
              <a:t>IS </a:t>
            </a:r>
            <a:r>
              <a:rPr lang="en-US" dirty="0"/>
              <a:t>A</a:t>
            </a:r>
            <a:r>
              <a:rPr lang="en-US" dirty="0" smtClean="0"/>
              <a:t>bout.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147248" cy="5256237"/>
          </a:xfrm>
        </p:spPr>
        <p:txBody>
          <a:bodyPr/>
          <a:lstStyle/>
          <a:p>
            <a:r>
              <a:rPr lang="en-US" dirty="0" smtClean="0"/>
              <a:t>A personal high level view of ADT and </a:t>
            </a:r>
            <a:r>
              <a:rPr lang="en-US" dirty="0" err="1" smtClean="0"/>
              <a:t>ComSoc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 problems that are hard (computationally) are easy (practically).  </a:t>
            </a:r>
          </a:p>
          <a:p>
            <a:pPr lvl="1"/>
            <a:r>
              <a:rPr lang="en-US" dirty="0" smtClean="0"/>
              <a:t>Explore and exploit this trade space!</a:t>
            </a:r>
          </a:p>
          <a:p>
            <a:pPr lvl="1"/>
            <a:endParaRPr lang="en-US" dirty="0"/>
          </a:p>
          <a:p>
            <a:r>
              <a:rPr lang="en-US" dirty="0" smtClean="0"/>
              <a:t>Some problems that are easy (computationally) are rare (practically).</a:t>
            </a:r>
          </a:p>
          <a:p>
            <a:pPr lvl="1"/>
            <a:r>
              <a:rPr lang="en-US" dirty="0" smtClean="0"/>
              <a:t>Focus on those that are common!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Data and experiment are </a:t>
            </a:r>
            <a:r>
              <a:rPr lang="en-US" i="1" dirty="0" smtClean="0"/>
              <a:t>fundamental</a:t>
            </a:r>
            <a:r>
              <a:rPr lang="en-US" dirty="0" smtClean="0"/>
              <a:t> for interesting theory and demonstrating impact.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01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Dependent Effects!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aspects have substantial impact</a:t>
            </a:r>
          </a:p>
          <a:p>
            <a:pPr lvl="1"/>
            <a:r>
              <a:rPr lang="en-US" dirty="0" smtClean="0"/>
              <a:t>No single peaked profiles in </a:t>
            </a:r>
            <a:r>
              <a:rPr lang="en-US" dirty="0" err="1" smtClean="0"/>
              <a:t>Preflib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Majority of the orders are incomplete!</a:t>
            </a:r>
          </a:p>
          <a:p>
            <a:pPr lvl="1"/>
            <a:r>
              <a:rPr lang="en-US" dirty="0" err="1" smtClean="0"/>
              <a:t>Youtube’s</a:t>
            </a:r>
            <a:r>
              <a:rPr lang="en-US" dirty="0" smtClean="0"/>
              <a:t> dropping of the star ratings system…</a:t>
            </a:r>
          </a:p>
          <a:p>
            <a:pPr lvl="1"/>
            <a:r>
              <a:rPr lang="en-US" dirty="0" smtClean="0"/>
              <a:t>Dropping non-responders…</a:t>
            </a:r>
          </a:p>
          <a:p>
            <a:endParaRPr lang="en-US" dirty="0" smtClean="0"/>
          </a:p>
          <a:p>
            <a:r>
              <a:rPr lang="en-US" dirty="0" smtClean="0"/>
              <a:t>Pay particular attention </a:t>
            </a:r>
            <a:r>
              <a:rPr lang="en-US" i="1" dirty="0" smtClean="0"/>
              <a:t>to the domain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Acutely aware of model dependence.</a:t>
            </a:r>
          </a:p>
          <a:p>
            <a:pPr lvl="1"/>
            <a:r>
              <a:rPr lang="en-US" dirty="0" smtClean="0"/>
              <a:t>Use principled generators that map to domains of interest!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41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Dependence and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981075"/>
            <a:ext cx="4752528" cy="4104109"/>
          </a:xfrm>
        </p:spPr>
        <p:txBody>
          <a:bodyPr/>
          <a:lstStyle/>
          <a:p>
            <a:r>
              <a:rPr lang="en-US" dirty="0" smtClean="0"/>
              <a:t>Elicitation methods are especially importation in allocation methods.</a:t>
            </a:r>
          </a:p>
          <a:p>
            <a:endParaRPr lang="en-US" dirty="0" smtClean="0"/>
          </a:p>
          <a:p>
            <a:r>
              <a:rPr lang="en-US" dirty="0" smtClean="0"/>
              <a:t>Most models can cause implicit or explicit trades between complexity, expressivity, and,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Data 61 and UNSW</a:t>
            </a:r>
            <a:endParaRPr lang="en-AU" dirty="0"/>
          </a:p>
        </p:txBody>
      </p:sp>
      <p:pic>
        <p:nvPicPr>
          <p:cNvPr id="5" name="Picture 4" descr="Screen Shot 2013-04-29 at 4.3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2" y="980728"/>
            <a:ext cx="3964592" cy="48245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16419" y="4653136"/>
            <a:ext cx="1551725" cy="2097324"/>
            <a:chOff x="683569" y="1446229"/>
            <a:chExt cx="1551725" cy="2097324"/>
          </a:xfrm>
        </p:grpSpPr>
        <p:sp>
          <p:nvSpPr>
            <p:cNvPr id="7" name="TextBox 6"/>
            <p:cNvSpPr txBox="1"/>
            <p:nvPr/>
          </p:nvSpPr>
          <p:spPr>
            <a:xfrm>
              <a:off x="827584" y="3174221"/>
              <a:ext cx="1210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Haris</a:t>
              </a:r>
              <a:r>
                <a:rPr lang="en-US" dirty="0" smtClean="0"/>
                <a:t> Aziz</a:t>
              </a:r>
            </a:p>
          </p:txBody>
        </p:sp>
        <p:pic>
          <p:nvPicPr>
            <p:cNvPr id="8" name="Picture 7" descr="10404428_10155095429685151_5700888363027850856_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69" y="1446229"/>
              <a:ext cx="1551725" cy="1800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084168" y="4653136"/>
            <a:ext cx="1604136" cy="2132856"/>
            <a:chOff x="7092280" y="2564904"/>
            <a:chExt cx="1604136" cy="21328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2280" y="2564904"/>
              <a:ext cx="1562340" cy="180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64288" y="4328428"/>
              <a:ext cx="1532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Renee Noble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922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Paper Assignment!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5" name="Shape 18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72" y="961334"/>
            <a:ext cx="563300" cy="5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9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72" y="1662493"/>
            <a:ext cx="563300" cy="5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72" y="3111611"/>
            <a:ext cx="563300" cy="5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72" y="2363653"/>
            <a:ext cx="563300" cy="5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9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72" y="3859569"/>
            <a:ext cx="563300" cy="5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94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13734"/>
            <a:ext cx="1869751" cy="14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9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035734"/>
            <a:ext cx="1869751" cy="14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96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472" y="2322334"/>
            <a:ext cx="446025" cy="889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197"/>
          <p:cNvCxnSpPr/>
          <p:nvPr/>
        </p:nvCxnSpPr>
        <p:spPr>
          <a:xfrm flipH="1">
            <a:off x="2941771" y="1309009"/>
            <a:ext cx="3394800" cy="45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198"/>
          <p:cNvCxnSpPr/>
          <p:nvPr/>
        </p:nvCxnSpPr>
        <p:spPr>
          <a:xfrm rot="10800000">
            <a:off x="2921372" y="1769033"/>
            <a:ext cx="3415199" cy="91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199"/>
          <p:cNvCxnSpPr/>
          <p:nvPr/>
        </p:nvCxnSpPr>
        <p:spPr>
          <a:xfrm flipH="1">
            <a:off x="3002872" y="1922534"/>
            <a:ext cx="3292799" cy="81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200"/>
          <p:cNvCxnSpPr/>
          <p:nvPr/>
        </p:nvCxnSpPr>
        <p:spPr>
          <a:xfrm rot="10800000">
            <a:off x="3033672" y="2796409"/>
            <a:ext cx="3221099" cy="1462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201"/>
          <p:cNvCxnSpPr/>
          <p:nvPr/>
        </p:nvCxnSpPr>
        <p:spPr>
          <a:xfrm flipH="1">
            <a:off x="3049021" y="3461509"/>
            <a:ext cx="3272100" cy="4907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" name="Shape 202"/>
          <p:cNvCxnSpPr/>
          <p:nvPr/>
        </p:nvCxnSpPr>
        <p:spPr>
          <a:xfrm>
            <a:off x="2941672" y="1769159"/>
            <a:ext cx="3364199" cy="163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203"/>
          <p:cNvCxnSpPr/>
          <p:nvPr/>
        </p:nvCxnSpPr>
        <p:spPr>
          <a:xfrm flipH="1">
            <a:off x="3033721" y="1349909"/>
            <a:ext cx="3241500" cy="13430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hape 204"/>
          <p:cNvCxnSpPr/>
          <p:nvPr/>
        </p:nvCxnSpPr>
        <p:spPr>
          <a:xfrm flipH="1">
            <a:off x="2962072" y="2709909"/>
            <a:ext cx="3333599" cy="123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" name="Shape 205"/>
          <p:cNvCxnSpPr/>
          <p:nvPr/>
        </p:nvCxnSpPr>
        <p:spPr>
          <a:xfrm rot="10800000">
            <a:off x="3023422" y="4031208"/>
            <a:ext cx="3210899" cy="23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" name="Shape 206"/>
          <p:cNvCxnSpPr/>
          <p:nvPr/>
        </p:nvCxnSpPr>
        <p:spPr>
          <a:xfrm rot="10800000">
            <a:off x="3061897" y="2776834"/>
            <a:ext cx="3279299" cy="6590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" name="Shape 207"/>
          <p:cNvSpPr txBox="1"/>
          <p:nvPr/>
        </p:nvSpPr>
        <p:spPr>
          <a:xfrm>
            <a:off x="1688536" y="4365104"/>
            <a:ext cx="1398707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Reviewers</a:t>
            </a:r>
          </a:p>
        </p:txBody>
      </p:sp>
      <p:sp>
        <p:nvSpPr>
          <p:cNvPr id="24" name="Shape 208"/>
          <p:cNvSpPr txBox="1"/>
          <p:nvPr/>
        </p:nvSpPr>
        <p:spPr>
          <a:xfrm>
            <a:off x="6470972" y="4471009"/>
            <a:ext cx="978204" cy="398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Papers</a:t>
            </a:r>
          </a:p>
        </p:txBody>
      </p:sp>
      <p:sp>
        <p:nvSpPr>
          <p:cNvPr id="25" name="Shape 209"/>
          <p:cNvSpPr txBox="1"/>
          <p:nvPr/>
        </p:nvSpPr>
        <p:spPr>
          <a:xfrm>
            <a:off x="7740352" y="2132856"/>
            <a:ext cx="1152128" cy="9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AU" dirty="0" smtClean="0"/>
              <a:t>Each paper has a capacity.</a:t>
            </a:r>
            <a:endParaRPr lang="en" dirty="0"/>
          </a:p>
        </p:txBody>
      </p:sp>
      <p:sp>
        <p:nvSpPr>
          <p:cNvPr id="26" name="Shape 210"/>
          <p:cNvSpPr txBox="1"/>
          <p:nvPr/>
        </p:nvSpPr>
        <p:spPr>
          <a:xfrm>
            <a:off x="251520" y="2132856"/>
            <a:ext cx="1113932" cy="10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AU" dirty="0" smtClean="0"/>
              <a:t>Each reviewer has a capacity.</a:t>
            </a:r>
            <a:endParaRPr lang="en" dirty="0"/>
          </a:p>
        </p:txBody>
      </p:sp>
      <p:sp>
        <p:nvSpPr>
          <p:cNvPr id="28" name="Content Placeholder 5"/>
          <p:cNvSpPr>
            <a:spLocks noGrp="1"/>
          </p:cNvSpPr>
          <p:nvPr>
            <p:ph idx="1"/>
          </p:nvPr>
        </p:nvSpPr>
        <p:spPr>
          <a:xfrm>
            <a:off x="467544" y="4797152"/>
            <a:ext cx="7571184" cy="1872208"/>
          </a:xfrm>
        </p:spPr>
        <p:txBody>
          <a:bodyPr/>
          <a:lstStyle/>
          <a:p>
            <a:r>
              <a:rPr lang="en-US" dirty="0" smtClean="0">
                <a:solidFill>
                  <a:srgbClr val="62AC1E"/>
                </a:solidFill>
              </a:rPr>
              <a:t>Group activity selection, task assignment…</a:t>
            </a:r>
            <a:endParaRPr lang="en-US" dirty="0">
              <a:solidFill>
                <a:srgbClr val="62AC1E"/>
              </a:solidFill>
            </a:endParaRPr>
          </a:p>
          <a:p>
            <a:endParaRPr lang="en-US" dirty="0" smtClean="0">
              <a:solidFill>
                <a:srgbClr val="62AC1E"/>
              </a:solidFill>
            </a:endParaRPr>
          </a:p>
          <a:p>
            <a:r>
              <a:rPr lang="en-US" dirty="0" smtClean="0">
                <a:solidFill>
                  <a:srgbClr val="62AC1E"/>
                </a:solidFill>
              </a:rPr>
              <a:t>Question: Really assigning Chores!</a:t>
            </a:r>
          </a:p>
        </p:txBody>
      </p:sp>
    </p:spTree>
    <p:extLst>
      <p:ext uri="{BB962C8B-B14F-4D97-AF65-F5344CB8AC3E}">
        <p14:creationId xmlns:p14="http://schemas.microsoft.com/office/powerpoint/2010/main" val="138135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Restrictions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9" name="Picture 8" descr="Screen Shot 2015-06-03 at 11.54.4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1" y="1052736"/>
            <a:ext cx="484830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Restrictions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pic>
        <p:nvPicPr>
          <p:cNvPr id="9" name="Picture 8" descr="Screen Shot 2015-06-03 at 11.54.4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1" y="1052736"/>
            <a:ext cx="4848309" cy="3960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2961" y="1484784"/>
            <a:ext cx="4427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Black Box </a:t>
            </a:r>
            <a:br>
              <a:rPr lang="en-US" b="1" u="sng" dirty="0" smtClean="0"/>
            </a:br>
            <a:r>
              <a:rPr lang="en-US" i="1" dirty="0" smtClean="0"/>
              <a:t>We </a:t>
            </a:r>
            <a:r>
              <a:rPr lang="en-US" i="1" dirty="0"/>
              <a:t>do not provide information on how paper assignment in </a:t>
            </a:r>
            <a:r>
              <a:rPr lang="en-US" i="1" dirty="0" err="1"/>
              <a:t>EasyChair</a:t>
            </a:r>
            <a:r>
              <a:rPr lang="en-US" i="1" dirty="0"/>
              <a:t> is </a:t>
            </a:r>
            <a:r>
              <a:rPr lang="en-US" i="1" dirty="0" smtClean="0"/>
              <a:t>implemented. The </a:t>
            </a:r>
            <a:r>
              <a:rPr lang="en-US" i="1" dirty="0"/>
              <a:t>information in </a:t>
            </a:r>
            <a:r>
              <a:rPr lang="en-US" i="1" dirty="0" err="1" smtClean="0"/>
              <a:t>Garg</a:t>
            </a:r>
            <a:r>
              <a:rPr lang="en-US" i="1" dirty="0" smtClean="0"/>
              <a:t> </a:t>
            </a:r>
            <a:r>
              <a:rPr lang="en-US" i="1" dirty="0" err="1"/>
              <a:t>et.al</a:t>
            </a:r>
            <a:r>
              <a:rPr lang="en-US" i="1" dirty="0"/>
              <a:t>. may be incorrect or out of date - none of the authors worked for </a:t>
            </a:r>
            <a:r>
              <a:rPr lang="en-US" i="1" dirty="0" err="1"/>
              <a:t>EasyChair</a:t>
            </a:r>
            <a:r>
              <a:rPr lang="en-US" i="1" dirty="0"/>
              <a:t>, they also had no access to the </a:t>
            </a:r>
            <a:r>
              <a:rPr lang="en-US" i="1" dirty="0" err="1"/>
              <a:t>EasyChair</a:t>
            </a:r>
            <a:r>
              <a:rPr lang="en-US" i="1" dirty="0"/>
              <a:t> </a:t>
            </a:r>
            <a:r>
              <a:rPr lang="en-US" i="1" dirty="0" smtClean="0"/>
              <a:t>code.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Best </a:t>
            </a:r>
            <a:r>
              <a:rPr lang="en-US" i="1" dirty="0"/>
              <a:t>regards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 err="1" smtClean="0"/>
              <a:t>EasyChair</a:t>
            </a:r>
            <a:r>
              <a:rPr lang="en-US" i="1" dirty="0" smtClean="0"/>
              <a:t> Support Team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457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Lunch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259632" y="1196752"/>
            <a:ext cx="5922664" cy="1080000"/>
            <a:chOff x="779571" y="1124744"/>
            <a:chExt cx="7896885" cy="14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1124744"/>
              <a:ext cx="1142431" cy="144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922" y="1124744"/>
              <a:ext cx="1134534" cy="144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7547" y="1124744"/>
              <a:ext cx="1134533" cy="144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9832" y="1124744"/>
              <a:ext cx="1134533" cy="14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571" y="1124744"/>
              <a:ext cx="1128133" cy="14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6441" y="1124744"/>
              <a:ext cx="1129895" cy="14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742" y="1124744"/>
              <a:ext cx="1151466" cy="1440000"/>
            </a:xfrm>
            <a:prstGeom prst="rect">
              <a:avLst/>
            </a:prstGeom>
          </p:spPr>
        </p:pic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68597"/>
              </p:ext>
            </p:extLst>
          </p:nvPr>
        </p:nvGraphicFramePr>
        <p:xfrm>
          <a:off x="1259632" y="2348878"/>
          <a:ext cx="5976663" cy="396044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853809"/>
                <a:gridCol w="853809"/>
                <a:gridCol w="853809"/>
                <a:gridCol w="853809"/>
                <a:gridCol w="853809"/>
                <a:gridCol w="853809"/>
                <a:gridCol w="853809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348880"/>
            <a:ext cx="868143" cy="82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858031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81" y="3140968"/>
            <a:ext cx="841143" cy="82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25144"/>
            <a:ext cx="680943" cy="82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5589240"/>
            <a:ext cx="83978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2852936"/>
            <a:ext cx="1460500" cy="14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725144"/>
            <a:ext cx="118424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- Pessimistic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299695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&gt;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299695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&gt;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99695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&gt;</a:t>
            </a:r>
            <a:endParaRPr lang="en-US" sz="4800" dirty="0"/>
          </a:p>
        </p:txBody>
      </p:sp>
      <p:sp>
        <p:nvSpPr>
          <p:cNvPr id="3" name="&quot;No&quot; Symbol 2"/>
          <p:cNvSpPr/>
          <p:nvPr/>
        </p:nvSpPr>
        <p:spPr>
          <a:xfrm>
            <a:off x="7092280" y="2708920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7092280" y="4581128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052736"/>
            <a:ext cx="1492227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0" y="2853096"/>
            <a:ext cx="1509814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852936"/>
            <a:ext cx="1462858" cy="14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852936"/>
            <a:ext cx="1210775" cy="1440000"/>
          </a:xfrm>
          <a:prstGeom prst="rect">
            <a:avLst/>
          </a:prstGeom>
        </p:spPr>
      </p:pic>
      <p:sp>
        <p:nvSpPr>
          <p:cNvPr id="23" name="&quot;No&quot; Symbol 22"/>
          <p:cNvSpPr/>
          <p:nvPr/>
        </p:nvSpPr>
        <p:spPr>
          <a:xfrm>
            <a:off x="7092280" y="836712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869160"/>
            <a:ext cx="1492227" cy="14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24904"/>
            <a:ext cx="1210775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– Anchor and Adjust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99695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&gt;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299695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&gt;</a:t>
            </a:r>
            <a:endParaRPr lang="en-US" sz="4800" dirty="0"/>
          </a:p>
        </p:txBody>
      </p:sp>
      <p:sp>
        <p:nvSpPr>
          <p:cNvPr id="11" name="&quot;No&quot; Symbol 10"/>
          <p:cNvSpPr/>
          <p:nvPr/>
        </p:nvSpPr>
        <p:spPr>
          <a:xfrm>
            <a:off x="3203848" y="980728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275856" y="4653136"/>
            <a:ext cx="1800200" cy="1800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852936"/>
            <a:ext cx="1509814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853096"/>
            <a:ext cx="1462858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853096"/>
            <a:ext cx="11842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Lunch (Ranks)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NICTA and UNSW</a:t>
            </a:r>
            <a:endParaRPr lang="en-AU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259632" y="1196752"/>
            <a:ext cx="5922664" cy="1080000"/>
            <a:chOff x="779571" y="1124744"/>
            <a:chExt cx="7896885" cy="14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1124744"/>
              <a:ext cx="1142431" cy="144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922" y="1124744"/>
              <a:ext cx="1134534" cy="144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7547" y="1124744"/>
              <a:ext cx="1134533" cy="144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9832" y="1124744"/>
              <a:ext cx="1134533" cy="14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571" y="1124744"/>
              <a:ext cx="1128133" cy="14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6441" y="1124744"/>
              <a:ext cx="1129895" cy="14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742" y="1124744"/>
              <a:ext cx="1151466" cy="1440000"/>
            </a:xfrm>
            <a:prstGeom prst="rect">
              <a:avLst/>
            </a:prstGeom>
          </p:spPr>
        </p:pic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54389"/>
              </p:ext>
            </p:extLst>
          </p:nvPr>
        </p:nvGraphicFramePr>
        <p:xfrm>
          <a:off x="1259632" y="2348878"/>
          <a:ext cx="5976663" cy="396044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853809"/>
                <a:gridCol w="853809"/>
                <a:gridCol w="853809"/>
                <a:gridCol w="853809"/>
                <a:gridCol w="853809"/>
                <a:gridCol w="853809"/>
                <a:gridCol w="853809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348880"/>
            <a:ext cx="868143" cy="82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858031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81" y="3140968"/>
            <a:ext cx="841143" cy="82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25144"/>
            <a:ext cx="680943" cy="82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5589240"/>
            <a:ext cx="83978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Space in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1075"/>
            <a:ext cx="5040560" cy="5256237"/>
          </a:xfrm>
        </p:spPr>
        <p:txBody>
          <a:bodyPr/>
          <a:lstStyle/>
          <a:p>
            <a:r>
              <a:rPr lang="en-US" dirty="0" smtClean="0"/>
              <a:t>Allocations domains (esp. egalitarianism or fair share properties) seem interesting places to study model dependent effects.</a:t>
            </a:r>
          </a:p>
          <a:p>
            <a:endParaRPr lang="en-US" dirty="0"/>
          </a:p>
          <a:p>
            <a:r>
              <a:rPr lang="en-US" dirty="0" smtClean="0"/>
              <a:t>Interesting direction for future work both axiomatically, computationally, and practically.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Data 61 and UNSW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84784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</a:t>
            </a:r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i="1" dirty="0" smtClean="0"/>
              <a:t>Isn’t </a:t>
            </a:r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aspects being covered at ADT including:</a:t>
            </a:r>
          </a:p>
          <a:p>
            <a:pPr lvl="1"/>
            <a:r>
              <a:rPr lang="en-US" sz="3200" dirty="0" smtClean="0"/>
              <a:t>Multi-Criteria and General Optimization</a:t>
            </a:r>
          </a:p>
          <a:p>
            <a:pPr lvl="1"/>
            <a:endParaRPr lang="en-US" dirty="0"/>
          </a:p>
          <a:p>
            <a:pPr lvl="1"/>
            <a:r>
              <a:rPr lang="en-US" sz="3200" dirty="0" smtClean="0"/>
              <a:t>All the different types of voting and domain restrictions.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Argumentation Frameworks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Learning and Decision Theory (</a:t>
            </a:r>
            <a:r>
              <a:rPr lang="en-US" sz="3200" dirty="0" err="1" smtClean="0"/>
              <a:t>kinda</a:t>
            </a:r>
            <a:r>
              <a:rPr lang="en-US" sz="3200" dirty="0" smtClean="0"/>
              <a:t>…)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Nicholas Mattei</a:t>
            </a:r>
          </a:p>
          <a:p>
            <a:pPr>
              <a:defRPr/>
            </a:pPr>
            <a:r>
              <a:rPr lang="en-AU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798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981075"/>
            <a:ext cx="5112568" cy="5256237"/>
          </a:xfrm>
        </p:spPr>
        <p:txBody>
          <a:bodyPr/>
          <a:lstStyle/>
          <a:p>
            <a:r>
              <a:rPr lang="en-US" dirty="0" smtClean="0"/>
              <a:t>Use theory, data, and experiment to develop and deploy </a:t>
            </a:r>
            <a:r>
              <a:rPr lang="en-US" i="1" dirty="0" smtClean="0"/>
              <a:t>solutions and enable new theory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Exciting hard (computationally) and common (practically) problems yet to be explored in voting, resource allocation, and beyond.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6" y="1052736"/>
            <a:ext cx="3782194" cy="557098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0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78481">
            <a:off x="946191" y="1437420"/>
            <a:ext cx="3250704" cy="863749"/>
          </a:xfrm>
        </p:spPr>
        <p:txBody>
          <a:bodyPr/>
          <a:lstStyle/>
          <a:p>
            <a:r>
              <a:rPr lang="en-US" sz="4000" dirty="0" smtClean="0">
                <a:solidFill>
                  <a:srgbClr val="62AC1E"/>
                </a:solidFill>
              </a:rPr>
              <a:t>Questions</a:t>
            </a:r>
            <a:endParaRPr lang="en-US" sz="4000" dirty="0">
              <a:solidFill>
                <a:srgbClr val="62AC1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 rot="774578">
            <a:off x="5062606" y="5265497"/>
            <a:ext cx="3001110" cy="8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2AC1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8D65D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000" dirty="0" smtClean="0">
                <a:solidFill>
                  <a:srgbClr val="8D65D2"/>
                </a:solidFill>
              </a:rPr>
              <a:t>Comments</a:t>
            </a:r>
            <a:endParaRPr lang="en-US" sz="4000" dirty="0">
              <a:solidFill>
                <a:srgbClr val="8D65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3321941" cy="33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28800"/>
            <a:ext cx="4119893" cy="308992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3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5266928" cy="5256237"/>
          </a:xfrm>
        </p:spPr>
        <p:txBody>
          <a:bodyPr/>
          <a:lstStyle/>
          <a:p>
            <a:r>
              <a:rPr lang="en-US" dirty="0" smtClean="0"/>
              <a:t>Agents with preferences and constraints over items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1. Pick one or more of them as winner(s) for the entire group </a:t>
            </a:r>
          </a:p>
          <a:p>
            <a:pPr marL="914400" lvl="2" indent="0">
              <a:buNone/>
            </a:pPr>
            <a:r>
              <a:rPr lang="en-US" dirty="0" smtClean="0"/>
              <a:t>	      OR....</a:t>
            </a:r>
            <a:endParaRPr lang="en-US" dirty="0"/>
          </a:p>
          <a:p>
            <a:pPr lvl="1"/>
            <a:r>
              <a:rPr lang="en-US" dirty="0" smtClean="0"/>
              <a:t>2. Assign items to the agents in the group.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365125" lvl="2" indent="0">
              <a:buNone/>
            </a:pPr>
            <a:r>
              <a:rPr lang="en-US" dirty="0" smtClean="0"/>
              <a:t>Subject to a number of exogenous goals, axioms, metrics, and/or constraints.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052736"/>
            <a:ext cx="2997200" cy="45085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41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Constraints?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 constraint is a requirement.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Constraints limits the feasible space to a set of points where all constraints are satisfied.</a:t>
            </a:r>
          </a:p>
          <a:p>
            <a:pPr>
              <a:spcAft>
                <a:spcPts val="600"/>
              </a:spcAft>
            </a:pPr>
            <a:r>
              <a:rPr lang="en-US" dirty="0"/>
              <a:t>Basic Computational Paradigm: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Set of </a:t>
            </a:r>
            <a:r>
              <a:rPr lang="en-US" dirty="0"/>
              <a:t>Variables {X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 and </a:t>
            </a:r>
            <a:r>
              <a:rPr lang="en-US" dirty="0" smtClean="0"/>
              <a:t>domains </a:t>
            </a:r>
            <a:r>
              <a:rPr lang="en-US" dirty="0"/>
              <a:t>{D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 smtClean="0"/>
              <a:t>}.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Set of </a:t>
            </a:r>
            <a:r>
              <a:rPr lang="en-US" dirty="0"/>
              <a:t>Constraints C(X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 smtClean="0"/>
              <a:t>) - a </a:t>
            </a:r>
            <a:r>
              <a:rPr lang="en-US" dirty="0"/>
              <a:t>relation over D</a:t>
            </a:r>
            <a:r>
              <a:rPr lang="en-US" baseline="-25000" dirty="0"/>
              <a:t>1</a:t>
            </a:r>
            <a:r>
              <a:rPr lang="en-US" dirty="0"/>
              <a:t> X </a:t>
            </a:r>
            <a:r>
              <a:rPr lang="en-US" dirty="0" smtClean="0"/>
              <a:t>D</a:t>
            </a:r>
            <a:r>
              <a:rPr lang="en-US" baseline="-25000" dirty="0" smtClean="0"/>
              <a:t>2.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</a:t>
            </a:r>
            <a:r>
              <a:rPr lang="en-US" dirty="0"/>
              <a:t>an assignment to {X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 that is consistent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Common in many applications: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Scheduling, time-tabling, routing, manufacturing…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503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Preferences?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01008"/>
            <a:ext cx="4495800" cy="4176464"/>
          </a:xfrm>
        </p:spPr>
        <p:txBody>
          <a:bodyPr/>
          <a:lstStyle/>
          <a:p>
            <a:pPr lvl="1"/>
            <a:r>
              <a:rPr lang="en-US" dirty="0" smtClean="0"/>
              <a:t>Positive</a:t>
            </a:r>
            <a:endParaRPr lang="en-US" dirty="0"/>
          </a:p>
          <a:p>
            <a:pPr lvl="2"/>
            <a:r>
              <a:rPr lang="en-US" dirty="0"/>
              <a:t>I like peperoni on my pizza.</a:t>
            </a:r>
          </a:p>
          <a:p>
            <a:pPr lvl="1"/>
            <a:r>
              <a:rPr lang="en-US" dirty="0"/>
              <a:t>Negative</a:t>
            </a:r>
          </a:p>
          <a:p>
            <a:pPr lvl="2"/>
            <a:r>
              <a:rPr lang="en-US" dirty="0"/>
              <a:t>I don’t like anchovies.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I </a:t>
            </a:r>
            <a:r>
              <a:rPr lang="en-US" dirty="0" smtClean="0"/>
              <a:t>prefer cheese.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7944" y="3212976"/>
            <a:ext cx="5076056" cy="4176464"/>
          </a:xfrm>
        </p:spPr>
        <p:txBody>
          <a:bodyPr/>
          <a:lstStyle/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If we have two pizzas, I prefer a sausage and a bacon pizza, otherwise I prefer an extra cheese pizza.</a:t>
            </a:r>
          </a:p>
          <a:p>
            <a:pPr lvl="1"/>
            <a:r>
              <a:rPr lang="en-US" dirty="0"/>
              <a:t>Quantitative v. Qualitative</a:t>
            </a:r>
          </a:p>
          <a:p>
            <a:pPr lvl="2"/>
            <a:r>
              <a:rPr lang="en-US" dirty="0" smtClean="0"/>
              <a:t>0.4 for sausage, 0.5 </a:t>
            </a:r>
            <a:r>
              <a:rPr lang="en-US" dirty="0"/>
              <a:t>for bacon.</a:t>
            </a:r>
          </a:p>
          <a:p>
            <a:pPr lvl="2"/>
            <a:r>
              <a:rPr lang="en-US" dirty="0"/>
              <a:t>Sausage pizzas </a:t>
            </a:r>
            <a:r>
              <a:rPr lang="en-US" dirty="0" smtClean="0"/>
              <a:t>&gt; bacon </a:t>
            </a:r>
            <a:r>
              <a:rPr lang="en-US" dirty="0"/>
              <a:t>pizzas.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81075"/>
            <a:ext cx="8229600" cy="25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rgbClr val="62AC1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rgbClr val="8D65D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 preference is a </a:t>
            </a:r>
            <a:r>
              <a:rPr lang="en-US" dirty="0"/>
              <a:t>relation over the </a:t>
            </a:r>
            <a:r>
              <a:rPr lang="en-US" dirty="0" smtClean="0"/>
              <a:t>domain.</a:t>
            </a:r>
            <a:endParaRPr lang="en-US" dirty="0"/>
          </a:p>
          <a:p>
            <a:pPr lvl="1"/>
            <a:r>
              <a:rPr lang="en-US" dirty="0" smtClean="0"/>
              <a:t>Set of </a:t>
            </a:r>
            <a:r>
              <a:rPr lang="en-US" dirty="0"/>
              <a:t>Variables {X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 and </a:t>
            </a:r>
            <a:r>
              <a:rPr lang="en-US" dirty="0" smtClean="0"/>
              <a:t>domains </a:t>
            </a:r>
            <a:r>
              <a:rPr lang="en-US" dirty="0"/>
              <a:t>{D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}.</a:t>
            </a:r>
          </a:p>
          <a:p>
            <a:pPr lvl="1"/>
            <a:r>
              <a:rPr lang="en-US" dirty="0"/>
              <a:t>A preference is a relationship over the elements of D</a:t>
            </a:r>
            <a:r>
              <a:rPr lang="en-US" baseline="-25000" dirty="0"/>
              <a:t>i. </a:t>
            </a:r>
            <a:endParaRPr lang="en-US" dirty="0"/>
          </a:p>
          <a:p>
            <a:r>
              <a:rPr lang="en-US" dirty="0" smtClean="0"/>
              <a:t>Refine under constrained problems that admits many solutions.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85545" y="6408738"/>
            <a:ext cx="1594967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Data 61 and UNSW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945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Group</a:t>
            </a:r>
            <a:r>
              <a:rPr lang="en-US" dirty="0" smtClean="0"/>
              <a:t>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556792"/>
            <a:ext cx="4752528" cy="2664296"/>
          </a:xfrm>
        </p:spPr>
        <p:txBody>
          <a:bodyPr/>
          <a:lstStyle/>
          <a:p>
            <a:r>
              <a:rPr lang="en-US" dirty="0" smtClean="0"/>
              <a:t>Technology enables larger and and more diverse sets of agents.</a:t>
            </a:r>
          </a:p>
          <a:p>
            <a:endParaRPr lang="en-US" dirty="0" smtClean="0"/>
          </a:p>
          <a:p>
            <a:r>
              <a:rPr lang="en-US" dirty="0" smtClean="0"/>
              <a:t>More conflict, more settings, more heterogeneity…</a:t>
            </a:r>
          </a:p>
          <a:p>
            <a:endParaRPr lang="en-US" dirty="0"/>
          </a:p>
          <a:p>
            <a:r>
              <a:rPr lang="en-US" dirty="0" smtClean="0"/>
              <a:t>Lots of interesting domains!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Nicholas Mattei</a:t>
            </a:r>
          </a:p>
          <a:p>
            <a:pPr>
              <a:defRPr/>
            </a:pPr>
            <a:r>
              <a:rPr lang="en-AU" dirty="0" smtClean="0"/>
              <a:t>NICTA and UNSW</a:t>
            </a:r>
            <a:endParaRPr lang="en-AU" dirty="0"/>
          </a:p>
        </p:txBody>
      </p:sp>
      <p:pic>
        <p:nvPicPr>
          <p:cNvPr id="5" name="Picture 4" descr="f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32857"/>
            <a:ext cx="32436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20928_Section and Title Slide">
  <a:themeElements>
    <a:clrScheme name="NICTA_cover_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CTA_cover_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CTA_cover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TA_cover_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TA_cover_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TA_cover_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TA_cover_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TA_cover_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TA_cover_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10788</TotalTime>
  <Words>2364</Words>
  <Application>Microsoft Macintosh PowerPoint</Application>
  <PresentationFormat>On-screen Show (4:3)</PresentationFormat>
  <Paragraphs>587</Paragraphs>
  <Slides>51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20120928_Section and Title Slide</vt:lpstr>
      <vt:lpstr>PowerPoint Presentation</vt:lpstr>
      <vt:lpstr>Computational Social Choice  as a Source of (Hard) Computational Problems</vt:lpstr>
      <vt:lpstr>Computational Social Choice  as a Source of (Hard) Computational Problems</vt:lpstr>
      <vt:lpstr>What This Talk IS About.</vt:lpstr>
      <vt:lpstr>What This Talk Isn’t About</vt:lpstr>
      <vt:lpstr>Social Choice</vt:lpstr>
      <vt:lpstr>So What Are Constraints?</vt:lpstr>
      <vt:lpstr>So What Are Preferences?</vt:lpstr>
      <vt:lpstr>Group Decisions</vt:lpstr>
      <vt:lpstr>Voting and Ranking Systems</vt:lpstr>
      <vt:lpstr>Markets and Mechanisms</vt:lpstr>
      <vt:lpstr>Matching and Assignment</vt:lpstr>
      <vt:lpstr>Cake Cutting</vt:lpstr>
      <vt:lpstr>Judgment Aggregation and Belief Merging</vt:lpstr>
      <vt:lpstr>ADT and ComSoc</vt:lpstr>
      <vt:lpstr>The “Useful Arts”…</vt:lpstr>
      <vt:lpstr>ADT and ComSoc</vt:lpstr>
      <vt:lpstr>PowerPoint Presentation</vt:lpstr>
      <vt:lpstr>Complete Strict Orders</vt:lpstr>
      <vt:lpstr>Complete Orders with Indifference</vt:lpstr>
      <vt:lpstr>Incomplete Orders with Indifference</vt:lpstr>
      <vt:lpstr>Complex Topping Options</vt:lpstr>
      <vt:lpstr>CP-Nets</vt:lpstr>
      <vt:lpstr>Numerical Preferences (Utility)</vt:lpstr>
      <vt:lpstr>Voting</vt:lpstr>
      <vt:lpstr>Assignment</vt:lpstr>
      <vt:lpstr>Coalitional Manipulation</vt:lpstr>
      <vt:lpstr>Coalitional Manipulation</vt:lpstr>
      <vt:lpstr>Coalitional Manipulation</vt:lpstr>
      <vt:lpstr>Coalitional Manipulation Results!</vt:lpstr>
      <vt:lpstr>PowerPoint Presentation</vt:lpstr>
      <vt:lpstr>PowerPoint Presentation</vt:lpstr>
      <vt:lpstr>Challenges</vt:lpstr>
      <vt:lpstr>Since March 2013</vt:lpstr>
      <vt:lpstr>Since March 2013</vt:lpstr>
      <vt:lpstr>Preferences and Data</vt:lpstr>
      <vt:lpstr>Closer…</vt:lpstr>
      <vt:lpstr>Reality…</vt:lpstr>
      <vt:lpstr>Tools on GitHub</vt:lpstr>
      <vt:lpstr>Model Dependent Effects!</vt:lpstr>
      <vt:lpstr>Model Dependence and Allocation</vt:lpstr>
      <vt:lpstr>Conference Paper Assignment!</vt:lpstr>
      <vt:lpstr>Domain Restrictions</vt:lpstr>
      <vt:lpstr>Domain Restrictions</vt:lpstr>
      <vt:lpstr>Ordering Lunch</vt:lpstr>
      <vt:lpstr>Models - Pessimistic</vt:lpstr>
      <vt:lpstr>Models – Anchor and Adjust</vt:lpstr>
      <vt:lpstr>Ordering Lunch (Ranks)</vt:lpstr>
      <vt:lpstr>Trade Space in Allocation</vt:lpstr>
      <vt:lpstr>Conclusions </vt:lpstr>
      <vt:lpstr>Thanks!</vt:lpstr>
    </vt:vector>
  </TitlesOfParts>
  <Company>NICTA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NICTA</dc:creator>
  <cp:lastModifiedBy>Nicholas Mattei</cp:lastModifiedBy>
  <cp:revision>338</cp:revision>
  <dcterms:created xsi:type="dcterms:W3CDTF">2010-05-24T01:36:49Z</dcterms:created>
  <dcterms:modified xsi:type="dcterms:W3CDTF">2015-09-29T13:16:00Z</dcterms:modified>
</cp:coreProperties>
</file>