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2" r:id="rId1"/>
  </p:sldMasterIdLst>
  <p:notesMasterIdLst>
    <p:notesMasterId r:id="rId78"/>
  </p:notesMasterIdLst>
  <p:sldIdLst>
    <p:sldId id="312" r:id="rId2"/>
    <p:sldId id="322" r:id="rId3"/>
    <p:sldId id="275" r:id="rId4"/>
    <p:sldId id="277" r:id="rId5"/>
    <p:sldId id="276" r:id="rId6"/>
    <p:sldId id="279" r:id="rId7"/>
    <p:sldId id="278" r:id="rId8"/>
    <p:sldId id="321" r:id="rId9"/>
    <p:sldId id="319" r:id="rId10"/>
    <p:sldId id="320" r:id="rId11"/>
    <p:sldId id="313" r:id="rId12"/>
    <p:sldId id="280" r:id="rId13"/>
    <p:sldId id="281" r:id="rId14"/>
    <p:sldId id="283" r:id="rId15"/>
    <p:sldId id="284" r:id="rId16"/>
    <p:sldId id="285" r:id="rId17"/>
    <p:sldId id="286" r:id="rId18"/>
    <p:sldId id="287" r:id="rId19"/>
    <p:sldId id="288" r:id="rId20"/>
    <p:sldId id="289" r:id="rId21"/>
    <p:sldId id="304" r:id="rId22"/>
    <p:sldId id="317" r:id="rId23"/>
    <p:sldId id="326" r:id="rId24"/>
    <p:sldId id="327" r:id="rId25"/>
    <p:sldId id="334" r:id="rId26"/>
    <p:sldId id="344" r:id="rId27"/>
    <p:sldId id="345" r:id="rId28"/>
    <p:sldId id="346" r:id="rId29"/>
    <p:sldId id="347" r:id="rId30"/>
    <p:sldId id="348" r:id="rId31"/>
    <p:sldId id="362" r:id="rId32"/>
    <p:sldId id="363" r:id="rId33"/>
    <p:sldId id="364" r:id="rId34"/>
    <p:sldId id="365" r:id="rId35"/>
    <p:sldId id="366" r:id="rId36"/>
    <p:sldId id="367" r:id="rId37"/>
    <p:sldId id="368" r:id="rId38"/>
    <p:sldId id="369"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7" r:id="rId52"/>
    <p:sldId id="388" r:id="rId53"/>
    <p:sldId id="389" r:id="rId54"/>
    <p:sldId id="390" r:id="rId55"/>
    <p:sldId id="391" r:id="rId56"/>
    <p:sldId id="392" r:id="rId57"/>
    <p:sldId id="394" r:id="rId58"/>
    <p:sldId id="398" r:id="rId59"/>
    <p:sldId id="400" r:id="rId60"/>
    <p:sldId id="401" r:id="rId61"/>
    <p:sldId id="402" r:id="rId62"/>
    <p:sldId id="403" r:id="rId63"/>
    <p:sldId id="404" r:id="rId64"/>
    <p:sldId id="405" r:id="rId65"/>
    <p:sldId id="406" r:id="rId66"/>
    <p:sldId id="407" r:id="rId67"/>
    <p:sldId id="408" r:id="rId68"/>
    <p:sldId id="410" r:id="rId69"/>
    <p:sldId id="412" r:id="rId70"/>
    <p:sldId id="413" r:id="rId71"/>
    <p:sldId id="414" r:id="rId72"/>
    <p:sldId id="415" r:id="rId73"/>
    <p:sldId id="416" r:id="rId74"/>
    <p:sldId id="417" r:id="rId75"/>
    <p:sldId id="418" r:id="rId76"/>
    <p:sldId id="419" r:id="rId77"/>
  </p:sldIdLst>
  <p:sldSz cx="12192000" cy="6858000"/>
  <p:notesSz cx="6858000" cy="9144000"/>
  <p:defaultTextStyle>
    <a:defPPr>
      <a:defRPr lang="en-AU"/>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1539" autoAdjust="0"/>
  </p:normalViewPr>
  <p:slideViewPr>
    <p:cSldViewPr>
      <p:cViewPr varScale="1">
        <p:scale>
          <a:sx n="99" d="100"/>
          <a:sy n="99" d="100"/>
        </p:scale>
        <p:origin x="3067" y="7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p:scale>
          <a:sx n="100" d="100"/>
          <a:sy n="100" d="100"/>
        </p:scale>
        <p:origin x="-1592" y="-9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1489584-DE3B-4445-BB16-76E30219FB6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07" charset="0"/>
                <a:ea typeface="+mn-ea"/>
              </a:defRPr>
            </a:lvl1pPr>
          </a:lstStyle>
          <a:p>
            <a:pPr>
              <a:defRPr/>
            </a:pPr>
            <a:endParaRPr lang="en-US"/>
          </a:p>
        </p:txBody>
      </p:sp>
      <p:sp>
        <p:nvSpPr>
          <p:cNvPr id="22531" name="Rectangle 3">
            <a:extLst>
              <a:ext uri="{FF2B5EF4-FFF2-40B4-BE49-F238E27FC236}">
                <a16:creationId xmlns:a16="http://schemas.microsoft.com/office/drawing/2014/main" id="{E58A0193-F44D-4769-AC48-D9B1DFCC640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07" charset="0"/>
                <a:ea typeface="+mn-ea"/>
              </a:defRPr>
            </a:lvl1pPr>
          </a:lstStyle>
          <a:p>
            <a:pPr>
              <a:defRPr/>
            </a:pPr>
            <a:endParaRPr lang="en-US"/>
          </a:p>
        </p:txBody>
      </p:sp>
      <p:sp>
        <p:nvSpPr>
          <p:cNvPr id="6148" name="Rectangle 4">
            <a:extLst>
              <a:ext uri="{FF2B5EF4-FFF2-40B4-BE49-F238E27FC236}">
                <a16:creationId xmlns:a16="http://schemas.microsoft.com/office/drawing/2014/main" id="{44B24EAD-7FF6-4CAE-9E80-59368AF6D2DD}"/>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03A67273-91E3-40FE-AD33-F49C87A6073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2534" name="Rectangle 6">
            <a:extLst>
              <a:ext uri="{FF2B5EF4-FFF2-40B4-BE49-F238E27FC236}">
                <a16:creationId xmlns:a16="http://schemas.microsoft.com/office/drawing/2014/main" id="{589FF791-3946-4280-B141-5DFC0BF9534E}"/>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7" charset="0"/>
                <a:ea typeface="+mn-ea"/>
              </a:defRPr>
            </a:lvl1pPr>
          </a:lstStyle>
          <a:p>
            <a:pPr>
              <a:defRPr/>
            </a:pPr>
            <a:endParaRPr lang="en-US"/>
          </a:p>
        </p:txBody>
      </p:sp>
      <p:sp>
        <p:nvSpPr>
          <p:cNvPr id="22535" name="Rectangle 7">
            <a:extLst>
              <a:ext uri="{FF2B5EF4-FFF2-40B4-BE49-F238E27FC236}">
                <a16:creationId xmlns:a16="http://schemas.microsoft.com/office/drawing/2014/main" id="{22F97D28-375E-447D-BEF3-AEC57D37344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70EAD71-363C-4CD5-9A3A-6EA8E287F898}" type="slidenum">
              <a:rPr lang="en-AU" altLang="it-IT"/>
              <a:pPr>
                <a:defRPr/>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86C7B31-73C9-45E2-8C94-D808BA7345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8F1A936-8EB6-4D03-B6FD-3624FBE512E7}" type="slidenum">
              <a:rPr lang="en-AU" altLang="it-IT" smtClean="0"/>
              <a:pPr>
                <a:spcBef>
                  <a:spcPct val="0"/>
                </a:spcBef>
              </a:pPr>
              <a:t>1</a:t>
            </a:fld>
            <a:endParaRPr lang="en-AU" altLang="it-IT"/>
          </a:p>
        </p:txBody>
      </p:sp>
      <p:sp>
        <p:nvSpPr>
          <p:cNvPr id="8195" name="Rectangle 2">
            <a:extLst>
              <a:ext uri="{FF2B5EF4-FFF2-40B4-BE49-F238E27FC236}">
                <a16:creationId xmlns:a16="http://schemas.microsoft.com/office/drawing/2014/main" id="{FC867B79-0AC2-4E37-8371-86449F732EC6}"/>
              </a:ext>
            </a:extLst>
          </p:cNvPr>
          <p:cNvSpPr>
            <a:spLocks noGrp="1" noRot="1" noChangeAspect="1" noChangeArrowheads="1" noTextEdit="1"/>
          </p:cNvSpPr>
          <p:nvPr>
            <p:ph type="sldImg"/>
          </p:nvPr>
        </p:nvSpPr>
        <p:spPr>
          <a:solidFill>
            <a:srgbClr val="FFFFFF"/>
          </a:solidFill>
          <a:ln/>
        </p:spPr>
      </p:sp>
      <p:sp>
        <p:nvSpPr>
          <p:cNvPr id="8196" name="Rectangle 3">
            <a:extLst>
              <a:ext uri="{FF2B5EF4-FFF2-40B4-BE49-F238E27FC236}">
                <a16:creationId xmlns:a16="http://schemas.microsoft.com/office/drawing/2014/main" id="{731BD58D-DA59-4913-92B3-BB60A79044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Lecture slides by Lawrie Brown for “Cryptography and Network Security”, 5/e, by William Stallings, Chapter 2 – “</a:t>
            </a:r>
            <a:r>
              <a:rPr lang="en-AU" altLang="it-IT">
                <a:latin typeface="Arial" panose="020B0604020202020204" pitchFamily="34" charset="0"/>
              </a:rPr>
              <a:t>Classical Encryption Techniques</a:t>
            </a:r>
            <a:r>
              <a:rPr lang="en-US" altLang="it-IT">
                <a:latin typeface="Arial" panose="020B0604020202020204" pitchFamily="34" charset="0"/>
              </a:rPr>
              <a:t>”.</a:t>
            </a:r>
            <a:endParaRPr lang="en-AU" altLang="it-IT">
              <a:latin typeface="Arial" panose="020B0604020202020204" pitchFamily="34" charset="0"/>
            </a:endParaRPr>
          </a:p>
          <a:p>
            <a:pPr eaLnBrk="1" hangingPunct="1"/>
            <a:endParaRPr lang="en-US" altLang="it-I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F9935D7F-53D1-4412-8E8C-E99B978E2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2730EC8-E01C-427C-A42F-9ACE698E9795}" type="slidenum">
              <a:rPr lang="en-AU" altLang="it-IT" smtClean="0"/>
              <a:pPr>
                <a:spcBef>
                  <a:spcPct val="0"/>
                </a:spcBef>
              </a:pPr>
              <a:t>12</a:t>
            </a:fld>
            <a:endParaRPr lang="en-AU" altLang="it-IT"/>
          </a:p>
        </p:txBody>
      </p:sp>
      <p:sp>
        <p:nvSpPr>
          <p:cNvPr id="30723" name="Rectangle 1026">
            <a:extLst>
              <a:ext uri="{FF2B5EF4-FFF2-40B4-BE49-F238E27FC236}">
                <a16:creationId xmlns:a16="http://schemas.microsoft.com/office/drawing/2014/main" id="{805F987E-CF45-4ABD-8BA7-FCF7523984CF}"/>
              </a:ext>
            </a:extLst>
          </p:cNvPr>
          <p:cNvSpPr>
            <a:spLocks noGrp="1" noRot="1" noChangeAspect="1" noChangeArrowheads="1" noTextEdit="1"/>
          </p:cNvSpPr>
          <p:nvPr>
            <p:ph type="sldImg"/>
          </p:nvPr>
        </p:nvSpPr>
        <p:spPr>
          <a:ln/>
        </p:spPr>
      </p:sp>
      <p:sp>
        <p:nvSpPr>
          <p:cNvPr id="30724" name="Rectangle 1027">
            <a:extLst>
              <a:ext uri="{FF2B5EF4-FFF2-40B4-BE49-F238E27FC236}">
                <a16:creationId xmlns:a16="http://schemas.microsoft.com/office/drawing/2014/main" id="{CA154AE5-C10D-4D26-83BC-7BC989931E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Stallings Table 2.1 summarizes the various types of cryptanalytic attacks, based on the amount of information known to the cryptanalyst, from least to most. The most difficult problem is presented when all that is available is the ciphertext only. In some cases, not even the encryption algorithm is known, but in general we can assume that the opponent does know the algorithm used for encryption. Then with increasing information have the other attacks. Generally, an encryption algorithm is designed to withstand a known-plaintext attack.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4EDD633C-4802-48F8-A621-3E8770270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C2A5DD2-FD3E-45B6-83B5-C67166D14042}" type="slidenum">
              <a:rPr lang="en-AU" altLang="it-IT" smtClean="0"/>
              <a:pPr>
                <a:spcBef>
                  <a:spcPct val="0"/>
                </a:spcBef>
              </a:pPr>
              <a:t>13</a:t>
            </a:fld>
            <a:endParaRPr lang="en-AU" altLang="it-IT"/>
          </a:p>
        </p:txBody>
      </p:sp>
      <p:sp>
        <p:nvSpPr>
          <p:cNvPr id="32771" name="Rectangle 2">
            <a:extLst>
              <a:ext uri="{FF2B5EF4-FFF2-40B4-BE49-F238E27FC236}">
                <a16:creationId xmlns:a16="http://schemas.microsoft.com/office/drawing/2014/main" id="{406E355E-38BF-4CE5-B295-8118C1BE11BE}"/>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B7FA729-DEB9-47C9-B703-1964DC274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Two more definitions are worthy of note. An encryption scheme is unconditionally secure if the ciphertext generated by the scheme does not contain enough information to determine uniquely the corresponding plaintext, no matter how much ciphertext is available. An encryption scheme is said to be computationally secure if either the cost of breaking the cipher exceeds the value of the encrypted information, or the time required to break the cipher exceeds the useful lifetime of the information.</a:t>
            </a:r>
            <a:r>
              <a:rPr lang="en-AU" altLang="it-IT">
                <a:latin typeface="Arial" panose="020B0604020202020204" pitchFamily="34" charset="0"/>
                <a:cs typeface="Arial" panose="020B0604020202020204" pitchFamily="34" charset="0"/>
              </a:rPr>
              <a:t> Unconditional security would be nice, but the only known such cipher is the </a:t>
            </a:r>
            <a:r>
              <a:rPr lang="en-AU" altLang="it-IT" b="1">
                <a:latin typeface="Arial" panose="020B0604020202020204" pitchFamily="34" charset="0"/>
                <a:cs typeface="Arial" panose="020B0604020202020204" pitchFamily="34" charset="0"/>
              </a:rPr>
              <a:t>one-time pad</a:t>
            </a:r>
            <a:r>
              <a:rPr lang="en-AU" altLang="it-IT">
                <a:latin typeface="Arial" panose="020B0604020202020204" pitchFamily="34" charset="0"/>
                <a:cs typeface="Arial" panose="020B0604020202020204" pitchFamily="34" charset="0"/>
              </a:rPr>
              <a:t> (later). </a:t>
            </a:r>
          </a:p>
          <a:p>
            <a:pPr eaLnBrk="1" hangingPunct="1"/>
            <a:r>
              <a:rPr lang="en-AU" altLang="it-IT">
                <a:latin typeface="Arial" panose="020B0604020202020204" pitchFamily="34" charset="0"/>
                <a:cs typeface="Arial" panose="020B0604020202020204" pitchFamily="34" charset="0"/>
              </a:rPr>
              <a:t>For all reasonable encryption algorithms, we have to assume computational security where it either takes too long, or is too expensive, to bother breaking the cipher.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30C1F31-96CC-467A-A749-A2961E19B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B3D7F44-396C-4DC5-9B0C-E153393307D5}" type="slidenum">
              <a:rPr lang="en-AU" altLang="it-IT" smtClean="0"/>
              <a:pPr>
                <a:spcBef>
                  <a:spcPct val="0"/>
                </a:spcBef>
              </a:pPr>
              <a:t>14</a:t>
            </a:fld>
            <a:endParaRPr lang="en-AU" altLang="it-IT"/>
          </a:p>
        </p:txBody>
      </p:sp>
      <p:sp>
        <p:nvSpPr>
          <p:cNvPr id="34819" name="Rectangle 2">
            <a:extLst>
              <a:ext uri="{FF2B5EF4-FFF2-40B4-BE49-F238E27FC236}">
                <a16:creationId xmlns:a16="http://schemas.microsoft.com/office/drawing/2014/main" id="{131C97BA-69C8-463D-956F-33F589D83A8C}"/>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5B5214D4-AE74-4A82-A03A-C94BE586BA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In this section and the next, we examine a sampling of what might be called classical encryption techniques. A study of these techniques enables us to illustrate the basic approaches to symmetric encryption used today and the types of cryptanalytic attacks that must be anticipated. The two basic building blocks of all encryption technique are substitution and transposition. We examine these in the next two sections. Finally, we discuss a system that combine both substitution and transposition.</a:t>
            </a:r>
          </a:p>
          <a:p>
            <a:pPr eaLnBrk="1" hangingPunct="1"/>
            <a:r>
              <a:rPr lang="en-US" altLang="it-IT">
                <a:latin typeface="Arial" panose="020B0604020202020204" pitchFamily="34" charset="0"/>
              </a:rPr>
              <a:t>A substitution technique is one in which the letters of plaintext are replaced by other letters or by numbers or symbols. If the plaintext is viewed as a sequence of bits, then substitution involves replacing plaintext bit patterns with ciphertext bit patterns. </a:t>
            </a:r>
            <a:endParaRPr lang="en-AU"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5BEA9483-39E5-448B-AC57-3DB4D9D635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DBA7167-8E96-44A8-88BE-2EFC75FB7D89}" type="slidenum">
              <a:rPr lang="en-AU" altLang="it-IT" smtClean="0"/>
              <a:pPr>
                <a:spcBef>
                  <a:spcPct val="0"/>
                </a:spcBef>
              </a:pPr>
              <a:t>15</a:t>
            </a:fld>
            <a:endParaRPr lang="en-AU" altLang="it-IT"/>
          </a:p>
        </p:txBody>
      </p:sp>
      <p:sp>
        <p:nvSpPr>
          <p:cNvPr id="36867" name="Rectangle 2">
            <a:extLst>
              <a:ext uri="{FF2B5EF4-FFF2-40B4-BE49-F238E27FC236}">
                <a16:creationId xmlns:a16="http://schemas.microsoft.com/office/drawing/2014/main" id="{BAB55746-1FFB-4898-8F57-6DC60525978C}"/>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DCE92CA9-2070-4623-B6FF-371BA4703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Substitution ciphers form the first of the fundamental building blocks. The core idea is to replace one basic unit (letter/byte) with another. Whilst the early Greeks described several substitution ciphers, the first attested use in military affairs of one was by Julius Caesar, described by him in </a:t>
            </a:r>
            <a:r>
              <a:rPr lang="en-AU" altLang="it-IT" i="1">
                <a:latin typeface="Arial" panose="020B0604020202020204" pitchFamily="34" charset="0"/>
              </a:rPr>
              <a:t>Gallic Wars</a:t>
            </a:r>
            <a:r>
              <a:rPr lang="en-AU" altLang="it-IT">
                <a:latin typeface="Arial" panose="020B0604020202020204" pitchFamily="34" charset="0"/>
              </a:rPr>
              <a:t> (cf. Kahn pp83-84). Still call any cipher using a simple letter shift a </a:t>
            </a:r>
            <a:r>
              <a:rPr lang="en-AU" altLang="it-IT" b="1">
                <a:latin typeface="Arial" panose="020B0604020202020204" pitchFamily="34" charset="0"/>
              </a:rPr>
              <a:t>caesar cipher</a:t>
            </a:r>
            <a:r>
              <a:rPr lang="en-AU" altLang="it-IT">
                <a:latin typeface="Arial" panose="020B0604020202020204" pitchFamily="34" charset="0"/>
              </a:rPr>
              <a:t>, not just those with shift 3. </a:t>
            </a:r>
          </a:p>
          <a:p>
            <a:pPr eaLnBrk="1" hangingPunct="1"/>
            <a:endParaRPr lang="en-AU"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25791A8-5C29-4C27-B028-41FC666F6E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ACDA26F-46F3-45F5-976D-2D4B45D8DB7D}" type="slidenum">
              <a:rPr lang="en-AU" altLang="it-IT" smtClean="0"/>
              <a:pPr>
                <a:spcBef>
                  <a:spcPct val="0"/>
                </a:spcBef>
              </a:pPr>
              <a:t>16</a:t>
            </a:fld>
            <a:endParaRPr lang="en-AU" altLang="it-IT"/>
          </a:p>
        </p:txBody>
      </p:sp>
      <p:sp>
        <p:nvSpPr>
          <p:cNvPr id="38915" name="Rectangle 2">
            <a:extLst>
              <a:ext uri="{FF2B5EF4-FFF2-40B4-BE49-F238E27FC236}">
                <a16:creationId xmlns:a16="http://schemas.microsoft.com/office/drawing/2014/main" id="{6F409E11-3151-43A6-AADF-3EE46A6FFBA1}"/>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9351B8FF-6D00-47B4-876B-E35BE91904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This mathematical description uses </a:t>
            </a:r>
            <a:r>
              <a:rPr lang="en-AU" altLang="it-IT" b="1">
                <a:latin typeface="Arial" panose="020B0604020202020204" pitchFamily="34" charset="0"/>
              </a:rPr>
              <a:t>modulo (clock) arithmetic</a:t>
            </a:r>
            <a:r>
              <a:rPr lang="en-AU" altLang="it-IT">
                <a:latin typeface="Arial" panose="020B0604020202020204" pitchFamily="34" charset="0"/>
              </a:rPr>
              <a:t>. Here, when you reach Z you go back to A and start again. Mod 26 implies that when you reach 26, you use 0 instead (ie the letter after Z, or 25 + 1 goes to A or 0). </a:t>
            </a:r>
          </a:p>
          <a:p>
            <a:pPr eaLnBrk="1" hangingPunct="1"/>
            <a:r>
              <a:rPr lang="en-AU" altLang="it-IT">
                <a:latin typeface="Arial" panose="020B0604020202020204" pitchFamily="34" charset="0"/>
              </a:rPr>
              <a:t>Example: howdy (7,14,22,3,24) encrypted using key </a:t>
            </a:r>
            <a:r>
              <a:rPr lang="en-AU" altLang="it-IT" i="1">
                <a:latin typeface="Arial" panose="020B0604020202020204" pitchFamily="34" charset="0"/>
              </a:rPr>
              <a:t>f </a:t>
            </a:r>
            <a:r>
              <a:rPr lang="en-AU" altLang="it-IT">
                <a:latin typeface="Arial" panose="020B0604020202020204" pitchFamily="34" charset="0"/>
              </a:rPr>
              <a:t>(ie a shift of 5) is MTBID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ED3A4E5-95F2-4934-B29B-C54FB88901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A895CC0-4514-4C9C-9356-9478C76AB7F0}" type="slidenum">
              <a:rPr lang="en-AU" altLang="it-IT" smtClean="0"/>
              <a:pPr>
                <a:spcBef>
                  <a:spcPct val="0"/>
                </a:spcBef>
              </a:pPr>
              <a:t>17</a:t>
            </a:fld>
            <a:endParaRPr lang="en-AU" altLang="it-IT"/>
          </a:p>
        </p:txBody>
      </p:sp>
      <p:sp>
        <p:nvSpPr>
          <p:cNvPr id="40963" name="Rectangle 2">
            <a:extLst>
              <a:ext uri="{FF2B5EF4-FFF2-40B4-BE49-F238E27FC236}">
                <a16:creationId xmlns:a16="http://schemas.microsoft.com/office/drawing/2014/main" id="{3FA91C9D-2AEA-4521-9E8C-136809E9913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B400ED07-CAA2-4427-9CA9-4537B64826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With a caesar cipher, there are only 26 possible keys, of which only 25 are of any use, since mapping A to A etc doesn't really obscure the message! Note this basic rule of cryptanalysis "check to ensure the cipher operator hasn't goofed and sent a plaintext message by mistake"! </a:t>
            </a:r>
          </a:p>
          <a:p>
            <a:pPr eaLnBrk="1" hangingPunct="1"/>
            <a:r>
              <a:rPr lang="en-AU" altLang="it-IT">
                <a:latin typeface="Arial" panose="020B0604020202020204" pitchFamily="34" charset="0"/>
              </a:rPr>
              <a:t>Can try each of the keys (shifts) in turn, until can recognise the original message. </a:t>
            </a:r>
            <a:r>
              <a:rPr lang="en-US" altLang="it-IT">
                <a:latin typeface="Arial" panose="020B0604020202020204" pitchFamily="34" charset="0"/>
              </a:rPr>
              <a:t>See Stallings Fig 2.3 for example of search.</a:t>
            </a:r>
            <a:endParaRPr lang="en-AU" altLang="it-IT">
              <a:latin typeface="Arial" panose="020B0604020202020204" pitchFamily="34" charset="0"/>
            </a:endParaRPr>
          </a:p>
          <a:p>
            <a:pPr eaLnBrk="1" hangingPunct="1"/>
            <a:r>
              <a:rPr lang="en-AU" altLang="it-IT">
                <a:latin typeface="Arial" panose="020B0604020202020204" pitchFamily="34" charset="0"/>
              </a:rPr>
              <a:t>Note: as mentioned before, do need to be able to </a:t>
            </a:r>
            <a:r>
              <a:rPr lang="en-AU" altLang="it-IT" b="1">
                <a:latin typeface="Arial" panose="020B0604020202020204" pitchFamily="34" charset="0"/>
              </a:rPr>
              <a:t>recognise</a:t>
            </a:r>
            <a:r>
              <a:rPr lang="en-AU" altLang="it-IT">
                <a:latin typeface="Arial" panose="020B0604020202020204" pitchFamily="34" charset="0"/>
              </a:rPr>
              <a:t> when have an original message (ie is it English or whatever). Usually easy for humans, hard for computers. Though if using say compressed data could be much harder.</a:t>
            </a:r>
          </a:p>
          <a:p>
            <a:pPr eaLnBrk="1" hangingPunct="1"/>
            <a:r>
              <a:rPr lang="en-AU" altLang="it-IT">
                <a:latin typeface="Arial" panose="020B0604020202020204" pitchFamily="34" charset="0"/>
              </a:rPr>
              <a:t>Example "GCUA VQ DTGCM" when broken gives "easy to break", with a shift of 2 (key C).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C88A5E5-4FFD-4875-A514-51DF12912E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0DB0EE6-A19B-4D88-AA17-AAE41A452D05}" type="slidenum">
              <a:rPr lang="en-AU" altLang="it-IT" smtClean="0"/>
              <a:pPr>
                <a:spcBef>
                  <a:spcPct val="0"/>
                </a:spcBef>
              </a:pPr>
              <a:t>18</a:t>
            </a:fld>
            <a:endParaRPr lang="en-AU" altLang="it-IT"/>
          </a:p>
        </p:txBody>
      </p:sp>
      <p:sp>
        <p:nvSpPr>
          <p:cNvPr id="43011" name="Rectangle 2">
            <a:extLst>
              <a:ext uri="{FF2B5EF4-FFF2-40B4-BE49-F238E27FC236}">
                <a16:creationId xmlns:a16="http://schemas.microsoft.com/office/drawing/2014/main" id="{98BE1DF8-385E-4AB6-8278-A1F03E438E31}"/>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8C4606DC-4F2F-4E73-AE68-41FFD613F7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With only 25 possible keys, the Caesar cipher is far from secure. A dramatic increase in the key space can be achieved by allowing an arbitrary substitution, where the translation alphabet can be any permutation of the 26 alphabetic characters. A permutation of a finite set of elements S is an ordered sequence of all the elements of S, with each element appearing exactly once. In general, there are </a:t>
            </a:r>
            <a:r>
              <a:rPr lang="en-US" altLang="it-IT" i="1">
                <a:latin typeface="Arial" panose="020B0604020202020204" pitchFamily="34" charset="0"/>
                <a:cs typeface="Arial" panose="020B0604020202020204" pitchFamily="34" charset="0"/>
              </a:rPr>
              <a:t>n</a:t>
            </a:r>
            <a:r>
              <a:rPr lang="en-US" altLang="it-IT">
                <a:latin typeface="Arial" panose="020B0604020202020204" pitchFamily="34" charset="0"/>
                <a:cs typeface="Arial" panose="020B0604020202020204" pitchFamily="34" charset="0"/>
              </a:rPr>
              <a:t>! permutations of a set of </a:t>
            </a:r>
            <a:r>
              <a:rPr lang="en-US" altLang="it-IT" i="1">
                <a:latin typeface="Arial" panose="020B0604020202020204" pitchFamily="34" charset="0"/>
                <a:cs typeface="Arial" panose="020B0604020202020204" pitchFamily="34" charset="0"/>
              </a:rPr>
              <a:t>n</a:t>
            </a:r>
            <a:r>
              <a:rPr lang="en-US" altLang="it-IT">
                <a:latin typeface="Arial" panose="020B0604020202020204" pitchFamily="34" charset="0"/>
                <a:cs typeface="Arial" panose="020B0604020202020204" pitchFamily="34" charset="0"/>
              </a:rPr>
              <a:t> elements.</a:t>
            </a:r>
          </a:p>
          <a:p>
            <a:pPr eaLnBrk="1" hangingPunct="1"/>
            <a:r>
              <a:rPr lang="en-US" altLang="it-IT">
                <a:latin typeface="Arial" panose="020B0604020202020204" pitchFamily="34" charset="0"/>
                <a:cs typeface="Arial" panose="020B0604020202020204" pitchFamily="34" charset="0"/>
              </a:rPr>
              <a:t>See text example of a translation alphabet, and an encrypted message using 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3050C14-24FB-40EB-8802-BB0F90D25A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0268D32-69FE-46B8-AF25-940DE70553DC}" type="slidenum">
              <a:rPr lang="en-AU" altLang="it-IT" smtClean="0"/>
              <a:pPr>
                <a:spcBef>
                  <a:spcPct val="0"/>
                </a:spcBef>
              </a:pPr>
              <a:t>19</a:t>
            </a:fld>
            <a:endParaRPr lang="en-AU" altLang="it-IT"/>
          </a:p>
        </p:txBody>
      </p:sp>
      <p:sp>
        <p:nvSpPr>
          <p:cNvPr id="45059" name="Rectangle 2">
            <a:extLst>
              <a:ext uri="{FF2B5EF4-FFF2-40B4-BE49-F238E27FC236}">
                <a16:creationId xmlns:a16="http://schemas.microsoft.com/office/drawing/2014/main" id="{DE0A8DC8-4CB0-41D9-B3FD-C578E021FB76}"/>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3ED6D540-5229-49F1-B89E-882AAC9E3A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Note that even given the very large number of keys, being </a:t>
            </a:r>
            <a:r>
              <a:rPr lang="en-US" altLang="it-IT">
                <a:latin typeface="Times-Roman" charset="0"/>
              </a:rPr>
              <a:t>10 orders of magnitude greater than the key space for DES,</a:t>
            </a:r>
            <a:r>
              <a:rPr lang="en-US" altLang="it-IT">
                <a:latin typeface="Arial" panose="020B0604020202020204" pitchFamily="34" charset="0"/>
              </a:rPr>
              <a:t> the </a:t>
            </a:r>
            <a:r>
              <a:rPr lang="en-AU" altLang="it-IT">
                <a:latin typeface="Arial" panose="020B0604020202020204" pitchFamily="34" charset="0"/>
              </a:rPr>
              <a:t>monoalphabetic substitution cipher is not secure, because it does not sufficiently obscure the underlying language characteristics.</a:t>
            </a:r>
            <a:endParaRPr lang="en-US" altLang="it-IT">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F8267D3-F7A3-47CE-AF56-9D348351EE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43B5B98-C4D0-41F3-B057-C5FF8BAABAF8}" type="slidenum">
              <a:rPr lang="en-AU" altLang="it-IT" smtClean="0"/>
              <a:pPr>
                <a:spcBef>
                  <a:spcPct val="0"/>
                </a:spcBef>
              </a:pPr>
              <a:t>20</a:t>
            </a:fld>
            <a:endParaRPr lang="en-AU" altLang="it-IT"/>
          </a:p>
        </p:txBody>
      </p:sp>
      <p:sp>
        <p:nvSpPr>
          <p:cNvPr id="47107" name="Rectangle 2">
            <a:extLst>
              <a:ext uri="{FF2B5EF4-FFF2-40B4-BE49-F238E27FC236}">
                <a16:creationId xmlns:a16="http://schemas.microsoft.com/office/drawing/2014/main" id="{931937B5-0503-4A54-B3C3-F25971B562F9}"/>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32543EC4-3BCA-4411-A969-E4C1C8C359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As the example shows, we don't actually need all the letters in order to understand written English text. Here vowels were removed, but they're not the only redundancy. cf written Hebrew has no vowels for same reason. Are usually familiar with "party conversations", can hear one person speaking out of hubbub of many, again because of redundancy in aural language also. This redundancy is also the reason we can compress text files, the computer can derive a more compact encoding without losing any information. Basic idea is to count the relative frequencies of letters, and note the resulting pattern.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54E94430-43B7-46FC-8D65-CADF9462B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CECB779-AC71-4E64-85DC-9C874FE87238}" type="slidenum">
              <a:rPr lang="en-AU" altLang="it-IT" smtClean="0"/>
              <a:pPr>
                <a:spcBef>
                  <a:spcPct val="0"/>
                </a:spcBef>
              </a:pPr>
              <a:t>21</a:t>
            </a:fld>
            <a:endParaRPr lang="en-AU" altLang="it-IT"/>
          </a:p>
        </p:txBody>
      </p:sp>
      <p:sp>
        <p:nvSpPr>
          <p:cNvPr id="79875" name="Rectangle 2">
            <a:extLst>
              <a:ext uri="{FF2B5EF4-FFF2-40B4-BE49-F238E27FC236}">
                <a16:creationId xmlns:a16="http://schemas.microsoft.com/office/drawing/2014/main" id="{34330E92-23D0-417E-B233-7D9BCFAF6EAC}"/>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0CBB2BE1-2276-42F8-A126-E81A0C9951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it-IT">
                <a:latin typeface="Arial" panose="020B0604020202020204" pitchFamily="34" charset="0"/>
                <a:cs typeface="Arial" panose="020B0604020202020204" pitchFamily="34" charset="0"/>
              </a:rPr>
              <a:t>The One-Time Pad is an evolution of the Vernham cipher. An Army Signal Corp officer, Joseph Mauborgne, proposed an improvement using a random key that was truly as long as the message, with no repetitions, which thus totally obscures the original message. It produces random output that bears no statistical relationship to the plaintext. Because the ciphertext contains no information whatsoever about the plaintext, there is simply no way to break the code, since any plaintext can be mapped to any ciphertext given some key. </a:t>
            </a:r>
          </a:p>
          <a:p>
            <a:pPr marL="228600" indent="-228600" eaLnBrk="1" hangingPunct="1"/>
            <a:r>
              <a:rPr lang="en-US" altLang="it-IT">
                <a:latin typeface="Arial" panose="020B0604020202020204" pitchFamily="34" charset="0"/>
                <a:cs typeface="Arial" panose="020B0604020202020204" pitchFamily="34" charset="0"/>
              </a:rPr>
              <a:t>The one-time pad offers complete security but, in practice, has two fundamental difficulties: </a:t>
            </a:r>
          </a:p>
          <a:p>
            <a:pPr marL="228600" indent="-228600" eaLnBrk="1" hangingPunct="1">
              <a:buFont typeface="Calibri" panose="020F0502020204030204" pitchFamily="34" charset="0"/>
              <a:buAutoNum type="arabicPeriod"/>
            </a:pPr>
            <a:r>
              <a:rPr lang="en-US" altLang="it-IT">
                <a:latin typeface="Arial" panose="020B0604020202020204" pitchFamily="34" charset="0"/>
                <a:cs typeface="Arial" panose="020B0604020202020204" pitchFamily="34" charset="0"/>
              </a:rPr>
              <a:t>There is the practical problem of making large quantities of random keys. </a:t>
            </a:r>
          </a:p>
          <a:p>
            <a:pPr marL="228600" indent="-228600" eaLnBrk="1" hangingPunct="1">
              <a:buFont typeface="Calibri" panose="020F0502020204030204" pitchFamily="34" charset="0"/>
              <a:buAutoNum type="arabicPeriod"/>
            </a:pPr>
            <a:r>
              <a:rPr lang="en-US" altLang="it-IT">
                <a:latin typeface="Arial" panose="020B0604020202020204" pitchFamily="34" charset="0"/>
                <a:cs typeface="Arial" panose="020B0604020202020204" pitchFamily="34" charset="0"/>
              </a:rPr>
              <a:t>And the problem of key distribution and protection, where for every message to be sent, a key of equal length is needed by both sender and receiver.</a:t>
            </a:r>
          </a:p>
          <a:p>
            <a:pPr marL="228600" indent="-228600" eaLnBrk="1" hangingPunct="1">
              <a:buFont typeface="Times" panose="02020603050405020304" pitchFamily="18" charset="0"/>
              <a:buNone/>
            </a:pPr>
            <a:r>
              <a:rPr lang="en-US" altLang="it-IT">
                <a:latin typeface="Arial" panose="020B0604020202020204" pitchFamily="34" charset="0"/>
                <a:cs typeface="Arial" panose="020B0604020202020204" pitchFamily="34" charset="0"/>
              </a:rPr>
              <a:t>Because of these difficulties, the one-time pad is of limited utility, and is useful primarily for low-bandwidth channels requiring very high security. The one-time pad is the only cryptosystem that exhibits what is referred to as </a:t>
            </a:r>
            <a:r>
              <a:rPr lang="en-US" altLang="it-IT" i="1">
                <a:latin typeface="Arial" panose="020B0604020202020204" pitchFamily="34" charset="0"/>
                <a:cs typeface="Arial" panose="020B0604020202020204" pitchFamily="34" charset="0"/>
              </a:rPr>
              <a:t>perfect secrecy.</a:t>
            </a:r>
            <a:endParaRPr lang="en-AU" altLang="it-IT">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5D164ECD-21A4-4F69-9AF2-D0417EC347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B2BE5D0-995D-4599-8BD0-7D5C4FE7DE79}" type="slidenum">
              <a:rPr lang="en-AU" altLang="it-IT" smtClean="0"/>
              <a:pPr>
                <a:spcBef>
                  <a:spcPct val="0"/>
                </a:spcBef>
              </a:pPr>
              <a:t>3</a:t>
            </a:fld>
            <a:endParaRPr lang="en-AU" altLang="it-IT"/>
          </a:p>
        </p:txBody>
      </p:sp>
      <p:sp>
        <p:nvSpPr>
          <p:cNvPr id="13315" name="Rectangle 2">
            <a:extLst>
              <a:ext uri="{FF2B5EF4-FFF2-40B4-BE49-F238E27FC236}">
                <a16:creationId xmlns:a16="http://schemas.microsoft.com/office/drawing/2014/main" id="{76A6FD2B-D8CD-4AE4-9E41-40CA3A5F778A}"/>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570AC75C-FF93-4D30-8F26-50A47E0A5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Symmetric encryption, also referred to as conventional encryption or single-key encryption, was the only type of encryption in use prior to the development of public-key encryption in the 1970s. It remains by far the most widely used of the two types of encryption. </a:t>
            </a:r>
            <a:r>
              <a:rPr lang="en-AU" altLang="it-IT">
                <a:latin typeface="Arial" panose="020B0604020202020204" pitchFamily="34" charset="0"/>
                <a:cs typeface="Arial" panose="020B0604020202020204" pitchFamily="34" charset="0"/>
              </a:rPr>
              <a:t>All traditional schemes are </a:t>
            </a:r>
            <a:r>
              <a:rPr lang="en-AU" altLang="it-IT" b="1">
                <a:latin typeface="Arial" panose="020B0604020202020204" pitchFamily="34" charset="0"/>
                <a:cs typeface="Arial" panose="020B0604020202020204" pitchFamily="34" charset="0"/>
              </a:rPr>
              <a:t>symmetric</a:t>
            </a:r>
            <a:r>
              <a:rPr lang="en-AU" altLang="it-IT">
                <a:latin typeface="Arial" panose="020B0604020202020204" pitchFamily="34" charset="0"/>
                <a:cs typeface="Arial" panose="020B0604020202020204" pitchFamily="34" charset="0"/>
              </a:rPr>
              <a:t> / </a:t>
            </a:r>
            <a:r>
              <a:rPr lang="en-AU" altLang="it-IT" b="1">
                <a:latin typeface="Arial" panose="020B0604020202020204" pitchFamily="34" charset="0"/>
                <a:cs typeface="Arial" panose="020B0604020202020204" pitchFamily="34" charset="0"/>
              </a:rPr>
              <a:t>single key</a:t>
            </a:r>
            <a:r>
              <a:rPr lang="en-AU" altLang="it-IT">
                <a:latin typeface="Arial" panose="020B0604020202020204" pitchFamily="34" charset="0"/>
                <a:cs typeface="Arial" panose="020B0604020202020204" pitchFamily="34" charset="0"/>
              </a:rPr>
              <a:t> / </a:t>
            </a:r>
            <a:r>
              <a:rPr lang="en-AU" altLang="it-IT" b="1">
                <a:latin typeface="Arial" panose="020B0604020202020204" pitchFamily="34" charset="0"/>
                <a:cs typeface="Arial" panose="020B0604020202020204" pitchFamily="34" charset="0"/>
              </a:rPr>
              <a:t>private-key</a:t>
            </a:r>
            <a:r>
              <a:rPr lang="en-AU" altLang="it-IT">
                <a:latin typeface="Arial" panose="020B0604020202020204" pitchFamily="34" charset="0"/>
                <a:cs typeface="Arial" panose="020B0604020202020204" pitchFamily="34" charset="0"/>
              </a:rPr>
              <a:t> encryption algorithms, with a </a:t>
            </a:r>
            <a:r>
              <a:rPr lang="en-AU" altLang="it-IT" b="1">
                <a:latin typeface="Arial" panose="020B0604020202020204" pitchFamily="34" charset="0"/>
                <a:cs typeface="Arial" panose="020B0604020202020204" pitchFamily="34" charset="0"/>
              </a:rPr>
              <a:t>single key</a:t>
            </a:r>
            <a:r>
              <a:rPr lang="en-AU" altLang="it-IT">
                <a:latin typeface="Arial" panose="020B0604020202020204" pitchFamily="34" charset="0"/>
                <a:cs typeface="Arial" panose="020B0604020202020204" pitchFamily="34" charset="0"/>
              </a:rPr>
              <a:t>, used for both encryption and decryption. Since both sender and receiver are equivalent, either can encrypt or decrypt messages using that common key.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immagine diapositiva 1">
            <a:extLst>
              <a:ext uri="{FF2B5EF4-FFF2-40B4-BE49-F238E27FC236}">
                <a16:creationId xmlns:a16="http://schemas.microsoft.com/office/drawing/2014/main" id="{1D9AAD7F-FD15-4326-BE39-42725A73DFF5}"/>
              </a:ext>
            </a:extLst>
          </p:cNvPr>
          <p:cNvSpPr>
            <a:spLocks noGrp="1" noRot="1" noChangeAspect="1" noChangeArrowheads="1" noTextEdit="1"/>
          </p:cNvSpPr>
          <p:nvPr>
            <p:ph type="sldImg"/>
          </p:nvPr>
        </p:nvSpPr>
        <p:spPr>
          <a:xfrm>
            <a:off x="381000" y="685800"/>
            <a:ext cx="6096000" cy="3429000"/>
          </a:xfrm>
          <a:ln/>
        </p:spPr>
      </p:sp>
      <p:sp>
        <p:nvSpPr>
          <p:cNvPr id="81923" name="Segnaposto note 2">
            <a:extLst>
              <a:ext uri="{FF2B5EF4-FFF2-40B4-BE49-F238E27FC236}">
                <a16:creationId xmlns:a16="http://schemas.microsoft.com/office/drawing/2014/main" id="{01154C69-6D38-4D70-AB4F-A04102357C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81924" name="Segnaposto numero diapositiva 3">
            <a:extLst>
              <a:ext uri="{FF2B5EF4-FFF2-40B4-BE49-F238E27FC236}">
                <a16:creationId xmlns:a16="http://schemas.microsoft.com/office/drawing/2014/main" id="{3256C11B-7346-4085-B6C6-51ABB5F367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9A518D1-ADF5-41B5-B545-9DAA85863C48}" type="slidenum">
              <a:rPr lang="en-AU" altLang="it-IT" smtClean="0"/>
              <a:pPr>
                <a:spcBef>
                  <a:spcPct val="0"/>
                </a:spcBef>
              </a:pPr>
              <a:t>22</a:t>
            </a:fld>
            <a:endParaRPr lang="en-AU"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a:extLst>
              <a:ext uri="{FF2B5EF4-FFF2-40B4-BE49-F238E27FC236}">
                <a16:creationId xmlns:a16="http://schemas.microsoft.com/office/drawing/2014/main" id="{9526121A-9FAE-4722-A6AF-D9FB5FF1F9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2AF137E-CBAA-4033-A8F6-AA085A69257A}" type="slidenum">
              <a:rPr lang="en-AU" altLang="it-IT" smtClean="0"/>
              <a:pPr>
                <a:spcBef>
                  <a:spcPct val="0"/>
                </a:spcBef>
              </a:pPr>
              <a:t>23</a:t>
            </a:fld>
            <a:endParaRPr lang="en-AU" altLang="it-IT"/>
          </a:p>
        </p:txBody>
      </p:sp>
      <p:sp>
        <p:nvSpPr>
          <p:cNvPr id="19459" name="Rectangle 2">
            <a:extLst>
              <a:ext uri="{FF2B5EF4-FFF2-40B4-BE49-F238E27FC236}">
                <a16:creationId xmlns:a16="http://schemas.microsoft.com/office/drawing/2014/main" id="{34B11F4F-E48B-4148-BF64-AA8A023F1A32}"/>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B56BB2D-4C33-44E4-A6CA-AFD9BB42E9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Block ciphers work a on block / word at a time, which is some number of bits. All of these bits have to be available before the block can be processed. Stream ciphers work on a bit or byte of the message at a time, hence process it as a “stream”. Block ciphers are currently better analysed, and seem to have a broader range of applications, hence focus on them.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44D38E1-8E85-4A93-9836-2F4742C62C06}"/>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72220909-7C32-448C-8353-CE8B9BF5E1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 block cipher is one in which a block of plaintext is treated as a whole and used to produce a ciphertext block of equal length. Typically, a block size of 64 or 128 bits is used. As with a stream cipher, the two users share a symmetric encryption key (Figure 3.1b). A stream cipher is one that encrypts a digital data stream one bit or one byte at a time. In the ideal case, a one-time pad version of the Vernam cipher would be used (Figure 2.7), in which the keystream (k ) is as long as the plaintext bit stream (p). </a:t>
            </a:r>
          </a:p>
        </p:txBody>
      </p:sp>
      <p:sp>
        <p:nvSpPr>
          <p:cNvPr id="21508" name="Slide Number Placeholder 3">
            <a:extLst>
              <a:ext uri="{FF2B5EF4-FFF2-40B4-BE49-F238E27FC236}">
                <a16:creationId xmlns:a16="http://schemas.microsoft.com/office/drawing/2014/main" id="{4BAE3C2D-A4A0-40F2-8197-42D712923F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91EF6FA-96C6-467C-A424-0FD7A299C972}" type="slidenum">
              <a:rPr lang="en-AU" altLang="it-IT" smtClean="0"/>
              <a:pPr>
                <a:spcBef>
                  <a:spcPct val="0"/>
                </a:spcBef>
              </a:pPr>
              <a:t>24</a:t>
            </a:fld>
            <a:endParaRPr lang="en-AU"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a:extLst>
              <a:ext uri="{FF2B5EF4-FFF2-40B4-BE49-F238E27FC236}">
                <a16:creationId xmlns:a16="http://schemas.microsoft.com/office/drawing/2014/main" id="{9A910931-8E74-466C-AE35-B8465D8087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A663078-AF35-4F77-8A2E-D27F3391B2F1}" type="slidenum">
              <a:rPr lang="en-AU" altLang="it-IT" smtClean="0"/>
              <a:pPr>
                <a:spcBef>
                  <a:spcPct val="0"/>
                </a:spcBef>
              </a:pPr>
              <a:t>25</a:t>
            </a:fld>
            <a:endParaRPr lang="en-AU" altLang="it-IT"/>
          </a:p>
        </p:txBody>
      </p:sp>
      <p:sp>
        <p:nvSpPr>
          <p:cNvPr id="37891" name="Rectangle 2">
            <a:extLst>
              <a:ext uri="{FF2B5EF4-FFF2-40B4-BE49-F238E27FC236}">
                <a16:creationId xmlns:a16="http://schemas.microsoft.com/office/drawing/2014/main" id="{5D33B665-ACA6-4C67-8308-17ED7480EC91}"/>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CD595CF-31FE-4A18-850A-CFB8C9A12D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The most widely used private key block cipher, is the Data Encryption Standard (DES). It was adopted in 1977 by the National Bureau of Standards as Federal Information Processing Standard 46 (FIPS PUB 46). DES encrypts data in 64-bit blocks using a 56-bit key. The DES enjoys widespread use. It has also been the subject of much controversy its security.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E931114-5BFA-4FFA-BEC2-7457EEE62F52}"/>
              </a:ext>
            </a:extLst>
          </p:cNvPr>
          <p:cNvSpPr>
            <a:spLocks noGrp="1" noRot="1" noChangeAspect="1" noChangeArrowheads="1" noTextEdit="1"/>
          </p:cNvSpPr>
          <p:nvPr>
            <p:ph type="sldImg"/>
          </p:nvPr>
        </p:nvSpPr>
        <p:spPr>
          <a:xfrm>
            <a:off x="381000" y="685800"/>
            <a:ext cx="6096000" cy="3429000"/>
          </a:xfrm>
          <a:ln/>
        </p:spPr>
      </p:sp>
      <p:sp>
        <p:nvSpPr>
          <p:cNvPr id="58371" name="Notes Placeholder 2">
            <a:extLst>
              <a:ext uri="{FF2B5EF4-FFF2-40B4-BE49-F238E27FC236}">
                <a16:creationId xmlns:a16="http://schemas.microsoft.com/office/drawing/2014/main" id="{2541AF47-3028-4225-8B47-184B294B2E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Can now work through an example, and consider some of its implications. In this example, the plaintext is a hexadecimal palindrome, with:  </a:t>
            </a:r>
          </a:p>
          <a:p>
            <a:pPr eaLnBrk="1" hangingPunct="1"/>
            <a:r>
              <a:rPr lang="en-US" altLang="it-IT">
                <a:latin typeface="Arial" panose="020B0604020202020204" pitchFamily="34" charset="0"/>
              </a:rPr>
              <a:t>Plaintext: 02468aceeca86420</a:t>
            </a:r>
          </a:p>
          <a:p>
            <a:pPr eaLnBrk="1" hangingPunct="1"/>
            <a:r>
              <a:rPr lang="en-US" altLang="it-IT">
                <a:latin typeface="Arial" panose="020B0604020202020204" pitchFamily="34" charset="0"/>
              </a:rPr>
              <a:t>Key: 0f1571c947d9e859</a:t>
            </a:r>
          </a:p>
          <a:p>
            <a:pPr eaLnBrk="1" hangingPunct="1"/>
            <a:r>
              <a:rPr lang="en-US" altLang="it-IT">
                <a:latin typeface="Arial" panose="020B0604020202020204" pitchFamily="34" charset="0"/>
              </a:rPr>
              <a:t>Ciphertext: da02ce3a89ecac3b</a:t>
            </a:r>
          </a:p>
          <a:p>
            <a:pPr eaLnBrk="1" hangingPunct="1"/>
            <a:r>
              <a:rPr lang="en-US" altLang="it-IT">
                <a:latin typeface="Arial" panose="020B0604020202020204" pitchFamily="34" charset="0"/>
              </a:rPr>
              <a:t>Table 3.5 shows the progression of the algorithm. The first row shows the 32-bit values of the left and right halves of data after the initial permutation. The next 16 rows show the results after each round. Also shown is the value of the 48-bit subkey generated for each round. The final row shows the left and right-hand values after the inverse initial permutation. These two values combined form the ciphertext. </a:t>
            </a:r>
          </a:p>
        </p:txBody>
      </p:sp>
      <p:sp>
        <p:nvSpPr>
          <p:cNvPr id="58372" name="Slide Number Placeholder 3">
            <a:extLst>
              <a:ext uri="{FF2B5EF4-FFF2-40B4-BE49-F238E27FC236}">
                <a16:creationId xmlns:a16="http://schemas.microsoft.com/office/drawing/2014/main" id="{98E303B2-2408-4ACF-9AF0-A714BB3C8D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AA35F2E-2844-4EDD-84A6-20905A551F0E}" type="slidenum">
              <a:rPr lang="en-AU" altLang="it-IT" smtClean="0"/>
              <a:pPr>
                <a:spcBef>
                  <a:spcPct val="0"/>
                </a:spcBef>
              </a:pPr>
              <a:t>26</a:t>
            </a:fld>
            <a:endParaRPr lang="en-AU"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DB2CA070-BBFB-47C3-B87A-ED7B96FCC00A}"/>
              </a:ext>
            </a:extLst>
          </p:cNvPr>
          <p:cNvSpPr>
            <a:spLocks noGrp="1" noRot="1" noChangeAspect="1" noChangeArrowheads="1" noTextEdit="1"/>
          </p:cNvSpPr>
          <p:nvPr>
            <p:ph type="sldImg"/>
          </p:nvPr>
        </p:nvSpPr>
        <p:spPr>
          <a:xfrm>
            <a:off x="381000" y="685800"/>
            <a:ext cx="6096000" cy="3429000"/>
          </a:xfrm>
          <a:ln/>
        </p:spPr>
      </p:sp>
      <p:sp>
        <p:nvSpPr>
          <p:cNvPr id="60419" name="Notes Placeholder 2">
            <a:extLst>
              <a:ext uri="{FF2B5EF4-FFF2-40B4-BE49-F238E27FC236}">
                <a16:creationId xmlns:a16="http://schemas.microsoft.com/office/drawing/2014/main" id="{D1736505-1C81-464B-8600-A7F147CC97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 desirable property of any encryption algorithm is that a small change in either the plaintext or the key should produce a significant change in the ciphertext. In particular, a change in one bit of the plaintext or one bit of the key should produce a change in many bits of the ciphertext. This is referred to as the avalanche effect. Using the example from Table 3.5, Table 3.6 shows the result when the fourth bit of the plaintext is changed, so that the plaintext is 12468aceeca86420. The second column of the table shows the intermediate 64-bit values at the end of each round for the two plaintexts. The third column shows the number of bits that differ between the two intermediate values. The table shows that after just three rounds, 18 bits differ between the two blocks. On completion, the two ciphertexts differ in 32 bit positions. Table 3.7 in the text shows a similar test using the original plaintext of with two keys that differ in only the fourth bit position. Again, the results show that about half of the bits in the ciphertext differ and that the avalanche effect is pronounced after just a few rounds.</a:t>
            </a:r>
          </a:p>
        </p:txBody>
      </p:sp>
      <p:sp>
        <p:nvSpPr>
          <p:cNvPr id="60420" name="Slide Number Placeholder 3">
            <a:extLst>
              <a:ext uri="{FF2B5EF4-FFF2-40B4-BE49-F238E27FC236}">
                <a16:creationId xmlns:a16="http://schemas.microsoft.com/office/drawing/2014/main" id="{A1A09712-5C6C-4EA3-85E7-E29422DD39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E57E75B-6BAB-450C-95FD-F75FBDF3D912}" type="slidenum">
              <a:rPr lang="en-AU" altLang="it-IT" smtClean="0"/>
              <a:pPr>
                <a:spcBef>
                  <a:spcPct val="0"/>
                </a:spcBef>
              </a:pPr>
              <a:t>27</a:t>
            </a:fld>
            <a:endParaRPr lang="en-AU"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a:extLst>
              <a:ext uri="{FF2B5EF4-FFF2-40B4-BE49-F238E27FC236}">
                <a16:creationId xmlns:a16="http://schemas.microsoft.com/office/drawing/2014/main" id="{B590BF91-1B22-4D31-B1BE-250DB6ACDE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CC38B36-F288-486C-9D61-70E0D0B0CF10}" type="slidenum">
              <a:rPr lang="en-AU" altLang="it-IT" smtClean="0"/>
              <a:pPr>
                <a:spcBef>
                  <a:spcPct val="0"/>
                </a:spcBef>
              </a:pPr>
              <a:t>28</a:t>
            </a:fld>
            <a:endParaRPr lang="en-AU" altLang="it-IT"/>
          </a:p>
        </p:txBody>
      </p:sp>
      <p:sp>
        <p:nvSpPr>
          <p:cNvPr id="62467" name="Rectangle 2">
            <a:extLst>
              <a:ext uri="{FF2B5EF4-FFF2-40B4-BE49-F238E27FC236}">
                <a16:creationId xmlns:a16="http://schemas.microsoft.com/office/drawing/2014/main" id="{3ACA2613-12E6-4447-8BF3-8B5FB1BEC38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3838483-8921-46D5-AA18-264EDAC54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A desirable property of any encryption algorithm is that a small change in either the plaintext or the key should produce a significant change in the ciphertext. In particular, a change in one bit of the plaintext or one bit of the key should produce a change in many bits of the ciphertext. If the change were small, this might provide a way to reduce the size of the plaintext or key space to be searched. DES exhibits a strong avalanche effect, as may be seen in Stallings Table 3.5.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a:extLst>
              <a:ext uri="{FF2B5EF4-FFF2-40B4-BE49-F238E27FC236}">
                <a16:creationId xmlns:a16="http://schemas.microsoft.com/office/drawing/2014/main" id="{524DF022-E977-43BC-9CFB-66ABDF411F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FBB30E9E-A62D-4579-A891-E1B2633E340D}" type="slidenum">
              <a:rPr lang="en-AU" altLang="it-IT" smtClean="0"/>
              <a:pPr>
                <a:spcBef>
                  <a:spcPct val="0"/>
                </a:spcBef>
              </a:pPr>
              <a:t>29</a:t>
            </a:fld>
            <a:endParaRPr lang="en-AU" altLang="it-IT"/>
          </a:p>
        </p:txBody>
      </p:sp>
      <p:sp>
        <p:nvSpPr>
          <p:cNvPr id="64515" name="Rectangle 2">
            <a:extLst>
              <a:ext uri="{FF2B5EF4-FFF2-40B4-BE49-F238E27FC236}">
                <a16:creationId xmlns:a16="http://schemas.microsoft.com/office/drawing/2014/main" id="{EFA4E06B-7671-4206-89D8-BFAFBB29EAA5}"/>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5C20EF2-7B98-4490-90A6-38A766C29E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Since its adoption as a federal standard, there have been lingering concerns about the level of security provided by DES in two areas: key size and the nature of the algorithm.</a:t>
            </a:r>
            <a:endParaRPr lang="en-AU" altLang="it-IT">
              <a:latin typeface="Arial" panose="020B0604020202020204" pitchFamily="34" charset="0"/>
              <a:cs typeface="Arial" panose="020B0604020202020204" pitchFamily="34" charset="0"/>
            </a:endParaRPr>
          </a:p>
          <a:p>
            <a:pPr eaLnBrk="1" hangingPunct="1"/>
            <a:r>
              <a:rPr lang="en-US" altLang="it-IT">
                <a:latin typeface="Arial" panose="020B0604020202020204" pitchFamily="34" charset="0"/>
                <a:cs typeface="Arial" panose="020B0604020202020204" pitchFamily="34" charset="0"/>
              </a:rPr>
              <a:t>With a key length of 56 bits, there are 2</a:t>
            </a:r>
            <a:r>
              <a:rPr lang="en-US" altLang="it-IT" baseline="30000">
                <a:latin typeface="Arial" panose="020B0604020202020204" pitchFamily="34" charset="0"/>
                <a:cs typeface="Arial" panose="020B0604020202020204" pitchFamily="34" charset="0"/>
              </a:rPr>
              <a:t>56</a:t>
            </a:r>
            <a:r>
              <a:rPr lang="en-US" altLang="it-IT">
                <a:latin typeface="Arial" panose="020B0604020202020204" pitchFamily="34" charset="0"/>
                <a:cs typeface="Arial" panose="020B0604020202020204" pitchFamily="34" charset="0"/>
              </a:rPr>
              <a:t> possible keys, which is approximately 7.2*10</a:t>
            </a:r>
            <a:r>
              <a:rPr lang="en-US" altLang="it-IT" baseline="30000">
                <a:latin typeface="Arial" panose="020B0604020202020204" pitchFamily="34" charset="0"/>
                <a:cs typeface="Arial" panose="020B0604020202020204" pitchFamily="34" charset="0"/>
              </a:rPr>
              <a:t>16</a:t>
            </a:r>
            <a:r>
              <a:rPr lang="en-US" altLang="it-IT">
                <a:latin typeface="Arial" panose="020B0604020202020204" pitchFamily="34" charset="0"/>
                <a:cs typeface="Arial" panose="020B0604020202020204" pitchFamily="34" charset="0"/>
              </a:rPr>
              <a:t> keys. Thus a brute-force attack appeared impractical. </a:t>
            </a:r>
            <a:endParaRPr lang="en-AU" altLang="it-IT">
              <a:latin typeface="Arial" panose="020B0604020202020204" pitchFamily="34" charset="0"/>
              <a:cs typeface="Arial" panose="020B0604020202020204" pitchFamily="34" charset="0"/>
            </a:endParaRPr>
          </a:p>
          <a:p>
            <a:pPr eaLnBrk="1" hangingPunct="1"/>
            <a:r>
              <a:rPr lang="en-AU" altLang="it-IT">
                <a:latin typeface="Arial" panose="020B0604020202020204" pitchFamily="34" charset="0"/>
                <a:cs typeface="Arial" panose="020B0604020202020204" pitchFamily="34" charset="0"/>
              </a:rPr>
              <a:t>However DES was finally and definitively proved insecure in July 1998, when the Electronic Frontier Foundation (EFF) announced that it had broken a DES encryption using a special-purpose "DES cracker" machine that was built for less than $250,000. The attack took less than three days. The EFF has published a detailed description of the machine, enabling others to build their own cracker [EFF98].</a:t>
            </a:r>
          </a:p>
          <a:p>
            <a:pPr eaLnBrk="1" hangingPunct="1"/>
            <a:r>
              <a:rPr lang="en-AU" altLang="it-IT">
                <a:latin typeface="Arial" panose="020B0604020202020204" pitchFamily="34" charset="0"/>
                <a:cs typeface="Arial" panose="020B0604020202020204" pitchFamily="34" charset="0"/>
              </a:rPr>
              <a:t>There have been other demonstrated breaks of the DES using both large networks of computers &amp; dedicated h/w, including: </a:t>
            </a:r>
          </a:p>
          <a:p>
            <a:pPr eaLnBrk="1" hangingPunct="1"/>
            <a:r>
              <a:rPr lang="en-AU" altLang="it-IT">
                <a:latin typeface="Arial" panose="020B0604020202020204" pitchFamily="34" charset="0"/>
                <a:cs typeface="Arial" panose="020B0604020202020204" pitchFamily="34" charset="0"/>
              </a:rPr>
              <a:t>- 1997 on a large network of computers in a few months </a:t>
            </a:r>
          </a:p>
          <a:p>
            <a:pPr eaLnBrk="1" hangingPunct="1"/>
            <a:r>
              <a:rPr lang="en-AU" altLang="it-IT">
                <a:latin typeface="Arial" panose="020B0604020202020204" pitchFamily="34" charset="0"/>
                <a:cs typeface="Arial" panose="020B0604020202020204" pitchFamily="34" charset="0"/>
              </a:rPr>
              <a:t>- 1998 on dedicated h/w (EFF) in a few days </a:t>
            </a:r>
          </a:p>
          <a:p>
            <a:pPr eaLnBrk="1" hangingPunct="1"/>
            <a:r>
              <a:rPr lang="en-AU" altLang="it-IT">
                <a:latin typeface="Arial" panose="020B0604020202020204" pitchFamily="34" charset="0"/>
                <a:cs typeface="Arial" panose="020B0604020202020204" pitchFamily="34" charset="0"/>
              </a:rPr>
              <a:t>- 1999 above combined in 22hrs!</a:t>
            </a:r>
          </a:p>
          <a:p>
            <a:pPr eaLnBrk="1" hangingPunct="1"/>
            <a:r>
              <a:rPr lang="en-US" altLang="it-IT">
                <a:latin typeface="Arial" panose="020B0604020202020204" pitchFamily="34" charset="0"/>
                <a:cs typeface="Arial" panose="020B0604020202020204" pitchFamily="34" charset="0"/>
              </a:rPr>
              <a:t>It is important to note that there is more to a key-search attack than simply running through all possible keys. Unless known plaintext is provided, the analyst must be able to recognize plaintext as plaintext.</a:t>
            </a:r>
          </a:p>
          <a:p>
            <a:pPr eaLnBrk="1" hangingPunct="1"/>
            <a:r>
              <a:rPr lang="en-US" altLang="it-IT">
                <a:latin typeface="Arial" panose="020B0604020202020204" pitchFamily="34" charset="0"/>
                <a:cs typeface="Arial" panose="020B0604020202020204" pitchFamily="34" charset="0"/>
              </a:rPr>
              <a:t>Clearly must now consider alternatives to DES, the most important of which are AES and triple DES.</a:t>
            </a:r>
            <a:endParaRPr lang="en-AU" altLang="it-IT">
              <a:latin typeface="Arial" panose="020B0604020202020204" pitchFamily="34" charset="0"/>
              <a:cs typeface="Arial" panose="020B0604020202020204" pitchFamily="34" charset="0"/>
            </a:endParaRPr>
          </a:p>
          <a:p>
            <a:pPr eaLnBrk="1" hangingPunct="1"/>
            <a:endParaRPr lang="en-AU" altLang="it-IT">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a:extLst>
              <a:ext uri="{FF2B5EF4-FFF2-40B4-BE49-F238E27FC236}">
                <a16:creationId xmlns:a16="http://schemas.microsoft.com/office/drawing/2014/main" id="{EA97B800-35A5-41BE-A4B0-6D25AACD7B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8C60398-287F-4BB9-9E6E-BE7374F1604B}" type="slidenum">
              <a:rPr lang="en-AU" altLang="it-IT" smtClean="0"/>
              <a:pPr>
                <a:spcBef>
                  <a:spcPct val="0"/>
                </a:spcBef>
              </a:pPr>
              <a:t>30</a:t>
            </a:fld>
            <a:endParaRPr lang="en-AU" altLang="it-IT"/>
          </a:p>
        </p:txBody>
      </p:sp>
      <p:sp>
        <p:nvSpPr>
          <p:cNvPr id="66563" name="Rectangle 1026">
            <a:extLst>
              <a:ext uri="{FF2B5EF4-FFF2-40B4-BE49-F238E27FC236}">
                <a16:creationId xmlns:a16="http://schemas.microsoft.com/office/drawing/2014/main" id="{E14B049D-CB7E-49BE-AFFB-5E052297DF9C}"/>
              </a:ext>
            </a:extLst>
          </p:cNvPr>
          <p:cNvSpPr>
            <a:spLocks noGrp="1" noRot="1" noChangeAspect="1" noChangeArrowheads="1" noTextEdit="1"/>
          </p:cNvSpPr>
          <p:nvPr>
            <p:ph type="sldImg"/>
          </p:nvPr>
        </p:nvSpPr>
        <p:spPr>
          <a:ln/>
        </p:spPr>
      </p:sp>
      <p:sp>
        <p:nvSpPr>
          <p:cNvPr id="66564" name="Rectangle 1027">
            <a:extLst>
              <a:ext uri="{FF2B5EF4-FFF2-40B4-BE49-F238E27FC236}">
                <a16:creationId xmlns:a16="http://schemas.microsoft.com/office/drawing/2014/main" id="{7CE39E06-F9C8-4C71-8917-F8CC39008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Another concern is the possibility that cryptanalysis is possible by exploiting the characteristics of the DES algorithm. The focus of concern has been on the eight substitution tables, or S-boxes, that are used in each iteration. These techniques </a:t>
            </a:r>
            <a:r>
              <a:rPr lang="en-AU" altLang="it-IT">
                <a:latin typeface="Arial" panose="020B0604020202020204" pitchFamily="34" charset="0"/>
                <a:cs typeface="Arial" panose="020B0604020202020204" pitchFamily="34" charset="0"/>
              </a:rPr>
              <a:t>utilise some deep structure of the cipher by gathering information about encryptions so that eventually you can recover some/all of the sub-key bits, and then exhaustively search for the rest if necessary. Generally these are statistical attacks which depend on the amount of information gathered for their likelihood of success. Attacks of this form include differential cryptanalysis. linear cryptanalysis, and related key attacks.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A19FE55C-9A02-4D3B-A859-AC93F73EAF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BE86C73-AF44-4E13-894B-7D3E87AFA402}" type="slidenum">
              <a:rPr lang="en-AU" altLang="it-IT" smtClean="0"/>
              <a:pPr>
                <a:spcBef>
                  <a:spcPct val="0"/>
                </a:spcBef>
              </a:pPr>
              <a:t>31</a:t>
            </a:fld>
            <a:endParaRPr lang="en-AU" altLang="it-IT"/>
          </a:p>
        </p:txBody>
      </p:sp>
      <p:sp>
        <p:nvSpPr>
          <p:cNvPr id="97283" name="Rectangle 2">
            <a:extLst>
              <a:ext uri="{FF2B5EF4-FFF2-40B4-BE49-F238E27FC236}">
                <a16:creationId xmlns:a16="http://schemas.microsoft.com/office/drawing/2014/main" id="{8D837A6B-CB21-45A3-81F7-94C04B80ADF0}"/>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A5E5E0F6-84FD-4367-A234-2E592488CD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The Advanced Encryption Standard (AES) was published by NIST (National Institute of Standards and Technology) in 2001. AES is a symmetric block cipher that is intended to replace DES as the approved standard for a wide range of applications.</a:t>
            </a:r>
            <a:r>
              <a:rPr lang="en-AU" altLang="it-IT">
                <a:latin typeface="Arial" panose="020B0604020202020204" pitchFamily="34" charset="0"/>
                <a:cs typeface="Arial" panose="020B0604020202020204" pitchFamily="34" charset="0"/>
              </a:rPr>
              <a:t> The AES cipher (&amp; other candidates) form the latest generation of block ciphers, and now we see a significant increase in the block size - from the old standard of 64-bits up to 128-bits; and keys from 128 to 256-bits. In part this has been driven by the public demonstrations of exhaustive key searches of DES. Whilst triple-DES is regarded as secure and well understood, it is slow, especially in s/w. </a:t>
            </a:r>
            <a:r>
              <a:rPr lang="en-US" altLang="it-IT">
                <a:latin typeface="Arial" panose="020B0604020202020204" pitchFamily="34" charset="0"/>
                <a:cs typeface="Arial" panose="020B0604020202020204" pitchFamily="34" charset="0"/>
              </a:rPr>
              <a:t>In a first round of evaluation, 15 proposed algorithms were accepted. A second round narrowed the field to 5 algorithms. NIST completed its evaluation process and published a final standard (FIPS PUB 197) in November of 2001. NIST selected Rijndael as the proposed AES algorithm. The two researchers who developed and submitted Rijndael for the AES are both cryptographers from Belgium: Dr. Joan Daemen and Dr.Vincent Rijmen. </a:t>
            </a:r>
            <a:endParaRPr lang="en-AU" altLang="it-IT">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D7DBA591-DF8E-42B8-95A0-4E87A2C86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4793FA1-2F38-4BF1-96B6-68817875F856}" type="slidenum">
              <a:rPr lang="en-AU" altLang="it-IT" smtClean="0"/>
              <a:pPr>
                <a:spcBef>
                  <a:spcPct val="0"/>
                </a:spcBef>
              </a:pPr>
              <a:t>4</a:t>
            </a:fld>
            <a:endParaRPr lang="en-AU" altLang="it-IT"/>
          </a:p>
        </p:txBody>
      </p:sp>
      <p:sp>
        <p:nvSpPr>
          <p:cNvPr id="15363" name="Rectangle 2">
            <a:extLst>
              <a:ext uri="{FF2B5EF4-FFF2-40B4-BE49-F238E27FC236}">
                <a16:creationId xmlns:a16="http://schemas.microsoft.com/office/drawing/2014/main" id="{90408C26-ADA2-4566-A415-B62BF6019DC9}"/>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91EC70E2-AC95-4183-B8C9-9376F3EC7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Detail the five ingredients of the symmetric cipher model, shown in Stallings Figure 2.1:</a:t>
            </a:r>
          </a:p>
          <a:p>
            <a:pPr eaLnBrk="1" hangingPunct="1">
              <a:buFontTx/>
              <a:buChar char="•"/>
            </a:pPr>
            <a:r>
              <a:rPr lang="en-US" altLang="it-IT">
                <a:latin typeface="Arial" panose="020B0604020202020204" pitchFamily="34" charset="0"/>
              </a:rPr>
              <a:t> plaintext - original message</a:t>
            </a:r>
          </a:p>
          <a:p>
            <a:pPr eaLnBrk="1" hangingPunct="1">
              <a:buFontTx/>
              <a:buChar char="•"/>
            </a:pPr>
            <a:r>
              <a:rPr lang="en-US" altLang="it-IT">
                <a:latin typeface="Arial" panose="020B0604020202020204" pitchFamily="34" charset="0"/>
              </a:rPr>
              <a:t> encryption algorithm – performs substitutions/transformations on plaintext</a:t>
            </a:r>
          </a:p>
          <a:p>
            <a:pPr eaLnBrk="1" hangingPunct="1">
              <a:buFontTx/>
              <a:buChar char="•"/>
            </a:pPr>
            <a:r>
              <a:rPr lang="en-US" altLang="it-IT">
                <a:latin typeface="Arial" panose="020B0604020202020204" pitchFamily="34" charset="0"/>
              </a:rPr>
              <a:t> secret key – control exact substitutions/transformations used in encryption algorithm</a:t>
            </a:r>
          </a:p>
          <a:p>
            <a:pPr eaLnBrk="1" hangingPunct="1">
              <a:buFontTx/>
              <a:buChar char="•"/>
            </a:pPr>
            <a:r>
              <a:rPr lang="en-US" altLang="it-IT">
                <a:latin typeface="Arial" panose="020B0604020202020204" pitchFamily="34" charset="0"/>
              </a:rPr>
              <a:t> ciphertext - scrambled message</a:t>
            </a:r>
          </a:p>
          <a:p>
            <a:pPr eaLnBrk="1" hangingPunct="1">
              <a:buFontTx/>
              <a:buChar char="•"/>
            </a:pPr>
            <a:r>
              <a:rPr lang="en-US" altLang="it-IT">
                <a:latin typeface="Arial" panose="020B0604020202020204" pitchFamily="34" charset="0"/>
              </a:rPr>
              <a:t> decryption algorithm – inverse of encryption algorithm</a:t>
            </a:r>
            <a:endParaRPr lang="en-AU" altLang="it-IT">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20466E01-11DB-4536-8E06-007DC4F0C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769B7A3-2777-4071-8ADF-FF1A452DA3FC}" type="slidenum">
              <a:rPr lang="en-AU" altLang="it-IT" smtClean="0"/>
              <a:pPr>
                <a:spcBef>
                  <a:spcPct val="0"/>
                </a:spcBef>
              </a:pPr>
              <a:t>32</a:t>
            </a:fld>
            <a:endParaRPr lang="en-AU" altLang="it-IT"/>
          </a:p>
        </p:txBody>
      </p:sp>
      <p:sp>
        <p:nvSpPr>
          <p:cNvPr id="99331" name="Rectangle 2">
            <a:extLst>
              <a:ext uri="{FF2B5EF4-FFF2-40B4-BE49-F238E27FC236}">
                <a16:creationId xmlns:a16="http://schemas.microsoft.com/office/drawing/2014/main" id="{8F2C54CE-0504-49B7-8828-236F0E1AF721}"/>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B25DF143-3D90-4998-87DF-78FA57768D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The Rijndael proposal for AES defined a cipher in which the block length and the key length can be independently specified to be 128,192,or 256 bits. The AES specification uses the same three key size alternatives but limits the block length to 128 bits. Rijndael is an academic submission, based on the earlier Square cipher, from Belgium academics Dr Joan Daemen and Dr Vincent Rijmen. It is an iterative cipher (operates on entire data block in every round) rather than feistel (operate on halves at a time), and was designed to have characteristics of: Resistance against all known attacks, Speed and code compactness on a wide range of platforms, &amp; Design simplicity.</a:t>
            </a:r>
          </a:p>
          <a:p>
            <a:pPr eaLnBrk="1" hangingPunct="1"/>
            <a:endParaRPr lang="en-US" altLang="it-IT">
              <a:latin typeface="Arial" panose="020B0604020202020204" pitchFamily="34" charset="0"/>
              <a:cs typeface="Arial" panose="020B0604020202020204" pitchFamily="34" charset="0"/>
            </a:endParaRPr>
          </a:p>
          <a:p>
            <a:pPr eaLnBrk="1" hangingPunct="1"/>
            <a:endParaRPr lang="en-AU" altLang="it-IT">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C39AEE3D-4274-4E09-B4B0-01A7E82D7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4A9B3F9-EB8A-487D-8DB3-FFB18D266297}" type="slidenum">
              <a:rPr lang="en-AU" altLang="it-IT" smtClean="0"/>
              <a:pPr>
                <a:spcBef>
                  <a:spcPct val="0"/>
                </a:spcBef>
              </a:pPr>
              <a:t>33</a:t>
            </a:fld>
            <a:endParaRPr lang="en-AU" altLang="it-IT"/>
          </a:p>
        </p:txBody>
      </p:sp>
      <p:sp>
        <p:nvSpPr>
          <p:cNvPr id="101379" name="Rectangle 2">
            <a:extLst>
              <a:ext uri="{FF2B5EF4-FFF2-40B4-BE49-F238E27FC236}">
                <a16:creationId xmlns:a16="http://schemas.microsoft.com/office/drawing/2014/main" id="{ABE03FC3-77A1-4D7D-B9CC-2AC90BBCD38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87230776-EE05-4F09-BE0B-184D7244D6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Stallings Figure 5.1 shows the overall encryption process in AES.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8E01DB2-1FE2-4B05-9C36-165327F1C731}"/>
              </a:ext>
            </a:extLst>
          </p:cNvPr>
          <p:cNvSpPr>
            <a:spLocks noGrp="1" noRot="1" noChangeAspect="1" noChangeArrowheads="1" noTextEdit="1"/>
          </p:cNvSpPr>
          <p:nvPr>
            <p:ph type="sldImg"/>
          </p:nvPr>
        </p:nvSpPr>
        <p:spPr>
          <a:xfrm>
            <a:off x="381000" y="685800"/>
            <a:ext cx="6096000" cy="3429000"/>
          </a:xfrm>
          <a:ln/>
        </p:spPr>
      </p:sp>
      <p:sp>
        <p:nvSpPr>
          <p:cNvPr id="103427" name="Notes Placeholder 2">
            <a:extLst>
              <a:ext uri="{FF2B5EF4-FFF2-40B4-BE49-F238E27FC236}">
                <a16:creationId xmlns:a16="http://schemas.microsoft.com/office/drawing/2014/main" id="{3162DC45-8CE0-49E2-826B-35E100A57D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We now work through an example, and consider some of its implications. The plaintext, key, and resulting ciphertext are as follows:  </a:t>
            </a:r>
          </a:p>
          <a:p>
            <a:pPr eaLnBrk="1" hangingPunct="1"/>
            <a:r>
              <a:rPr lang="en-US" altLang="it-IT">
                <a:latin typeface="Arial" panose="020B0604020202020204" pitchFamily="34" charset="0"/>
              </a:rPr>
              <a:t>Plaintext: 0123456789abcdeffedcba9876543210 </a:t>
            </a:r>
          </a:p>
          <a:p>
            <a:pPr eaLnBrk="1" hangingPunct="1"/>
            <a:r>
              <a:rPr lang="en-US" altLang="it-IT">
                <a:latin typeface="Arial" panose="020B0604020202020204" pitchFamily="34" charset="0"/>
              </a:rPr>
              <a:t>Key: 0f1571c947d9e8590cb7add6af7f6798 </a:t>
            </a:r>
          </a:p>
          <a:p>
            <a:pPr eaLnBrk="1" hangingPunct="1"/>
            <a:r>
              <a:rPr lang="en-US" altLang="it-IT">
                <a:latin typeface="Arial" panose="020B0604020202020204" pitchFamily="34" charset="0"/>
              </a:rPr>
              <a:t>Ciphertext: ff0b844a0853bf7c6934ab4364148fb9 </a:t>
            </a:r>
          </a:p>
          <a:p>
            <a:pPr eaLnBrk="1" hangingPunct="1"/>
            <a:r>
              <a:rPr lang="en-US" altLang="it-IT">
                <a:latin typeface="Arial" panose="020B0604020202020204" pitchFamily="34" charset="0"/>
              </a:rPr>
              <a:t>Table 5.3 shows the expansion of the 16-byte key into 10 round keys. As previously explained, this process is performed word by word, with each four-byte word occupying one column of the word round key matrix. The left hand column shows the four round key words generated for each round. The right hand column shows the steps used to generate the auxiliary word used in key expansion. We begin, of course, with the key itself serving as the round key for round 0. </a:t>
            </a:r>
          </a:p>
        </p:txBody>
      </p:sp>
      <p:sp>
        <p:nvSpPr>
          <p:cNvPr id="103428" name="Slide Number Placeholder 3">
            <a:extLst>
              <a:ext uri="{FF2B5EF4-FFF2-40B4-BE49-F238E27FC236}">
                <a16:creationId xmlns:a16="http://schemas.microsoft.com/office/drawing/2014/main" id="{00CEA319-4C3C-40F5-9349-B0DB28FAE9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7D68E85-E3B3-4C3F-8236-939B61C18D05}" type="slidenum">
              <a:rPr lang="en-AU" altLang="it-IT" smtClean="0"/>
              <a:pPr>
                <a:spcBef>
                  <a:spcPct val="0"/>
                </a:spcBef>
              </a:pPr>
              <a:t>34</a:t>
            </a:fld>
            <a:endParaRPr lang="en-AU"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FBD69444-E700-44A3-8160-3E0B4883855C}"/>
              </a:ext>
            </a:extLst>
          </p:cNvPr>
          <p:cNvSpPr>
            <a:spLocks noGrp="1" noRot="1" noChangeAspect="1" noChangeArrowheads="1" noTextEdit="1"/>
          </p:cNvSpPr>
          <p:nvPr>
            <p:ph type="sldImg"/>
          </p:nvPr>
        </p:nvSpPr>
        <p:spPr>
          <a:xfrm>
            <a:off x="381000" y="685800"/>
            <a:ext cx="6096000" cy="3429000"/>
          </a:xfrm>
          <a:ln/>
        </p:spPr>
      </p:sp>
      <p:sp>
        <p:nvSpPr>
          <p:cNvPr id="105475" name="Notes Placeholder 2">
            <a:extLst>
              <a:ext uri="{FF2B5EF4-FFF2-40B4-BE49-F238E27FC236}">
                <a16:creationId xmlns:a16="http://schemas.microsoft.com/office/drawing/2014/main" id="{E4E685AC-A905-494A-8E6D-935B95CF2C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Next, Table 5.4 shows the progression of the state matrix through the AES encryption process. The first column shows the value of the state matrix at the start of a round. For the first row, the state matrix is just the matrix arrangement of the plaintext. The second, third, and fourth columns show the value of the state matrix for that round after the SubBytes, ShiftRows, and MixColumns transformations, respectively. The fifth column shows the round key. You can verify that these round keys equate with those shown in Table 5.3. The first column shows the value of the state matrix resulting from the bitwise XOR of the state after the preceding MixColumns with the round key for the preceding round. </a:t>
            </a:r>
          </a:p>
        </p:txBody>
      </p:sp>
      <p:sp>
        <p:nvSpPr>
          <p:cNvPr id="105476" name="Slide Number Placeholder 3">
            <a:extLst>
              <a:ext uri="{FF2B5EF4-FFF2-40B4-BE49-F238E27FC236}">
                <a16:creationId xmlns:a16="http://schemas.microsoft.com/office/drawing/2014/main" id="{C4C68C64-400B-4FF5-A1A1-AC96575E50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41629AB-825B-4E49-91F4-3268EDCD3DBD}" type="slidenum">
              <a:rPr lang="en-AU" altLang="it-IT" smtClean="0"/>
              <a:pPr>
                <a:spcBef>
                  <a:spcPct val="0"/>
                </a:spcBef>
              </a:pPr>
              <a:t>35</a:t>
            </a:fld>
            <a:endParaRPr lang="en-AU"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4CCFBCD-376F-42CA-B807-D5B712CFBEE1}"/>
              </a:ext>
            </a:extLst>
          </p:cNvPr>
          <p:cNvSpPr>
            <a:spLocks noGrp="1" noRot="1" noChangeAspect="1" noChangeArrowheads="1" noTextEdit="1"/>
          </p:cNvSpPr>
          <p:nvPr>
            <p:ph type="sldImg"/>
          </p:nvPr>
        </p:nvSpPr>
        <p:spPr>
          <a:xfrm>
            <a:off x="381000" y="685800"/>
            <a:ext cx="6096000" cy="3429000"/>
          </a:xfrm>
          <a:ln/>
        </p:spPr>
      </p:sp>
      <p:sp>
        <p:nvSpPr>
          <p:cNvPr id="107523" name="Notes Placeholder 2">
            <a:extLst>
              <a:ext uri="{FF2B5EF4-FFF2-40B4-BE49-F238E27FC236}">
                <a16:creationId xmlns:a16="http://schemas.microsoft.com/office/drawing/2014/main" id="{4C969391-BA08-440A-AD40-47EC3AB8FB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In any good cipher design, want the avalanche effect, in which a small change in plaintext or key produces a large change in the ciphertext. Using the example from Table 5.4, Table 5.5 shows the result when the eighth bit of the plaintext is changed. The second column of the table shows the value of the state matrix at the end of each round for the two plaintexts. Note that after just one round, 20 bits of the state vector differ. And after two rounds, close to half the bits differ. This magnitude of difference propagates through the remaining rounds. A bit difference in approximately half the positions in the most desirable outcome. </a:t>
            </a:r>
          </a:p>
        </p:txBody>
      </p:sp>
      <p:sp>
        <p:nvSpPr>
          <p:cNvPr id="107524" name="Slide Number Placeholder 3">
            <a:extLst>
              <a:ext uri="{FF2B5EF4-FFF2-40B4-BE49-F238E27FC236}">
                <a16:creationId xmlns:a16="http://schemas.microsoft.com/office/drawing/2014/main" id="{ACA5EA10-DD42-4C5B-A0E3-365CC14930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B876B2A-5F1E-4BB4-9A51-091343025F19}" type="slidenum">
              <a:rPr lang="en-AU" altLang="it-IT" smtClean="0"/>
              <a:pPr>
                <a:spcBef>
                  <a:spcPct val="0"/>
                </a:spcBef>
              </a:pPr>
              <a:t>36</a:t>
            </a:fld>
            <a:endParaRPr lang="en-AU"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C56F3BF0-AFC9-4151-ABC0-FF285F90F7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E6FCA1-A4F9-4021-ADC2-7411F44BD617}" type="slidenum">
              <a:rPr lang="en-AU" altLang="it-IT" smtClean="0"/>
              <a:pPr>
                <a:spcBef>
                  <a:spcPct val="0"/>
                </a:spcBef>
              </a:pPr>
              <a:t>37</a:t>
            </a:fld>
            <a:endParaRPr lang="en-AU" altLang="it-IT"/>
          </a:p>
        </p:txBody>
      </p:sp>
      <p:sp>
        <p:nvSpPr>
          <p:cNvPr id="109571" name="Rectangle 2">
            <a:extLst>
              <a:ext uri="{FF2B5EF4-FFF2-40B4-BE49-F238E27FC236}">
                <a16:creationId xmlns:a16="http://schemas.microsoft.com/office/drawing/2014/main" id="{01AC00FD-3A6F-4C89-93C1-F7964069CBBD}"/>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0BBADC9E-EF8D-4E7E-843A-A49A1BD91C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AES can also be very efficiently implemented on an 32-bit processor, by rewriting the stage transformation to use 4 table lookups &amp; 4 XOR’s per column of state. These tables can be computed in advance using the formulae shown in the text, and need 4Kb to store.</a:t>
            </a:r>
          </a:p>
          <a:p>
            <a:pPr eaLnBrk="1" hangingPunct="1"/>
            <a:r>
              <a:rPr lang="en-US" altLang="it-IT">
                <a:latin typeface="Arial" panose="020B0604020202020204" pitchFamily="34" charset="0"/>
                <a:cs typeface="Arial" panose="020B0604020202020204" pitchFamily="34" charset="0"/>
              </a:rPr>
              <a:t>The developers of Rijndael believe that this compact, efficient implementation was probably one of the most important factors in the selection of Rijndael for AES.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BBB36A8-FD75-452F-9F30-9565385125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0F8E2BB-8557-4A6A-9EE7-24FE4F776C1D}" type="slidenum">
              <a:rPr lang="en-AU" altLang="it-IT" smtClean="0"/>
              <a:pPr>
                <a:spcBef>
                  <a:spcPct val="0"/>
                </a:spcBef>
              </a:pPr>
              <a:t>39</a:t>
            </a:fld>
            <a:endParaRPr lang="en-AU" altLang="it-IT"/>
          </a:p>
        </p:txBody>
      </p:sp>
      <p:sp>
        <p:nvSpPr>
          <p:cNvPr id="114691" name="Rectangle 1026">
            <a:extLst>
              <a:ext uri="{FF2B5EF4-FFF2-40B4-BE49-F238E27FC236}">
                <a16:creationId xmlns:a16="http://schemas.microsoft.com/office/drawing/2014/main" id="{02A587A2-758F-4C8A-8BFF-38CB1BC9EC8E}"/>
              </a:ext>
            </a:extLst>
          </p:cNvPr>
          <p:cNvSpPr>
            <a:spLocks noGrp="1" noRot="1" noChangeAspect="1" noChangeArrowheads="1" noTextEdit="1"/>
          </p:cNvSpPr>
          <p:nvPr>
            <p:ph type="sldImg"/>
          </p:nvPr>
        </p:nvSpPr>
        <p:spPr>
          <a:ln/>
        </p:spPr>
      </p:sp>
      <p:sp>
        <p:nvSpPr>
          <p:cNvPr id="114692" name="Rectangle 1027">
            <a:extLst>
              <a:ext uri="{FF2B5EF4-FFF2-40B4-BE49-F238E27FC236}">
                <a16:creationId xmlns:a16="http://schemas.microsoft.com/office/drawing/2014/main" id="{9591B6F2-4929-4716-993A-6FBA2EA2F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Opening quote.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CE8EAADE-C4EA-4020-81B9-46F9D48E58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A8E3772-C86F-42C7-9068-7A32F372F85B}" type="slidenum">
              <a:rPr lang="en-AU" altLang="it-IT" smtClean="0"/>
              <a:pPr>
                <a:spcBef>
                  <a:spcPct val="0"/>
                </a:spcBef>
              </a:pPr>
              <a:t>40</a:t>
            </a:fld>
            <a:endParaRPr lang="en-AU" altLang="it-IT"/>
          </a:p>
        </p:txBody>
      </p:sp>
      <p:sp>
        <p:nvSpPr>
          <p:cNvPr id="116739" name="Rectangle 1026">
            <a:extLst>
              <a:ext uri="{FF2B5EF4-FFF2-40B4-BE49-F238E27FC236}">
                <a16:creationId xmlns:a16="http://schemas.microsoft.com/office/drawing/2014/main" id="{4E470DF3-0914-4307-9936-C8B45F386433}"/>
              </a:ext>
            </a:extLst>
          </p:cNvPr>
          <p:cNvSpPr>
            <a:spLocks noGrp="1" noRot="1" noChangeAspect="1" noChangeArrowheads="1" noTextEdit="1"/>
          </p:cNvSpPr>
          <p:nvPr>
            <p:ph type="sldImg"/>
          </p:nvPr>
        </p:nvSpPr>
        <p:spPr>
          <a:ln/>
        </p:spPr>
      </p:sp>
      <p:sp>
        <p:nvSpPr>
          <p:cNvPr id="116740" name="Rectangle 1027">
            <a:extLst>
              <a:ext uri="{FF2B5EF4-FFF2-40B4-BE49-F238E27FC236}">
                <a16:creationId xmlns:a16="http://schemas.microsoft.com/office/drawing/2014/main" id="{CFDF9553-F3EA-48FD-AA67-942BFFD22A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The simplest form of multiple encryption has two encryption stages and two keys - Double-DES.</a:t>
            </a:r>
          </a:p>
          <a:p>
            <a:pPr eaLnBrk="1" hangingPunct="1"/>
            <a:r>
              <a:rPr lang="en-US" altLang="it-IT">
                <a:latin typeface="Arial" panose="020B0604020202020204" pitchFamily="34" charset="0"/>
              </a:rPr>
              <a:t>Have concern that there might be a single key that is equivalent to using 2 keys as above, not likely but only finally proved as impossible in 1992.</a:t>
            </a:r>
          </a:p>
          <a:p>
            <a:pPr eaLnBrk="1" hangingPunct="1"/>
            <a:r>
              <a:rPr lang="en-US" altLang="it-IT">
                <a:latin typeface="Arial" panose="020B0604020202020204" pitchFamily="34" charset="0"/>
              </a:rPr>
              <a:t>More seriously have the “meet-in-the-middle” attack, first described by Diffie in 1977. It is a known plaintext attack (ie have know pair (P,C), and attempts to find by trial-and-error a value X in the “middle” of the double-DES encryption of this pair, and chances of this are much better at O(2^56)  than exhaustive search at O(2^112).</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3B848CAC-E0B0-48C4-8985-241E5191D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56AFAE6-B303-4B51-93E7-0E6C0A167A75}" type="slidenum">
              <a:rPr lang="en-AU" altLang="it-IT" smtClean="0"/>
              <a:pPr>
                <a:spcBef>
                  <a:spcPct val="0"/>
                </a:spcBef>
              </a:pPr>
              <a:t>41</a:t>
            </a:fld>
            <a:endParaRPr lang="en-AU" altLang="it-IT"/>
          </a:p>
        </p:txBody>
      </p:sp>
      <p:sp>
        <p:nvSpPr>
          <p:cNvPr id="118787" name="Rectangle 2">
            <a:extLst>
              <a:ext uri="{FF2B5EF4-FFF2-40B4-BE49-F238E27FC236}">
                <a16:creationId xmlns:a16="http://schemas.microsoft.com/office/drawing/2014/main" id="{E9625B0A-365A-4377-A481-254BB9CE73CF}"/>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DC1A5DD5-85EC-4E5C-A3CF-7C3726C708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Triple-DES with two keys is a popular alternative to single-DES, but suffers from being 3 times slower to run. The use of encryption &amp; decryption stages are equivalent, but the chosen structure allows for compatibility with single-DES implementations. 3DES with two keys is a relatively popular alternative to DES and has been adopted for use in the key management standards ANS X9.17 and ISO 8732. Currently, there are no practical cryptanalytic attacks on 3DES. Coppersmith notes that the cost of a brute-force key search on 3DES is on the order of 2^112 (=5*10^33) and estimates that the cost of differential cryptanalysis suffers an exponential growth, compared to single DES, exceeding 10^52. </a:t>
            </a:r>
          </a:p>
          <a:p>
            <a:pPr eaLnBrk="1" hangingPunct="1"/>
            <a:r>
              <a:rPr lang="en-AU" altLang="it-IT">
                <a:latin typeface="Arial" panose="020B0604020202020204" pitchFamily="34" charset="0"/>
                <a:cs typeface="Arial" panose="020B0604020202020204" pitchFamily="34" charset="0"/>
              </a:rPr>
              <a:t>There are </a:t>
            </a:r>
            <a:r>
              <a:rPr lang="en-US" altLang="it-IT">
                <a:latin typeface="Arial" panose="020B0604020202020204" pitchFamily="34" charset="0"/>
                <a:cs typeface="Arial" panose="020B0604020202020204" pitchFamily="34" charset="0"/>
              </a:rPr>
              <a:t>several proposed attacks on 3DES that, although not currently practical, give a flavor for the types of attacks that have been considered and that could form the basis for more successful future attacks. See text for details. </a:t>
            </a:r>
            <a:endParaRPr lang="en-AU" altLang="it-IT">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CFF8C125-DDCC-4C2D-B05A-043D2EF12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D342EEC7-55A9-4DA8-94FB-C37F79817796}" type="slidenum">
              <a:rPr lang="en-AU" altLang="it-IT" smtClean="0"/>
              <a:pPr>
                <a:spcBef>
                  <a:spcPct val="0"/>
                </a:spcBef>
              </a:pPr>
              <a:t>42</a:t>
            </a:fld>
            <a:endParaRPr lang="en-AU" altLang="it-IT"/>
          </a:p>
        </p:txBody>
      </p:sp>
      <p:sp>
        <p:nvSpPr>
          <p:cNvPr id="120835" name="Rectangle 2">
            <a:extLst>
              <a:ext uri="{FF2B5EF4-FFF2-40B4-BE49-F238E27FC236}">
                <a16:creationId xmlns:a16="http://schemas.microsoft.com/office/drawing/2014/main" id="{D104C440-B82B-43E2-B8AD-EEB1888AC38E}"/>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773389F9-5D1E-47BB-8D94-E7DDA8B1C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Although the attacks currently known appear impractical, anyone using two-key 3DES may feel some concern. Thus, many researchers now feel that three-key 3DES is the preferred alternative. Three-key 3DES has an effective key length of 168 bits and is defined as shown. A number of Internet-based applications have adopted three-key 3DES, including PGP and S/MIME.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270002F8-35BB-4615-8DCC-EA3F8D79B7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BCBC05E-446D-411B-8A80-77CFE5B6A1E8}" type="slidenum">
              <a:rPr lang="en-AU" altLang="it-IT" smtClean="0"/>
              <a:pPr>
                <a:spcBef>
                  <a:spcPct val="0"/>
                </a:spcBef>
              </a:pPr>
              <a:t>5</a:t>
            </a:fld>
            <a:endParaRPr lang="en-AU" altLang="it-IT"/>
          </a:p>
        </p:txBody>
      </p:sp>
      <p:sp>
        <p:nvSpPr>
          <p:cNvPr id="17411" name="Rectangle 2">
            <a:extLst>
              <a:ext uri="{FF2B5EF4-FFF2-40B4-BE49-F238E27FC236}">
                <a16:creationId xmlns:a16="http://schemas.microsoft.com/office/drawing/2014/main" id="{7B5E1991-F28A-4A6B-8D30-2DC04EB92339}"/>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4885DD3F-BDD7-4E06-AE5A-3F64144A90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Briefly review some terminology used throughout the course.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5554FEB5-FF87-42D1-A356-39A0912532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E732CE-D79D-4A77-8CE3-97885CB05FBC}" type="slidenum">
              <a:rPr lang="en-AU" altLang="it-IT" smtClean="0"/>
              <a:pPr>
                <a:spcBef>
                  <a:spcPct val="0"/>
                </a:spcBef>
              </a:pPr>
              <a:t>43</a:t>
            </a:fld>
            <a:endParaRPr lang="en-AU" altLang="it-IT"/>
          </a:p>
        </p:txBody>
      </p:sp>
      <p:sp>
        <p:nvSpPr>
          <p:cNvPr id="122883" name="Rectangle 1026">
            <a:extLst>
              <a:ext uri="{FF2B5EF4-FFF2-40B4-BE49-F238E27FC236}">
                <a16:creationId xmlns:a16="http://schemas.microsoft.com/office/drawing/2014/main" id="{385744E8-47E8-4722-B71F-D3FCC7EDB5D1}"/>
              </a:ext>
            </a:extLst>
          </p:cNvPr>
          <p:cNvSpPr>
            <a:spLocks noGrp="1" noRot="1" noChangeAspect="1" noChangeArrowheads="1" noTextEdit="1"/>
          </p:cNvSpPr>
          <p:nvPr>
            <p:ph type="sldImg"/>
          </p:nvPr>
        </p:nvSpPr>
        <p:spPr>
          <a:solidFill>
            <a:srgbClr val="FFFFFF"/>
          </a:solidFill>
          <a:ln/>
        </p:spPr>
      </p:sp>
      <p:sp>
        <p:nvSpPr>
          <p:cNvPr id="122884" name="Rectangle 1027">
            <a:extLst>
              <a:ext uri="{FF2B5EF4-FFF2-40B4-BE49-F238E27FC236}">
                <a16:creationId xmlns:a16="http://schemas.microsoft.com/office/drawing/2014/main" id="{4C3727C8-E434-4A11-ACCD-1A6AAA195A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DES (or any block cipher) forms a basic building block, which en/decrypts a fixed sized block of data. However to use these in practise, we usually need to handle arbitrary amounts of data, which may be available in advance (in which case a block mode is appropriate), and may only be available a bit/byte at a time (in which case a stream mode is used). </a:t>
            </a:r>
            <a:r>
              <a:rPr lang="en-US" altLang="it-IT">
                <a:latin typeface="Arial" panose="020B0604020202020204" pitchFamily="34" charset="0"/>
              </a:rPr>
              <a:t>To apply a block cipher in a variety of applications, five "modes of operation" have been defined by NIST (SP 800-38A). In essence, a mode of operation is a technique for enhancing the effect of a cryptographic algorithm or adapting the algorithm for an application, such as applying a block cipher to a sequence of data blocks or a data stream. The five modes are intended to cover a wide variety of applications of encryption for which a block cipher could be used. These modes are intended for use with any symmetric block cipher, including triple DES and AES. </a:t>
            </a:r>
            <a:r>
              <a:rPr lang="en-US" altLang="it-IT">
                <a:latin typeface="Times-Roman" charset="0"/>
              </a:rPr>
              <a:t>. </a:t>
            </a:r>
            <a:endParaRPr lang="en-AU" altLang="it-IT">
              <a:latin typeface="Times-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1621557-CFF4-4FD2-8FF0-F33BE0C55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A36F619-F597-4BA5-B57C-D36AA8CA3E54}" type="slidenum">
              <a:rPr lang="en-AU" altLang="it-IT" smtClean="0"/>
              <a:pPr>
                <a:spcBef>
                  <a:spcPct val="0"/>
                </a:spcBef>
              </a:pPr>
              <a:t>44</a:t>
            </a:fld>
            <a:endParaRPr lang="en-AU" altLang="it-IT"/>
          </a:p>
        </p:txBody>
      </p:sp>
      <p:sp>
        <p:nvSpPr>
          <p:cNvPr id="124931" name="Rectangle 2">
            <a:extLst>
              <a:ext uri="{FF2B5EF4-FFF2-40B4-BE49-F238E27FC236}">
                <a16:creationId xmlns:a16="http://schemas.microsoft.com/office/drawing/2014/main" id="{3BDF657E-790A-4347-ACE4-DF5CC3021F4F}"/>
              </a:ext>
            </a:extLst>
          </p:cNvPr>
          <p:cNvSpPr>
            <a:spLocks noGrp="1" noRot="1" noChangeAspect="1" noChangeArrowheads="1" noTextEdit="1"/>
          </p:cNvSpPr>
          <p:nvPr>
            <p:ph type="sldImg"/>
          </p:nvPr>
        </p:nvSpPr>
        <p:spPr>
          <a:solidFill>
            <a:srgbClr val="FFFFFF"/>
          </a:solidFill>
          <a:ln/>
        </p:spPr>
      </p:sp>
      <p:sp>
        <p:nvSpPr>
          <p:cNvPr id="124932" name="Rectangle 3">
            <a:extLst>
              <a:ext uri="{FF2B5EF4-FFF2-40B4-BE49-F238E27FC236}">
                <a16:creationId xmlns:a16="http://schemas.microsoft.com/office/drawing/2014/main" id="{D057D40C-F1EE-4FA8-9BD1-645EAC15E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The simplest mode is the electronic codebook (ECB) mode, in which plaintext is handled one block at a time and each block of plaintext is encrypted using the same key. The term codebook is used because, for a given key, there is a unique ciphertext for every b-bit block of plaintext. Therefore, we can imagine a gigantic codebook in which there is an entry for every possible b-bit plaintext pattern showing its corresponding ciphertext</a:t>
            </a:r>
            <a:r>
              <a:rPr lang="en-US" altLang="it-IT" i="1">
                <a:latin typeface="Arial" panose="020B0604020202020204" pitchFamily="34" charset="0"/>
                <a:cs typeface="Arial" panose="020B0604020202020204" pitchFamily="34" charset="0"/>
              </a:rPr>
              <a:t>. </a:t>
            </a:r>
            <a:r>
              <a:rPr lang="en-US" altLang="it-IT">
                <a:latin typeface="Arial" panose="020B0604020202020204" pitchFamily="34" charset="0"/>
                <a:cs typeface="Arial" panose="020B0604020202020204" pitchFamily="34" charset="0"/>
              </a:rPr>
              <a:t>For a message longer than b bits, the procedure is simply to break the message into b-bit blocks, padding the last block if necessary. Decryption is performed one block at a time, always using the same key. </a:t>
            </a:r>
            <a:r>
              <a:rPr lang="en-AU" altLang="it-IT">
                <a:latin typeface="Arial" panose="020B0604020202020204" pitchFamily="34" charset="0"/>
                <a:cs typeface="Arial" panose="020B0604020202020204" pitchFamily="34" charset="0"/>
              </a:rPr>
              <a:t>ECB is the simplest of the modes, and is used when only a single block of info needs to be sent (eg. a session key encrypted using a master key).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8306D382-BBB5-41C6-A7DF-166701F69F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2DFDF64-70E3-4897-900D-B5D1D0735478}" type="slidenum">
              <a:rPr lang="en-AU" altLang="it-IT" smtClean="0"/>
              <a:pPr>
                <a:spcBef>
                  <a:spcPct val="0"/>
                </a:spcBef>
              </a:pPr>
              <a:t>45</a:t>
            </a:fld>
            <a:endParaRPr lang="en-AU" altLang="it-IT"/>
          </a:p>
        </p:txBody>
      </p:sp>
      <p:sp>
        <p:nvSpPr>
          <p:cNvPr id="126979" name="Rectangle 2">
            <a:extLst>
              <a:ext uri="{FF2B5EF4-FFF2-40B4-BE49-F238E27FC236}">
                <a16:creationId xmlns:a16="http://schemas.microsoft.com/office/drawing/2014/main" id="{18229FE7-3CA8-4733-8690-48CEF6815584}"/>
              </a:ext>
            </a:extLst>
          </p:cNvPr>
          <p:cNvSpPr>
            <a:spLocks noGrp="1" noRot="1" noChangeAspect="1" noChangeArrowheads="1" noTextEdit="1"/>
          </p:cNvSpPr>
          <p:nvPr>
            <p:ph type="sldImg"/>
          </p:nvPr>
        </p:nvSpPr>
        <p:spPr>
          <a:solidFill>
            <a:srgbClr val="FFFFFF"/>
          </a:solidFill>
          <a:ln/>
        </p:spPr>
      </p:sp>
      <p:sp>
        <p:nvSpPr>
          <p:cNvPr id="126980" name="Rectangle 3">
            <a:extLst>
              <a:ext uri="{FF2B5EF4-FFF2-40B4-BE49-F238E27FC236}">
                <a16:creationId xmlns:a16="http://schemas.microsoft.com/office/drawing/2014/main" id="{522486F3-DE66-4A9E-BC73-E5F95FB2F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6.3 illustrates the Electronic Codebook (ECB) Mode.</a:t>
            </a:r>
            <a:endParaRPr lang="en-AU" altLang="it-IT">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6D0F9663-43BF-4AE2-91CE-72B32F5DC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80A760E-F48C-4051-B627-82C6F5679E4D}" type="slidenum">
              <a:rPr lang="en-AU" altLang="it-IT" smtClean="0"/>
              <a:pPr>
                <a:spcBef>
                  <a:spcPct val="0"/>
                </a:spcBef>
              </a:pPr>
              <a:t>46</a:t>
            </a:fld>
            <a:endParaRPr lang="en-AU" altLang="it-IT"/>
          </a:p>
        </p:txBody>
      </p:sp>
      <p:sp>
        <p:nvSpPr>
          <p:cNvPr id="129027" name="Rectangle 2">
            <a:extLst>
              <a:ext uri="{FF2B5EF4-FFF2-40B4-BE49-F238E27FC236}">
                <a16:creationId xmlns:a16="http://schemas.microsoft.com/office/drawing/2014/main" id="{DAA128D8-361F-497B-9A40-3DD885CCEE90}"/>
              </a:ext>
            </a:extLst>
          </p:cNvPr>
          <p:cNvSpPr>
            <a:spLocks noGrp="1" noRot="1" noChangeAspect="1" noChangeArrowheads="1" noTextEdit="1"/>
          </p:cNvSpPr>
          <p:nvPr>
            <p:ph type="sldImg"/>
          </p:nvPr>
        </p:nvSpPr>
        <p:spPr>
          <a:solidFill>
            <a:srgbClr val="FFFFFF"/>
          </a:solidFill>
          <a:ln/>
        </p:spPr>
      </p:sp>
      <p:sp>
        <p:nvSpPr>
          <p:cNvPr id="129028" name="Rectangle 3">
            <a:extLst>
              <a:ext uri="{FF2B5EF4-FFF2-40B4-BE49-F238E27FC236}">
                <a16:creationId xmlns:a16="http://schemas.microsoft.com/office/drawing/2014/main" id="{594C147F-DBA1-408C-B0BC-E572E2BFDA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For lengthy messages, the ECB mode may not be secure. If the message is highly structured, it may be possible for a cryptanalyst to exploit these regularities. If the message has repetitive elements, with a period of repetition a multiple of </a:t>
            </a:r>
            <a:r>
              <a:rPr lang="en-US" altLang="it-IT" i="1">
                <a:latin typeface="Arial" panose="020B0604020202020204" pitchFamily="34" charset="0"/>
              </a:rPr>
              <a:t>b </a:t>
            </a:r>
            <a:r>
              <a:rPr lang="en-US" altLang="it-IT">
                <a:latin typeface="Arial" panose="020B0604020202020204" pitchFamily="34" charset="0"/>
              </a:rPr>
              <a:t>bits, then these elements can be identified by the analyst. This may help in the analysis or may provide an opportunity for substituting or rearranging blocks. Hence </a:t>
            </a:r>
            <a:r>
              <a:rPr lang="en-AU" altLang="it-IT">
                <a:latin typeface="Arial" panose="020B0604020202020204" pitchFamily="34" charset="0"/>
              </a:rPr>
              <a:t>ECB is not appropriate for any quantity of data, since repetitions can be seen, esp. with graphics, and because the blocks can be shuffled/inserted without affecting the en/decryption of each block. Its main use is to send one or a very few blocks, eg a session encryption key.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1DEDEAE0-58C2-42DA-9DDE-D8ED377854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68DE7E8-2C2D-4DAC-8F7D-F9DB1791BEDE}" type="slidenum">
              <a:rPr lang="en-AU" altLang="it-IT" smtClean="0"/>
              <a:pPr>
                <a:spcBef>
                  <a:spcPct val="0"/>
                </a:spcBef>
              </a:pPr>
              <a:t>47</a:t>
            </a:fld>
            <a:endParaRPr lang="en-AU" altLang="it-IT"/>
          </a:p>
        </p:txBody>
      </p:sp>
      <p:sp>
        <p:nvSpPr>
          <p:cNvPr id="131075" name="Rectangle 2">
            <a:extLst>
              <a:ext uri="{FF2B5EF4-FFF2-40B4-BE49-F238E27FC236}">
                <a16:creationId xmlns:a16="http://schemas.microsoft.com/office/drawing/2014/main" id="{EAD4B891-08EC-4552-BC37-C71AD1BC1356}"/>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0EAEB528-C188-4977-95BD-EA3BF99010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To overcome the problems of repetitions and order independence in ECB, want some way of making the ciphertext dependent on </a:t>
            </a:r>
            <a:r>
              <a:rPr lang="en-AU" altLang="it-IT" b="1">
                <a:latin typeface="Arial" panose="020B0604020202020204" pitchFamily="34" charset="0"/>
              </a:rPr>
              <a:t>all</a:t>
            </a:r>
            <a:r>
              <a:rPr lang="en-AU" altLang="it-IT">
                <a:latin typeface="Arial" panose="020B0604020202020204" pitchFamily="34" charset="0"/>
              </a:rPr>
              <a:t> blocks before it. The CBC provides this, by combining the previous ciphertext block with the current message block before encrypting. </a:t>
            </a:r>
            <a:r>
              <a:rPr lang="en-US" altLang="it-IT">
                <a:latin typeface="Arial" panose="020B0604020202020204" pitchFamily="34" charset="0"/>
              </a:rPr>
              <a:t>In effect, we have chained together the processing of the sequence of plaintext blocks. The input to the encryption function for each plaintext block bears no fixed relationship to the plaintext block. Therefore, repeating patterns of b bits are not exposed</a:t>
            </a:r>
            <a:r>
              <a:rPr lang="en-US" altLang="it-IT" i="1">
                <a:latin typeface="Arial" panose="020B0604020202020204" pitchFamily="34" charset="0"/>
              </a:rPr>
              <a:t>. </a:t>
            </a:r>
            <a:r>
              <a:rPr lang="en-US" altLang="it-IT">
                <a:latin typeface="Arial" panose="020B0604020202020204" pitchFamily="34" charset="0"/>
              </a:rPr>
              <a:t>For decryption, each cipher block is passed through the decryption algorithm. The result is XORed with the preceding ciphertext block to produce the plaintext block.</a:t>
            </a:r>
            <a:r>
              <a:rPr lang="en-US" altLang="it-IT" i="1">
                <a:latin typeface="Arial" panose="020B0604020202020204" pitchFamily="34" charset="0"/>
              </a:rPr>
              <a:t> </a:t>
            </a:r>
            <a:r>
              <a:rPr lang="en-US" altLang="it-IT">
                <a:latin typeface="Arial" panose="020B0604020202020204" pitchFamily="34" charset="0"/>
              </a:rPr>
              <a:t>To produce the first block of ciphertext, an initialization vector (IV) is XORed with the first block of plaintext. On decryption, the IV is XORed with the output of the decryption algorithm to recover the first block of plaintext. The IV is a data block that is that same size as the cipher block, and is either </a:t>
            </a:r>
            <a:r>
              <a:rPr lang="en-AU" altLang="it-IT">
                <a:latin typeface="Arial" panose="020B0604020202020204" pitchFamily="34" charset="0"/>
              </a:rPr>
              <a:t>well known (often all 0's), or otherwise is sent, ECB encrypted, just before starting CBC use. CBC mode is applicable whenever large amounts of data need to be sent securely, provided that all data is available in advance (eg email, FTP, web etc).</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E5D8EBA9-05C2-47CC-9820-768B7A63E5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C3E4626-5C4D-41CB-8AB7-79F4B3F486AF}" type="slidenum">
              <a:rPr lang="en-AU" altLang="it-IT" smtClean="0"/>
              <a:pPr>
                <a:spcBef>
                  <a:spcPct val="0"/>
                </a:spcBef>
              </a:pPr>
              <a:t>48</a:t>
            </a:fld>
            <a:endParaRPr lang="en-AU" altLang="it-IT"/>
          </a:p>
        </p:txBody>
      </p:sp>
      <p:sp>
        <p:nvSpPr>
          <p:cNvPr id="133123" name="Rectangle 2">
            <a:extLst>
              <a:ext uri="{FF2B5EF4-FFF2-40B4-BE49-F238E27FC236}">
                <a16:creationId xmlns:a16="http://schemas.microsoft.com/office/drawing/2014/main" id="{060BEEDE-FACE-48B3-B4A3-1C68EF30E1C6}"/>
              </a:ext>
            </a:extLst>
          </p:cNvPr>
          <p:cNvSpPr>
            <a:spLocks noGrp="1" noRot="1" noChangeAspect="1" noChangeArrowheads="1" noTextEdit="1"/>
          </p:cNvSpPr>
          <p:nvPr>
            <p:ph type="sldImg"/>
          </p:nvPr>
        </p:nvSpPr>
        <p:spPr>
          <a:solidFill>
            <a:srgbClr val="FFFFFF"/>
          </a:solidFill>
          <a:ln/>
        </p:spPr>
      </p:sp>
      <p:sp>
        <p:nvSpPr>
          <p:cNvPr id="133124" name="Rectangle 3">
            <a:extLst>
              <a:ext uri="{FF2B5EF4-FFF2-40B4-BE49-F238E27FC236}">
                <a16:creationId xmlns:a16="http://schemas.microsoft.com/office/drawing/2014/main" id="{2AC6F770-28E4-4C59-A757-20D5A1AD73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6.4 illustrates the </a:t>
            </a:r>
            <a:r>
              <a:rPr lang="en-AU" altLang="it-IT">
                <a:latin typeface="Arial" panose="020B0604020202020204" pitchFamily="34" charset="0"/>
              </a:rPr>
              <a:t>Cipher Block Chaining (CBC)</a:t>
            </a:r>
            <a:r>
              <a:rPr lang="en-US" altLang="it-IT">
                <a:latin typeface="Arial" panose="020B0604020202020204" pitchFamily="34" charset="0"/>
              </a:rPr>
              <a:t> Mode.</a:t>
            </a:r>
            <a:endParaRPr lang="en-AU" altLang="it-IT">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A086174-4C4E-497F-B0E0-F8B1E787E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C0C7BE7-6165-4801-AE7C-C6008D6F4EE3}" type="slidenum">
              <a:rPr lang="en-AU" altLang="it-IT" smtClean="0"/>
              <a:pPr>
                <a:spcBef>
                  <a:spcPct val="0"/>
                </a:spcBef>
              </a:pPr>
              <a:t>49</a:t>
            </a:fld>
            <a:endParaRPr lang="en-AU" altLang="it-IT"/>
          </a:p>
        </p:txBody>
      </p:sp>
      <p:sp>
        <p:nvSpPr>
          <p:cNvPr id="135171" name="Rectangle 2">
            <a:extLst>
              <a:ext uri="{FF2B5EF4-FFF2-40B4-BE49-F238E27FC236}">
                <a16:creationId xmlns:a16="http://schemas.microsoft.com/office/drawing/2014/main" id="{908FB79A-A3CF-402A-A7E4-B453D8CA5A2C}"/>
              </a:ext>
            </a:extLst>
          </p:cNvPr>
          <p:cNvSpPr>
            <a:spLocks noGrp="1" noRot="1" noChangeAspect="1" noChangeArrowheads="1" noTextEdit="1"/>
          </p:cNvSpPr>
          <p:nvPr>
            <p:ph type="sldImg"/>
          </p:nvPr>
        </p:nvSpPr>
        <p:spPr>
          <a:solidFill>
            <a:srgbClr val="FFFFFF"/>
          </a:solidFill>
          <a:ln/>
        </p:spPr>
      </p:sp>
      <p:sp>
        <p:nvSpPr>
          <p:cNvPr id="135172" name="Rectangle 3">
            <a:extLst>
              <a:ext uri="{FF2B5EF4-FFF2-40B4-BE49-F238E27FC236}">
                <a16:creationId xmlns:a16="http://schemas.microsoft.com/office/drawing/2014/main" id="{4E9791F6-0409-4B39-B95D-C10267A4B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One issue that arises with block modes is how to handle the last block, which may well not be complete. In general have to pad this block (typically with 0's), and then must recognise padding at other end - may be obvious (eg in text the 0 value should usually not occur), or otherwise must explicitly have the last byte as a count of how much padding was used (including the count). Note that if this is done, if the last block IS an even multiple of 8 bytes or has exactly the same form as pad+count, then will have to add an extra block, all padding so as to have a count in the last byte. There are other, more esoteric, “ciphertext stealing” modes, which avoid the need for an extra block.</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7A3D194-7ECD-4B16-BB3A-A8B1AE255B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F27EDC5-64C0-451B-9BBC-FF28371092C9}" type="slidenum">
              <a:rPr lang="en-AU" altLang="it-IT" smtClean="0"/>
              <a:pPr>
                <a:spcBef>
                  <a:spcPct val="0"/>
                </a:spcBef>
              </a:pPr>
              <a:t>50</a:t>
            </a:fld>
            <a:endParaRPr lang="en-AU" altLang="it-IT"/>
          </a:p>
        </p:txBody>
      </p:sp>
      <p:sp>
        <p:nvSpPr>
          <p:cNvPr id="137219" name="Rectangle 2">
            <a:extLst>
              <a:ext uri="{FF2B5EF4-FFF2-40B4-BE49-F238E27FC236}">
                <a16:creationId xmlns:a16="http://schemas.microsoft.com/office/drawing/2014/main" id="{5E49BA1E-F0FC-482C-860C-B4B862B81487}"/>
              </a:ext>
            </a:extLst>
          </p:cNvPr>
          <p:cNvSpPr>
            <a:spLocks noGrp="1" noRot="1" noChangeAspect="1" noChangeArrowheads="1" noTextEdit="1"/>
          </p:cNvSpPr>
          <p:nvPr>
            <p:ph type="sldImg"/>
          </p:nvPr>
        </p:nvSpPr>
        <p:spPr>
          <a:solidFill>
            <a:srgbClr val="FFFFFF"/>
          </a:solidFill>
          <a:ln/>
        </p:spPr>
      </p:sp>
      <p:sp>
        <p:nvSpPr>
          <p:cNvPr id="137220" name="Rectangle 3">
            <a:extLst>
              <a:ext uri="{FF2B5EF4-FFF2-40B4-BE49-F238E27FC236}">
                <a16:creationId xmlns:a16="http://schemas.microsoft.com/office/drawing/2014/main" id="{38116187-653C-411E-B45A-9A04F893A6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CBC is the block mode generally used. The chaining provides an avalanche effect, which means the encrypted message cannot be changed or rearranged without totally destroying the subsequent data.</a:t>
            </a:r>
            <a:r>
              <a:rPr lang="en-AU" altLang="it-IT">
                <a:latin typeface="Arial" panose="020B0604020202020204" pitchFamily="34" charset="0"/>
              </a:rPr>
              <a:t> However there is the issue of ensuring that the IV is either fixed or sent encrypted in ECB mode to stop attacks on 1st block.</a:t>
            </a:r>
          </a:p>
          <a:p>
            <a:pPr eaLnBrk="1" hangingPunct="1"/>
            <a:endParaRPr lang="en-AU" altLang="it-IT">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935032E8-AFC4-41AD-9419-577ABC5DCF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715B99F-5C22-4A58-B6F3-F8E7106020B4}" type="slidenum">
              <a:rPr lang="en-AU" altLang="it-IT" smtClean="0"/>
              <a:pPr>
                <a:spcBef>
                  <a:spcPct val="0"/>
                </a:spcBef>
              </a:pPr>
              <a:t>51</a:t>
            </a:fld>
            <a:endParaRPr lang="en-AU" altLang="it-IT"/>
          </a:p>
        </p:txBody>
      </p:sp>
      <p:sp>
        <p:nvSpPr>
          <p:cNvPr id="147459" name="Rectangle 2">
            <a:extLst>
              <a:ext uri="{FF2B5EF4-FFF2-40B4-BE49-F238E27FC236}">
                <a16:creationId xmlns:a16="http://schemas.microsoft.com/office/drawing/2014/main" id="{6196800B-3D48-477D-91AD-EE643C1770B1}"/>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8E18C71C-CE53-4B43-849D-3A24B2B7A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it-IT">
                <a:latin typeface="Arial" panose="020B0604020202020204" pitchFamily="34" charset="0"/>
              </a:rPr>
              <a:t>An alternative to CFB is OFB. Here the generation of the "random" bits is independent of the message being encrypted. </a:t>
            </a:r>
            <a:r>
              <a:rPr lang="en-US" altLang="it-IT">
                <a:latin typeface="Arial" panose="020B0604020202020204" pitchFamily="34" charset="0"/>
              </a:rPr>
              <a:t>The output feedback (OFB) mode is similar in structure to that of CFB, except that the output of the encryption function is fed back to the shift register in OFB, whereas in CFB the ciphertext unit is fed back to the shift register. The other difference is that the OFB mode operates on full blocks of plaintext and ciphertext, not on an </a:t>
            </a:r>
            <a:r>
              <a:rPr lang="en-US" altLang="it-IT" i="1">
                <a:latin typeface="Arial" panose="020B0604020202020204" pitchFamily="34" charset="0"/>
              </a:rPr>
              <a:t>s-</a:t>
            </a:r>
            <a:r>
              <a:rPr lang="en-US" altLang="it-IT">
                <a:latin typeface="Arial" panose="020B0604020202020204" pitchFamily="34" charset="0"/>
              </a:rPr>
              <a:t>bit subset</a:t>
            </a:r>
            <a:r>
              <a:rPr lang="en-US" altLang="it-IT" i="1">
                <a:latin typeface="Arial" panose="020B0604020202020204" pitchFamily="34" charset="0"/>
              </a:rPr>
              <a:t>. </a:t>
            </a:r>
            <a:r>
              <a:rPr lang="en-AU" altLang="it-IT">
                <a:latin typeface="Arial" panose="020B0604020202020204" pitchFamily="34" charset="0"/>
              </a:rPr>
              <a:t>The advantage is that firstly, they can be computed in advance, which is good for bursty traffic, and secondly, any bit error only affects a single bit. Thus this is good for noisy links (eg satellite TV transmissions etc).</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2B0A7326-8633-4161-86F5-9429C0BC5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871ABD8-75B8-4EC0-BD15-73566574B5D9}" type="slidenum">
              <a:rPr lang="en-AU" altLang="it-IT" smtClean="0"/>
              <a:pPr>
                <a:spcBef>
                  <a:spcPct val="0"/>
                </a:spcBef>
              </a:pPr>
              <a:t>52</a:t>
            </a:fld>
            <a:endParaRPr lang="en-AU" altLang="it-IT"/>
          </a:p>
        </p:txBody>
      </p:sp>
      <p:sp>
        <p:nvSpPr>
          <p:cNvPr id="149507" name="Rectangle 2">
            <a:extLst>
              <a:ext uri="{FF2B5EF4-FFF2-40B4-BE49-F238E27FC236}">
                <a16:creationId xmlns:a16="http://schemas.microsoft.com/office/drawing/2014/main" id="{8C32E8B2-EA2A-4FB0-9F81-C7BE6523275A}"/>
              </a:ext>
            </a:extLst>
          </p:cNvPr>
          <p:cNvSpPr>
            <a:spLocks noGrp="1" noRot="1" noChangeAspect="1" noChangeArrowheads="1" noTextEdit="1"/>
          </p:cNvSpPr>
          <p:nvPr>
            <p:ph type="sldImg"/>
          </p:nvPr>
        </p:nvSpPr>
        <p:spPr>
          <a:solidFill>
            <a:srgbClr val="FFFFFF"/>
          </a:solidFill>
          <a:ln/>
        </p:spPr>
      </p:sp>
      <p:sp>
        <p:nvSpPr>
          <p:cNvPr id="149508" name="Rectangle 3">
            <a:extLst>
              <a:ext uri="{FF2B5EF4-FFF2-40B4-BE49-F238E27FC236}">
                <a16:creationId xmlns:a16="http://schemas.microsoft.com/office/drawing/2014/main" id="{80A1E50B-4B7C-413C-9AFA-8B0304D13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6.6 illustrates the </a:t>
            </a:r>
            <a:r>
              <a:rPr lang="en-AU" altLang="it-IT">
                <a:latin typeface="Arial" panose="020B0604020202020204" pitchFamily="34" charset="0"/>
              </a:rPr>
              <a:t>Output FeedBack (OFB)</a:t>
            </a:r>
            <a:r>
              <a:rPr lang="en-US" altLang="it-IT">
                <a:latin typeface="Arial" panose="020B0604020202020204" pitchFamily="34" charset="0"/>
              </a:rPr>
              <a:t> Mode.</a:t>
            </a:r>
            <a:endParaRPr lang="en-AU"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E04114E-9E2A-417C-9127-36BFF64A2E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A5F4D0F5-2D30-4A05-B481-5CAAA2B3EE21}" type="slidenum">
              <a:rPr lang="en-AU" altLang="it-IT" smtClean="0"/>
              <a:pPr>
                <a:spcBef>
                  <a:spcPct val="0"/>
                </a:spcBef>
              </a:pPr>
              <a:t>6</a:t>
            </a:fld>
            <a:endParaRPr lang="en-AU" altLang="it-IT"/>
          </a:p>
        </p:txBody>
      </p:sp>
      <p:sp>
        <p:nvSpPr>
          <p:cNvPr id="19459" name="Rectangle 1026">
            <a:extLst>
              <a:ext uri="{FF2B5EF4-FFF2-40B4-BE49-F238E27FC236}">
                <a16:creationId xmlns:a16="http://schemas.microsoft.com/office/drawing/2014/main" id="{F1F46F84-5E5A-4DCA-8E51-11B992496421}"/>
              </a:ext>
            </a:extLst>
          </p:cNvPr>
          <p:cNvSpPr>
            <a:spLocks noGrp="1" noRot="1" noChangeAspect="1" noChangeArrowheads="1" noTextEdit="1"/>
          </p:cNvSpPr>
          <p:nvPr>
            <p:ph type="sldImg"/>
          </p:nvPr>
        </p:nvSpPr>
        <p:spPr>
          <a:ln/>
        </p:spPr>
      </p:sp>
      <p:sp>
        <p:nvSpPr>
          <p:cNvPr id="19460" name="Rectangle 1027">
            <a:extLst>
              <a:ext uri="{FF2B5EF4-FFF2-40B4-BE49-F238E27FC236}">
                <a16:creationId xmlns:a16="http://schemas.microsoft.com/office/drawing/2014/main" id="{0BD7EB45-D586-4BE6-AF2C-C3C2C43FD7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Times-Roman" charset="0"/>
              </a:rPr>
              <a:t>Cryptographic systems can be characterized along these three independent dimensions.</a:t>
            </a:r>
          </a:p>
          <a:p>
            <a:pPr eaLnBrk="1" hangingPunct="1">
              <a:buFontTx/>
              <a:buAutoNum type="arabicPeriod"/>
            </a:pPr>
            <a:r>
              <a:rPr lang="en-US" altLang="it-IT" b="1">
                <a:latin typeface="Arial" panose="020B0604020202020204" pitchFamily="34" charset="0"/>
              </a:rPr>
              <a:t>The type of operations used for transforming plaintext to ciphertext</a:t>
            </a:r>
            <a:r>
              <a:rPr lang="en-US" altLang="it-IT">
                <a:latin typeface="Arial" panose="020B0604020202020204" pitchFamily="34" charset="0"/>
              </a:rPr>
              <a:t>. All encryption algorithms are based on two general principles: substitution, in which each element in the plaintext (bit, letter, group of bits or letters) is mapped into another element, and transposition, in which elements in the plaintext are rearranged. The fundamental requirement is that no information be lost (that is, that all operations are reversible). Most systems, referred to as product systems, involve multiple stages of substitutions and transpositions.  </a:t>
            </a:r>
          </a:p>
          <a:p>
            <a:pPr eaLnBrk="1" hangingPunct="1">
              <a:buFontTx/>
              <a:buAutoNum type="arabicPeriod"/>
            </a:pPr>
            <a:r>
              <a:rPr lang="en-US" altLang="it-IT" b="1">
                <a:latin typeface="Arial" panose="020B0604020202020204" pitchFamily="34" charset="0"/>
              </a:rPr>
              <a:t>The number of keys used</a:t>
            </a:r>
            <a:r>
              <a:rPr lang="en-US" altLang="it-IT">
                <a:latin typeface="Arial" panose="020B0604020202020204" pitchFamily="34" charset="0"/>
              </a:rPr>
              <a:t>. If both sender and receiver use the same key, the system is referred to as symmetric, single-key, secret-key, or conventional encryption. If the sender and receiver use different keys, the system is referred to as asymmetric, two-key, or public-key encryption.  </a:t>
            </a:r>
          </a:p>
          <a:p>
            <a:pPr eaLnBrk="1" hangingPunct="1">
              <a:buFontTx/>
              <a:buAutoNum type="arabicPeriod"/>
            </a:pPr>
            <a:r>
              <a:rPr lang="en-US" altLang="it-IT" b="1">
                <a:latin typeface="Arial" panose="020B0604020202020204" pitchFamily="34" charset="0"/>
              </a:rPr>
              <a:t>The way in which the plaintext is processed</a:t>
            </a:r>
            <a:r>
              <a:rPr lang="en-US" altLang="it-IT">
                <a:latin typeface="Arial" panose="020B0604020202020204" pitchFamily="34" charset="0"/>
              </a:rPr>
              <a:t>. A block cipher processes the input one block of elements at a time, producing an output block for each input block. A stream cipher processes the input elements continuously, producing output one element at a time, as it goes along. </a:t>
            </a:r>
            <a:endParaRPr lang="en-US" altLang="it-IT">
              <a:latin typeface="Times-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0037F854-2E68-424A-B473-AAA472ACCB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E06C10E-CFD6-41CA-A7E9-8C4876A13EAB}" type="slidenum">
              <a:rPr lang="en-AU" altLang="it-IT" smtClean="0"/>
              <a:pPr>
                <a:spcBef>
                  <a:spcPct val="0"/>
                </a:spcBef>
              </a:pPr>
              <a:t>53</a:t>
            </a:fld>
            <a:endParaRPr lang="en-AU" altLang="it-IT"/>
          </a:p>
        </p:txBody>
      </p:sp>
      <p:sp>
        <p:nvSpPr>
          <p:cNvPr id="151555" name="Rectangle 2">
            <a:extLst>
              <a:ext uri="{FF2B5EF4-FFF2-40B4-BE49-F238E27FC236}">
                <a16:creationId xmlns:a16="http://schemas.microsoft.com/office/drawing/2014/main" id="{33D93119-B9F9-4A0E-86A3-926387270013}"/>
              </a:ext>
            </a:extLst>
          </p:cNvPr>
          <p:cNvSpPr>
            <a:spLocks noGrp="1" noRot="1" noChangeAspect="1" noChangeArrowheads="1" noTextEdit="1"/>
          </p:cNvSpPr>
          <p:nvPr>
            <p:ph type="sldImg"/>
          </p:nvPr>
        </p:nvSpPr>
        <p:spPr>
          <a:solidFill>
            <a:srgbClr val="FFFFFF"/>
          </a:solidFill>
          <a:ln/>
        </p:spPr>
      </p:sp>
      <p:sp>
        <p:nvSpPr>
          <p:cNvPr id="151556" name="Rectangle 3">
            <a:extLst>
              <a:ext uri="{FF2B5EF4-FFF2-40B4-BE49-F238E27FC236}">
                <a16:creationId xmlns:a16="http://schemas.microsoft.com/office/drawing/2014/main" id="{2BB5C170-8369-4FA3-AD03-17B2995A46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As with CBC and CFB, the OFB mode requires an initialization vector. In the case of OFB, the IV must be a nonce; that is, the IV must be unique to each execution of the encryption operation. The reason for this is that the sequence of encryption output blocks, </a:t>
            </a:r>
            <a:r>
              <a:rPr lang="en-US" altLang="it-IT" i="1">
                <a:latin typeface="Arial" panose="020B0604020202020204" pitchFamily="34" charset="0"/>
              </a:rPr>
              <a:t>Oi.</a:t>
            </a:r>
            <a:r>
              <a:rPr lang="en-US" altLang="it-IT">
                <a:latin typeface="Arial" panose="020B0604020202020204" pitchFamily="34" charset="0"/>
              </a:rPr>
              <a:t> , depends only on the key and the IV, and does not depend on the plaintext. Therefore, for a  given key and IV, the stream of output bits used to XOR with the stream of plaintext bits is fixed. If two different messages had an identical block of plaintext in the identical position, then an attacker would be able to determine that portion of the O  stream. </a:t>
            </a:r>
            <a:endParaRPr lang="en-AU" altLang="it-IT">
              <a:latin typeface="Arial" panose="020B0604020202020204" pitchFamily="34" charset="0"/>
            </a:endParaRPr>
          </a:p>
          <a:p>
            <a:pPr eaLnBrk="1" hangingPunct="1"/>
            <a:r>
              <a:rPr lang="en-US" altLang="it-IT">
                <a:latin typeface="Arial" panose="020B0604020202020204" pitchFamily="34" charset="0"/>
              </a:rPr>
              <a:t>One advantage of the OFB method is that bit errors in transmission do not propagate. The disadvantage of OFB is that it is more vulnerable to a message stream modification attack than is CFB. </a:t>
            </a:r>
            <a:endParaRPr lang="en-AU" altLang="it-IT">
              <a:latin typeface="Arial" panose="020B0604020202020204" pitchFamily="34" charset="0"/>
            </a:endParaRPr>
          </a:p>
          <a:p>
            <a:pPr eaLnBrk="1" hangingPunct="1"/>
            <a:r>
              <a:rPr lang="en-US" altLang="it-IT">
                <a:latin typeface="Arial" panose="020B0604020202020204" pitchFamily="34" charset="0"/>
              </a:rPr>
              <a:t>OFB has the structure of a typical stream cipher, in that the cipher generates a stream of bits as a function of an initial value and a key, and that stream of bits is XORed with the plaintext bits. </a:t>
            </a:r>
            <a:r>
              <a:rPr lang="en-AU" altLang="it-IT">
                <a:latin typeface="Arial" panose="020B0604020202020204" pitchFamily="34" charset="0"/>
              </a:rPr>
              <a:t>Hence the sender &amp; receiver need to remain in sync, or all data is lost. Also, research has shown that you should only ever use a full block feedback ie OFB-64/128 mode. Hence </a:t>
            </a:r>
            <a:r>
              <a:rPr lang="en-US" altLang="it-IT">
                <a:latin typeface="Arial" panose="020B0604020202020204" pitchFamily="34" charset="0"/>
              </a:rPr>
              <a:t>OFB encrypts plaintext a full block at a time, where typically a block is 64 or 128 bits.</a:t>
            </a:r>
            <a:endParaRPr lang="en-AU" altLang="it-IT">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100397D6-F966-4718-9ADE-35A9239DFA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7EA80AA-6194-4370-BDE4-68EEFFD13B7F}" type="slidenum">
              <a:rPr lang="en-AU" altLang="it-IT" smtClean="0"/>
              <a:pPr>
                <a:spcBef>
                  <a:spcPct val="0"/>
                </a:spcBef>
              </a:pPr>
              <a:t>54</a:t>
            </a:fld>
            <a:endParaRPr lang="en-AU" altLang="it-IT"/>
          </a:p>
        </p:txBody>
      </p:sp>
      <p:sp>
        <p:nvSpPr>
          <p:cNvPr id="153603" name="Rectangle 2">
            <a:extLst>
              <a:ext uri="{FF2B5EF4-FFF2-40B4-BE49-F238E27FC236}">
                <a16:creationId xmlns:a16="http://schemas.microsoft.com/office/drawing/2014/main" id="{A2F946CC-F277-4452-8D66-A3F1980F7389}"/>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331E7ED3-4BEB-41C8-B370-2DBE720CCD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The Counter (CTR) mode is a variant of OFB, but which encrypts a counter value (hence name). Although it was proposed many years before, it has only recently been standardized for use with AES along with the other existing 4 modes. It is being used with  applications in ATM (asynchronous transfer mode) network security and IPSec (IP security). A counter, equal to the plaintext block size is used. The only requirement stated in SP 800-38A is that the counter value must be different for each plaintext block that is encrypted. Typically the counter is initialized to some value and then incremented by 1 for each subsequent block. As with the OFB mode, the initial counter value must be a nonce; be different for all of the messages encrypted using the same key. Further, all counter values across all messages must be unique. If, contrary to this requirement, a counter value is used multiple times, then the confidentiality of all of the plaintext blocks corresponding to that counter value may be compromised.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CC48C657-97AC-4791-93F6-8DC743AD5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8780A6B-E4F6-4C2A-BE77-233B25C61CC7}" type="slidenum">
              <a:rPr lang="en-AU" altLang="it-IT" smtClean="0"/>
              <a:pPr>
                <a:spcBef>
                  <a:spcPct val="0"/>
                </a:spcBef>
              </a:pPr>
              <a:t>55</a:t>
            </a:fld>
            <a:endParaRPr lang="en-AU" altLang="it-IT"/>
          </a:p>
        </p:txBody>
      </p:sp>
      <p:sp>
        <p:nvSpPr>
          <p:cNvPr id="155651" name="Rectangle 2">
            <a:extLst>
              <a:ext uri="{FF2B5EF4-FFF2-40B4-BE49-F238E27FC236}">
                <a16:creationId xmlns:a16="http://schemas.microsoft.com/office/drawing/2014/main" id="{0F1EB336-DF2A-4922-B187-9320BEDD7A3D}"/>
              </a:ext>
            </a:extLst>
          </p:cNvPr>
          <p:cNvSpPr>
            <a:spLocks noGrp="1" noRot="1" noChangeAspect="1" noChangeArrowheads="1" noTextEdit="1"/>
          </p:cNvSpPr>
          <p:nvPr>
            <p:ph type="sldImg"/>
          </p:nvPr>
        </p:nvSpPr>
        <p:spPr>
          <a:solidFill>
            <a:srgbClr val="FFFFFF"/>
          </a:solidFill>
          <a:ln/>
        </p:spPr>
      </p:sp>
      <p:sp>
        <p:nvSpPr>
          <p:cNvPr id="155652" name="Rectangle 3">
            <a:extLst>
              <a:ext uri="{FF2B5EF4-FFF2-40B4-BE49-F238E27FC236}">
                <a16:creationId xmlns:a16="http://schemas.microsoft.com/office/drawing/2014/main" id="{0216F929-98CA-4FDF-8E63-86F670EDFF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6.7 illustrates the Counter (CTR) Mode.</a:t>
            </a:r>
            <a:endParaRPr lang="en-AU" altLang="it-IT">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B8E764AA-A9EC-47AA-B11A-AF451BEAC8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FC12906-B2EF-4354-AD90-967B3E15598E}" type="slidenum">
              <a:rPr lang="en-AU" altLang="it-IT" smtClean="0"/>
              <a:pPr>
                <a:spcBef>
                  <a:spcPct val="0"/>
                </a:spcBef>
              </a:pPr>
              <a:t>56</a:t>
            </a:fld>
            <a:endParaRPr lang="en-AU" altLang="it-IT"/>
          </a:p>
        </p:txBody>
      </p:sp>
      <p:sp>
        <p:nvSpPr>
          <p:cNvPr id="157699" name="Rectangle 2">
            <a:extLst>
              <a:ext uri="{FF2B5EF4-FFF2-40B4-BE49-F238E27FC236}">
                <a16:creationId xmlns:a16="http://schemas.microsoft.com/office/drawing/2014/main" id="{A57F9E92-2008-4B44-9E62-0268DA9F4715}"/>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013348C4-81D1-4DFF-8D1E-BFDF874469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CTR mode has a number of advantages in parallel h/w &amp; s/w efficiency, can preprocess the output values in advance of needing to encrypt, can get random access to encrypted data blocks, and is simple. But like OFB have issue of not reusing the same key+counter value.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EE3450C3-8A7A-4A79-A457-814B3ECB5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9763258A-1804-42DF-B8DD-0D3A7D6A7EBE}" type="slidenum">
              <a:rPr lang="en-AU" altLang="it-IT" smtClean="0"/>
              <a:pPr>
                <a:spcBef>
                  <a:spcPct val="0"/>
                </a:spcBef>
              </a:pPr>
              <a:t>57</a:t>
            </a:fld>
            <a:endParaRPr lang="en-AU" altLang="it-IT"/>
          </a:p>
        </p:txBody>
      </p:sp>
      <p:sp>
        <p:nvSpPr>
          <p:cNvPr id="161795" name="Rectangle 2">
            <a:extLst>
              <a:ext uri="{FF2B5EF4-FFF2-40B4-BE49-F238E27FC236}">
                <a16:creationId xmlns:a16="http://schemas.microsoft.com/office/drawing/2014/main" id="{1C370316-0851-42BB-A668-07348A7C39DB}"/>
              </a:ext>
            </a:extLst>
          </p:cNvPr>
          <p:cNvSpPr>
            <a:spLocks noGrp="1" noRot="1" noChangeAspect="1" noChangeArrowheads="1" noTextEdit="1"/>
          </p:cNvSpPr>
          <p:nvPr>
            <p:ph type="sldImg"/>
          </p:nvPr>
        </p:nvSpPr>
        <p:spPr>
          <a:ln/>
        </p:spPr>
      </p:sp>
      <p:sp>
        <p:nvSpPr>
          <p:cNvPr id="161796" name="Rectangle 3">
            <a:extLst>
              <a:ext uri="{FF2B5EF4-FFF2-40B4-BE49-F238E27FC236}">
                <a16:creationId xmlns:a16="http://schemas.microsoft.com/office/drawing/2014/main" id="{484EF77F-A49B-48A4-AAA4-2EBD9CCF20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NIST is currently in the process of approving an additional block cipher mode of operation, XTS-AES. This mode is also an IEEE standard, IEEE Std 1619-2007, which describes a method of encryption for data stored in sector-based devices. The XTS-AES mode is based on the concept of a tweakable block cipher. The requirements for encrypting stored data, also referred to as "data at rest" differ somewhat from those for transmitted data (see text for list). Encryption of a single block involves two instances of the AES algorithm with two keys, and a number of parameters (see text). In essence, the parameter </a:t>
            </a:r>
            <a:r>
              <a:rPr lang="en-US" altLang="it-IT" i="1">
                <a:latin typeface="Arial" panose="020B0604020202020204" pitchFamily="34" charset="0"/>
              </a:rPr>
              <a:t>j </a:t>
            </a:r>
            <a:r>
              <a:rPr lang="en-US" altLang="it-IT">
                <a:latin typeface="Arial" panose="020B0604020202020204" pitchFamily="34" charset="0"/>
              </a:rPr>
              <a:t> is the block number within the sector, and i is the 128-bit tweak for the sector. Each data unit (sector) is assigned a tweak value that is a nonnegative integer. The tweak values are assigned consecutively, starting from an arbitrary nonnegative integer. </a:t>
            </a:r>
          </a:p>
          <a:p>
            <a:pPr eaLnBrk="1" hangingPunct="1"/>
            <a:r>
              <a:rPr lang="en-US" altLang="it-IT">
                <a:latin typeface="Arial" panose="020B0604020202020204" pitchFamily="34" charset="0"/>
              </a:rPr>
              <a:t>The plaintext of a sector or data unit is organized in to blocks of 128 bits, hence the input to the XTS-AES algorithm consists of m 128-bit blocks and possibly a final partial block. For encryption and decryption, each block is treated independently and encrypted. The only exception occurs when the last block has less than 128 bits. In that case, the last two blocks are encrypted/decrypted using a </a:t>
            </a:r>
            <a:r>
              <a:rPr lang="en-US" altLang="it-IT" b="1">
                <a:latin typeface="Arial" panose="020B0604020202020204" pitchFamily="34" charset="0"/>
              </a:rPr>
              <a:t>ciphertext- stealing </a:t>
            </a:r>
            <a:r>
              <a:rPr lang="en-US" altLang="it-IT">
                <a:latin typeface="Arial" panose="020B0604020202020204" pitchFamily="34" charset="0"/>
              </a:rPr>
              <a:t>technique instead of padding.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8DD8B573-3902-4F30-A81B-B0ED4CF46D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C59B2BF3-1C5C-4CB0-85A2-7CED4C63EF2B}" type="slidenum">
              <a:rPr lang="en-AU" altLang="it-IT" smtClean="0"/>
              <a:pPr>
                <a:spcBef>
                  <a:spcPct val="0"/>
                </a:spcBef>
              </a:pPr>
              <a:t>58</a:t>
            </a:fld>
            <a:endParaRPr lang="en-AU" altLang="it-IT"/>
          </a:p>
        </p:txBody>
      </p:sp>
      <p:sp>
        <p:nvSpPr>
          <p:cNvPr id="169987" name="Rectangle 2">
            <a:extLst>
              <a:ext uri="{FF2B5EF4-FFF2-40B4-BE49-F238E27FC236}">
                <a16:creationId xmlns:a16="http://schemas.microsoft.com/office/drawing/2014/main" id="{2FF11C05-FDB7-4049-ACB8-6D7D4873B556}"/>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67E3DCFD-2655-407C-B50B-EBBE3C7AE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Chapter 6 summary.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9CF0A00D-E536-4DF7-B57D-285BB3C685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CA2BF25-F762-4C4A-9EC8-10AF806FCB11}" type="slidenum">
              <a:rPr lang="en-AU" altLang="it-IT"/>
              <a:pPr>
                <a:spcBef>
                  <a:spcPct val="0"/>
                </a:spcBef>
              </a:pPr>
              <a:t>59</a:t>
            </a:fld>
            <a:endParaRPr lang="en-AU" altLang="it-IT"/>
          </a:p>
        </p:txBody>
      </p:sp>
      <p:sp>
        <p:nvSpPr>
          <p:cNvPr id="6147" name="Rectangle 1026">
            <a:extLst>
              <a:ext uri="{FF2B5EF4-FFF2-40B4-BE49-F238E27FC236}">
                <a16:creationId xmlns:a16="http://schemas.microsoft.com/office/drawing/2014/main" id="{F0D71CF4-2184-42DF-9B98-E408E7378234}"/>
              </a:ext>
            </a:extLst>
          </p:cNvPr>
          <p:cNvSpPr>
            <a:spLocks noGrp="1" noRot="1" noChangeAspect="1" noChangeArrowheads="1" noTextEdit="1"/>
          </p:cNvSpPr>
          <p:nvPr>
            <p:ph type="sldImg"/>
          </p:nvPr>
        </p:nvSpPr>
        <p:spPr>
          <a:xfrm>
            <a:off x="381000" y="685800"/>
            <a:ext cx="6096000" cy="3429000"/>
          </a:xfrm>
          <a:ln/>
        </p:spPr>
      </p:sp>
      <p:sp>
        <p:nvSpPr>
          <p:cNvPr id="6148" name="Rectangle 1027">
            <a:extLst>
              <a:ext uri="{FF2B5EF4-FFF2-40B4-BE49-F238E27FC236}">
                <a16:creationId xmlns:a16="http://schemas.microsoft.com/office/drawing/2014/main" id="{B865E0C3-A676-494A-B878-AFE777F524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Opening quote.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31">
            <a:extLst>
              <a:ext uri="{FF2B5EF4-FFF2-40B4-BE49-F238E27FC236}">
                <a16:creationId xmlns:a16="http://schemas.microsoft.com/office/drawing/2014/main" id="{6B542037-0720-4173-B614-D98FF1C14D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369D7A6-69D0-4F11-8990-A8CC3FA0F94B}" type="slidenum">
              <a:rPr lang="en-AU" altLang="it-IT"/>
              <a:pPr>
                <a:spcBef>
                  <a:spcPct val="0"/>
                </a:spcBef>
              </a:pPr>
              <a:t>60</a:t>
            </a:fld>
            <a:endParaRPr lang="en-AU" altLang="it-IT"/>
          </a:p>
        </p:txBody>
      </p:sp>
      <p:sp>
        <p:nvSpPr>
          <p:cNvPr id="8195" name="Rectangle 2">
            <a:extLst>
              <a:ext uri="{FF2B5EF4-FFF2-40B4-BE49-F238E27FC236}">
                <a16:creationId xmlns:a16="http://schemas.microsoft.com/office/drawing/2014/main" id="{82810C1E-119B-4A31-9FCE-1A166DA17401}"/>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0B0ABC16-BAC4-4D8D-939F-242787A98E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Random numbers play an important role in the use of encryption for various network security applications. In this section, we provide a brief overview of the use of random numbers in cryptography and network security and then focus on the principles of pseudorandom number generation. </a:t>
            </a:r>
            <a:r>
              <a:rPr lang="en-AU" altLang="it-IT">
                <a:latin typeface="Arial" panose="020B0604020202020204" pitchFamily="34" charset="0"/>
              </a:rPr>
              <a:t>Getting good random numbers is important, but difficult. You don't want someone guessing the key you're using to protect your communications because your "random numbers" weren't (as happened in an early release of Netscape SSL). </a:t>
            </a:r>
            <a:r>
              <a:rPr lang="en-US" altLang="it-IT">
                <a:latin typeface="Arial" panose="020B0604020202020204" pitchFamily="34" charset="0"/>
              </a:rPr>
              <a:t>Traditionally, the concern in the generation of a sequence of allegedly random numbers has been that the sequence of numbers be random in some well-defined statistical sense </a:t>
            </a:r>
            <a:r>
              <a:rPr lang="en-AU" altLang="it-IT">
                <a:latin typeface="Arial" panose="020B0604020202020204" pitchFamily="34" charset="0"/>
              </a:rPr>
              <a:t>(with uniform distribution &amp; independent). </a:t>
            </a:r>
            <a:r>
              <a:rPr lang="en-US" altLang="it-IT">
                <a:latin typeface="Arial" panose="020B0604020202020204" pitchFamily="34" charset="0"/>
              </a:rPr>
              <a:t>In applications such as reciprocal authentication, session key generation, and stream ciphers, the requirement is not just that the sequence of numbers be statistically random but that the successive members of the sequence are unpredictable </a:t>
            </a:r>
            <a:r>
              <a:rPr lang="en-AU" altLang="it-IT">
                <a:latin typeface="Arial" panose="020B0604020202020204" pitchFamily="34" charset="0"/>
              </a:rPr>
              <a:t>(so that it is not possible to predict future values having observed previous values). </a:t>
            </a:r>
            <a:r>
              <a:rPr lang="en-US" altLang="it-IT">
                <a:latin typeface="Arial" panose="020B0604020202020204" pitchFamily="34" charset="0"/>
              </a:rPr>
              <a:t>With "true" random sequences, each number is statistically independent of other numbers in the sequence and therefore unpredictable. However, as is discussed shortly, true random numbers are seldom used; rather, sequences of numbers that appear to be random are generated by some algorithm. </a:t>
            </a:r>
            <a:endParaRPr lang="en-AU" altLang="it-IT">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FB30C7D-515B-481A-B797-694ED70E3BE5}"/>
              </a:ext>
            </a:extLst>
          </p:cNvPr>
          <p:cNvSpPr>
            <a:spLocks noGrp="1" noRot="1" noChangeAspect="1" noChangeArrowheads="1" noTextEdit="1"/>
          </p:cNvSpPr>
          <p:nvPr>
            <p:ph type="sldImg"/>
          </p:nvPr>
        </p:nvSpPr>
        <p:spPr>
          <a:xfrm>
            <a:off x="381000" y="685800"/>
            <a:ext cx="6096000" cy="3429000"/>
          </a:xfrm>
          <a:ln/>
        </p:spPr>
      </p:sp>
      <p:sp>
        <p:nvSpPr>
          <p:cNvPr id="10243" name="Notes Placeholder 2">
            <a:extLst>
              <a:ext uri="{FF2B5EF4-FFF2-40B4-BE49-F238E27FC236}">
                <a16:creationId xmlns:a16="http://schemas.microsoft.com/office/drawing/2014/main" id="{3152297D-7156-43BA-9E47-AE962741DF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Stallings Figure 7.1 contrasts a true random number generator (TRNG) with two forms of pseudorandom number generators. A TRNG takes as input a source that is effectively random; the source is often referred to as an </a:t>
            </a:r>
            <a:r>
              <a:rPr lang="en-US" altLang="it-IT" b="1">
                <a:latin typeface="Arial" panose="020B0604020202020204" pitchFamily="34" charset="0"/>
              </a:rPr>
              <a:t>entropy source.</a:t>
            </a:r>
            <a:r>
              <a:rPr lang="en-US" altLang="it-IT">
                <a:latin typeface="Arial" panose="020B0604020202020204" pitchFamily="34" charset="0"/>
              </a:rPr>
              <a:t> In contrast, a PRNG takes as input a fixed value, called the </a:t>
            </a:r>
            <a:r>
              <a:rPr lang="en-US" altLang="it-IT" b="1">
                <a:latin typeface="Arial" panose="020B0604020202020204" pitchFamily="34" charset="0"/>
              </a:rPr>
              <a:t>seed</a:t>
            </a:r>
            <a:r>
              <a:rPr lang="en-US" altLang="it-IT">
                <a:latin typeface="Arial" panose="020B0604020202020204" pitchFamily="34" charset="0"/>
              </a:rPr>
              <a:t>, and produces a sequence of output bits using a deterministic algorithm. Typically, as shown, there is some feedback path by which some of the results of the algorithm are fed back as input as additional output bits are produced. The important thing to note is that the output bit stream is determined solely by the input value or values, so that an adversary who knows the algorithm and the seed can reproduce the entire bit stream. </a:t>
            </a:r>
          </a:p>
          <a:p>
            <a:r>
              <a:rPr lang="en-US" altLang="it-IT">
                <a:latin typeface="Arial" panose="020B0604020202020204" pitchFamily="34" charset="0"/>
              </a:rPr>
              <a:t>Figure 7.1 shows two different forms of PRNGs, based on application; </a:t>
            </a:r>
          </a:p>
          <a:p>
            <a:r>
              <a:rPr lang="en-US" altLang="it-IT">
                <a:latin typeface="Arial" panose="020B0604020202020204" pitchFamily="34" charset="0"/>
              </a:rPr>
              <a:t> • </a:t>
            </a:r>
            <a:r>
              <a:rPr lang="en-US" altLang="it-IT" b="1">
                <a:latin typeface="Arial" panose="020B0604020202020204" pitchFamily="34" charset="0"/>
              </a:rPr>
              <a:t>Pseudorandom number generator: </a:t>
            </a:r>
            <a:r>
              <a:rPr lang="en-US" altLang="it-IT">
                <a:latin typeface="Arial" panose="020B0604020202020204" pitchFamily="34" charset="0"/>
              </a:rPr>
              <a:t>An algorithm that is used to produce an open-ended sequence of bits is referred to as a PRNG. A common application for an open-ended sequence of bits is as input to a symmetric stream cipher, as discussed in Section 7.4. Also, see Figure 3.1a. </a:t>
            </a:r>
          </a:p>
          <a:p>
            <a:r>
              <a:rPr lang="en-US" altLang="it-IT" b="1">
                <a:latin typeface="Arial" panose="020B0604020202020204" pitchFamily="34" charset="0"/>
              </a:rPr>
              <a:t>• Pseudorandom function (PRF): </a:t>
            </a:r>
            <a:r>
              <a:rPr lang="en-US" altLang="it-IT">
                <a:latin typeface="Arial" panose="020B0604020202020204" pitchFamily="34" charset="0"/>
              </a:rPr>
              <a:t>A PRF is used to produced a pseudorandom string of bits of some fixed length. Examples are the symmetric encryption keys and nonces. Typically, the PRF takes as input a seed plus some context specific values, such as a user ID or an application ID. </a:t>
            </a:r>
          </a:p>
          <a:p>
            <a:endParaRPr lang="en-US" altLang="it-IT">
              <a:latin typeface="Arial" panose="020B0604020202020204" pitchFamily="34" charset="0"/>
            </a:endParaRPr>
          </a:p>
        </p:txBody>
      </p:sp>
      <p:sp>
        <p:nvSpPr>
          <p:cNvPr id="10244" name="Slide Number Placeholder 3">
            <a:extLst>
              <a:ext uri="{FF2B5EF4-FFF2-40B4-BE49-F238E27FC236}">
                <a16:creationId xmlns:a16="http://schemas.microsoft.com/office/drawing/2014/main" id="{7A6E7536-B031-45B3-A406-F2E132015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80D1D7E-7829-4E79-B819-E85124D07A54}" type="slidenum">
              <a:rPr lang="en-AU" altLang="it-IT"/>
              <a:pPr>
                <a:spcBef>
                  <a:spcPct val="0"/>
                </a:spcBef>
              </a:pPr>
              <a:t>61</a:t>
            </a:fld>
            <a:endParaRPr lang="en-AU" alt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31">
            <a:extLst>
              <a:ext uri="{FF2B5EF4-FFF2-40B4-BE49-F238E27FC236}">
                <a16:creationId xmlns:a16="http://schemas.microsoft.com/office/drawing/2014/main" id="{46A72FAD-F1FC-4D91-A031-F21FC8DBCA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7940A26-6594-4312-A625-5F31E677F9F4}" type="slidenum">
              <a:rPr lang="en-AU" altLang="it-IT"/>
              <a:pPr>
                <a:spcBef>
                  <a:spcPct val="0"/>
                </a:spcBef>
              </a:pPr>
              <a:t>62</a:t>
            </a:fld>
            <a:endParaRPr lang="en-AU" altLang="it-IT"/>
          </a:p>
        </p:txBody>
      </p:sp>
      <p:sp>
        <p:nvSpPr>
          <p:cNvPr id="12291" name="Rectangle 2">
            <a:extLst>
              <a:ext uri="{FF2B5EF4-FFF2-40B4-BE49-F238E27FC236}">
                <a16:creationId xmlns:a16="http://schemas.microsoft.com/office/drawing/2014/main" id="{01AE0620-02F6-4906-B584-7E0DC46FE355}"/>
              </a:ext>
            </a:extLst>
          </p:cNvPr>
          <p:cNvSpPr>
            <a:spLocks noGrp="1" noRot="1" noChangeAspect="1" noChangeArrowheads="1" noTextEdit="1"/>
          </p:cNvSpPr>
          <p:nvPr>
            <p:ph type="sldImg"/>
          </p:nvPr>
        </p:nvSpPr>
        <p:spPr>
          <a:xfrm>
            <a:off x="381000" y="685800"/>
            <a:ext cx="6096000" cy="3429000"/>
          </a:xfrm>
          <a:ln/>
        </p:spPr>
      </p:sp>
      <p:sp>
        <p:nvSpPr>
          <p:cNvPr id="12292" name="Rectangle 3">
            <a:extLst>
              <a:ext uri="{FF2B5EF4-FFF2-40B4-BE49-F238E27FC236}">
                <a16:creationId xmlns:a16="http://schemas.microsoft.com/office/drawing/2014/main" id="{898B7006-9F54-4B1B-99DC-1ED1729A8B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A true random number generator (TRNG) uses a nondeterministic source to produce randomness. Most operate by measuring unpredictable natural processes, such as pulse detectors of ionizing radiation events, gas discharge tubes, and leaky capacitors. Special hardware is usually needed for this. A true random number generator may produce an output that is biased in some way. Various methods of modifying a bit stream to reduce or eliminate the bias have been developed. These are referred to as </a:t>
            </a:r>
            <a:r>
              <a:rPr lang="en-US" altLang="it-IT" i="1">
                <a:latin typeface="Arial" panose="020B0604020202020204" pitchFamily="34" charset="0"/>
              </a:rPr>
              <a:t>deskewing algorithms</a:t>
            </a:r>
            <a:r>
              <a:rPr lang="en-US" altLang="it-IT">
                <a:latin typeface="Arial" panose="020B0604020202020204" pitchFamily="34" charset="0"/>
              </a:rPr>
              <a:t>. One approach to deskew is to pass the bit stream through a hash function such as MD5 or SHA-1. RFC 4086 recommends collecting input from multiple hardware sources and then mixing these using a hash function to produce random output.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B9A2387-BD1B-4382-B751-A9ABCF1EE0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631DF75-A8E8-4BBF-BC11-AAC94684FCE6}" type="slidenum">
              <a:rPr lang="en-AU" altLang="it-IT" smtClean="0"/>
              <a:pPr>
                <a:spcBef>
                  <a:spcPct val="0"/>
                </a:spcBef>
              </a:pPr>
              <a:t>7</a:t>
            </a:fld>
            <a:endParaRPr lang="en-AU" altLang="it-IT"/>
          </a:p>
        </p:txBody>
      </p:sp>
      <p:sp>
        <p:nvSpPr>
          <p:cNvPr id="21507" name="Rectangle 2">
            <a:extLst>
              <a:ext uri="{FF2B5EF4-FFF2-40B4-BE49-F238E27FC236}">
                <a16:creationId xmlns:a16="http://schemas.microsoft.com/office/drawing/2014/main" id="{2EB29837-61AC-498B-858C-006CFA1530DC}"/>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7E39C322-5D99-4875-A5FD-4C6A5804B1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There are two requirements for secure use of conventional encryption that mean we assume that it is impractical to decrypt a message on the basis of the cipher- text plus knowledge of the encryption/decryption algorithm, and hence do not need to keep the algorithm secret; rather we only need to keep the key secret. This feature of symmetric encryption is what makes it feasible for widespread use. It allows easy distribution of s/w and h/w implementations.</a:t>
            </a:r>
          </a:p>
          <a:p>
            <a:pPr eaLnBrk="1" hangingPunct="1"/>
            <a:r>
              <a:rPr lang="en-US" altLang="it-IT">
                <a:latin typeface="Arial" panose="020B0604020202020204" pitchFamily="34" charset="0"/>
                <a:cs typeface="Arial" panose="020B0604020202020204" pitchFamily="34" charset="0"/>
              </a:rPr>
              <a:t>Can take a closer look at the essential elements of a symmetric encryption scheme: mathematically it can be considered a pair of functions with: plaintext X, ciphertext Y, key K, encryption algorithm E, decryption algorithm D. The intended receiver, in possession of the key, is able to invert the transformation. An opponent, observing Y but not having access to K or X, may attempt to recover X or K.</a:t>
            </a:r>
          </a:p>
          <a:p>
            <a:pPr eaLnBrk="1" hangingPunct="1"/>
            <a:endParaRPr lang="en-AU" altLang="it-IT">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31">
            <a:extLst>
              <a:ext uri="{FF2B5EF4-FFF2-40B4-BE49-F238E27FC236}">
                <a16:creationId xmlns:a16="http://schemas.microsoft.com/office/drawing/2014/main" id="{881C89BF-7485-4B74-B60B-D58C4F8CD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7EE0EE6B-0537-484E-9881-A06A42DBD9D5}" type="slidenum">
              <a:rPr lang="en-AU" altLang="it-IT"/>
              <a:pPr>
                <a:spcBef>
                  <a:spcPct val="0"/>
                </a:spcBef>
              </a:pPr>
              <a:t>63</a:t>
            </a:fld>
            <a:endParaRPr lang="en-AU" altLang="it-IT"/>
          </a:p>
        </p:txBody>
      </p:sp>
      <p:sp>
        <p:nvSpPr>
          <p:cNvPr id="14339" name="Rectangle 2">
            <a:extLst>
              <a:ext uri="{FF2B5EF4-FFF2-40B4-BE49-F238E27FC236}">
                <a16:creationId xmlns:a16="http://schemas.microsoft.com/office/drawing/2014/main" id="{811C672D-E56C-4B6F-A1C1-663C4E3A19C1}"/>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14CA941D-3840-4A29-A687-D8B386F46B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cs typeface="Arial" panose="020B0604020202020204" pitchFamily="34" charset="0"/>
              </a:rPr>
              <a:t>Another alternative is to dip into a published collection of good-quality random numbers (e.g., [RAND55], [TIPP27]). However, these collections provide a very limited source of numbers compared to the potential requirements of a sizable network security application. But they can be of use in the design of random tables for cryptographic functions (cf. Khafre). Furthermore, although the numbers in these books do indeed exhibit statistical randomness, they are predictable because an opponent who knows that the book is in use can obtain a copy.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31">
            <a:extLst>
              <a:ext uri="{FF2B5EF4-FFF2-40B4-BE49-F238E27FC236}">
                <a16:creationId xmlns:a16="http://schemas.microsoft.com/office/drawing/2014/main" id="{B5F7FE50-7029-489B-958E-68A14249E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1019CE2-ED22-4612-9E51-88025B22D53F}" type="slidenum">
              <a:rPr lang="en-AU" altLang="it-IT"/>
              <a:pPr>
                <a:spcBef>
                  <a:spcPct val="0"/>
                </a:spcBef>
              </a:pPr>
              <a:t>64</a:t>
            </a:fld>
            <a:endParaRPr lang="en-AU" altLang="it-IT"/>
          </a:p>
        </p:txBody>
      </p:sp>
      <p:sp>
        <p:nvSpPr>
          <p:cNvPr id="16387" name="Rectangle 2">
            <a:extLst>
              <a:ext uri="{FF2B5EF4-FFF2-40B4-BE49-F238E27FC236}">
                <a16:creationId xmlns:a16="http://schemas.microsoft.com/office/drawing/2014/main" id="{2C663012-5220-488A-A61A-E65337C56FF8}"/>
              </a:ext>
            </a:extLst>
          </p:cNvPr>
          <p:cNvSpPr>
            <a:spLocks noGrp="1" noRot="1" noChangeAspect="1" noChangeArrowheads="1" noTextEdit="1"/>
          </p:cNvSpPr>
          <p:nvPr>
            <p:ph type="sldImg"/>
          </p:nvPr>
        </p:nvSpPr>
        <p:spPr>
          <a:xfrm>
            <a:off x="381000" y="685800"/>
            <a:ext cx="6096000" cy="3429000"/>
          </a:xfrm>
          <a:ln/>
        </p:spPr>
      </p:sp>
      <p:sp>
        <p:nvSpPr>
          <p:cNvPr id="16388" name="Rectangle 3">
            <a:extLst>
              <a:ext uri="{FF2B5EF4-FFF2-40B4-BE49-F238E27FC236}">
                <a16:creationId xmlns:a16="http://schemas.microsoft.com/office/drawing/2014/main" id="{6905622A-0CF0-4C51-B012-C0C7C7B0AC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Cryptographic applications typically make use of deterministic algorithmic techniques for random number generation, producing sequences of numbers that are not statistically random, but if the algorithm is good, the resulting sequences will pass many reasonable tests of randomness. Such numbers are referred to as pseudorandom numbers, created by “</a:t>
            </a:r>
            <a:r>
              <a:rPr lang="en-AU" altLang="it-IT">
                <a:latin typeface="Arial" panose="020B0604020202020204" pitchFamily="34" charset="0"/>
              </a:rPr>
              <a:t>Pseudorandom Number Generators (PRNGs)”.</a:t>
            </a:r>
            <a:endParaRPr lang="en-US" altLang="it-IT">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1EAE9DC-5FE5-454E-8369-9E02EF70F808}"/>
              </a:ext>
            </a:extLst>
          </p:cNvPr>
          <p:cNvSpPr>
            <a:spLocks noGrp="1" noRot="1" noChangeAspect="1" noChangeArrowheads="1" noTextEdit="1"/>
          </p:cNvSpPr>
          <p:nvPr>
            <p:ph type="sldImg"/>
          </p:nvPr>
        </p:nvSpPr>
        <p:spPr>
          <a:xfrm>
            <a:off x="381000" y="685800"/>
            <a:ext cx="6096000" cy="3429000"/>
          </a:xfrm>
          <a:ln/>
        </p:spPr>
      </p:sp>
      <p:sp>
        <p:nvSpPr>
          <p:cNvPr id="18435" name="Notes Placeholder 2">
            <a:extLst>
              <a:ext uri="{FF2B5EF4-FFF2-40B4-BE49-F238E27FC236}">
                <a16:creationId xmlns:a16="http://schemas.microsoft.com/office/drawing/2014/main" id="{36F08110-F438-45FB-9E65-02037E250F4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it-IT">
                <a:latin typeface="Arial" panose="020B0604020202020204" pitchFamily="34" charset="0"/>
              </a:rPr>
              <a:t>When a PRNG or PRF is used for a cryptographic application, then the basic requirement is that an adversary who does not know the seed is unable to determine the pseudorandom string. This general requirement for secrecy of the output of a PRNG or PRF leads to specific requirements in the areas of randomness, unpredictability, and the characteristics of the seed.</a:t>
            </a:r>
          </a:p>
          <a:p>
            <a:pPr marL="0" lvl="1"/>
            <a:r>
              <a:rPr lang="en-US" altLang="it-IT">
                <a:latin typeface="Arial" panose="020B0604020202020204" pitchFamily="34" charset="0"/>
              </a:rPr>
              <a:t> In terms of randomness, the requirement for a PRNG is that the generated bit stream appear random even though it is deterministic. NIST SP 800-22 (</a:t>
            </a:r>
            <a:r>
              <a:rPr lang="en-US" altLang="it-IT" i="1">
                <a:latin typeface="Arial" panose="020B0604020202020204" pitchFamily="34" charset="0"/>
              </a:rPr>
              <a:t>A Statistical Test Suite for Random and Pseudorandom Number Generators for Cryptographic Applications) </a:t>
            </a:r>
            <a:r>
              <a:rPr lang="en-US" altLang="it-IT">
                <a:latin typeface="Arial" panose="020B0604020202020204" pitchFamily="34" charset="0"/>
              </a:rPr>
              <a:t>specifies that the tests should seek to establish the following three characteristics: uniformity, scalability, consistency. SP 800-22 lists 15 separate tests of randomness.</a:t>
            </a:r>
          </a:p>
          <a:p>
            <a:pPr marL="0" lvl="1"/>
            <a:r>
              <a:rPr lang="en-US" altLang="it-IT">
                <a:latin typeface="Arial" panose="020B0604020202020204" pitchFamily="34" charset="0"/>
              </a:rPr>
              <a:t> A stream of pseudorandom numbers should exhibit two forms of unpredictability: forward unpredictability, backward unpredictability. The same set of tests for randomness also provide a test of unpredictability. If the generated bit stream appears random, then it is not possible to predict some bit or bit sequence from knowledge of any previous bits. Similarly, if the bit sequence appears random, then there is no feasible way to deduce the seed based on the bit sequence. That is, a random sequence will have no correlation with a fixed value (the seed). </a:t>
            </a:r>
          </a:p>
          <a:p>
            <a:pPr marL="0" lvl="1"/>
            <a:r>
              <a:rPr lang="en-US" altLang="it-IT">
                <a:latin typeface="Arial" panose="020B0604020202020204" pitchFamily="34" charset="0"/>
              </a:rPr>
              <a:t>For cryptographic applications, the seed that serves as input to the PRNG must be secure. Because the PRNG is a deterministic algorithm, if the adversary can deduce the seed, then the output can also be determined. Therefore, the seed must be unpredictable. In fact, the seed itself must be a random or pseudorandom number.</a:t>
            </a:r>
          </a:p>
        </p:txBody>
      </p:sp>
      <p:sp>
        <p:nvSpPr>
          <p:cNvPr id="18436" name="Slide Number Placeholder 3">
            <a:extLst>
              <a:ext uri="{FF2B5EF4-FFF2-40B4-BE49-F238E27FC236}">
                <a16:creationId xmlns:a16="http://schemas.microsoft.com/office/drawing/2014/main" id="{6D9DDF1E-81BE-4FB2-A644-8493934FC4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687222E-D4BB-4092-A772-2BA9CE686DA0}" type="slidenum">
              <a:rPr lang="en-AU" altLang="it-IT"/>
              <a:pPr>
                <a:spcBef>
                  <a:spcPct val="0"/>
                </a:spcBef>
              </a:pPr>
              <a:t>65</a:t>
            </a:fld>
            <a:endParaRPr lang="en-AU" alt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a:extLst>
              <a:ext uri="{FF2B5EF4-FFF2-40B4-BE49-F238E27FC236}">
                <a16:creationId xmlns:a16="http://schemas.microsoft.com/office/drawing/2014/main" id="{D81AD532-22E1-4CA1-A006-28555127F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7F7456B-77F5-4A56-8B54-A8412D0FEBA2}" type="slidenum">
              <a:rPr lang="en-AU" altLang="it-IT"/>
              <a:pPr>
                <a:spcBef>
                  <a:spcPct val="0"/>
                </a:spcBef>
              </a:pPr>
              <a:t>67</a:t>
            </a:fld>
            <a:endParaRPr lang="en-AU" altLang="it-IT"/>
          </a:p>
        </p:txBody>
      </p:sp>
      <p:sp>
        <p:nvSpPr>
          <p:cNvPr id="21507" name="Rectangle 2">
            <a:extLst>
              <a:ext uri="{FF2B5EF4-FFF2-40B4-BE49-F238E27FC236}">
                <a16:creationId xmlns:a16="http://schemas.microsoft.com/office/drawing/2014/main" id="{1129CFD1-D208-46A2-B6E2-41855C8EF671}"/>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20F15006-5EA1-4104-B887-814C0821FD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cs typeface="Arial" panose="020B0604020202020204" pitchFamily="34" charset="0"/>
              </a:rPr>
              <a:t>By far the most widely used technique for pseudorandom number generation is the “</a:t>
            </a:r>
            <a:r>
              <a:rPr lang="en-AU" altLang="it-IT">
                <a:latin typeface="Arial" panose="020B0604020202020204" pitchFamily="34" charset="0"/>
                <a:cs typeface="Arial" panose="020B0604020202020204" pitchFamily="34" charset="0"/>
              </a:rPr>
              <a:t>Linear Congruential Generator”,</a:t>
            </a:r>
            <a:r>
              <a:rPr lang="en-US" altLang="it-IT">
                <a:latin typeface="Arial" panose="020B0604020202020204" pitchFamily="34" charset="0"/>
                <a:cs typeface="Arial" panose="020B0604020202020204" pitchFamily="34" charset="0"/>
              </a:rPr>
              <a:t> first proposed by Lehmer. It uses successive values from an iterative equation. Given suitable values of parameters can produce a long random-like sequence, but there are only a small number of such good choices. Note that the sequence, whilst looking random, is highly predictable, and an attacker can reconstruct the sequence knowing only a small number of values. There are some approaches to making this harder to do in practice by modifying the numbers in some way, see text.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a:extLst>
              <a:ext uri="{FF2B5EF4-FFF2-40B4-BE49-F238E27FC236}">
                <a16:creationId xmlns:a16="http://schemas.microsoft.com/office/drawing/2014/main" id="{96147993-4514-42BA-8310-19324FD2E3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E09E30D6-5668-45DD-B63B-26B542CC9045}" type="slidenum">
              <a:rPr lang="en-AU" altLang="it-IT"/>
              <a:pPr>
                <a:spcBef>
                  <a:spcPct val="0"/>
                </a:spcBef>
              </a:pPr>
              <a:t>68</a:t>
            </a:fld>
            <a:endParaRPr lang="en-AU" altLang="it-IT"/>
          </a:p>
        </p:txBody>
      </p:sp>
      <p:sp>
        <p:nvSpPr>
          <p:cNvPr id="25603" name="Rectangle 2">
            <a:extLst>
              <a:ext uri="{FF2B5EF4-FFF2-40B4-BE49-F238E27FC236}">
                <a16:creationId xmlns:a16="http://schemas.microsoft.com/office/drawing/2014/main" id="{66AB518F-ABF0-4B77-8369-A20056676D65}"/>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EDEDBF62-6066-4244-9E62-5D60998ED5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A popular approach to PRNG construction is to use a symmetric block cipher as the heart of the PRNG mechanism. For any block of plaintext, a symmetric block cipher produces an output block that is apparently random. That is, there are no patterns or regularities in the ciphertext that provide information that can be used to deduce the plaintext. Thus, a symmetric block cipher is a good candidate for building a pseudorandom number generator. If an established, standardized block cipher is used, such as DES or AES, then the security characteristics of the PRNG can be established. Further, many applications already make use of DES or AES, so the inclusion of the block cipher as part of the PRNG algorithm is straightforward. Two approaches that use a block cipher to build a PNRG have gained widespread acceptance: the CTR mode and the OFB mode. The CTR mode is recommended in SP 800-90, in the ANSI standard X9.82 (</a:t>
            </a:r>
            <a:r>
              <a:rPr lang="en-US" altLang="it-IT" i="1">
                <a:latin typeface="Arial" panose="020B0604020202020204" pitchFamily="34" charset="0"/>
              </a:rPr>
              <a:t>Random Number Generation)</a:t>
            </a:r>
            <a:r>
              <a:rPr lang="en-US" altLang="it-IT">
                <a:latin typeface="Arial" panose="020B0604020202020204" pitchFamily="34" charset="0"/>
              </a:rPr>
              <a:t>, and RFC 4086. The OFB mode is recommended in X9.82 and RFC 4086. Stallings Figure 7.3 illustrates the two methods. In each case, the seed consists of two parts: the encryption key value and a value V that will be updated after each block of pseudorandom numbers is generated. In the CTR case, the value of </a:t>
            </a:r>
            <a:r>
              <a:rPr lang="en-US" altLang="it-IT" i="1">
                <a:latin typeface="Arial" panose="020B0604020202020204" pitchFamily="34" charset="0"/>
              </a:rPr>
              <a:t>V </a:t>
            </a:r>
            <a:r>
              <a:rPr lang="en-US" altLang="it-IT">
                <a:latin typeface="Arial" panose="020B0604020202020204" pitchFamily="34" charset="0"/>
              </a:rPr>
              <a:t>is incremented by 1 after each encryption</a:t>
            </a:r>
            <a:r>
              <a:rPr lang="en-US" altLang="it-IT" i="1">
                <a:latin typeface="Arial" panose="020B0604020202020204" pitchFamily="34" charset="0"/>
              </a:rPr>
              <a:t>.  </a:t>
            </a:r>
            <a:r>
              <a:rPr lang="en-US" altLang="it-IT">
                <a:latin typeface="Arial" panose="020B0604020202020204" pitchFamily="34" charset="0"/>
              </a:rPr>
              <a:t>In the case of OFV, the value of </a:t>
            </a:r>
            <a:r>
              <a:rPr lang="en-US" altLang="it-IT" i="1">
                <a:latin typeface="Arial" panose="020B0604020202020204" pitchFamily="34" charset="0"/>
              </a:rPr>
              <a:t>V </a:t>
            </a:r>
            <a:r>
              <a:rPr lang="en-US" altLang="it-IT">
                <a:latin typeface="Arial" panose="020B0604020202020204" pitchFamily="34" charset="0"/>
              </a:rPr>
              <a:t>is updated to equal the value of the preceding PRNG block. In both cases, pseudorandom bits are produced on block at a time.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4C5B45B-4508-4276-A436-CDC943D12B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53414712-892B-4064-8CEF-9C2B0E306D87}" type="slidenum">
              <a:rPr lang="en-AU" altLang="it-IT"/>
              <a:pPr>
                <a:spcBef>
                  <a:spcPct val="0"/>
                </a:spcBef>
              </a:pPr>
              <a:t>69</a:t>
            </a:fld>
            <a:endParaRPr lang="en-AU" altLang="it-IT"/>
          </a:p>
        </p:txBody>
      </p:sp>
      <p:sp>
        <p:nvSpPr>
          <p:cNvPr id="29699" name="Rectangle 2">
            <a:extLst>
              <a:ext uri="{FF2B5EF4-FFF2-40B4-BE49-F238E27FC236}">
                <a16:creationId xmlns:a16="http://schemas.microsoft.com/office/drawing/2014/main" id="{573C84B4-A507-4409-B9BF-809EE1BC0950}"/>
              </a:ext>
            </a:extLst>
          </p:cNvPr>
          <p:cNvSpPr>
            <a:spLocks noGrp="1" noRot="1" noChangeAspect="1" noChangeArrowheads="1" noTextEdit="1"/>
          </p:cNvSpPr>
          <p:nvPr>
            <p:ph type="sldImg"/>
          </p:nvPr>
        </p:nvSpPr>
        <p:spPr>
          <a:xfrm>
            <a:off x="381000" y="685800"/>
            <a:ext cx="6096000" cy="3429000"/>
          </a:xfrm>
          <a:ln/>
        </p:spPr>
      </p:sp>
      <p:sp>
        <p:nvSpPr>
          <p:cNvPr id="29700" name="Rectangle 3">
            <a:extLst>
              <a:ext uri="{FF2B5EF4-FFF2-40B4-BE49-F238E27FC236}">
                <a16:creationId xmlns:a16="http://schemas.microsoft.com/office/drawing/2014/main" id="{D6261838-94A7-40D9-8D20-706578E0F7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A typical stream cipher encrypts plaintext one byte at a time, although a stream cipher may be designed to operate on one bit at a time or on units larger than a byte at a time. In a stream cipher, a key is input to a pseudorandom bit generator that produces a stream of 8-bit numbers that are apparently random. The output of the generator, called a </a:t>
            </a:r>
            <a:r>
              <a:rPr lang="en-US" altLang="it-IT" b="1">
                <a:latin typeface="Arial" panose="020B0604020202020204" pitchFamily="34" charset="0"/>
              </a:rPr>
              <a:t>keystream</a:t>
            </a:r>
            <a:r>
              <a:rPr lang="en-US" altLang="it-IT">
                <a:latin typeface="Arial" panose="020B0604020202020204" pitchFamily="34" charset="0"/>
              </a:rPr>
              <a:t>, is combined one byte at a time with the plaintext stream using the bitwise exclusive-OR (XOR) operation. The stream cipher is similar to the one-time pad discussed in Chapter 2. The difference is that a one-time pad uses a genuine random number stream, whereas a stream cipher uses a pseudorandom number stream. But rely on the </a:t>
            </a:r>
            <a:r>
              <a:rPr lang="en-AU" altLang="it-IT">
                <a:latin typeface="Arial" panose="020B0604020202020204" pitchFamily="34" charset="0"/>
              </a:rPr>
              <a:t>randomness of </a:t>
            </a:r>
            <a:r>
              <a:rPr lang="en-AU" altLang="it-IT" b="1">
                <a:latin typeface="Arial" panose="020B0604020202020204" pitchFamily="34" charset="0"/>
              </a:rPr>
              <a:t>stream key</a:t>
            </a:r>
            <a:r>
              <a:rPr lang="en-AU" altLang="it-IT">
                <a:latin typeface="Arial" panose="020B0604020202020204" pitchFamily="34" charset="0"/>
              </a:rPr>
              <a:t> completely destroys statistically properties in message</a:t>
            </a:r>
            <a:r>
              <a:rPr lang="en-AU" altLang="it-IT" sz="1000">
                <a:latin typeface="Arial" panose="020B0604020202020204" pitchFamily="34" charset="0"/>
              </a:rPr>
              <a:t>. However, you </a:t>
            </a:r>
            <a:r>
              <a:rPr lang="en-US" altLang="it-IT">
                <a:latin typeface="Arial" panose="020B0604020202020204" pitchFamily="34" charset="0"/>
              </a:rPr>
              <a:t>must never reuse a stream key since</a:t>
            </a:r>
            <a:r>
              <a:rPr lang="en-US" altLang="it-IT" sz="1000">
                <a:latin typeface="Arial" panose="020B0604020202020204" pitchFamily="34" charset="0"/>
              </a:rPr>
              <a:t> </a:t>
            </a:r>
            <a:r>
              <a:rPr lang="en-US" altLang="it-IT">
                <a:latin typeface="Arial" panose="020B0604020202020204" pitchFamily="34" charset="0"/>
              </a:rPr>
              <a:t>otherwise you can recover messages (as with a book cipher).</a:t>
            </a:r>
            <a:endParaRPr lang="en-AU" altLang="it-IT" sz="1000">
              <a:latin typeface="Arial" panose="020B0604020202020204" pitchFamily="34" charset="0"/>
            </a:endParaRPr>
          </a:p>
          <a:p>
            <a:pPr lvl="1" eaLnBrk="1" hangingPunct="1"/>
            <a:endParaRPr lang="en-US" altLang="it-IT" sz="1000">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EE2BD699-AFA5-48FE-9AF2-209752C0F4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B9F660D4-9957-47A5-AF01-97134ED4F259}" type="slidenum">
              <a:rPr lang="en-AU" altLang="it-IT"/>
              <a:pPr>
                <a:spcBef>
                  <a:spcPct val="0"/>
                </a:spcBef>
              </a:pPr>
              <a:t>70</a:t>
            </a:fld>
            <a:endParaRPr lang="en-AU" altLang="it-IT"/>
          </a:p>
        </p:txBody>
      </p:sp>
      <p:sp>
        <p:nvSpPr>
          <p:cNvPr id="31747" name="Rectangle 2">
            <a:extLst>
              <a:ext uri="{FF2B5EF4-FFF2-40B4-BE49-F238E27FC236}">
                <a16:creationId xmlns:a16="http://schemas.microsoft.com/office/drawing/2014/main" id="{987AE9A2-990A-444D-9C68-7CF4376F4161}"/>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994B1FB7-466B-4A69-BFFD-8E92002017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7.5 illustrates the general structure of a stream cipher, where  a key is input to a pseudorandom bit generator that produces an apparently random keystream of bits, and which are XOR’d with message to encrypt it, and XOR’d again to decrypt it by the receiver.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59869F2-E074-46D1-8B0E-2CBE2E83BE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4D86315-5D22-4043-9E57-1C61C7B8B1A5}" type="slidenum">
              <a:rPr lang="en-AU" altLang="it-IT"/>
              <a:pPr>
                <a:spcBef>
                  <a:spcPct val="0"/>
                </a:spcBef>
              </a:pPr>
              <a:t>71</a:t>
            </a:fld>
            <a:endParaRPr lang="en-AU" altLang="it-IT"/>
          </a:p>
        </p:txBody>
      </p:sp>
      <p:sp>
        <p:nvSpPr>
          <p:cNvPr id="33795" name="Rectangle 2">
            <a:extLst>
              <a:ext uri="{FF2B5EF4-FFF2-40B4-BE49-F238E27FC236}">
                <a16:creationId xmlns:a16="http://schemas.microsoft.com/office/drawing/2014/main" id="{110860EE-6B69-4A9F-95C9-AD1E40D6DF9A}"/>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234EA5B8-3790-4616-B432-930E176B97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it-IT">
                <a:latin typeface="Arial" panose="020B0604020202020204" pitchFamily="34" charset="0"/>
              </a:rPr>
              <a:t>[KUMA97] lists the following important design considerations for a stream cipher: </a:t>
            </a:r>
          </a:p>
          <a:p>
            <a:pPr marL="228600" indent="-228600" eaLnBrk="1" hangingPunct="1">
              <a:buFont typeface="Times" panose="02020603050405020304" pitchFamily="18" charset="0"/>
              <a:buAutoNum type="arabicPeriod"/>
            </a:pPr>
            <a:r>
              <a:rPr lang="en-US" altLang="it-IT">
                <a:latin typeface="Arial" panose="020B0604020202020204" pitchFamily="34" charset="0"/>
              </a:rPr>
              <a:t>The encryption sequence should have a large period, the longer the period of repeat the more difficult it will be to do cryptanalysis.</a:t>
            </a:r>
          </a:p>
          <a:p>
            <a:pPr marL="228600" indent="-228600" eaLnBrk="1" hangingPunct="1">
              <a:buFont typeface="Times" panose="02020603050405020304" pitchFamily="18" charset="0"/>
              <a:buAutoNum type="arabicPeriod"/>
            </a:pPr>
            <a:r>
              <a:rPr lang="en-US" altLang="it-IT">
                <a:latin typeface="Arial" panose="020B0604020202020204" pitchFamily="34" charset="0"/>
              </a:rPr>
              <a:t> The keystream should approximate the properties of a true random number stream as close as possible, the more random-appearing the keystream is, the more randomized the ciphertext is, making cryptanalysis more difficult. </a:t>
            </a:r>
          </a:p>
          <a:p>
            <a:pPr marL="228600" indent="-228600" eaLnBrk="1" hangingPunct="1">
              <a:buFont typeface="Times" panose="02020603050405020304" pitchFamily="18" charset="0"/>
              <a:buAutoNum type="arabicPeriod"/>
            </a:pPr>
            <a:r>
              <a:rPr lang="en-US" altLang="it-IT">
                <a:latin typeface="Arial" panose="020B0604020202020204" pitchFamily="34" charset="0"/>
              </a:rPr>
              <a:t> To guard against brute-force attacks, the key needs to be sufficiently long. The same considerations as apply for block ciphers are valid here .Thus, with current technology, a key length of at least 128 bits is desirable.</a:t>
            </a:r>
            <a:endParaRPr lang="en-AU" altLang="it-IT">
              <a:latin typeface="Arial" panose="020B0604020202020204" pitchFamily="34" charset="0"/>
            </a:endParaRPr>
          </a:p>
          <a:p>
            <a:pPr marL="228600" indent="-228600" eaLnBrk="1" hangingPunct="1">
              <a:buFont typeface="Times" panose="02020603050405020304" pitchFamily="18" charset="0"/>
              <a:buNone/>
            </a:pPr>
            <a:r>
              <a:rPr lang="en-US" altLang="it-IT">
                <a:latin typeface="Arial" panose="020B0604020202020204" pitchFamily="34" charset="0"/>
              </a:rPr>
              <a:t>With a properly designed pseudorandom number generator, a stream cipher can be as secure as block cipher of comparable key length. The primary advantage of a stream cipher is that stream ciphers are almost always faster and use far less code than do block ciphers. A stream cipher can be constructed with any cryptographically strong PRNG.</a:t>
            </a:r>
            <a:endParaRPr lang="en-AU" altLang="it-IT">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E5855E6-FD1B-4DA8-B557-12D7D05C4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A27290E-774A-4964-BF40-1306C7CE0CA9}" type="slidenum">
              <a:rPr lang="en-AU" altLang="it-IT"/>
              <a:pPr>
                <a:spcBef>
                  <a:spcPct val="0"/>
                </a:spcBef>
              </a:pPr>
              <a:t>72</a:t>
            </a:fld>
            <a:endParaRPr lang="en-AU" altLang="it-IT"/>
          </a:p>
        </p:txBody>
      </p:sp>
      <p:sp>
        <p:nvSpPr>
          <p:cNvPr id="35843" name="Rectangle 2">
            <a:extLst>
              <a:ext uri="{FF2B5EF4-FFF2-40B4-BE49-F238E27FC236}">
                <a16:creationId xmlns:a16="http://schemas.microsoft.com/office/drawing/2014/main" id="{A6AEEDB1-FEDD-40A9-9A67-06D8BF991A78}"/>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EB30BDF6-D42B-47D0-A4B2-C655EAB3AE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RC4 is a stream cipher designed in 1987 by Ron Rivest for RSA Security. It is a variable key-size stream cipher with byte-oriented operations. The algorithm is based on the use of a random permutation. Analysis shows that the period of the cipher is overwhelmingly likely to be greater than 10^100. Eight to sixteen machine operations are required per output byte, and the cipher can be expected to run very quickly in software. RC4 is probably the most widely used stream cipher. It is used in the SSL/TLS secure web protocol, &amp; in the WEP &amp; WPA wireless LAN security protocols. RC4 was kept as a trade secret by RSA Security, but in September 1994 was anonymously posted on the Internet on the Cypherpunks anonymous remailers list. In brief, the RC4 </a:t>
            </a:r>
            <a:r>
              <a:rPr lang="en-AU" altLang="it-IT">
                <a:latin typeface="Arial" panose="020B0604020202020204" pitchFamily="34" charset="0"/>
                <a:cs typeface="Arial" panose="020B0604020202020204" pitchFamily="34" charset="0"/>
              </a:rPr>
              <a:t>key is ued to form a random permutation of all 8-bit values, it then uses that permutation to scramble input info processed a byte at a time.</a:t>
            </a:r>
            <a:endParaRPr lang="en-US" altLang="it-IT">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DA48FF2-41FF-4C4D-AE32-623D63C1FA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3C4C1CF-C318-4520-8A09-FA66735524ED}" type="slidenum">
              <a:rPr lang="en-AU" altLang="it-IT"/>
              <a:pPr>
                <a:spcBef>
                  <a:spcPct val="0"/>
                </a:spcBef>
              </a:pPr>
              <a:t>73</a:t>
            </a:fld>
            <a:endParaRPr lang="en-AU" altLang="it-IT"/>
          </a:p>
        </p:txBody>
      </p:sp>
      <p:sp>
        <p:nvSpPr>
          <p:cNvPr id="37891" name="Rectangle 2">
            <a:extLst>
              <a:ext uri="{FF2B5EF4-FFF2-40B4-BE49-F238E27FC236}">
                <a16:creationId xmlns:a16="http://schemas.microsoft.com/office/drawing/2014/main" id="{664ECF6E-44EA-406A-B5B4-0DE7EBB447E5}"/>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8A7C7849-33F5-4BE5-A284-13D9AE3B27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The RC4 algorithm is remarkably simple and quite easy to explain. It uses a variable-length key of from 1 to 256 bytes. </a:t>
            </a:r>
            <a:r>
              <a:rPr lang="en-AU" altLang="it-IT">
                <a:latin typeface="Arial" panose="020B0604020202020204" pitchFamily="34" charset="0"/>
              </a:rPr>
              <a:t>The RC4 key schedule initialises the state S to the numbers 0..255, and then walks through each entry in turn, using its current value plus the next byte of key to pick another entry in the array, and swaps their values over. After doing this 256 times, the result is a well and truly shuffled array. The total number of possible states is 256! - a truly enormous number, much larger even than the 2048-bit (256*8) max key allowed can select.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4E03C058-C02E-4F6F-AE8D-5EFC7C1A7C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3D065F18-E34F-4922-BC36-D01222ECA765}" type="slidenum">
              <a:rPr lang="en-AU" altLang="it-IT" smtClean="0"/>
              <a:pPr>
                <a:spcBef>
                  <a:spcPct val="0"/>
                </a:spcBef>
              </a:pPr>
              <a:t>9</a:t>
            </a:fld>
            <a:endParaRPr lang="en-AU" altLang="it-IT"/>
          </a:p>
        </p:txBody>
      </p:sp>
      <p:sp>
        <p:nvSpPr>
          <p:cNvPr id="24579" name="Rectangle 1026">
            <a:extLst>
              <a:ext uri="{FF2B5EF4-FFF2-40B4-BE49-F238E27FC236}">
                <a16:creationId xmlns:a16="http://schemas.microsoft.com/office/drawing/2014/main" id="{2F32AD89-7BC0-428E-9460-7DD6ACC2B108}"/>
              </a:ext>
            </a:extLst>
          </p:cNvPr>
          <p:cNvSpPr>
            <a:spLocks noGrp="1" noRot="1" noChangeAspect="1" noChangeArrowheads="1" noTextEdit="1"/>
          </p:cNvSpPr>
          <p:nvPr>
            <p:ph type="sldImg"/>
          </p:nvPr>
        </p:nvSpPr>
        <p:spPr>
          <a:ln/>
        </p:spPr>
      </p:sp>
      <p:sp>
        <p:nvSpPr>
          <p:cNvPr id="24580" name="Rectangle 1027">
            <a:extLst>
              <a:ext uri="{FF2B5EF4-FFF2-40B4-BE49-F238E27FC236}">
                <a16:creationId xmlns:a16="http://schemas.microsoft.com/office/drawing/2014/main" id="{77A58A8F-D693-44A6-8922-3CE3D7D4E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A brute-force attack involves trying every possible key until an intelligible translation of the ciphertext into plaintext is obtained. On average, half of all possible keys must be tried to achieve success. Stallings Table 2.2 shows how much time is required to conduct a brute-force attack, for various common key sizes (DES is 56, AES is 128, Triple-DES is 168, plus general mono-alphabetic cipher), where either a single system or a million parallel systems, are used.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D63B529E-F889-463F-9947-50218C2B94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45DEF68-5281-4F38-8216-0D506A05BC1D}" type="slidenum">
              <a:rPr lang="en-AU" altLang="it-IT"/>
              <a:pPr>
                <a:spcBef>
                  <a:spcPct val="0"/>
                </a:spcBef>
              </a:pPr>
              <a:t>74</a:t>
            </a:fld>
            <a:endParaRPr lang="en-AU" altLang="it-IT"/>
          </a:p>
        </p:txBody>
      </p:sp>
      <p:sp>
        <p:nvSpPr>
          <p:cNvPr id="39939" name="Rectangle 2">
            <a:extLst>
              <a:ext uri="{FF2B5EF4-FFF2-40B4-BE49-F238E27FC236}">
                <a16:creationId xmlns:a16="http://schemas.microsoft.com/office/drawing/2014/main" id="{AA16A012-ADF4-44F3-8D27-AF12405A0446}"/>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624B5B48-4D9E-402F-AFD9-AEE838A71A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To form the stream key for en/decryption (which are identical), RC4 continues to shuffle the permutation array S by continuing to swap each element in turn with some other entry, and using the sum of these two entry values to select another value from the permutation to use as the stream key, which is then XOR’d with the current message byte.</a:t>
            </a:r>
            <a:endParaRPr lang="en-AU" altLang="it-IT">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91B3AAC-ACB8-49CE-AC46-BC2C61494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4844B1D6-E328-4854-95A7-EDFD1CE977A2}" type="slidenum">
              <a:rPr lang="en-AU" altLang="it-IT"/>
              <a:pPr>
                <a:spcBef>
                  <a:spcPct val="0"/>
                </a:spcBef>
              </a:pPr>
              <a:t>75</a:t>
            </a:fld>
            <a:endParaRPr lang="en-AU" altLang="it-IT"/>
          </a:p>
        </p:txBody>
      </p:sp>
      <p:sp>
        <p:nvSpPr>
          <p:cNvPr id="41987" name="Rectangle 2">
            <a:extLst>
              <a:ext uri="{FF2B5EF4-FFF2-40B4-BE49-F238E27FC236}">
                <a16:creationId xmlns:a16="http://schemas.microsoft.com/office/drawing/2014/main" id="{9073D8F6-BA9B-4AE5-8C3F-DB5672502881}"/>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1988" name="Rectangle 3">
            <a:extLst>
              <a:ext uri="{FF2B5EF4-FFF2-40B4-BE49-F238E27FC236}">
                <a16:creationId xmlns:a16="http://schemas.microsoft.com/office/drawing/2014/main" id="{049BBAEA-BBD8-42D9-BA26-3F34F6EBA7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rPr>
              <a:t>Stallings Figure 7.6 illustrates the general structure of RC4.</a:t>
            </a:r>
            <a:endParaRPr lang="en-AU" altLang="it-IT">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21FD1C92-811A-40C4-814E-A31AA5F2D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675D9A55-8BA1-4A9B-895A-D0DBDAA364EE}" type="slidenum">
              <a:rPr lang="en-AU" altLang="it-IT"/>
              <a:pPr>
                <a:spcBef>
                  <a:spcPct val="0"/>
                </a:spcBef>
              </a:pPr>
              <a:t>76</a:t>
            </a:fld>
            <a:endParaRPr lang="en-AU" altLang="it-IT"/>
          </a:p>
        </p:txBody>
      </p:sp>
      <p:sp>
        <p:nvSpPr>
          <p:cNvPr id="44035" name="Rectangle 2">
            <a:extLst>
              <a:ext uri="{FF2B5EF4-FFF2-40B4-BE49-F238E27FC236}">
                <a16:creationId xmlns:a16="http://schemas.microsoft.com/office/drawing/2014/main" id="{51287D45-CE03-47BC-9B9B-32D7FF7CE313}"/>
              </a:ext>
            </a:extLst>
          </p:cNvPr>
          <p:cNvSpPr>
            <a:spLocks noGrp="1" noRot="1" noChangeAspect="1" noChangeArrowheads="1" noTextEdit="1"/>
          </p:cNvSpPr>
          <p:nvPr>
            <p:ph type="sldImg"/>
          </p:nvPr>
        </p:nvSpPr>
        <p:spPr>
          <a:xfrm>
            <a:off x="381000" y="685800"/>
            <a:ext cx="6096000" cy="3429000"/>
          </a:xfrm>
          <a:ln/>
        </p:spPr>
      </p:sp>
      <p:sp>
        <p:nvSpPr>
          <p:cNvPr id="44036" name="Rectangle 3">
            <a:extLst>
              <a:ext uri="{FF2B5EF4-FFF2-40B4-BE49-F238E27FC236}">
                <a16:creationId xmlns:a16="http://schemas.microsoft.com/office/drawing/2014/main" id="{6F72C658-AC72-4C5D-A8DB-4C0BC60681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A number of papers have been published analyzing methods of attacking RC4, but none of these approaches is practical against RC4 with a reasonable key length, such as 128 bits.</a:t>
            </a:r>
          </a:p>
          <a:p>
            <a:pPr eaLnBrk="1" hangingPunct="1"/>
            <a:r>
              <a:rPr lang="en-US" altLang="it-IT">
                <a:latin typeface="Arial" panose="020B0604020202020204" pitchFamily="34" charset="0"/>
                <a:cs typeface="Arial" panose="020B0604020202020204" pitchFamily="34" charset="0"/>
              </a:rPr>
              <a:t>A more serious problem occurs in its use in the WEP protocol, not with RC4 itself but the way in which keys are generated for use as input to RC4.</a:t>
            </a:r>
            <a:endParaRPr lang="en-AU" altLang="it-IT">
              <a:latin typeface="Arial" panose="020B0604020202020204" pitchFamily="34" charset="0"/>
              <a:cs typeface="Arial" panose="020B0604020202020204" pitchFamily="34" charset="0"/>
            </a:endParaRPr>
          </a:p>
          <a:p>
            <a:pPr eaLnBrk="1" hangingPunct="1"/>
            <a:r>
              <a:rPr lang="en-AU" altLang="it-IT">
                <a:latin typeface="Arial" panose="020B0604020202020204" pitchFamily="34" charset="0"/>
                <a:cs typeface="Arial" panose="020B0604020202020204" pitchFamily="34" charset="0"/>
              </a:rPr>
              <a:t>Currently RC4 its regarded as quite secure, if used correctly, with a sufficiently large key.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a:extLst>
              <a:ext uri="{FF2B5EF4-FFF2-40B4-BE49-F238E27FC236}">
                <a16:creationId xmlns:a16="http://schemas.microsoft.com/office/drawing/2014/main" id="{4484CA97-1346-4FDF-BD0C-BD7821C667D5}"/>
              </a:ext>
            </a:extLst>
          </p:cNvPr>
          <p:cNvSpPr>
            <a:spLocks noGrp="1" noRot="1" noChangeAspect="1" noChangeArrowheads="1" noTextEdit="1"/>
          </p:cNvSpPr>
          <p:nvPr>
            <p:ph type="sldImg"/>
          </p:nvPr>
        </p:nvSpPr>
        <p:spPr>
          <a:xfrm>
            <a:off x="381000" y="685800"/>
            <a:ext cx="6096000" cy="3429000"/>
          </a:xfrm>
          <a:ln/>
        </p:spPr>
      </p:sp>
      <p:sp>
        <p:nvSpPr>
          <p:cNvPr id="26627" name="Segnaposto note 2">
            <a:extLst>
              <a:ext uri="{FF2B5EF4-FFF2-40B4-BE49-F238E27FC236}">
                <a16:creationId xmlns:a16="http://schemas.microsoft.com/office/drawing/2014/main" id="{A3C725A1-273E-49B5-AE4A-C05391206A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26628" name="Segnaposto numero diapositiva 3">
            <a:extLst>
              <a:ext uri="{FF2B5EF4-FFF2-40B4-BE49-F238E27FC236}">
                <a16:creationId xmlns:a16="http://schemas.microsoft.com/office/drawing/2014/main" id="{CE99AD3B-C49C-4178-8708-CB491F47A5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2482B568-2C00-45EA-A995-35C45ECDF5A7}" type="slidenum">
              <a:rPr lang="en-AU" altLang="it-IT" smtClean="0"/>
              <a:pPr>
                <a:spcBef>
                  <a:spcPct val="0"/>
                </a:spcBef>
              </a:pPr>
              <a:t>10</a:t>
            </a:fld>
            <a:endParaRPr lang="en-AU"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C04FA82-68D4-4EA0-B028-B421E2036B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084059A0-2DBD-4294-B21D-3326412BE2FE}" type="slidenum">
              <a:rPr lang="en-AU" altLang="it-IT" smtClean="0"/>
              <a:pPr>
                <a:spcBef>
                  <a:spcPct val="0"/>
                </a:spcBef>
              </a:pPr>
              <a:t>11</a:t>
            </a:fld>
            <a:endParaRPr lang="en-AU" altLang="it-IT"/>
          </a:p>
        </p:txBody>
      </p:sp>
      <p:sp>
        <p:nvSpPr>
          <p:cNvPr id="28675" name="Rectangle 1026">
            <a:extLst>
              <a:ext uri="{FF2B5EF4-FFF2-40B4-BE49-F238E27FC236}">
                <a16:creationId xmlns:a16="http://schemas.microsoft.com/office/drawing/2014/main" id="{690DA49B-9589-4F8D-B4EA-1F088B14782D}"/>
              </a:ext>
            </a:extLst>
          </p:cNvPr>
          <p:cNvSpPr>
            <a:spLocks noGrp="1" noRot="1" noChangeAspect="1" noChangeArrowheads="1" noTextEdit="1"/>
          </p:cNvSpPr>
          <p:nvPr>
            <p:ph type="sldImg"/>
          </p:nvPr>
        </p:nvSpPr>
        <p:spPr>
          <a:ln/>
        </p:spPr>
      </p:sp>
      <p:sp>
        <p:nvSpPr>
          <p:cNvPr id="28676" name="Rectangle 1027">
            <a:extLst>
              <a:ext uri="{FF2B5EF4-FFF2-40B4-BE49-F238E27FC236}">
                <a16:creationId xmlns:a16="http://schemas.microsoft.com/office/drawing/2014/main" id="{D0DBAAAE-8833-4A4F-9D64-D28C13A87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a:latin typeface="Arial" panose="020B0604020202020204" pitchFamily="34" charset="0"/>
                <a:cs typeface="Arial" panose="020B0604020202020204" pitchFamily="34" charset="0"/>
              </a:rPr>
              <a:t>Typically objective is to recover the key in use rather then simply to recover the plaintext of a single ciphertext. There are two general approaches:</a:t>
            </a:r>
          </a:p>
          <a:p>
            <a:pPr eaLnBrk="1" hangingPunct="1">
              <a:buFontTx/>
              <a:buChar char="•"/>
            </a:pPr>
            <a:r>
              <a:rPr lang="en-US" altLang="it-IT">
                <a:latin typeface="Arial" panose="020B0604020202020204" pitchFamily="34" charset="0"/>
                <a:cs typeface="Arial" panose="020B0604020202020204" pitchFamily="34" charset="0"/>
              </a:rPr>
              <a:t> </a:t>
            </a:r>
            <a:r>
              <a:rPr lang="en-US" altLang="it-IT" b="1">
                <a:latin typeface="Arial" panose="020B0604020202020204" pitchFamily="34" charset="0"/>
                <a:cs typeface="Arial" panose="020B0604020202020204" pitchFamily="34" charset="0"/>
              </a:rPr>
              <a:t>Cryptanalysis: </a:t>
            </a:r>
            <a:r>
              <a:rPr lang="en-US" altLang="it-IT">
                <a:latin typeface="Arial" panose="020B0604020202020204" pitchFamily="34" charset="0"/>
                <a:cs typeface="Arial" panose="020B0604020202020204" pitchFamily="34" charset="0"/>
              </a:rPr>
              <a:t>relies on the nature of the algorithm plus perhaps some knowledge of the general characteristics of the plaintext or even some sample plaintext- ciphertext pairs. This type of attack exploits the characteristics of the algorithm to attempt to deduce a specific plaintext or to deduce the key being used.</a:t>
            </a:r>
          </a:p>
          <a:p>
            <a:pPr eaLnBrk="1" hangingPunct="1">
              <a:buFontTx/>
              <a:buChar char="•"/>
            </a:pPr>
            <a:r>
              <a:rPr lang="en-US" altLang="it-IT">
                <a:latin typeface="Arial" panose="020B0604020202020204" pitchFamily="34" charset="0"/>
                <a:cs typeface="Arial" panose="020B0604020202020204" pitchFamily="34" charset="0"/>
              </a:rPr>
              <a:t> </a:t>
            </a:r>
            <a:r>
              <a:rPr lang="en-US" altLang="it-IT" b="1">
                <a:latin typeface="Arial" panose="020B0604020202020204" pitchFamily="34" charset="0"/>
                <a:cs typeface="Arial" panose="020B0604020202020204" pitchFamily="34" charset="0"/>
              </a:rPr>
              <a:t>Brute-force attacks </a:t>
            </a:r>
            <a:r>
              <a:rPr lang="en-US" altLang="it-IT">
                <a:latin typeface="Arial" panose="020B0604020202020204" pitchFamily="34" charset="0"/>
                <a:cs typeface="Arial" panose="020B0604020202020204" pitchFamily="34" charset="0"/>
              </a:rPr>
              <a:t>try every possible key on a piece of ciphertext until an intelligible translation into plaintext is obtained. On average,half of all possible keys must be tried to achieve success. </a:t>
            </a:r>
          </a:p>
          <a:p>
            <a:pPr eaLnBrk="1" hangingPunct="1"/>
            <a:r>
              <a:rPr lang="en-US" altLang="it-IT">
                <a:latin typeface="Arial" panose="020B0604020202020204" pitchFamily="34" charset="0"/>
                <a:cs typeface="Arial" panose="020B0604020202020204" pitchFamily="34" charset="0"/>
              </a:rPr>
              <a:t>If either type of attack succeeds in deducing the key, the effect is catastrophic: All future and past messages encrypted with that key are compromised.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cxnSp>
        <p:nvCxnSpPr>
          <p:cNvPr id="4" name="Straight Connector 7">
            <a:extLst>
              <a:ext uri="{FF2B5EF4-FFF2-40B4-BE49-F238E27FC236}">
                <a16:creationId xmlns:a16="http://schemas.microsoft.com/office/drawing/2014/main" id="{D9CA3164-7892-43AA-A60F-9D99ABBB6B24}"/>
              </a:ext>
            </a:extLst>
          </p:cNvPr>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it-IT"/>
              <a:t>Fare clic per modificare lo stile del titolo</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5" name="Date Placeholder 3">
            <a:extLst>
              <a:ext uri="{FF2B5EF4-FFF2-40B4-BE49-F238E27FC236}">
                <a16:creationId xmlns:a16="http://schemas.microsoft.com/office/drawing/2014/main" id="{2A7630A6-70FA-42D5-A3BC-D1D707F45F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1E59F89-7FD9-40EA-B4FA-FEA9D6C7E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671A0-5FD8-4B2A-B917-B612EF6632F8}"/>
              </a:ext>
            </a:extLst>
          </p:cNvPr>
          <p:cNvSpPr>
            <a:spLocks noGrp="1"/>
          </p:cNvSpPr>
          <p:nvPr>
            <p:ph type="sldNum" sz="quarter" idx="12"/>
          </p:nvPr>
        </p:nvSpPr>
        <p:spPr/>
        <p:txBody>
          <a:bodyPr/>
          <a:lstStyle>
            <a:lvl1pPr>
              <a:defRPr/>
            </a:lvl1pPr>
          </a:lstStyle>
          <a:p>
            <a:pPr>
              <a:defRPr/>
            </a:pPr>
            <a:fld id="{2B0B46C1-3FB6-4A4A-873F-60F8EC0C619A}" type="slidenum">
              <a:rPr lang="en-US" altLang="it-IT"/>
              <a:pPr>
                <a:defRPr/>
              </a:pPr>
              <a:t>‹#›</a:t>
            </a:fld>
            <a:endParaRPr lang="en-US" altLang="it-IT"/>
          </a:p>
        </p:txBody>
      </p:sp>
    </p:spTree>
    <p:extLst>
      <p:ext uri="{BB962C8B-B14F-4D97-AF65-F5344CB8AC3E}">
        <p14:creationId xmlns:p14="http://schemas.microsoft.com/office/powerpoint/2010/main" val="188853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8473EE07-D9E7-4C1A-B97B-460A45B317A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1557F94-A0D0-48DA-9B7C-7A16DADAFA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8B3E94-1BE7-477C-AF70-18719D693A5C}"/>
              </a:ext>
            </a:extLst>
          </p:cNvPr>
          <p:cNvSpPr>
            <a:spLocks noGrp="1"/>
          </p:cNvSpPr>
          <p:nvPr>
            <p:ph type="sldNum" sz="quarter" idx="12"/>
          </p:nvPr>
        </p:nvSpPr>
        <p:spPr/>
        <p:txBody>
          <a:bodyPr/>
          <a:lstStyle>
            <a:lvl1pPr>
              <a:defRPr/>
            </a:lvl1pPr>
          </a:lstStyle>
          <a:p>
            <a:pPr>
              <a:defRPr/>
            </a:pPr>
            <a:fld id="{EF700529-28BF-4065-BF24-0500D09A942C}" type="slidenum">
              <a:rPr lang="en-US" altLang="it-IT"/>
              <a:pPr>
                <a:defRPr/>
              </a:pPr>
              <a:t>‹#›</a:t>
            </a:fld>
            <a:endParaRPr lang="en-US" altLang="it-IT"/>
          </a:p>
        </p:txBody>
      </p:sp>
    </p:spTree>
    <p:extLst>
      <p:ext uri="{BB962C8B-B14F-4D97-AF65-F5344CB8AC3E}">
        <p14:creationId xmlns:p14="http://schemas.microsoft.com/office/powerpoint/2010/main" val="137624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id="{4373DCCF-91DC-498E-8C79-F65C6D9FFF8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A56200-3B0A-442C-95FA-40DD460A502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D968B5-A428-4538-8FAB-480B2577C826}"/>
              </a:ext>
            </a:extLst>
          </p:cNvPr>
          <p:cNvSpPr>
            <a:spLocks noGrp="1"/>
          </p:cNvSpPr>
          <p:nvPr>
            <p:ph type="sldNum" sz="quarter" idx="12"/>
          </p:nvPr>
        </p:nvSpPr>
        <p:spPr/>
        <p:txBody>
          <a:bodyPr/>
          <a:lstStyle>
            <a:lvl1pPr>
              <a:defRPr/>
            </a:lvl1pPr>
          </a:lstStyle>
          <a:p>
            <a:pPr>
              <a:defRPr/>
            </a:pPr>
            <a:fld id="{B45900C4-3526-4A84-B6C1-03CF66401204}" type="slidenum">
              <a:rPr lang="en-US" altLang="it-IT"/>
              <a:pPr>
                <a:defRPr/>
              </a:pPr>
              <a:t>‹#›</a:t>
            </a:fld>
            <a:endParaRPr lang="en-US" altLang="it-IT"/>
          </a:p>
        </p:txBody>
      </p:sp>
    </p:spTree>
    <p:extLst>
      <p:ext uri="{BB962C8B-B14F-4D97-AF65-F5344CB8AC3E}">
        <p14:creationId xmlns:p14="http://schemas.microsoft.com/office/powerpoint/2010/main" val="304378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a:extLst>
              <a:ext uri="{FF2B5EF4-FFF2-40B4-BE49-F238E27FC236}">
                <a16:creationId xmlns:a16="http://schemas.microsoft.com/office/drawing/2014/main" id="{FA1556F9-1758-4C80-B8FD-2C84FC640D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578FFA3-D863-4830-8378-332995A0E8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EB827C-C878-4DF6-8C5D-1FF07283C8E7}"/>
              </a:ext>
            </a:extLst>
          </p:cNvPr>
          <p:cNvSpPr>
            <a:spLocks noGrp="1"/>
          </p:cNvSpPr>
          <p:nvPr>
            <p:ph type="sldNum" sz="quarter" idx="12"/>
          </p:nvPr>
        </p:nvSpPr>
        <p:spPr/>
        <p:txBody>
          <a:bodyPr/>
          <a:lstStyle>
            <a:lvl1pPr>
              <a:defRPr/>
            </a:lvl1pPr>
          </a:lstStyle>
          <a:p>
            <a:pPr>
              <a:defRPr/>
            </a:pPr>
            <a:fld id="{86F67591-044F-4B9D-BBF6-8A41C533C553}" type="slidenum">
              <a:rPr lang="en-US" altLang="it-IT"/>
              <a:pPr>
                <a:defRPr/>
              </a:pPr>
              <a:t>‹#›</a:t>
            </a:fld>
            <a:endParaRPr lang="en-US" altLang="it-IT"/>
          </a:p>
        </p:txBody>
      </p:sp>
    </p:spTree>
    <p:extLst>
      <p:ext uri="{BB962C8B-B14F-4D97-AF65-F5344CB8AC3E}">
        <p14:creationId xmlns:p14="http://schemas.microsoft.com/office/powerpoint/2010/main" val="165965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bg2"/>
        </a:solidFill>
        <a:effectLst/>
      </p:bgPr>
    </p:bg>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21D75EB6-F368-44B6-9DB8-AD5E6D676CE9}"/>
              </a:ext>
            </a:extLst>
          </p:cNvPr>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A805920D-6718-49E5-9EE4-B7E4393C7E6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96FB0EB-F85B-4081-B531-5AB47547559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12EDA3D-F455-4108-99FD-0D8CF48F4421}"/>
              </a:ext>
            </a:extLst>
          </p:cNvPr>
          <p:cNvSpPr>
            <a:spLocks noGrp="1"/>
          </p:cNvSpPr>
          <p:nvPr>
            <p:ph type="sldNum" sz="quarter" idx="12"/>
          </p:nvPr>
        </p:nvSpPr>
        <p:spPr/>
        <p:txBody>
          <a:bodyPr/>
          <a:lstStyle>
            <a:lvl1pPr>
              <a:defRPr/>
            </a:lvl1pPr>
          </a:lstStyle>
          <a:p>
            <a:pPr>
              <a:defRPr/>
            </a:pPr>
            <a:fld id="{27382E1D-2035-4E77-99A3-0DDA15A5AC5A}" type="slidenum">
              <a:rPr lang="en-US" altLang="it-IT"/>
              <a:pPr>
                <a:defRPr/>
              </a:pPr>
              <a:t>‹#›</a:t>
            </a:fld>
            <a:endParaRPr lang="en-US" altLang="it-IT"/>
          </a:p>
        </p:txBody>
      </p:sp>
    </p:spTree>
    <p:extLst>
      <p:ext uri="{BB962C8B-B14F-4D97-AF65-F5344CB8AC3E}">
        <p14:creationId xmlns:p14="http://schemas.microsoft.com/office/powerpoint/2010/main" val="135890683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id="{8E5CF224-9DFC-4617-9991-44216CC1A8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A317869-AD22-4AFA-88DF-9E55737B04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02440C2-D752-4799-82B3-4B495570992F}"/>
              </a:ext>
            </a:extLst>
          </p:cNvPr>
          <p:cNvSpPr>
            <a:spLocks noGrp="1"/>
          </p:cNvSpPr>
          <p:nvPr>
            <p:ph type="sldNum" sz="quarter" idx="12"/>
          </p:nvPr>
        </p:nvSpPr>
        <p:spPr/>
        <p:txBody>
          <a:bodyPr/>
          <a:lstStyle>
            <a:lvl1pPr>
              <a:defRPr/>
            </a:lvl1pPr>
          </a:lstStyle>
          <a:p>
            <a:pPr>
              <a:defRPr/>
            </a:pPr>
            <a:fld id="{777AD71D-B4DA-44A9-A6CE-A22D454A3470}" type="slidenum">
              <a:rPr lang="en-US" altLang="it-IT"/>
              <a:pPr>
                <a:defRPr/>
              </a:pPr>
              <a:t>‹#›</a:t>
            </a:fld>
            <a:endParaRPr lang="en-US" altLang="it-IT"/>
          </a:p>
        </p:txBody>
      </p:sp>
    </p:spTree>
    <p:extLst>
      <p:ext uri="{BB962C8B-B14F-4D97-AF65-F5344CB8AC3E}">
        <p14:creationId xmlns:p14="http://schemas.microsoft.com/office/powerpoint/2010/main" val="8821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0">
            <a:extLst>
              <a:ext uri="{FF2B5EF4-FFF2-40B4-BE49-F238E27FC236}">
                <a16:creationId xmlns:a16="http://schemas.microsoft.com/office/drawing/2014/main" id="{08D1CA32-E3E4-4CBE-A9FC-C930FE8AF259}"/>
              </a:ext>
            </a:extLst>
          </p:cNvPr>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a:extLst>
              <a:ext uri="{FF2B5EF4-FFF2-40B4-BE49-F238E27FC236}">
                <a16:creationId xmlns:a16="http://schemas.microsoft.com/office/drawing/2014/main" id="{1232880B-3FB5-4355-952E-12A05B50F215}"/>
              </a:ext>
            </a:extLst>
          </p:cNvPr>
          <p:cNvSpPr>
            <a:spLocks noGrp="1"/>
          </p:cNvSpPr>
          <p:nvPr>
            <p:ph type="dt" sz="half" idx="10"/>
          </p:nvPr>
        </p:nvSpPr>
        <p:spPr/>
        <p:txBody>
          <a:bodyPr/>
          <a:lstStyle>
            <a:lvl1pPr>
              <a:defRPr/>
            </a:lvl1pPr>
          </a:lstStyle>
          <a:p>
            <a:pPr>
              <a:defRPr/>
            </a:pPr>
            <a:endParaRPr lang="en-US"/>
          </a:p>
        </p:txBody>
      </p:sp>
      <p:sp>
        <p:nvSpPr>
          <p:cNvPr id="9" name="Footer Placeholder 7">
            <a:extLst>
              <a:ext uri="{FF2B5EF4-FFF2-40B4-BE49-F238E27FC236}">
                <a16:creationId xmlns:a16="http://schemas.microsoft.com/office/drawing/2014/main" id="{2E40D732-CC7A-4388-8401-32819AE730DA}"/>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9B5935A6-60DF-4500-8DE6-46FA936ED8D4}"/>
              </a:ext>
            </a:extLst>
          </p:cNvPr>
          <p:cNvSpPr>
            <a:spLocks noGrp="1"/>
          </p:cNvSpPr>
          <p:nvPr>
            <p:ph type="sldNum" sz="quarter" idx="12"/>
          </p:nvPr>
        </p:nvSpPr>
        <p:spPr/>
        <p:txBody>
          <a:bodyPr/>
          <a:lstStyle>
            <a:lvl1pPr>
              <a:defRPr/>
            </a:lvl1pPr>
          </a:lstStyle>
          <a:p>
            <a:pPr>
              <a:defRPr/>
            </a:pPr>
            <a:fld id="{DCEEF43F-A6B6-4492-8E73-DCB2CEF906A8}" type="slidenum">
              <a:rPr lang="en-US" altLang="it-IT"/>
              <a:pPr>
                <a:defRPr/>
              </a:pPr>
              <a:t>‹#›</a:t>
            </a:fld>
            <a:endParaRPr lang="en-US" altLang="it-IT"/>
          </a:p>
        </p:txBody>
      </p:sp>
    </p:spTree>
    <p:extLst>
      <p:ext uri="{BB962C8B-B14F-4D97-AF65-F5344CB8AC3E}">
        <p14:creationId xmlns:p14="http://schemas.microsoft.com/office/powerpoint/2010/main" val="45141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Date Placeholder 3">
            <a:extLst>
              <a:ext uri="{FF2B5EF4-FFF2-40B4-BE49-F238E27FC236}">
                <a16:creationId xmlns:a16="http://schemas.microsoft.com/office/drawing/2014/main" id="{77D3A4CA-BA02-4257-868B-29B405FC4929}"/>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FA3E5CC3-E013-4D97-AE8F-31BE4D2EE4D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DC5AC7C-5E48-40EF-A563-8DBAFE3AF0A4}"/>
              </a:ext>
            </a:extLst>
          </p:cNvPr>
          <p:cNvSpPr>
            <a:spLocks noGrp="1"/>
          </p:cNvSpPr>
          <p:nvPr>
            <p:ph type="sldNum" sz="quarter" idx="12"/>
          </p:nvPr>
        </p:nvSpPr>
        <p:spPr/>
        <p:txBody>
          <a:bodyPr/>
          <a:lstStyle>
            <a:lvl1pPr>
              <a:defRPr/>
            </a:lvl1pPr>
          </a:lstStyle>
          <a:p>
            <a:pPr>
              <a:defRPr/>
            </a:pPr>
            <a:fld id="{C1AF8838-EAEA-40BA-9608-24102527927C}" type="slidenum">
              <a:rPr lang="en-US" altLang="it-IT"/>
              <a:pPr>
                <a:defRPr/>
              </a:pPr>
              <a:t>‹#›</a:t>
            </a:fld>
            <a:endParaRPr lang="en-US" altLang="it-IT"/>
          </a:p>
        </p:txBody>
      </p:sp>
    </p:spTree>
    <p:extLst>
      <p:ext uri="{BB962C8B-B14F-4D97-AF65-F5344CB8AC3E}">
        <p14:creationId xmlns:p14="http://schemas.microsoft.com/office/powerpoint/2010/main" val="295439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6F74114-7E32-483D-B62B-11C77B3D55B4}"/>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09D6BBC-923C-4725-9ABC-FB4B34A32A0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48DBE8E-CCCD-4D98-87A4-72EC93F8BC91}"/>
              </a:ext>
            </a:extLst>
          </p:cNvPr>
          <p:cNvSpPr>
            <a:spLocks noGrp="1"/>
          </p:cNvSpPr>
          <p:nvPr>
            <p:ph type="sldNum" sz="quarter" idx="12"/>
          </p:nvPr>
        </p:nvSpPr>
        <p:spPr/>
        <p:txBody>
          <a:bodyPr/>
          <a:lstStyle>
            <a:lvl1pPr>
              <a:defRPr/>
            </a:lvl1pPr>
          </a:lstStyle>
          <a:p>
            <a:pPr>
              <a:defRPr/>
            </a:pPr>
            <a:fld id="{B387A80B-8149-4ECE-A3FB-F719BEA637E2}" type="slidenum">
              <a:rPr lang="en-US" altLang="it-IT"/>
              <a:pPr>
                <a:defRPr/>
              </a:pPr>
              <a:t>‹#›</a:t>
            </a:fld>
            <a:endParaRPr lang="en-US" altLang="it-IT"/>
          </a:p>
        </p:txBody>
      </p:sp>
    </p:spTree>
    <p:extLst>
      <p:ext uri="{BB962C8B-B14F-4D97-AF65-F5344CB8AC3E}">
        <p14:creationId xmlns:p14="http://schemas.microsoft.com/office/powerpoint/2010/main" val="315206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971443-976E-4D4B-8A75-7F7A6C8DCD28}"/>
              </a:ext>
            </a:extLst>
          </p:cNvPr>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6" name="Date Placeholder 4">
            <a:extLst>
              <a:ext uri="{FF2B5EF4-FFF2-40B4-BE49-F238E27FC236}">
                <a16:creationId xmlns:a16="http://schemas.microsoft.com/office/drawing/2014/main" id="{50F2DB94-1B9A-43C4-99F6-4F63FE845A86}"/>
              </a:ext>
            </a:extLst>
          </p:cNvPr>
          <p:cNvSpPr>
            <a:spLocks noGrp="1"/>
          </p:cNvSpPr>
          <p:nvPr>
            <p:ph type="dt" sz="half" idx="10"/>
          </p:nvPr>
        </p:nvSpPr>
        <p:spPr/>
        <p:txBody>
          <a:bodyPr/>
          <a:lstStyle>
            <a:lvl1pPr>
              <a:defRPr/>
            </a:lvl1pPr>
          </a:lstStyle>
          <a:p>
            <a:pPr>
              <a:defRPr/>
            </a:pPr>
            <a:endParaRPr lang="en-US"/>
          </a:p>
        </p:txBody>
      </p:sp>
      <p:sp>
        <p:nvSpPr>
          <p:cNvPr id="7" name="Footer Placeholder 5">
            <a:extLst>
              <a:ext uri="{FF2B5EF4-FFF2-40B4-BE49-F238E27FC236}">
                <a16:creationId xmlns:a16="http://schemas.microsoft.com/office/drawing/2014/main" id="{375D6687-3FF2-4FC4-9118-D36ADF3A0EF9}"/>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FF8FBD5-738E-4E3E-A1D4-F7CB3B67676B}"/>
              </a:ext>
            </a:extLst>
          </p:cNvPr>
          <p:cNvSpPr>
            <a:spLocks noGrp="1"/>
          </p:cNvSpPr>
          <p:nvPr>
            <p:ph type="sldNum" sz="quarter" idx="12"/>
          </p:nvPr>
        </p:nvSpPr>
        <p:spPr/>
        <p:txBody>
          <a:bodyPr/>
          <a:lstStyle>
            <a:lvl1pPr>
              <a:defRPr/>
            </a:lvl1pPr>
          </a:lstStyle>
          <a:p>
            <a:pPr>
              <a:defRPr/>
            </a:pPr>
            <a:fld id="{258E13BE-572D-4C81-B142-40DCEF6C42EB}" type="slidenum">
              <a:rPr lang="en-US" altLang="it-IT"/>
              <a:pPr>
                <a:defRPr/>
              </a:pPr>
              <a:t>‹#›</a:t>
            </a:fld>
            <a:endParaRPr lang="en-US" altLang="it-IT"/>
          </a:p>
        </p:txBody>
      </p:sp>
    </p:spTree>
    <p:extLst>
      <p:ext uri="{BB962C8B-B14F-4D97-AF65-F5344CB8AC3E}">
        <p14:creationId xmlns:p14="http://schemas.microsoft.com/office/powerpoint/2010/main" val="26525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AA96F590-E284-4775-BAE4-64D9FBF3C96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1E0D9D60-9808-4787-838F-2FD073EB1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6039F8-93AB-47C2-8495-B483C330561A}"/>
              </a:ext>
            </a:extLst>
          </p:cNvPr>
          <p:cNvSpPr>
            <a:spLocks noGrp="1"/>
          </p:cNvSpPr>
          <p:nvPr>
            <p:ph type="sldNum" sz="quarter" idx="12"/>
          </p:nvPr>
        </p:nvSpPr>
        <p:spPr/>
        <p:txBody>
          <a:bodyPr/>
          <a:lstStyle>
            <a:lvl1pPr>
              <a:defRPr/>
            </a:lvl1pPr>
          </a:lstStyle>
          <a:p>
            <a:pPr>
              <a:defRPr/>
            </a:pPr>
            <a:fld id="{8563544B-F0C5-4377-8BA9-17E8C42D5D7C}" type="slidenum">
              <a:rPr lang="en-US" altLang="it-IT"/>
              <a:pPr>
                <a:defRPr/>
              </a:pPr>
              <a:t>‹#›</a:t>
            </a:fld>
            <a:endParaRPr lang="en-US" altLang="it-IT"/>
          </a:p>
        </p:txBody>
      </p:sp>
    </p:spTree>
    <p:extLst>
      <p:ext uri="{BB962C8B-B14F-4D97-AF65-F5344CB8AC3E}">
        <p14:creationId xmlns:p14="http://schemas.microsoft.com/office/powerpoint/2010/main" val="217596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F49A6B-9964-4085-97BD-C8F428CF13CF}"/>
              </a:ext>
            </a:extLst>
          </p:cNvPr>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Placeholder 1">
            <a:extLst>
              <a:ext uri="{FF2B5EF4-FFF2-40B4-BE49-F238E27FC236}">
                <a16:creationId xmlns:a16="http://schemas.microsoft.com/office/drawing/2014/main" id="{DB65C7F7-65C7-41AA-877D-8DA9B0C58224}"/>
              </a:ext>
            </a:extLst>
          </p:cNvPr>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8" name="Text Placeholder 2">
            <a:extLst>
              <a:ext uri="{FF2B5EF4-FFF2-40B4-BE49-F238E27FC236}">
                <a16:creationId xmlns:a16="http://schemas.microsoft.com/office/drawing/2014/main" id="{64A26784-382A-4A32-BCF3-AF892F17938D}"/>
              </a:ext>
            </a:extLst>
          </p:cNvPr>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7" name="Rectangle 6">
            <a:extLst>
              <a:ext uri="{FF2B5EF4-FFF2-40B4-BE49-F238E27FC236}">
                <a16:creationId xmlns:a16="http://schemas.microsoft.com/office/drawing/2014/main" id="{2E344029-6DEB-4E0F-AC75-70E114F0DA9C}"/>
              </a:ext>
            </a:extLst>
          </p:cNvPr>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Date Placeholder 3">
            <a:extLst>
              <a:ext uri="{FF2B5EF4-FFF2-40B4-BE49-F238E27FC236}">
                <a16:creationId xmlns:a16="http://schemas.microsoft.com/office/drawing/2014/main" id="{C1385D25-69EE-4EBB-80BE-DD6A5F1A9ED4}"/>
              </a:ext>
            </a:extLst>
          </p:cNvPr>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eaLnBrk="1" hangingPunct="1">
              <a:defRPr sz="1200">
                <a:solidFill>
                  <a:srgbClr val="FFFFFF"/>
                </a:solidFill>
              </a:defRPr>
            </a:lvl1pPr>
          </a:lstStyle>
          <a:p>
            <a:pPr>
              <a:defRPr/>
            </a:pPr>
            <a:endParaRPr lang="en-US"/>
          </a:p>
        </p:txBody>
      </p:sp>
      <p:sp>
        <p:nvSpPr>
          <p:cNvPr id="5" name="Footer Placeholder 4">
            <a:extLst>
              <a:ext uri="{FF2B5EF4-FFF2-40B4-BE49-F238E27FC236}">
                <a16:creationId xmlns:a16="http://schemas.microsoft.com/office/drawing/2014/main" id="{88D8E65E-0F14-46A1-8248-D22D0AA08A69}"/>
              </a:ext>
            </a:extLst>
          </p:cNvPr>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eaLnBrk="1" hangingPunct="1">
              <a:defRPr sz="1200">
                <a:solidFill>
                  <a:srgbClr val="FFFFFF"/>
                </a:solidFill>
              </a:defRPr>
            </a:lvl1pPr>
          </a:lstStyle>
          <a:p>
            <a:pPr>
              <a:defRPr/>
            </a:pPr>
            <a:endParaRPr lang="en-US"/>
          </a:p>
        </p:txBody>
      </p:sp>
      <p:sp>
        <p:nvSpPr>
          <p:cNvPr id="6" name="Slide Number Placeholder 5">
            <a:extLst>
              <a:ext uri="{FF2B5EF4-FFF2-40B4-BE49-F238E27FC236}">
                <a16:creationId xmlns:a16="http://schemas.microsoft.com/office/drawing/2014/main" id="{2F8F5D55-1EF4-4399-944D-01ADBB8D9E97}"/>
              </a:ext>
            </a:extLst>
          </p:cNvPr>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defRPr>
            </a:lvl1pPr>
          </a:lstStyle>
          <a:p>
            <a:pPr>
              <a:defRPr/>
            </a:pPr>
            <a:fld id="{90A7F219-9CAA-4825-A8A7-B0FA7679F54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990" r:id="rId1"/>
    <p:sldLayoutId id="2147483983" r:id="rId2"/>
    <p:sldLayoutId id="2147483991" r:id="rId3"/>
    <p:sldLayoutId id="2147483984" r:id="rId4"/>
    <p:sldLayoutId id="2147483992" r:id="rId5"/>
    <p:sldLayoutId id="2147483985" r:id="rId6"/>
    <p:sldLayoutId id="2147483986" r:id="rId7"/>
    <p:sldLayoutId id="2147483993" r:id="rId8"/>
    <p:sldLayoutId id="2147483987" r:id="rId9"/>
    <p:sldLayoutId id="2147483988" r:id="rId10"/>
    <p:sldLayoutId id="2147483989"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5C4E678-602E-415E-BDE8-2F5632F3A9D4}"/>
              </a:ext>
            </a:extLst>
          </p:cNvPr>
          <p:cNvSpPr>
            <a:spLocks noGrp="1" noChangeArrowheads="1"/>
          </p:cNvSpPr>
          <p:nvPr>
            <p:ph type="title"/>
          </p:nvPr>
        </p:nvSpPr>
        <p:spPr>
          <a:xfrm>
            <a:off x="609600" y="792480"/>
            <a:ext cx="2856907" cy="1264920"/>
          </a:xfrm>
        </p:spPr>
        <p:txBody>
          <a:bodyPr anchor="b">
            <a:normAutofit/>
          </a:bodyPr>
          <a:lstStyle/>
          <a:p>
            <a:pPr eaLnBrk="1" fontAlgn="auto" hangingPunct="1">
              <a:spcAft>
                <a:spcPts val="0"/>
              </a:spcAft>
              <a:defRPr/>
            </a:pPr>
            <a:r>
              <a:rPr lang="en-US" dirty="0"/>
              <a:t>Cryptography and Network Security</a:t>
            </a:r>
            <a:br>
              <a:rPr lang="en-US" dirty="0"/>
            </a:br>
            <a:endParaRPr lang="en-AU" dirty="0"/>
          </a:p>
        </p:txBody>
      </p:sp>
      <p:pic>
        <p:nvPicPr>
          <p:cNvPr id="109573" name="Video 109572" descr="Green Lock In A 3D Electronic System">
            <a:extLst>
              <a:ext uri="{FF2B5EF4-FFF2-40B4-BE49-F238E27FC236}">
                <a16:creationId xmlns:a16="http://schemas.microsoft.com/office/drawing/2014/main" id="{E5FB249E-CD5D-1339-0A68-7C04C94CCF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15" r="9848"/>
          <a:stretch/>
        </p:blipFill>
        <p:spPr>
          <a:xfrm>
            <a:off x="3811480" y="838201"/>
            <a:ext cx="7872520" cy="5500456"/>
          </a:xfrm>
          <a:prstGeom prst="rect">
            <a:avLst/>
          </a:prstGeom>
          <a:noFill/>
          <a:ln w="76200">
            <a:solidFill>
              <a:srgbClr val="FFFFFF"/>
            </a:solidFill>
            <a:miter lim="800000"/>
          </a:ln>
          <a:effectLst>
            <a:outerShdw blurRad="50800" dist="12700" dir="5400000" algn="t" rotWithShape="0">
              <a:prstClr val="black">
                <a:alpha val="59000"/>
              </a:prstClr>
            </a:outerShdw>
          </a:effectLst>
        </p:spPr>
      </p:pic>
      <p:sp>
        <p:nvSpPr>
          <p:cNvPr id="109571" name="Rectangle 3">
            <a:extLst>
              <a:ext uri="{FF2B5EF4-FFF2-40B4-BE49-F238E27FC236}">
                <a16:creationId xmlns:a16="http://schemas.microsoft.com/office/drawing/2014/main" id="{11FBECD2-62E3-4511-89C2-F3AFD096934C}"/>
              </a:ext>
            </a:extLst>
          </p:cNvPr>
          <p:cNvSpPr>
            <a:spLocks noGrp="1" noChangeArrowheads="1"/>
          </p:cNvSpPr>
          <p:nvPr>
            <p:ph type="body" sz="half" idx="2"/>
          </p:nvPr>
        </p:nvSpPr>
        <p:spPr>
          <a:xfrm>
            <a:off x="609600" y="2133600"/>
            <a:ext cx="2852928" cy="4242816"/>
          </a:xfrm>
        </p:spPr>
        <p:txBody>
          <a:bodyPr wrap="square" rtlCol="0" anchor="t">
            <a:normAutofit/>
          </a:bodyPr>
          <a:lstStyle/>
          <a:p>
            <a:pPr eaLnBrk="1" fontAlgn="auto" hangingPunct="1">
              <a:spcAft>
                <a:spcPts val="0"/>
              </a:spcAft>
              <a:defRPr/>
            </a:pPr>
            <a:r>
              <a:rPr lang="en-US" dirty="0"/>
              <a:t>Fifth Edition</a:t>
            </a:r>
          </a:p>
          <a:p>
            <a:pPr eaLnBrk="1" fontAlgn="auto" hangingPunct="1">
              <a:spcAft>
                <a:spcPts val="0"/>
              </a:spcAft>
              <a:defRPr/>
            </a:pPr>
            <a:r>
              <a:rPr lang="en-US" dirty="0"/>
              <a:t>by William Stallings	</a:t>
            </a:r>
          </a:p>
          <a:p>
            <a:pPr eaLnBrk="1" fontAlgn="auto" hangingPunct="1">
              <a:spcAft>
                <a:spcPts val="0"/>
              </a:spcAft>
              <a:defRPr/>
            </a:pPr>
            <a:r>
              <a:rPr lang="en-US" dirty="0"/>
              <a:t>Lecture slides by Lawrie Brown</a:t>
            </a:r>
          </a:p>
          <a:p>
            <a:pPr eaLnBrk="1" fontAlgn="auto" hangingPunct="1">
              <a:spcAft>
                <a:spcPts val="0"/>
              </a:spcAft>
              <a:defRPr/>
            </a:pPr>
            <a:r>
              <a:rPr lang="en-US" dirty="0"/>
              <a:t>Adapted by G. Ianni for the Network and Computer Security course at </a:t>
            </a:r>
            <a:r>
              <a:rPr lang="en-US" dirty="0" err="1"/>
              <a:t>Università</a:t>
            </a:r>
            <a:r>
              <a:rPr lang="en-US" dirty="0"/>
              <a:t> </a:t>
            </a:r>
            <a:r>
              <a:rPr lang="en-US" dirty="0" err="1"/>
              <a:t>della</a:t>
            </a:r>
            <a:r>
              <a:rPr lang="en-US" dirty="0"/>
              <a:t> Calabria </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10957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957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9573"/>
                                        </p:tgtEl>
                                      </p:cBhvr>
                                    </p:cmd>
                                  </p:childTnLst>
                                </p:cTn>
                              </p:par>
                            </p:childTnLst>
                          </p:cTn>
                        </p:par>
                      </p:childTnLst>
                    </p:cTn>
                  </p:par>
                </p:childTnLst>
              </p:cTn>
              <p:nextCondLst>
                <p:cond evt="onClick" delay="0">
                  <p:tgtEl>
                    <p:spTgt spid="109573"/>
                  </p:tgtEl>
                </p:cond>
              </p:nextCondLst>
            </p:seq>
            <p:video>
              <p:cMediaNode mute="1">
                <p:cTn id="12" repeatCount="indefinite" fill="hold" display="0">
                  <p:stCondLst>
                    <p:cond delay="indefinite"/>
                  </p:stCondLst>
                </p:cTn>
                <p:tgtEl>
                  <p:spTgt spid="10957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D50A9-F480-4242-AD68-A1C5EECABFB5}"/>
              </a:ext>
            </a:extLst>
          </p:cNvPr>
          <p:cNvSpPr>
            <a:spLocks noGrp="1"/>
          </p:cNvSpPr>
          <p:nvPr>
            <p:ph type="title"/>
          </p:nvPr>
        </p:nvSpPr>
        <p:spPr/>
        <p:txBody>
          <a:bodyPr/>
          <a:lstStyle/>
          <a:p>
            <a:pPr eaLnBrk="1" fontAlgn="auto" hangingPunct="1">
              <a:spcAft>
                <a:spcPts val="0"/>
              </a:spcAft>
              <a:defRPr/>
            </a:pPr>
            <a:r>
              <a:rPr lang="it-IT" dirty="0"/>
              <a:t>Brute-Forcing </a:t>
            </a:r>
            <a:r>
              <a:rPr lang="it-IT" dirty="0" err="1"/>
              <a:t>Scheme</a:t>
            </a:r>
            <a:endParaRPr lang="it-IT" dirty="0"/>
          </a:p>
        </p:txBody>
      </p:sp>
      <p:sp>
        <p:nvSpPr>
          <p:cNvPr id="25603" name="Segnaposto contenuto 2">
            <a:extLst>
              <a:ext uri="{FF2B5EF4-FFF2-40B4-BE49-F238E27FC236}">
                <a16:creationId xmlns:a16="http://schemas.microsoft.com/office/drawing/2014/main" id="{085071C6-1D24-478C-B49F-F4D78EA74FB1}"/>
              </a:ext>
            </a:extLst>
          </p:cNvPr>
          <p:cNvSpPr>
            <a:spLocks noGrp="1"/>
          </p:cNvSpPr>
          <p:nvPr>
            <p:ph idx="1"/>
          </p:nvPr>
        </p:nvSpPr>
        <p:spPr/>
        <p:txBody>
          <a:bodyPr/>
          <a:lstStyle/>
          <a:p>
            <a:pPr eaLnBrk="1" hangingPunct="1"/>
            <a:r>
              <a:rPr lang="it-IT" altLang="it-IT"/>
              <a:t>ClearText() : guesses if X is the cleartext message based on assumptions on X’s format (language, file format, packet format, etc.)</a:t>
            </a:r>
          </a:p>
        </p:txBody>
      </p:sp>
      <p:pic>
        <p:nvPicPr>
          <p:cNvPr id="25604" name="Picture 4">
            <a:extLst>
              <a:ext uri="{FF2B5EF4-FFF2-40B4-BE49-F238E27FC236}">
                <a16:creationId xmlns:a16="http://schemas.microsoft.com/office/drawing/2014/main" id="{2E1F889D-EF73-4680-A526-7E04AA33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999" b="48640"/>
          <a:stretch>
            <a:fillRect/>
          </a:stretch>
        </p:blipFill>
        <p:spPr bwMode="auto">
          <a:xfrm>
            <a:off x="2208214" y="2965450"/>
            <a:ext cx="6973887" cy="331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B9B2456-A3FA-4EBD-86E4-8E0B6FA10E1D}"/>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Cryptanalysis</a:t>
            </a:r>
            <a:endParaRPr lang="en-AU">
              <a:ea typeface="ＭＳ Ｐゴシック" pitchFamily="34" charset="-128"/>
            </a:endParaRPr>
          </a:p>
        </p:txBody>
      </p:sp>
      <p:sp>
        <p:nvSpPr>
          <p:cNvPr id="27651" name="Rectangle 3">
            <a:extLst>
              <a:ext uri="{FF2B5EF4-FFF2-40B4-BE49-F238E27FC236}">
                <a16:creationId xmlns:a16="http://schemas.microsoft.com/office/drawing/2014/main" id="{96FDB2AB-A790-4E19-A146-314DEA865A7A}"/>
              </a:ext>
            </a:extLst>
          </p:cNvPr>
          <p:cNvSpPr>
            <a:spLocks noGrp="1"/>
          </p:cNvSpPr>
          <p:nvPr>
            <p:ph idx="1"/>
          </p:nvPr>
        </p:nvSpPr>
        <p:spPr/>
        <p:txBody>
          <a:bodyPr/>
          <a:lstStyle/>
          <a:p>
            <a:pPr eaLnBrk="1" hangingPunct="1"/>
            <a:r>
              <a:rPr lang="en-US" altLang="it-IT">
                <a:ea typeface="MS PGothic" panose="020B0600070205080204" pitchFamily="34" charset="-128"/>
              </a:rPr>
              <a:t>Objective is often to recover </a:t>
            </a:r>
            <a:r>
              <a:rPr lang="en-US" altLang="it-IT" i="1">
                <a:ea typeface="MS PGothic" panose="020B0600070205080204" pitchFamily="34" charset="-128"/>
              </a:rPr>
              <a:t>key</a:t>
            </a:r>
            <a:r>
              <a:rPr lang="en-US" altLang="it-IT">
                <a:ea typeface="MS PGothic" panose="020B0600070205080204" pitchFamily="34" charset="-128"/>
              </a:rPr>
              <a:t> not just single messages</a:t>
            </a:r>
          </a:p>
        </p:txBody>
      </p:sp>
      <p:sp>
        <p:nvSpPr>
          <p:cNvPr id="2" name="Rectangle 1">
            <a:extLst>
              <a:ext uri="{FF2B5EF4-FFF2-40B4-BE49-F238E27FC236}">
                <a16:creationId xmlns:a16="http://schemas.microsoft.com/office/drawing/2014/main" id="{5415BC93-E528-CBF4-5624-76C38280F84C}"/>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9393AFB-8167-42FB-8505-64037F20623C}"/>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Cryptanalytic Attacks</a:t>
            </a:r>
            <a:endParaRPr lang="en-AU">
              <a:ea typeface="ＭＳ Ｐゴシック" pitchFamily="34" charset="-128"/>
            </a:endParaRPr>
          </a:p>
        </p:txBody>
      </p:sp>
      <p:sp>
        <p:nvSpPr>
          <p:cNvPr id="29699" name="Rectangle 3">
            <a:extLst>
              <a:ext uri="{FF2B5EF4-FFF2-40B4-BE49-F238E27FC236}">
                <a16:creationId xmlns:a16="http://schemas.microsoft.com/office/drawing/2014/main" id="{E7272696-8AA9-4E19-9D97-C7E19E00463E}"/>
              </a:ext>
            </a:extLst>
          </p:cNvPr>
          <p:cNvSpPr>
            <a:spLocks noGrp="1"/>
          </p:cNvSpPr>
          <p:nvPr>
            <p:ph idx="1"/>
          </p:nvPr>
        </p:nvSpPr>
        <p:spPr>
          <a:xfrm>
            <a:off x="1992313" y="1052514"/>
            <a:ext cx="8229600" cy="5589587"/>
          </a:xfrm>
        </p:spPr>
        <p:txBody>
          <a:bodyPr/>
          <a:lstStyle/>
          <a:p>
            <a:pPr eaLnBrk="1" hangingPunct="1">
              <a:lnSpc>
                <a:spcPct val="90000"/>
              </a:lnSpc>
              <a:buFont typeface="Wingdings" panose="05000000000000000000" pitchFamily="2" charset="2"/>
              <a:buChar char="Ø"/>
            </a:pPr>
            <a:endParaRPr lang="en-AU" altLang="it-IT" sz="2000" b="1">
              <a:ea typeface="MS PGothic" panose="020B0600070205080204" pitchFamily="34" charset="-128"/>
            </a:endParaRPr>
          </a:p>
          <a:p>
            <a:pPr eaLnBrk="1" hangingPunct="1">
              <a:lnSpc>
                <a:spcPct val="90000"/>
              </a:lnSpc>
              <a:buFont typeface="Wingdings" panose="05000000000000000000" pitchFamily="2" charset="2"/>
              <a:buChar char="Ø"/>
            </a:pPr>
            <a:endParaRPr lang="en-AU" altLang="it-IT" sz="2000" b="1">
              <a:ea typeface="MS PGothic" panose="020B0600070205080204" pitchFamily="34" charset="-128"/>
            </a:endParaRPr>
          </a:p>
          <a:p>
            <a:pPr eaLnBrk="1" hangingPunct="1">
              <a:lnSpc>
                <a:spcPct val="90000"/>
              </a:lnSpc>
              <a:buFont typeface="Wingdings" panose="05000000000000000000" pitchFamily="2" charset="2"/>
              <a:buChar char="Ø"/>
            </a:pPr>
            <a:r>
              <a:rPr lang="en-AU" altLang="it-IT" sz="2000" b="1">
                <a:ea typeface="MS PGothic" panose="020B0600070205080204" pitchFamily="34" charset="-128"/>
              </a:rPr>
              <a:t>ciphertext only</a:t>
            </a:r>
            <a:r>
              <a:rPr lang="en-AU" altLang="it-IT" sz="2000">
                <a:ea typeface="MS PGothic" panose="020B0600070205080204" pitchFamily="34" charset="-128"/>
              </a:rPr>
              <a:t> </a:t>
            </a:r>
          </a:p>
          <a:p>
            <a:pPr lvl="1" eaLnBrk="1" hangingPunct="1">
              <a:lnSpc>
                <a:spcPct val="90000"/>
              </a:lnSpc>
              <a:buFont typeface="Wingdings" panose="05000000000000000000" pitchFamily="2" charset="2"/>
              <a:buChar char="l"/>
            </a:pPr>
            <a:r>
              <a:rPr lang="en-AU" altLang="it-IT" sz="1800">
                <a:ea typeface="MS PGothic" panose="020B0600070205080204" pitchFamily="34" charset="-128"/>
              </a:rPr>
              <a:t>only know algorithm E+D &amp; ciphertext C: plaintext P is unknown and must be guessed</a:t>
            </a:r>
          </a:p>
          <a:p>
            <a:pPr eaLnBrk="1" hangingPunct="1">
              <a:lnSpc>
                <a:spcPct val="90000"/>
              </a:lnSpc>
              <a:buFont typeface="Wingdings" panose="05000000000000000000" pitchFamily="2" charset="2"/>
              <a:buChar char="Ø"/>
            </a:pPr>
            <a:r>
              <a:rPr lang="en-AU" altLang="it-IT" sz="2000" b="1">
                <a:ea typeface="MS PGothic" panose="020B0600070205080204" pitchFamily="34" charset="-128"/>
              </a:rPr>
              <a:t>known plaintext</a:t>
            </a:r>
            <a:r>
              <a:rPr lang="en-AU" altLang="it-IT" sz="2000">
                <a:ea typeface="MS PGothic" panose="020B0600070205080204" pitchFamily="34" charset="-128"/>
              </a:rPr>
              <a:t> </a:t>
            </a:r>
          </a:p>
          <a:p>
            <a:pPr lvl="1" eaLnBrk="1" hangingPunct="1">
              <a:lnSpc>
                <a:spcPct val="90000"/>
              </a:lnSpc>
              <a:buFont typeface="Wingdings" panose="05000000000000000000" pitchFamily="2" charset="2"/>
              <a:buChar char="l"/>
            </a:pPr>
            <a:r>
              <a:rPr lang="en-AU" altLang="it-IT" sz="1800">
                <a:ea typeface="MS PGothic" panose="020B0600070205080204" pitchFamily="34" charset="-128"/>
              </a:rPr>
              <a:t>know/suspect plaintext P &amp; ciphertext C</a:t>
            </a:r>
          </a:p>
          <a:p>
            <a:pPr eaLnBrk="1" hangingPunct="1">
              <a:lnSpc>
                <a:spcPct val="90000"/>
              </a:lnSpc>
              <a:buFont typeface="Wingdings" panose="05000000000000000000" pitchFamily="2" charset="2"/>
              <a:buChar char="Ø"/>
            </a:pPr>
            <a:r>
              <a:rPr lang="en-AU" altLang="it-IT" sz="2000" b="1">
                <a:ea typeface="MS PGothic" panose="020B0600070205080204" pitchFamily="34" charset="-128"/>
              </a:rPr>
              <a:t>chosen plaintext</a:t>
            </a:r>
            <a:r>
              <a:rPr lang="en-AU" altLang="it-IT" sz="2000">
                <a:ea typeface="MS PGothic" panose="020B0600070205080204" pitchFamily="34" charset="-128"/>
              </a:rPr>
              <a:t> </a:t>
            </a:r>
          </a:p>
          <a:p>
            <a:pPr lvl="1" eaLnBrk="1" hangingPunct="1">
              <a:lnSpc>
                <a:spcPct val="90000"/>
              </a:lnSpc>
              <a:buFont typeface="Wingdings" panose="05000000000000000000" pitchFamily="2" charset="2"/>
              <a:buChar char="l"/>
            </a:pPr>
            <a:r>
              <a:rPr lang="en-AU" altLang="it-IT" sz="1800">
                <a:ea typeface="MS PGothic" panose="020B0600070205080204" pitchFamily="34" charset="-128"/>
              </a:rPr>
              <a:t>select plaintext and obtain ciphertext. </a:t>
            </a:r>
            <a:br>
              <a:rPr lang="en-AU" altLang="it-IT" sz="1800">
                <a:ea typeface="MS PGothic" panose="020B0600070205080204" pitchFamily="34" charset="-128"/>
              </a:rPr>
            </a:br>
            <a:r>
              <a:rPr lang="en-AU" altLang="it-IT" sz="1800">
                <a:ea typeface="MS PGothic" panose="020B0600070205080204" pitchFamily="34" charset="-128"/>
              </a:rPr>
              <a:t>Don’t know K, but can force E(K,P) to produce C</a:t>
            </a:r>
            <a:br>
              <a:rPr lang="en-AU" altLang="it-IT" sz="1800">
                <a:ea typeface="MS PGothic" panose="020B0600070205080204" pitchFamily="34" charset="-128"/>
              </a:rPr>
            </a:br>
            <a:r>
              <a:rPr lang="en-AU" altLang="it-IT" sz="1800">
                <a:ea typeface="MS PGothic" panose="020B0600070205080204" pitchFamily="34" charset="-128"/>
              </a:rPr>
              <a:t>(e.g. 802.11 WEP)</a:t>
            </a:r>
          </a:p>
          <a:p>
            <a:pPr eaLnBrk="1" hangingPunct="1">
              <a:lnSpc>
                <a:spcPct val="90000"/>
              </a:lnSpc>
              <a:buFont typeface="Wingdings" panose="05000000000000000000" pitchFamily="2" charset="2"/>
              <a:buChar char="Ø"/>
            </a:pPr>
            <a:r>
              <a:rPr lang="en-AU" altLang="it-IT" sz="2000" b="1">
                <a:ea typeface="MS PGothic" panose="020B0600070205080204" pitchFamily="34" charset="-128"/>
              </a:rPr>
              <a:t>chosen ciphertext</a:t>
            </a:r>
            <a:r>
              <a:rPr lang="en-AU" altLang="it-IT" sz="2000">
                <a:ea typeface="MS PGothic" panose="020B0600070205080204" pitchFamily="34" charset="-128"/>
              </a:rPr>
              <a:t> </a:t>
            </a:r>
          </a:p>
          <a:p>
            <a:pPr lvl="1" eaLnBrk="1" hangingPunct="1">
              <a:lnSpc>
                <a:spcPct val="90000"/>
              </a:lnSpc>
              <a:buFont typeface="Wingdings" panose="05000000000000000000" pitchFamily="2" charset="2"/>
              <a:buChar char="l"/>
            </a:pPr>
            <a:r>
              <a:rPr lang="en-AU" altLang="it-IT" sz="1800">
                <a:ea typeface="MS PGothic" panose="020B0600070205080204" pitchFamily="34" charset="-128"/>
              </a:rPr>
              <a:t>select ciphertext and obtain plaintext.</a:t>
            </a:r>
            <a:br>
              <a:rPr lang="en-AU" altLang="it-IT" sz="1800">
                <a:ea typeface="MS PGothic" panose="020B0600070205080204" pitchFamily="34" charset="-128"/>
              </a:rPr>
            </a:br>
            <a:r>
              <a:rPr lang="en-AU" altLang="it-IT" sz="1800">
                <a:ea typeface="MS PGothic" panose="020B0600070205080204" pitchFamily="34" charset="-128"/>
              </a:rPr>
              <a:t>Don’t know K, but can force D(K,C) to produce P</a:t>
            </a:r>
          </a:p>
          <a:p>
            <a:pPr eaLnBrk="1" hangingPunct="1">
              <a:lnSpc>
                <a:spcPct val="90000"/>
              </a:lnSpc>
              <a:buFont typeface="Wingdings" panose="05000000000000000000" pitchFamily="2" charset="2"/>
              <a:buChar char="Ø"/>
            </a:pPr>
            <a:r>
              <a:rPr lang="en-AU" altLang="it-IT" sz="2000" b="1">
                <a:ea typeface="MS PGothic" panose="020B0600070205080204" pitchFamily="34" charset="-128"/>
              </a:rPr>
              <a:t>chosen text</a:t>
            </a:r>
            <a:r>
              <a:rPr lang="en-AU" altLang="it-IT" sz="2000">
                <a:ea typeface="MS PGothic" panose="020B0600070205080204" pitchFamily="34" charset="-128"/>
              </a:rPr>
              <a:t> </a:t>
            </a:r>
          </a:p>
          <a:p>
            <a:pPr lvl="1" eaLnBrk="1" hangingPunct="1">
              <a:lnSpc>
                <a:spcPct val="90000"/>
              </a:lnSpc>
              <a:buFont typeface="Wingdings" panose="05000000000000000000" pitchFamily="2" charset="2"/>
              <a:buChar char="l"/>
            </a:pPr>
            <a:r>
              <a:rPr lang="en-AU" altLang="it-IT" sz="1800">
                <a:ea typeface="MS PGothic" panose="020B0600070205080204" pitchFamily="34" charset="-128"/>
              </a:rPr>
              <a:t>One can select plaintext or ciphertext to en/decrypt.</a:t>
            </a:r>
            <a:br>
              <a:rPr lang="en-AU" altLang="it-IT" sz="1800">
                <a:ea typeface="MS PGothic" panose="020B0600070205080204" pitchFamily="34" charset="-128"/>
              </a:rPr>
            </a:br>
            <a:r>
              <a:rPr lang="en-AU" altLang="it-IT" sz="1800">
                <a:ea typeface="MS PGothic" panose="020B0600070205080204" pitchFamily="34" charset="-128"/>
              </a:rPr>
              <a:t>Don’t know K but D(K,*) and E(K,*) can be called at will</a:t>
            </a:r>
          </a:p>
        </p:txBody>
      </p:sp>
      <p:sp>
        <p:nvSpPr>
          <p:cNvPr id="2" name="Rectangle 1">
            <a:extLst>
              <a:ext uri="{FF2B5EF4-FFF2-40B4-BE49-F238E27FC236}">
                <a16:creationId xmlns:a16="http://schemas.microsoft.com/office/drawing/2014/main" id="{5633EBA0-F78D-0DA5-5339-A16715F6FB1A}"/>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2E08BCA-801B-4853-95F5-2CBE73B887ED}"/>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More Definitions</a:t>
            </a:r>
            <a:endParaRPr lang="en-AU">
              <a:ea typeface="ＭＳ Ｐゴシック" pitchFamily="34" charset="-128"/>
            </a:endParaRPr>
          </a:p>
        </p:txBody>
      </p:sp>
      <p:sp>
        <p:nvSpPr>
          <p:cNvPr id="31747" name="Rectangle 3">
            <a:extLst>
              <a:ext uri="{FF2B5EF4-FFF2-40B4-BE49-F238E27FC236}">
                <a16:creationId xmlns:a16="http://schemas.microsoft.com/office/drawing/2014/main" id="{ACA700CC-385C-4F95-BC6B-63624DC6815D}"/>
              </a:ext>
            </a:extLst>
          </p:cNvPr>
          <p:cNvSpPr>
            <a:spLocks noGrp="1"/>
          </p:cNvSpPr>
          <p:nvPr>
            <p:ph idx="1"/>
          </p:nvPr>
        </p:nvSpPr>
        <p:spPr>
          <a:xfrm>
            <a:off x="1981200" y="1447800"/>
            <a:ext cx="8229600" cy="4800600"/>
          </a:xfrm>
        </p:spPr>
        <p:txBody>
          <a:bodyPr/>
          <a:lstStyle/>
          <a:p>
            <a:pPr eaLnBrk="1" hangingPunct="1">
              <a:buFont typeface="Wingdings" panose="05000000000000000000" pitchFamily="2" charset="2"/>
              <a:buChar char="Ø"/>
            </a:pPr>
            <a:r>
              <a:rPr lang="en-AU" altLang="it-IT" sz="2000" b="1" dirty="0">
                <a:ea typeface="MS PGothic" panose="020B0600070205080204" pitchFamily="34" charset="-128"/>
              </a:rPr>
              <a:t>unconditional security</a:t>
            </a:r>
            <a:r>
              <a:rPr lang="en-AU" altLang="it-IT" sz="2000" dirty="0">
                <a:ea typeface="MS PGothic" panose="020B0600070205080204" pitchFamily="34" charset="-128"/>
              </a:rPr>
              <a:t> </a:t>
            </a:r>
          </a:p>
          <a:p>
            <a:pPr lvl="1" eaLnBrk="1" hangingPunct="1">
              <a:buFont typeface="Wingdings" panose="05000000000000000000" pitchFamily="2" charset="2"/>
              <a:buChar char="l"/>
            </a:pPr>
            <a:r>
              <a:rPr lang="en-AU" altLang="it-IT" sz="1800" dirty="0">
                <a:ea typeface="MS PGothic" panose="020B0600070205080204" pitchFamily="34" charset="-128"/>
              </a:rPr>
              <a:t>no matter how much computer power or time is available, the cipher cannot be broken since the ciphertext provides insufficient information to uniquely determine the corresponding plaintext </a:t>
            </a:r>
          </a:p>
          <a:p>
            <a:pPr eaLnBrk="1" hangingPunct="1">
              <a:buFont typeface="Wingdings" panose="05000000000000000000" pitchFamily="2" charset="2"/>
              <a:buChar char="Ø"/>
            </a:pPr>
            <a:r>
              <a:rPr lang="en-AU" altLang="it-IT" sz="2000" b="1" dirty="0">
                <a:ea typeface="MS PGothic" panose="020B0600070205080204" pitchFamily="34" charset="-128"/>
              </a:rPr>
              <a:t>computational security</a:t>
            </a:r>
            <a:r>
              <a:rPr lang="en-AU" altLang="it-IT" sz="2000" dirty="0">
                <a:ea typeface="MS PGothic" panose="020B0600070205080204" pitchFamily="34" charset="-128"/>
              </a:rPr>
              <a:t> </a:t>
            </a:r>
          </a:p>
          <a:p>
            <a:pPr lvl="1" eaLnBrk="1" hangingPunct="1">
              <a:buFont typeface="Wingdings" panose="05000000000000000000" pitchFamily="2" charset="2"/>
              <a:buChar char="l"/>
            </a:pPr>
            <a:r>
              <a:rPr lang="en-AU" altLang="it-IT" sz="1800" dirty="0">
                <a:ea typeface="MS PGothic" panose="020B0600070205080204" pitchFamily="34" charset="-128"/>
              </a:rPr>
              <a:t>given limited computing resources (</a:t>
            </a:r>
            <a:r>
              <a:rPr lang="en-AU" altLang="it-IT" sz="1800" dirty="0" err="1">
                <a:ea typeface="MS PGothic" panose="020B0600070205080204" pitchFamily="34" charset="-128"/>
              </a:rPr>
              <a:t>eg</a:t>
            </a:r>
            <a:r>
              <a:rPr lang="en-AU" altLang="it-IT" sz="1800" dirty="0">
                <a:ea typeface="MS PGothic" panose="020B0600070205080204" pitchFamily="34" charset="-128"/>
              </a:rPr>
              <a:t> time needed for calculations is greater than age of universe), the cipher cannot be broken </a:t>
            </a:r>
          </a:p>
          <a:p>
            <a:pPr eaLnBrk="1" hangingPunct="1">
              <a:buFont typeface="Wingdings" panose="05000000000000000000" pitchFamily="2" charset="2"/>
              <a:buChar char="l"/>
            </a:pPr>
            <a:r>
              <a:rPr lang="en-AU" altLang="it-IT" dirty="0">
                <a:solidFill>
                  <a:srgbClr val="FF0000"/>
                </a:solidFill>
                <a:ea typeface="MS PGothic" panose="020B0600070205080204" pitchFamily="34" charset="-128"/>
              </a:rPr>
              <a:t>“</a:t>
            </a:r>
            <a:r>
              <a:rPr lang="en-AU" altLang="it-IT" b="1" dirty="0">
                <a:solidFill>
                  <a:srgbClr val="FF0000"/>
                </a:solidFill>
                <a:ea typeface="MS PGothic" panose="020B0600070205080204" pitchFamily="34" charset="-128"/>
              </a:rPr>
              <a:t>Security through obscurity</a:t>
            </a:r>
            <a:r>
              <a:rPr lang="en-AU" altLang="it-IT" dirty="0">
                <a:solidFill>
                  <a:srgbClr val="FF0000"/>
                </a:solidFill>
                <a:ea typeface="MS PGothic" panose="020B0600070205080204" pitchFamily="34" charset="-128"/>
              </a:rPr>
              <a:t>” principle:</a:t>
            </a:r>
          </a:p>
          <a:p>
            <a:pPr lvl="1" eaLnBrk="1" hangingPunct="1">
              <a:buFont typeface="Wingdings" panose="05000000000000000000" pitchFamily="2" charset="2"/>
              <a:buChar char="l"/>
            </a:pPr>
            <a:r>
              <a:rPr lang="en-AU" altLang="it-IT" dirty="0">
                <a:solidFill>
                  <a:srgbClr val="FF0000"/>
                </a:solidFill>
                <a:ea typeface="MS PGothic" panose="020B0600070205080204" pitchFamily="34" charset="-128"/>
              </a:rPr>
              <a:t>Use a cipher algorithm known only to the involved parties</a:t>
            </a:r>
          </a:p>
          <a:p>
            <a:pPr lvl="1" eaLnBrk="1" hangingPunct="1">
              <a:buFont typeface="Wingdings" panose="05000000000000000000" pitchFamily="2" charset="2"/>
              <a:buChar char="l"/>
            </a:pPr>
            <a:r>
              <a:rPr lang="en-AU" altLang="it-IT" dirty="0">
                <a:solidFill>
                  <a:srgbClr val="FF0000"/>
                </a:solidFill>
                <a:ea typeface="MS PGothic" panose="020B0600070205080204" pitchFamily="34" charset="-128"/>
              </a:rPr>
              <a:t>Discouraged and very debated in general</a:t>
            </a:r>
          </a:p>
          <a:p>
            <a:pPr eaLnBrk="1" hangingPunct="1">
              <a:buFont typeface="Wingdings" panose="05000000000000000000" pitchFamily="2" charset="2"/>
              <a:buChar char="l"/>
            </a:pPr>
            <a:r>
              <a:rPr lang="en-AU" altLang="it-IT" sz="2000" b="1" dirty="0">
                <a:ea typeface="MS PGothic" panose="020B0600070205080204" pitchFamily="34" charset="-128"/>
              </a:rPr>
              <a:t>Ageing</a:t>
            </a:r>
            <a:r>
              <a:rPr lang="en-AU" altLang="it-IT" sz="2000" dirty="0">
                <a:ea typeface="MS PGothic" panose="020B0600070205080204" pitchFamily="34" charset="-128"/>
              </a:rPr>
              <a:t>:</a:t>
            </a:r>
          </a:p>
          <a:p>
            <a:pPr lvl="1" eaLnBrk="1" hangingPunct="1">
              <a:buFont typeface="Wingdings" panose="05000000000000000000" pitchFamily="2" charset="2"/>
              <a:buChar char="l"/>
            </a:pPr>
            <a:r>
              <a:rPr lang="en-AU" altLang="it-IT" sz="1800" dirty="0">
                <a:ea typeface="MS PGothic" panose="020B0600070205080204" pitchFamily="34" charset="-128"/>
              </a:rPr>
              <a:t>What is thought “unbreakable” as of now() could be decrypted in a near future</a:t>
            </a:r>
          </a:p>
          <a:p>
            <a:pPr eaLnBrk="1" hangingPunct="1">
              <a:buFont typeface="Wingdings" panose="05000000000000000000" pitchFamily="2" charset="2"/>
              <a:buChar char="l"/>
            </a:pPr>
            <a:r>
              <a:rPr lang="en-AU" altLang="it-IT" sz="2000" b="1" dirty="0">
                <a:ea typeface="MS PGothic" panose="020B0600070205080204" pitchFamily="34" charset="-128"/>
              </a:rPr>
              <a:t>Cipher agility</a:t>
            </a:r>
            <a:r>
              <a:rPr lang="en-AU" altLang="it-IT" sz="2000" dirty="0">
                <a:ea typeface="MS PGothic" panose="020B0600070205080204" pitchFamily="34" charset="-128"/>
              </a:rPr>
              <a:t>:</a:t>
            </a:r>
          </a:p>
          <a:p>
            <a:pPr lvl="1" eaLnBrk="1" hangingPunct="1">
              <a:buFont typeface="Wingdings" panose="05000000000000000000" pitchFamily="2" charset="2"/>
              <a:buChar char="l"/>
            </a:pPr>
            <a:r>
              <a:rPr lang="en-AU" altLang="it-IT" sz="1800" dirty="0">
                <a:ea typeface="MS PGothic" panose="020B0600070205080204" pitchFamily="34" charset="-128"/>
              </a:rPr>
              <a:t>Ability to switch to new ciphers when old ones are broken</a:t>
            </a:r>
          </a:p>
          <a:p>
            <a:pPr lvl="1" eaLnBrk="1" hangingPunct="1">
              <a:buFont typeface="Wingdings" panose="05000000000000000000" pitchFamily="2" charset="2"/>
              <a:buChar char="l"/>
            </a:pPr>
            <a:endParaRPr lang="en-AU" altLang="it-IT" sz="1800" dirty="0">
              <a:ea typeface="MS PGothic" panose="020B0600070205080204"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DBB4010-A8C8-4589-87E2-0BA9B8BBC9A7}"/>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Classical Substitution Ciphers</a:t>
            </a:r>
            <a:endParaRPr lang="en-AU">
              <a:ea typeface="ＭＳ Ｐゴシック" pitchFamily="34" charset="-128"/>
            </a:endParaRPr>
          </a:p>
        </p:txBody>
      </p:sp>
      <p:sp>
        <p:nvSpPr>
          <p:cNvPr id="33795" name="Rectangle 3">
            <a:extLst>
              <a:ext uri="{FF2B5EF4-FFF2-40B4-BE49-F238E27FC236}">
                <a16:creationId xmlns:a16="http://schemas.microsoft.com/office/drawing/2014/main" id="{3347DADD-F6B9-4331-9620-E234898043B3}"/>
              </a:ext>
            </a:extLst>
          </p:cNvPr>
          <p:cNvSpPr>
            <a:spLocks noGrp="1"/>
          </p:cNvSpPr>
          <p:nvPr>
            <p:ph idx="1"/>
          </p:nvPr>
        </p:nvSpPr>
        <p:spPr/>
        <p:txBody>
          <a:bodyPr/>
          <a:lstStyle/>
          <a:p>
            <a:pPr eaLnBrk="1" hangingPunct="1"/>
            <a:r>
              <a:rPr lang="en-US" altLang="it-IT">
                <a:ea typeface="MS PGothic" panose="020B0600070205080204" pitchFamily="34" charset="-128"/>
              </a:rPr>
              <a:t>where </a:t>
            </a:r>
            <a:r>
              <a:rPr lang="en-AU" altLang="it-IT">
                <a:ea typeface="MS PGothic" panose="020B0600070205080204" pitchFamily="34" charset="-128"/>
              </a:rPr>
              <a:t>letters of plaintext are replaced by other letters or by numbers or symbols</a:t>
            </a:r>
          </a:p>
          <a:p>
            <a:pPr eaLnBrk="1" hangingPunct="1"/>
            <a:r>
              <a:rPr lang="en-US" altLang="it-IT">
                <a:ea typeface="MS PGothic" panose="020B0600070205080204" pitchFamily="34" charset="-128"/>
              </a:rPr>
              <a:t>or if plaintext is </a:t>
            </a:r>
            <a:r>
              <a:rPr lang="en-AU" altLang="it-IT">
                <a:ea typeface="MS PGothic" panose="020B0600070205080204" pitchFamily="34" charset="-128"/>
              </a:rPr>
              <a:t>viewed as a sequence of bits, then substitution involves replacing plaintext bit patterns with ciphertext bit patterns</a:t>
            </a:r>
          </a:p>
          <a:p>
            <a:pPr eaLnBrk="1" hangingPunct="1"/>
            <a:endParaRPr lang="en-AU" altLang="it-IT">
              <a:ea typeface="MS PGothic" panose="020B0600070205080204" pitchFamily="34" charset="-128"/>
            </a:endParaRPr>
          </a:p>
          <a:p>
            <a:pPr eaLnBrk="1" hangingPunct="1"/>
            <a:r>
              <a:rPr lang="en-AU" altLang="it-IT">
                <a:ea typeface="MS PGothic" panose="020B0600070205080204" pitchFamily="34" charset="-128"/>
              </a:rPr>
              <a:t>Classic: strings of text (letters from a fixed alphabet)</a:t>
            </a:r>
          </a:p>
          <a:p>
            <a:pPr eaLnBrk="1" hangingPunct="1"/>
            <a:r>
              <a:rPr lang="en-AU" altLang="it-IT">
                <a:ea typeface="MS PGothic" panose="020B0600070205080204" pitchFamily="34" charset="-128"/>
              </a:rPr>
              <a:t>Modern: strings of bits (0 &amp; 1)</a:t>
            </a:r>
          </a:p>
          <a:p>
            <a:pPr eaLnBrk="1" hangingPunct="1"/>
            <a:endParaRPr lang="en-AU" altLang="it-IT">
              <a:ea typeface="MS PGothic" panose="020B0600070205080204" pitchFamily="34" charset="-128"/>
            </a:endParaRPr>
          </a:p>
          <a:p>
            <a:pPr eaLnBrk="1" hangingPunct="1"/>
            <a:endParaRPr lang="en-AU" altLang="it-IT">
              <a:ea typeface="MS PGothic" panose="020B0600070205080204" pitchFamily="34" charset="-128"/>
            </a:endParaRPr>
          </a:p>
        </p:txBody>
      </p:sp>
      <p:sp>
        <p:nvSpPr>
          <p:cNvPr id="2" name="Rectangle 1">
            <a:extLst>
              <a:ext uri="{FF2B5EF4-FFF2-40B4-BE49-F238E27FC236}">
                <a16:creationId xmlns:a16="http://schemas.microsoft.com/office/drawing/2014/main" id="{B9319936-319D-FF34-429C-95F8FD6E0035}"/>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E3E4AB3-1B8A-485A-BBA0-03390FBD63D5}"/>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Caesar Cipher</a:t>
            </a:r>
          </a:p>
        </p:txBody>
      </p:sp>
      <p:sp>
        <p:nvSpPr>
          <p:cNvPr id="35843" name="Rectangle 3">
            <a:extLst>
              <a:ext uri="{FF2B5EF4-FFF2-40B4-BE49-F238E27FC236}">
                <a16:creationId xmlns:a16="http://schemas.microsoft.com/office/drawing/2014/main" id="{1ABAFC4A-347D-4AB4-976A-7CEEBF0475CD}"/>
              </a:ext>
            </a:extLst>
          </p:cNvPr>
          <p:cNvSpPr>
            <a:spLocks noGrp="1"/>
          </p:cNvSpPr>
          <p:nvPr>
            <p:ph idx="1"/>
          </p:nvPr>
        </p:nvSpPr>
        <p:spPr/>
        <p:txBody>
          <a:bodyPr/>
          <a:lstStyle/>
          <a:p>
            <a:pPr eaLnBrk="1" hangingPunct="1">
              <a:lnSpc>
                <a:spcPct val="90000"/>
              </a:lnSpc>
            </a:pPr>
            <a:r>
              <a:rPr lang="en-AU" altLang="it-IT">
                <a:ea typeface="MS PGothic" panose="020B0600070205080204" pitchFamily="34" charset="-128"/>
              </a:rPr>
              <a:t>earliest known substitution cipher</a:t>
            </a:r>
          </a:p>
          <a:p>
            <a:pPr eaLnBrk="1" hangingPunct="1">
              <a:lnSpc>
                <a:spcPct val="90000"/>
              </a:lnSpc>
            </a:pPr>
            <a:r>
              <a:rPr lang="en-AU" altLang="it-IT">
                <a:ea typeface="MS PGothic" panose="020B0600070205080204" pitchFamily="34" charset="-128"/>
              </a:rPr>
              <a:t>by Julius Caesar </a:t>
            </a:r>
          </a:p>
          <a:p>
            <a:pPr eaLnBrk="1" hangingPunct="1">
              <a:lnSpc>
                <a:spcPct val="90000"/>
              </a:lnSpc>
            </a:pPr>
            <a:r>
              <a:rPr lang="en-AU" altLang="it-IT">
                <a:ea typeface="MS PGothic" panose="020B0600070205080204" pitchFamily="34" charset="-128"/>
              </a:rPr>
              <a:t>first attested use in military affairs</a:t>
            </a:r>
          </a:p>
          <a:p>
            <a:pPr eaLnBrk="1" hangingPunct="1">
              <a:lnSpc>
                <a:spcPct val="90000"/>
              </a:lnSpc>
            </a:pPr>
            <a:r>
              <a:rPr lang="en-AU" altLang="it-IT">
                <a:ea typeface="MS PGothic" panose="020B0600070205080204" pitchFamily="34" charset="-128"/>
              </a:rPr>
              <a:t>replaces each letter by 3rd letter on</a:t>
            </a:r>
          </a:p>
          <a:p>
            <a:pPr eaLnBrk="1" hangingPunct="1">
              <a:lnSpc>
                <a:spcPct val="90000"/>
              </a:lnSpc>
            </a:pPr>
            <a:r>
              <a:rPr lang="en-US" altLang="it-IT">
                <a:ea typeface="MS PGothic" panose="020B0600070205080204" pitchFamily="34" charset="-128"/>
              </a:rPr>
              <a:t>example:</a:t>
            </a:r>
            <a:endParaRPr lang="en-AU" altLang="it-IT">
              <a:ea typeface="MS PGothic" panose="020B0600070205080204" pitchFamily="34" charset="-128"/>
            </a:endParaRPr>
          </a:p>
          <a:p>
            <a:pPr lvl="1" eaLnBrk="1" hangingPunct="1">
              <a:lnSpc>
                <a:spcPct val="90000"/>
              </a:lnSpc>
              <a:buFont typeface="Wingdings" panose="05000000000000000000" pitchFamily="2" charset="2"/>
              <a:buNone/>
            </a:pPr>
            <a:r>
              <a:rPr lang="en-AU" altLang="it-IT">
                <a:latin typeface="Courier" pitchFamily="-107" charset="0"/>
                <a:ea typeface="MS PGothic" panose="020B0600070205080204" pitchFamily="34" charset="-128"/>
              </a:rPr>
              <a:t>meet me after the toga party</a:t>
            </a:r>
          </a:p>
          <a:p>
            <a:pPr lvl="1" eaLnBrk="1" hangingPunct="1">
              <a:lnSpc>
                <a:spcPct val="90000"/>
              </a:lnSpc>
              <a:buFont typeface="Wingdings" panose="05000000000000000000" pitchFamily="2" charset="2"/>
              <a:buNone/>
            </a:pPr>
            <a:r>
              <a:rPr lang="en-AU" altLang="it-IT">
                <a:latin typeface="Courier" pitchFamily="-107" charset="0"/>
                <a:ea typeface="MS PGothic" panose="020B0600070205080204" pitchFamily="34" charset="-128"/>
              </a:rPr>
              <a:t>PHHW PH DIWHU WKH WRJD SDUWB</a:t>
            </a:r>
          </a:p>
          <a:p>
            <a:pPr eaLnBrk="1" hangingPunct="1">
              <a:lnSpc>
                <a:spcPct val="90000"/>
              </a:lnSpc>
            </a:pPr>
            <a:endParaRPr lang="en-AU" altLang="it-IT">
              <a:latin typeface="Courier New" panose="02070309020205020404" pitchFamily="49" charset="0"/>
              <a:ea typeface="MS PGothic"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CAC1692-9068-4928-8B7B-4B2D9D02FF45}"/>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Caesar Cipher</a:t>
            </a:r>
          </a:p>
        </p:txBody>
      </p:sp>
      <p:sp>
        <p:nvSpPr>
          <p:cNvPr id="37891" name="Rectangle 3">
            <a:extLst>
              <a:ext uri="{FF2B5EF4-FFF2-40B4-BE49-F238E27FC236}">
                <a16:creationId xmlns:a16="http://schemas.microsoft.com/office/drawing/2014/main" id="{A7CDF053-5D3E-40BF-AEE6-C21E7544B17B}"/>
              </a:ext>
            </a:extLst>
          </p:cNvPr>
          <p:cNvSpPr>
            <a:spLocks noGrp="1"/>
          </p:cNvSpPr>
          <p:nvPr>
            <p:ph idx="1"/>
          </p:nvPr>
        </p:nvSpPr>
        <p:spPr/>
        <p:txBody>
          <a:bodyPr/>
          <a:lstStyle/>
          <a:p>
            <a:pPr eaLnBrk="1" hangingPunct="1"/>
            <a:r>
              <a:rPr lang="en-US" altLang="it-IT">
                <a:ea typeface="MS PGothic" panose="020B0600070205080204" pitchFamily="34" charset="-128"/>
              </a:rPr>
              <a:t>can define transformation as:</a:t>
            </a:r>
          </a:p>
          <a:p>
            <a:pPr lvl="1" eaLnBrk="1" hangingPunct="1">
              <a:buFont typeface="Wingdings" panose="05000000000000000000" pitchFamily="2" charset="2"/>
              <a:buNone/>
            </a:pPr>
            <a:r>
              <a:rPr lang="en-AU" altLang="it-IT" sz="1800">
                <a:latin typeface="Courier" pitchFamily="-107" charset="0"/>
                <a:ea typeface="MS PGothic" panose="020B0600070205080204" pitchFamily="34" charset="-128"/>
              </a:rPr>
              <a:t>a b c d e f g h i j k l m n o p q r s t u v w x y z</a:t>
            </a:r>
          </a:p>
          <a:p>
            <a:pPr lvl="1" eaLnBrk="1" hangingPunct="1">
              <a:buFont typeface="Wingdings" panose="05000000000000000000" pitchFamily="2" charset="2"/>
              <a:buNone/>
            </a:pPr>
            <a:r>
              <a:rPr lang="en-AU" altLang="it-IT" sz="1800">
                <a:latin typeface="Courier" pitchFamily="-107" charset="0"/>
                <a:ea typeface="MS PGothic" panose="020B0600070205080204" pitchFamily="34" charset="-128"/>
              </a:rPr>
              <a:t>D E F G H I J K L M N O P Q R S T U V W X Y Z A B C</a:t>
            </a:r>
          </a:p>
          <a:p>
            <a:pPr eaLnBrk="1" hangingPunct="1"/>
            <a:r>
              <a:rPr lang="en-US" altLang="it-IT">
                <a:ea typeface="MS PGothic" panose="020B0600070205080204" pitchFamily="34" charset="-128"/>
              </a:rPr>
              <a:t>mathematically give each letter a number</a:t>
            </a:r>
          </a:p>
          <a:p>
            <a:pPr lvl="1" eaLnBrk="1" hangingPunct="1">
              <a:buFont typeface="Wingdings" panose="05000000000000000000" pitchFamily="2" charset="2"/>
              <a:buNone/>
            </a:pPr>
            <a:r>
              <a:rPr lang="en-AU" altLang="it-IT" sz="1400">
                <a:latin typeface="Courier" pitchFamily="-107" charset="0"/>
                <a:ea typeface="MS PGothic" panose="020B0600070205080204" pitchFamily="34" charset="-128"/>
              </a:rPr>
              <a:t>a b c d e f g h i j  k  l  m  n  o  p  q  r  s  t  u  v  w  x  y  z</a:t>
            </a:r>
          </a:p>
          <a:p>
            <a:pPr lvl="1" eaLnBrk="1" hangingPunct="1">
              <a:buFont typeface="Wingdings" panose="05000000000000000000" pitchFamily="2" charset="2"/>
              <a:buNone/>
            </a:pPr>
            <a:r>
              <a:rPr lang="en-AU" altLang="it-IT" sz="1400">
                <a:latin typeface="Courier" pitchFamily="-107" charset="0"/>
                <a:ea typeface="MS PGothic" panose="020B0600070205080204" pitchFamily="34" charset="-128"/>
              </a:rPr>
              <a:t>0 1 2 3 4 5 6 7 8 9 10 11 12 13 14 15 16 17 18 19 20 21 22 23 24 25</a:t>
            </a:r>
          </a:p>
          <a:p>
            <a:pPr eaLnBrk="1" hangingPunct="1"/>
            <a:r>
              <a:rPr lang="en-US" altLang="it-IT">
                <a:ea typeface="MS PGothic" panose="020B0600070205080204" pitchFamily="34" charset="-128"/>
              </a:rPr>
              <a:t>then have Caesar cipher as:</a:t>
            </a:r>
          </a:p>
          <a:p>
            <a:pPr lvl="1" eaLnBrk="1" hangingPunct="1">
              <a:buFont typeface="Wingdings" panose="05000000000000000000" pitchFamily="2" charset="2"/>
              <a:buNone/>
            </a:pPr>
            <a:r>
              <a:rPr lang="en-AU" altLang="it-IT" i="1">
                <a:ea typeface="MS PGothic" panose="020B0600070205080204" pitchFamily="34" charset="-128"/>
              </a:rPr>
              <a:t>c </a:t>
            </a:r>
            <a:r>
              <a:rPr lang="en-AU" altLang="it-IT">
                <a:ea typeface="MS PGothic" panose="020B0600070205080204" pitchFamily="34" charset="-128"/>
              </a:rPr>
              <a:t>= E(k, </a:t>
            </a:r>
            <a:r>
              <a:rPr lang="en-AU" altLang="it-IT" i="1">
                <a:ea typeface="MS PGothic" panose="020B0600070205080204" pitchFamily="34" charset="-128"/>
              </a:rPr>
              <a:t>p</a:t>
            </a:r>
            <a:r>
              <a:rPr lang="en-AU" altLang="it-IT">
                <a:ea typeface="MS PGothic" panose="020B0600070205080204" pitchFamily="34" charset="-128"/>
              </a:rPr>
              <a:t>) = (</a:t>
            </a:r>
            <a:r>
              <a:rPr lang="en-AU" altLang="it-IT" i="1">
                <a:ea typeface="MS PGothic" panose="020B0600070205080204" pitchFamily="34" charset="-128"/>
              </a:rPr>
              <a:t>p </a:t>
            </a:r>
            <a:r>
              <a:rPr lang="en-AU" altLang="it-IT">
                <a:ea typeface="MS PGothic" panose="020B0600070205080204" pitchFamily="34" charset="-128"/>
              </a:rPr>
              <a:t>+ </a:t>
            </a:r>
            <a:r>
              <a:rPr lang="en-AU" altLang="it-IT" i="1">
                <a:ea typeface="MS PGothic" panose="020B0600070205080204" pitchFamily="34" charset="-128"/>
              </a:rPr>
              <a:t>k</a:t>
            </a:r>
            <a:r>
              <a:rPr lang="en-AU" altLang="it-IT">
                <a:ea typeface="MS PGothic" panose="020B0600070205080204" pitchFamily="34" charset="-128"/>
              </a:rPr>
              <a:t>) mod (26)</a:t>
            </a:r>
          </a:p>
          <a:p>
            <a:pPr lvl="1" eaLnBrk="1" hangingPunct="1">
              <a:buFont typeface="Wingdings" panose="05000000000000000000" pitchFamily="2" charset="2"/>
              <a:buNone/>
            </a:pPr>
            <a:r>
              <a:rPr lang="en-AU" altLang="it-IT" i="1">
                <a:ea typeface="MS PGothic" panose="020B0600070205080204" pitchFamily="34" charset="-128"/>
              </a:rPr>
              <a:t>p </a:t>
            </a:r>
            <a:r>
              <a:rPr lang="en-AU" altLang="it-IT">
                <a:ea typeface="MS PGothic" panose="020B0600070205080204" pitchFamily="34" charset="-128"/>
              </a:rPr>
              <a:t>= D(k, c) = (c – </a:t>
            </a:r>
            <a:r>
              <a:rPr lang="en-AU" altLang="it-IT" i="1">
                <a:ea typeface="MS PGothic" panose="020B0600070205080204" pitchFamily="34" charset="-128"/>
              </a:rPr>
              <a:t>k</a:t>
            </a:r>
            <a:r>
              <a:rPr lang="en-AU" altLang="it-IT">
                <a:ea typeface="MS PGothic" panose="020B0600070205080204" pitchFamily="34" charset="-128"/>
              </a:rPr>
              <a:t>) mod (26)</a:t>
            </a:r>
            <a:endParaRPr lang="en-AU" altLang="it-IT" sz="1800">
              <a:latin typeface="Courier New" panose="02070309020205020404" pitchFamily="49" charset="0"/>
              <a:ea typeface="MS PGothic" panose="020B0600070205080204" pitchFamily="34" charset="-128"/>
            </a:endParaRPr>
          </a:p>
          <a:p>
            <a:pPr eaLnBrk="1" hangingPunct="1"/>
            <a:endParaRPr lang="en-AU" altLang="it-IT" sz="2000">
              <a:latin typeface="Courier New" panose="02070309020205020404" pitchFamily="49" charset="0"/>
              <a:ea typeface="MS PGothic" panose="020B0600070205080204" pitchFamily="34" charset="-128"/>
            </a:endParaRPr>
          </a:p>
        </p:txBody>
      </p:sp>
      <p:pic>
        <p:nvPicPr>
          <p:cNvPr id="37892" name="Picture 5" descr="Cipher Wheel Decoder Necklace | Caesar Cipher Disk | Secret Message  Cryptograph Pendant | Escape Room Accessory | Cipher wheel, Pendant, Me too  shoes">
            <a:extLst>
              <a:ext uri="{FF2B5EF4-FFF2-40B4-BE49-F238E27FC236}">
                <a16:creationId xmlns:a16="http://schemas.microsoft.com/office/drawing/2014/main" id="{C0C21D53-AA1E-4774-8CDD-4C9BE912B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6" y="3989388"/>
            <a:ext cx="38449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4DD5437-753E-42B6-B509-F7392F6FC151}"/>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Cryptanalysis of Caesar Cipher </a:t>
            </a:r>
          </a:p>
        </p:txBody>
      </p:sp>
      <p:sp>
        <p:nvSpPr>
          <p:cNvPr id="39939" name="Rectangle 3">
            <a:extLst>
              <a:ext uri="{FF2B5EF4-FFF2-40B4-BE49-F238E27FC236}">
                <a16:creationId xmlns:a16="http://schemas.microsoft.com/office/drawing/2014/main" id="{61792B18-703D-412F-AC8E-FC433D6F4645}"/>
              </a:ext>
            </a:extLst>
          </p:cNvPr>
          <p:cNvSpPr>
            <a:spLocks noGrp="1"/>
          </p:cNvSpPr>
          <p:nvPr>
            <p:ph idx="1"/>
          </p:nvPr>
        </p:nvSpPr>
        <p:spPr/>
        <p:txBody>
          <a:bodyPr/>
          <a:lstStyle/>
          <a:p>
            <a:pPr eaLnBrk="1" hangingPunct="1">
              <a:buFont typeface="Wingdings" panose="05000000000000000000" pitchFamily="2" charset="2"/>
              <a:buChar char="Ø"/>
            </a:pPr>
            <a:r>
              <a:rPr lang="en-AU" altLang="it-IT">
                <a:ea typeface="MS PGothic" panose="020B0600070205080204" pitchFamily="34" charset="-128"/>
              </a:rPr>
              <a:t>only have 26 possible ciphers </a:t>
            </a:r>
          </a:p>
          <a:p>
            <a:pPr lvl="1" eaLnBrk="1" hangingPunct="1">
              <a:buFont typeface="Wingdings" panose="05000000000000000000" pitchFamily="2" charset="2"/>
              <a:buChar char="l"/>
            </a:pPr>
            <a:r>
              <a:rPr lang="en-AU" altLang="it-IT">
                <a:ea typeface="MS PGothic" panose="020B0600070205080204" pitchFamily="34" charset="-128"/>
              </a:rPr>
              <a:t>A maps to A,B,..Z </a:t>
            </a:r>
          </a:p>
          <a:p>
            <a:pPr eaLnBrk="1" hangingPunct="1">
              <a:buFont typeface="Wingdings" panose="05000000000000000000" pitchFamily="2" charset="2"/>
              <a:buChar char="Ø"/>
            </a:pPr>
            <a:r>
              <a:rPr lang="en-AU" altLang="it-IT">
                <a:ea typeface="MS PGothic" panose="020B0600070205080204" pitchFamily="34" charset="-128"/>
              </a:rPr>
              <a:t>could simply try each in turn </a:t>
            </a:r>
          </a:p>
          <a:p>
            <a:pPr eaLnBrk="1" hangingPunct="1">
              <a:buFont typeface="Wingdings" panose="05000000000000000000" pitchFamily="2" charset="2"/>
              <a:buChar char="Ø"/>
            </a:pPr>
            <a:r>
              <a:rPr lang="en-AU" altLang="it-IT">
                <a:ea typeface="MS PGothic" panose="020B0600070205080204" pitchFamily="34" charset="-128"/>
              </a:rPr>
              <a:t>a </a:t>
            </a:r>
            <a:r>
              <a:rPr lang="en-AU" altLang="it-IT" b="1">
                <a:ea typeface="MS PGothic" panose="020B0600070205080204" pitchFamily="34" charset="-128"/>
              </a:rPr>
              <a:t>brute force search</a:t>
            </a:r>
            <a:r>
              <a:rPr lang="en-AU" altLang="it-IT">
                <a:ea typeface="MS PGothic" panose="020B0600070205080204" pitchFamily="34" charset="-128"/>
              </a:rPr>
              <a:t> </a:t>
            </a:r>
          </a:p>
          <a:p>
            <a:pPr eaLnBrk="1" hangingPunct="1">
              <a:buFont typeface="Wingdings" panose="05000000000000000000" pitchFamily="2" charset="2"/>
              <a:buChar char="Ø"/>
            </a:pPr>
            <a:r>
              <a:rPr lang="en-AU" altLang="it-IT">
                <a:ea typeface="MS PGothic" panose="020B0600070205080204" pitchFamily="34" charset="-128"/>
              </a:rPr>
              <a:t>given ciphertext, just try all shifts of letters</a:t>
            </a:r>
          </a:p>
          <a:p>
            <a:pPr eaLnBrk="1" hangingPunct="1">
              <a:buFont typeface="Wingdings" panose="05000000000000000000" pitchFamily="2" charset="2"/>
              <a:buChar char="Ø"/>
            </a:pPr>
            <a:r>
              <a:rPr lang="en-US" altLang="it-IT">
                <a:ea typeface="MS PGothic" panose="020B0600070205080204" pitchFamily="34" charset="-128"/>
              </a:rPr>
              <a:t>do need to recognize when have plaintext</a:t>
            </a:r>
            <a:endParaRPr lang="en-AU" altLang="it-IT">
              <a:ea typeface="MS PGothic" panose="020B0600070205080204" pitchFamily="34" charset="-128"/>
            </a:endParaRPr>
          </a:p>
          <a:p>
            <a:pPr eaLnBrk="1" hangingPunct="1">
              <a:buFont typeface="Wingdings" panose="05000000000000000000" pitchFamily="2" charset="2"/>
              <a:buChar char="Ø"/>
            </a:pPr>
            <a:r>
              <a:rPr lang="en-AU" altLang="it-IT">
                <a:ea typeface="MS PGothic" panose="020B0600070205080204" pitchFamily="34" charset="-128"/>
              </a:rPr>
              <a:t>eg. break ciphertext "GCUA VQ DTGCM"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C7A07F8-2ED4-4F4D-B7A3-C9C583E4AB24}"/>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Monoalphabetic Cipher</a:t>
            </a:r>
          </a:p>
        </p:txBody>
      </p:sp>
      <p:sp>
        <p:nvSpPr>
          <p:cNvPr id="41987" name="Rectangle 3">
            <a:extLst>
              <a:ext uri="{FF2B5EF4-FFF2-40B4-BE49-F238E27FC236}">
                <a16:creationId xmlns:a16="http://schemas.microsoft.com/office/drawing/2014/main" id="{6CE18CC5-4BB6-4729-B885-3BD8385D346C}"/>
              </a:ext>
            </a:extLst>
          </p:cNvPr>
          <p:cNvSpPr>
            <a:spLocks noGrp="1"/>
          </p:cNvSpPr>
          <p:nvPr>
            <p:ph idx="1"/>
          </p:nvPr>
        </p:nvSpPr>
        <p:spPr/>
        <p:txBody>
          <a:bodyPr/>
          <a:lstStyle/>
          <a:p>
            <a:pPr eaLnBrk="1" hangingPunct="1">
              <a:lnSpc>
                <a:spcPct val="90000"/>
              </a:lnSpc>
              <a:buFont typeface="Wingdings 2" panose="05020102010507070707" pitchFamily="18" charset="2"/>
              <a:buChar char=""/>
            </a:pPr>
            <a:r>
              <a:rPr lang="en-AU" altLang="it-IT" sz="2800">
                <a:ea typeface="MS PGothic" panose="020B0600070205080204" pitchFamily="34" charset="-128"/>
              </a:rPr>
              <a:t>rather than just shifting the alphabet </a:t>
            </a:r>
          </a:p>
          <a:p>
            <a:pPr eaLnBrk="1" hangingPunct="1">
              <a:lnSpc>
                <a:spcPct val="90000"/>
              </a:lnSpc>
              <a:buFont typeface="Wingdings 2" panose="05020102010507070707" pitchFamily="18" charset="2"/>
              <a:buChar char=""/>
            </a:pPr>
            <a:r>
              <a:rPr lang="en-AU" altLang="it-IT" sz="2800">
                <a:ea typeface="MS PGothic" panose="020B0600070205080204" pitchFamily="34" charset="-128"/>
              </a:rPr>
              <a:t>could shuffle (jumble) the letters arbitrarily </a:t>
            </a:r>
          </a:p>
          <a:p>
            <a:pPr eaLnBrk="1" hangingPunct="1">
              <a:lnSpc>
                <a:spcPct val="90000"/>
              </a:lnSpc>
              <a:buFont typeface="Wingdings 2" panose="05020102010507070707" pitchFamily="18" charset="2"/>
              <a:buChar char=""/>
            </a:pPr>
            <a:r>
              <a:rPr lang="en-AU" altLang="it-IT" sz="2800">
                <a:ea typeface="MS PGothic" panose="020B0600070205080204" pitchFamily="34" charset="-128"/>
              </a:rPr>
              <a:t>each plaintext letter maps to a different random ciphertext letter </a:t>
            </a:r>
          </a:p>
          <a:p>
            <a:pPr eaLnBrk="1" hangingPunct="1">
              <a:lnSpc>
                <a:spcPct val="90000"/>
              </a:lnSpc>
              <a:buFont typeface="Wingdings 2" panose="05020102010507070707" pitchFamily="18" charset="2"/>
              <a:buChar char=""/>
            </a:pPr>
            <a:r>
              <a:rPr lang="en-AU" altLang="it-IT" sz="2800">
                <a:ea typeface="MS PGothic" panose="020B0600070205080204" pitchFamily="34" charset="-128"/>
              </a:rPr>
              <a:t>hence key is 26 letters long </a:t>
            </a:r>
            <a:endParaRPr lang="en-AU" altLang="it-IT" sz="2800">
              <a:latin typeface="Courier New" panose="02070309020205020404" pitchFamily="49" charset="0"/>
              <a:ea typeface="MS PGothic" panose="020B0600070205080204" pitchFamily="34" charset="-128"/>
            </a:endParaRPr>
          </a:p>
          <a:p>
            <a:pPr lvl="1" eaLnBrk="1" hangingPunct="1">
              <a:lnSpc>
                <a:spcPct val="90000"/>
              </a:lnSpc>
              <a:buFont typeface="Wingdings" panose="05000000000000000000" pitchFamily="2" charset="2"/>
              <a:buNone/>
            </a:pPr>
            <a:endParaRPr lang="en-AU" altLang="it-IT" sz="2400">
              <a:latin typeface="Courier" pitchFamily="-107" charset="0"/>
              <a:ea typeface="MS PGothic" panose="020B0600070205080204" pitchFamily="34" charset="-128"/>
            </a:endParaRPr>
          </a:p>
          <a:p>
            <a:pPr lvl="1" eaLnBrk="1" hangingPunct="1">
              <a:lnSpc>
                <a:spcPct val="90000"/>
              </a:lnSpc>
              <a:buFont typeface="Wingdings" panose="05000000000000000000" pitchFamily="2" charset="2"/>
              <a:buNone/>
            </a:pPr>
            <a:r>
              <a:rPr lang="en-AU" altLang="it-IT" sz="2400">
                <a:latin typeface="Courier" pitchFamily="-107" charset="0"/>
                <a:ea typeface="MS PGothic" panose="020B0600070205080204" pitchFamily="34" charset="-128"/>
              </a:rPr>
              <a:t>Plain:  abcdefghijklmnopqrstuvwxyz</a:t>
            </a:r>
          </a:p>
          <a:p>
            <a:pPr lvl="1" eaLnBrk="1" hangingPunct="1">
              <a:lnSpc>
                <a:spcPct val="90000"/>
              </a:lnSpc>
              <a:buFont typeface="Wingdings" panose="05000000000000000000" pitchFamily="2" charset="2"/>
              <a:buNone/>
            </a:pPr>
            <a:r>
              <a:rPr lang="en-AU" altLang="it-IT" sz="2400">
                <a:latin typeface="Courier" pitchFamily="-107" charset="0"/>
                <a:ea typeface="MS PGothic" panose="020B0600070205080204" pitchFamily="34" charset="-128"/>
              </a:rPr>
              <a:t>Cipher: DKVQFIBJWPESCXHTMYAUOLRGZN</a:t>
            </a:r>
          </a:p>
          <a:p>
            <a:pPr lvl="1" eaLnBrk="1" hangingPunct="1">
              <a:lnSpc>
                <a:spcPct val="90000"/>
              </a:lnSpc>
              <a:buFont typeface="Wingdings" panose="05000000000000000000" pitchFamily="2" charset="2"/>
              <a:buNone/>
            </a:pPr>
            <a:endParaRPr lang="en-AU" altLang="it-IT" sz="2400">
              <a:latin typeface="Courier" pitchFamily="-107" charset="0"/>
              <a:ea typeface="MS PGothic" panose="020B0600070205080204" pitchFamily="34" charset="-128"/>
            </a:endParaRPr>
          </a:p>
          <a:p>
            <a:pPr lvl="1" eaLnBrk="1" hangingPunct="1">
              <a:lnSpc>
                <a:spcPct val="90000"/>
              </a:lnSpc>
              <a:buFont typeface="Wingdings" panose="05000000000000000000" pitchFamily="2" charset="2"/>
              <a:buNone/>
            </a:pPr>
            <a:r>
              <a:rPr lang="en-AU" altLang="it-IT" sz="2400">
                <a:latin typeface="Courier" pitchFamily="-107" charset="0"/>
                <a:ea typeface="MS PGothic" panose="020B0600070205080204" pitchFamily="34" charset="-128"/>
              </a:rPr>
              <a:t>Plaintext:  ifwewishtoreplaceletters</a:t>
            </a:r>
          </a:p>
          <a:p>
            <a:pPr lvl="1" eaLnBrk="1" hangingPunct="1">
              <a:lnSpc>
                <a:spcPct val="90000"/>
              </a:lnSpc>
              <a:buFont typeface="Wingdings" panose="05000000000000000000" pitchFamily="2" charset="2"/>
              <a:buNone/>
            </a:pPr>
            <a:r>
              <a:rPr lang="en-AU" altLang="it-IT" sz="2400">
                <a:latin typeface="Courier" pitchFamily="-107" charset="0"/>
                <a:ea typeface="MS PGothic" panose="020B0600070205080204" pitchFamily="34" charset="-128"/>
              </a:rPr>
              <a:t>Ciphertext: WIRFRWAJUHYFTSDVFSFUUFYA </a:t>
            </a:r>
          </a:p>
          <a:p>
            <a:pPr eaLnBrk="1" hangingPunct="1">
              <a:lnSpc>
                <a:spcPct val="90000"/>
              </a:lnSpc>
              <a:buFont typeface="Wingdings 2" panose="05020102010507070707" pitchFamily="18" charset="2"/>
              <a:buChar char=""/>
            </a:pPr>
            <a:endParaRPr lang="en-AU" altLang="it-IT" sz="2800">
              <a:ea typeface="MS PGothic" panose="020B0600070205080204" pitchFamily="34"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7B77446-96EA-4142-8E76-FC60F572A4B6}"/>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Monoalphabetic Cipher Security</a:t>
            </a:r>
          </a:p>
        </p:txBody>
      </p:sp>
      <p:sp>
        <p:nvSpPr>
          <p:cNvPr id="44035" name="Rectangle 3">
            <a:extLst>
              <a:ext uri="{FF2B5EF4-FFF2-40B4-BE49-F238E27FC236}">
                <a16:creationId xmlns:a16="http://schemas.microsoft.com/office/drawing/2014/main" id="{E044DDA5-D674-4BFD-8A93-BCB8DD39B200}"/>
              </a:ext>
            </a:extLst>
          </p:cNvPr>
          <p:cNvSpPr>
            <a:spLocks noGrp="1"/>
          </p:cNvSpPr>
          <p:nvPr>
            <p:ph idx="1"/>
          </p:nvPr>
        </p:nvSpPr>
        <p:spPr/>
        <p:txBody>
          <a:bodyPr/>
          <a:lstStyle/>
          <a:p>
            <a:pPr eaLnBrk="1" hangingPunct="1"/>
            <a:r>
              <a:rPr lang="en-AU" altLang="it-IT">
                <a:ea typeface="MS PGothic" panose="020B0600070205080204" pitchFamily="34" charset="-128"/>
              </a:rPr>
              <a:t>now have a total of 26! = 4 x 10</a:t>
            </a:r>
            <a:r>
              <a:rPr lang="en-AU" altLang="it-IT" baseline="30000">
                <a:ea typeface="MS PGothic" panose="020B0600070205080204" pitchFamily="34" charset="-128"/>
              </a:rPr>
              <a:t>26</a:t>
            </a:r>
            <a:r>
              <a:rPr lang="en-AU" altLang="it-IT">
                <a:ea typeface="MS PGothic" panose="020B0600070205080204" pitchFamily="34" charset="-128"/>
              </a:rPr>
              <a:t> keys </a:t>
            </a:r>
          </a:p>
          <a:p>
            <a:pPr eaLnBrk="1" hangingPunct="1"/>
            <a:r>
              <a:rPr lang="en-AU" altLang="it-IT">
                <a:ea typeface="MS PGothic" panose="020B0600070205080204" pitchFamily="34" charset="-128"/>
              </a:rPr>
              <a:t>with so many keys, might think is secure </a:t>
            </a:r>
          </a:p>
          <a:p>
            <a:pPr eaLnBrk="1" hangingPunct="1"/>
            <a:r>
              <a:rPr lang="en-AU" altLang="it-IT">
                <a:ea typeface="MS PGothic" panose="020B0600070205080204" pitchFamily="34" charset="-128"/>
              </a:rPr>
              <a:t>but would be </a:t>
            </a:r>
            <a:r>
              <a:rPr lang="en-AU" altLang="it-IT" b="1">
                <a:ea typeface="MS PGothic" panose="020B0600070205080204" pitchFamily="34" charset="-128"/>
              </a:rPr>
              <a:t>!!!WRONG!!!</a:t>
            </a:r>
            <a:r>
              <a:rPr lang="en-AU" altLang="it-IT">
                <a:ea typeface="MS PGothic" panose="020B0600070205080204" pitchFamily="34" charset="-128"/>
              </a:rPr>
              <a:t> </a:t>
            </a:r>
          </a:p>
          <a:p>
            <a:pPr eaLnBrk="1" hangingPunct="1"/>
            <a:r>
              <a:rPr lang="en-US" altLang="it-IT">
                <a:ea typeface="MS PGothic" panose="020B0600070205080204" pitchFamily="34" charset="-128"/>
              </a:rPr>
              <a:t>problem is language characteristics</a:t>
            </a:r>
            <a:endParaRPr lang="en-AU" altLang="it-IT">
              <a:ea typeface="MS PGothic"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13AE21-EAE2-43B9-83FC-91410D952709}"/>
              </a:ext>
            </a:extLst>
          </p:cNvPr>
          <p:cNvSpPr>
            <a:spLocks noGrp="1"/>
          </p:cNvSpPr>
          <p:nvPr>
            <p:ph type="title"/>
          </p:nvPr>
        </p:nvSpPr>
        <p:spPr/>
        <p:txBody>
          <a:bodyPr/>
          <a:lstStyle/>
          <a:p>
            <a:pPr>
              <a:defRPr/>
            </a:pPr>
            <a:endParaRPr lang="it-IT"/>
          </a:p>
        </p:txBody>
      </p:sp>
      <p:pic>
        <p:nvPicPr>
          <p:cNvPr id="9219" name="Picture 5">
            <a:extLst>
              <a:ext uri="{FF2B5EF4-FFF2-40B4-BE49-F238E27FC236}">
                <a16:creationId xmlns:a16="http://schemas.microsoft.com/office/drawing/2014/main" id="{28375D0B-A3E1-48A3-B473-E9BC4D15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51" b="26900"/>
          <a:stretch>
            <a:fillRect/>
          </a:stretch>
        </p:blipFill>
        <p:spPr bwMode="auto">
          <a:xfrm>
            <a:off x="1638301" y="260350"/>
            <a:ext cx="9064625"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5227DA8E-6B60-4A81-BD6D-D9239BB49E66}"/>
              </a:ext>
            </a:extLst>
          </p:cNvPr>
          <p:cNvSpPr>
            <a:spLocks noGrp="1" noChangeArrowheads="1"/>
          </p:cNvSpPr>
          <p:nvPr>
            <p:ph type="title"/>
          </p:nvPr>
        </p:nvSpPr>
        <p:spPr/>
        <p:txBody>
          <a:bodyPr>
            <a:normAutofit/>
          </a:bodyPr>
          <a:lstStyle/>
          <a:p>
            <a:pPr eaLnBrk="1" fontAlgn="auto" hangingPunct="1">
              <a:spcAft>
                <a:spcPts val="0"/>
              </a:spcAft>
              <a:defRPr/>
            </a:pPr>
            <a:r>
              <a:rPr lang="en-AU">
                <a:ea typeface="ＭＳ Ｐゴシック" pitchFamily="-107" charset="-128"/>
              </a:rPr>
              <a:t>Language Redundancy and Cryptanalysis</a:t>
            </a:r>
          </a:p>
        </p:txBody>
      </p:sp>
      <p:sp>
        <p:nvSpPr>
          <p:cNvPr id="46083" name="Rectangle 3">
            <a:extLst>
              <a:ext uri="{FF2B5EF4-FFF2-40B4-BE49-F238E27FC236}">
                <a16:creationId xmlns:a16="http://schemas.microsoft.com/office/drawing/2014/main" id="{000A2930-30F5-4303-A073-D5C1D9106CDD}"/>
              </a:ext>
            </a:extLst>
          </p:cNvPr>
          <p:cNvSpPr>
            <a:spLocks noGrp="1"/>
          </p:cNvSpPr>
          <p:nvPr>
            <p:ph idx="1"/>
          </p:nvPr>
        </p:nvSpPr>
        <p:spPr/>
        <p:txBody>
          <a:bodyPr/>
          <a:lstStyle/>
          <a:p>
            <a:pPr eaLnBrk="1" hangingPunct="1">
              <a:buFont typeface="Wingdings" panose="05000000000000000000" pitchFamily="2" charset="2"/>
              <a:buChar char="Ø"/>
            </a:pPr>
            <a:r>
              <a:rPr lang="en-AU" altLang="it-IT" sz="2800">
                <a:ea typeface="MS PGothic" panose="020B0600070205080204" pitchFamily="34" charset="-128"/>
              </a:rPr>
              <a:t>human languages are </a:t>
            </a:r>
            <a:r>
              <a:rPr lang="en-AU" altLang="it-IT" sz="2800" b="1">
                <a:ea typeface="MS PGothic" panose="020B0600070205080204" pitchFamily="34" charset="-128"/>
              </a:rPr>
              <a:t>redundant</a:t>
            </a:r>
            <a:r>
              <a:rPr lang="en-AU" altLang="it-IT" sz="2800">
                <a:ea typeface="MS PGothic" panose="020B0600070205080204" pitchFamily="34" charset="-128"/>
              </a:rPr>
              <a:t> </a:t>
            </a:r>
          </a:p>
          <a:p>
            <a:pPr eaLnBrk="1" hangingPunct="1">
              <a:buFont typeface="Wingdings" panose="05000000000000000000" pitchFamily="2" charset="2"/>
              <a:buChar char="Ø"/>
            </a:pPr>
            <a:r>
              <a:rPr lang="en-AU" altLang="it-IT" sz="2800">
                <a:ea typeface="MS PGothic" panose="020B0600070205080204" pitchFamily="34" charset="-128"/>
              </a:rPr>
              <a:t>eg "th lrd s m shphrd shll nt wnt" </a:t>
            </a:r>
          </a:p>
          <a:p>
            <a:pPr eaLnBrk="1" hangingPunct="1">
              <a:buFont typeface="Wingdings" panose="05000000000000000000" pitchFamily="2" charset="2"/>
              <a:buChar char="Ø"/>
            </a:pPr>
            <a:r>
              <a:rPr lang="en-AU" altLang="it-IT" sz="2800">
                <a:ea typeface="MS PGothic" panose="020B0600070205080204" pitchFamily="34" charset="-128"/>
              </a:rPr>
              <a:t>letters are not equally commonly used </a:t>
            </a:r>
          </a:p>
          <a:p>
            <a:pPr eaLnBrk="1" hangingPunct="1">
              <a:buFont typeface="Wingdings" panose="05000000000000000000" pitchFamily="2" charset="2"/>
              <a:buChar char="Ø"/>
            </a:pPr>
            <a:r>
              <a:rPr lang="en-AU" altLang="it-IT" sz="2800">
                <a:ea typeface="MS PGothic" panose="020B0600070205080204" pitchFamily="34" charset="-128"/>
              </a:rPr>
              <a:t>in English E is by far the most common letter </a:t>
            </a:r>
          </a:p>
          <a:p>
            <a:pPr lvl="1" eaLnBrk="1" hangingPunct="1">
              <a:buFont typeface="Wingdings" panose="05000000000000000000" pitchFamily="2" charset="2"/>
              <a:buChar char="l"/>
            </a:pPr>
            <a:r>
              <a:rPr lang="en-AU" altLang="it-IT" sz="2400">
                <a:ea typeface="MS PGothic" panose="020B0600070205080204" pitchFamily="34" charset="-128"/>
              </a:rPr>
              <a:t>followed by T,R,N,I,O,A,S </a:t>
            </a:r>
          </a:p>
          <a:p>
            <a:pPr eaLnBrk="1" hangingPunct="1">
              <a:buFont typeface="Wingdings" panose="05000000000000000000" pitchFamily="2" charset="2"/>
              <a:buChar char="Ø"/>
            </a:pPr>
            <a:r>
              <a:rPr lang="en-AU" altLang="it-IT" sz="2800">
                <a:ea typeface="MS PGothic" panose="020B0600070205080204" pitchFamily="34" charset="-128"/>
              </a:rPr>
              <a:t>other letters like Z,J,K,Q,X are fairly rare </a:t>
            </a:r>
          </a:p>
          <a:p>
            <a:pPr eaLnBrk="1" hangingPunct="1">
              <a:buFont typeface="Wingdings" panose="05000000000000000000" pitchFamily="2" charset="2"/>
              <a:buChar char="Ø"/>
            </a:pPr>
            <a:r>
              <a:rPr lang="en-AU" altLang="it-IT" sz="2800">
                <a:ea typeface="MS PGothic" panose="020B0600070205080204" pitchFamily="34" charset="-128"/>
              </a:rPr>
              <a:t>have tables of single, double &amp; triple letter frequencies for various languages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1F780D9-4DC7-4A9D-BC01-894C774000D7}"/>
              </a:ext>
            </a:extLst>
          </p:cNvPr>
          <p:cNvSpPr>
            <a:spLocks noGrp="1" noChangeArrowheads="1"/>
          </p:cNvSpPr>
          <p:nvPr>
            <p:ph type="title"/>
          </p:nvPr>
        </p:nvSpPr>
        <p:spPr/>
        <p:txBody>
          <a:bodyPr/>
          <a:lstStyle/>
          <a:p>
            <a:pPr eaLnBrk="1" fontAlgn="auto" hangingPunct="1">
              <a:spcAft>
                <a:spcPts val="0"/>
              </a:spcAft>
              <a:defRPr/>
            </a:pPr>
            <a:r>
              <a:rPr lang="en-US" dirty="0">
                <a:solidFill>
                  <a:srgbClr val="FF0000"/>
                </a:solidFill>
                <a:ea typeface="ＭＳ Ｐゴシック" pitchFamily="34" charset="-128"/>
              </a:rPr>
              <a:t>One-Time Pad</a:t>
            </a:r>
            <a:endParaRPr lang="en-AU" dirty="0">
              <a:solidFill>
                <a:srgbClr val="FF0000"/>
              </a:solidFill>
              <a:ea typeface="ＭＳ Ｐゴシック" pitchFamily="34" charset="-128"/>
            </a:endParaRPr>
          </a:p>
        </p:txBody>
      </p:sp>
      <p:sp>
        <p:nvSpPr>
          <p:cNvPr id="78851" name="Rectangle 3">
            <a:extLst>
              <a:ext uri="{FF2B5EF4-FFF2-40B4-BE49-F238E27FC236}">
                <a16:creationId xmlns:a16="http://schemas.microsoft.com/office/drawing/2014/main" id="{B852228F-5AD5-4DDE-A1F0-7BE22803F964}"/>
              </a:ext>
            </a:extLst>
          </p:cNvPr>
          <p:cNvSpPr>
            <a:spLocks noGrp="1"/>
          </p:cNvSpPr>
          <p:nvPr>
            <p:ph idx="1"/>
          </p:nvPr>
        </p:nvSpPr>
        <p:spPr>
          <a:xfrm>
            <a:off x="609600" y="1916832"/>
            <a:ext cx="10972800" cy="4876800"/>
          </a:xfrm>
        </p:spPr>
        <p:txBody>
          <a:bodyPr/>
          <a:lstStyle/>
          <a:p>
            <a:pPr eaLnBrk="1" hangingPunct="1"/>
            <a:r>
              <a:rPr lang="en-AU" altLang="it-IT" dirty="0">
                <a:ea typeface="MS PGothic" panose="020B0600070205080204" pitchFamily="34" charset="-128"/>
              </a:rPr>
              <a:t>if a truly random key as long as the message is used, the cipher will be secure </a:t>
            </a:r>
          </a:p>
          <a:p>
            <a:pPr eaLnBrk="1" hangingPunct="1"/>
            <a:r>
              <a:rPr lang="en-AU" altLang="it-IT" dirty="0">
                <a:ea typeface="MS PGothic" panose="020B0600070205080204" pitchFamily="34" charset="-128"/>
              </a:rPr>
              <a:t>called a One-Time pad</a:t>
            </a:r>
          </a:p>
          <a:p>
            <a:pPr eaLnBrk="1" hangingPunct="1"/>
            <a:r>
              <a:rPr lang="en-US" altLang="it-IT" dirty="0">
                <a:ea typeface="MS PGothic" panose="020B0600070205080204" pitchFamily="34" charset="-128"/>
              </a:rPr>
              <a:t>is unbreakable since ciphertext bears no statistical relationship to the plaintext</a:t>
            </a:r>
          </a:p>
          <a:p>
            <a:pPr eaLnBrk="1" hangingPunct="1"/>
            <a:r>
              <a:rPr lang="en-US" altLang="it-IT" dirty="0">
                <a:ea typeface="MS PGothic" panose="020B0600070205080204" pitchFamily="34" charset="-128"/>
              </a:rPr>
              <a:t>Cannot be </a:t>
            </a:r>
            <a:r>
              <a:rPr lang="en-US" altLang="it-IT" dirty="0" err="1">
                <a:ea typeface="MS PGothic" panose="020B0600070205080204" pitchFamily="34" charset="-128"/>
              </a:rPr>
              <a:t>bruteforced</a:t>
            </a:r>
            <a:r>
              <a:rPr lang="en-US" altLang="it-IT" dirty="0">
                <a:ea typeface="MS PGothic" panose="020B0600070205080204" pitchFamily="34" charset="-128"/>
              </a:rPr>
              <a:t>, as one can’t implement </a:t>
            </a:r>
            <a:r>
              <a:rPr lang="en-US" altLang="it-IT" dirty="0">
                <a:latin typeface="Courier New" panose="02070309020205020404" pitchFamily="49" charset="0"/>
                <a:ea typeface="MS PGothic" panose="020B0600070205080204" pitchFamily="34" charset="-128"/>
                <a:cs typeface="Courier New" panose="02070309020205020404" pitchFamily="49" charset="0"/>
              </a:rPr>
              <a:t>cleartext()</a:t>
            </a:r>
            <a:r>
              <a:rPr lang="en-US" altLang="it-IT" dirty="0">
                <a:latin typeface="+mj-lt"/>
                <a:ea typeface="MS PGothic" panose="020B0600070205080204" pitchFamily="34" charset="-128"/>
                <a:cs typeface="Courier New" panose="02070309020205020404" pitchFamily="49" charset="0"/>
              </a:rPr>
              <a:t>,</a:t>
            </a:r>
            <a:endParaRPr lang="en-US" altLang="it-IT" dirty="0">
              <a:latin typeface="+mj-lt"/>
              <a:ea typeface="MS PGothic" panose="020B0600070205080204" pitchFamily="34" charset="-128"/>
            </a:endParaRPr>
          </a:p>
          <a:p>
            <a:pPr eaLnBrk="1" hangingPunct="1"/>
            <a:r>
              <a:rPr lang="en-US" altLang="it-IT" dirty="0">
                <a:ea typeface="MS PGothic" panose="020B0600070205080204" pitchFamily="34" charset="-128"/>
              </a:rPr>
              <a:t>since for </a:t>
            </a:r>
            <a:r>
              <a:rPr lang="en-US" altLang="it-IT" b="1" dirty="0">
                <a:ea typeface="MS PGothic" panose="020B0600070205080204" pitchFamily="34" charset="-128"/>
              </a:rPr>
              <a:t>any plaintext</a:t>
            </a:r>
            <a:r>
              <a:rPr lang="en-US" altLang="it-IT" dirty="0">
                <a:ea typeface="MS PGothic" panose="020B0600070205080204" pitchFamily="34" charset="-128"/>
              </a:rPr>
              <a:t> &amp; </a:t>
            </a:r>
            <a:r>
              <a:rPr lang="en-US" altLang="it-IT" b="1" dirty="0">
                <a:ea typeface="MS PGothic" panose="020B0600070205080204" pitchFamily="34" charset="-128"/>
              </a:rPr>
              <a:t>any ciphertext</a:t>
            </a:r>
            <a:r>
              <a:rPr lang="en-US" altLang="it-IT" dirty="0">
                <a:ea typeface="MS PGothic" panose="020B0600070205080204" pitchFamily="34" charset="-128"/>
              </a:rPr>
              <a:t> there exists a key mapping one to other</a:t>
            </a:r>
          </a:p>
          <a:p>
            <a:pPr eaLnBrk="1" hangingPunct="1"/>
            <a:r>
              <a:rPr lang="en-US" altLang="it-IT" dirty="0">
                <a:ea typeface="MS PGothic" panose="020B0600070205080204" pitchFamily="34" charset="-128"/>
              </a:rPr>
              <a:t>can only use the key </a:t>
            </a:r>
            <a:r>
              <a:rPr lang="en-US" altLang="it-IT" b="1" dirty="0">
                <a:ea typeface="MS PGothic" panose="020B0600070205080204" pitchFamily="34" charset="-128"/>
              </a:rPr>
              <a:t>once</a:t>
            </a:r>
            <a:r>
              <a:rPr lang="en-US" altLang="it-IT" dirty="0">
                <a:ea typeface="MS PGothic" panose="020B0600070205080204" pitchFamily="34" charset="-128"/>
              </a:rPr>
              <a:t> though</a:t>
            </a:r>
          </a:p>
          <a:p>
            <a:pPr eaLnBrk="1" hangingPunct="1"/>
            <a:r>
              <a:rPr lang="en-US" altLang="it-IT" dirty="0">
                <a:ea typeface="MS PGothic" panose="020B0600070205080204" pitchFamily="34" charset="-128"/>
              </a:rPr>
              <a:t>problems in generation &amp; safe distribution of key</a:t>
            </a:r>
          </a:p>
          <a:p>
            <a:pPr lvl="1" eaLnBrk="1" hangingPunct="1"/>
            <a:r>
              <a:rPr lang="en-US" altLang="it-IT" dirty="0">
                <a:ea typeface="MS PGothic" panose="020B0600070205080204" pitchFamily="34" charset="-128"/>
              </a:rPr>
              <a:t>Quantum key distribution, DH handshake can help</a:t>
            </a:r>
            <a:endParaRPr lang="en-AU" altLang="it-IT" dirty="0">
              <a:ea typeface="MS PGothic"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E4CC6-2742-455B-B24D-C760F3C1B6DD}"/>
              </a:ext>
            </a:extLst>
          </p:cNvPr>
          <p:cNvSpPr>
            <a:spLocks noGrp="1"/>
          </p:cNvSpPr>
          <p:nvPr>
            <p:ph type="title"/>
          </p:nvPr>
        </p:nvSpPr>
        <p:spPr/>
        <p:txBody>
          <a:bodyPr/>
          <a:lstStyle/>
          <a:p>
            <a:pPr eaLnBrk="1" fontAlgn="auto" hangingPunct="1">
              <a:spcAft>
                <a:spcPts val="0"/>
              </a:spcAft>
              <a:defRPr/>
            </a:pPr>
            <a:r>
              <a:rPr lang="it-IT" dirty="0">
                <a:ea typeface="ＭＳ Ｐゴシック" pitchFamily="-107" charset="-128"/>
              </a:rPr>
              <a:t>XOR and </a:t>
            </a:r>
            <a:r>
              <a:rPr lang="it-IT" dirty="0" err="1">
                <a:ea typeface="ＭＳ Ｐゴシック" pitchFamily="-107" charset="-128"/>
              </a:rPr>
              <a:t>cryptography</a:t>
            </a:r>
            <a:endParaRPr lang="it-IT" dirty="0">
              <a:ea typeface="ＭＳ Ｐゴシック" pitchFamily="-107" charset="-128"/>
            </a:endParaRPr>
          </a:p>
        </p:txBody>
      </p:sp>
      <p:sp>
        <p:nvSpPr>
          <p:cNvPr id="80899" name="Segnaposto contenuto 2">
            <a:extLst>
              <a:ext uri="{FF2B5EF4-FFF2-40B4-BE49-F238E27FC236}">
                <a16:creationId xmlns:a16="http://schemas.microsoft.com/office/drawing/2014/main" id="{859E78E0-868C-4B51-B3AF-B22003553797}"/>
              </a:ext>
            </a:extLst>
          </p:cNvPr>
          <p:cNvSpPr>
            <a:spLocks noGrp="1"/>
          </p:cNvSpPr>
          <p:nvPr>
            <p:ph idx="1"/>
          </p:nvPr>
        </p:nvSpPr>
        <p:spPr/>
        <p:txBody>
          <a:bodyPr/>
          <a:lstStyle/>
          <a:p>
            <a:pPr eaLnBrk="1" hangingPunct="1"/>
            <a:r>
              <a:rPr lang="it-IT" altLang="it-IT">
                <a:ea typeface="MS PGothic" panose="020B0600070205080204" pitchFamily="34" charset="-128"/>
              </a:rPr>
              <a:t>Easy and reversible transformation</a:t>
            </a:r>
          </a:p>
          <a:p>
            <a:pPr eaLnBrk="1" hangingPunct="1"/>
            <a:endParaRPr lang="it-IT" altLang="it-IT">
              <a:ea typeface="MS PGothic" panose="020B0600070205080204" pitchFamily="34" charset="-128"/>
            </a:endParaRPr>
          </a:p>
          <a:p>
            <a:pPr eaLnBrk="1" hangingPunct="1"/>
            <a:endParaRPr lang="it-IT" altLang="it-IT">
              <a:ea typeface="MS PGothic" panose="020B0600070205080204" pitchFamily="34" charset="-128"/>
            </a:endParaRPr>
          </a:p>
          <a:p>
            <a:pPr eaLnBrk="1" hangingPunct="1"/>
            <a:endParaRPr lang="it-IT" altLang="it-IT">
              <a:ea typeface="MS PGothic" panose="020B0600070205080204" pitchFamily="34" charset="-128"/>
            </a:endParaRPr>
          </a:p>
          <a:p>
            <a:pPr algn="ctr" eaLnBrk="1" hangingPunct="1"/>
            <a:r>
              <a:rPr lang="it-IT" altLang="it-IT" sz="3200">
                <a:ea typeface="MS PGothic" panose="020B0600070205080204" pitchFamily="34" charset="-128"/>
              </a:rPr>
              <a:t>A XOR k = A’   </a:t>
            </a:r>
            <a:r>
              <a:rPr lang="it-IT" altLang="it-IT" sz="3200">
                <a:ea typeface="MS PGothic" panose="020B0600070205080204" pitchFamily="34" charset="-128"/>
                <a:sym typeface="Wingdings" panose="05000000000000000000" pitchFamily="2" charset="2"/>
              </a:rPr>
              <a:t>   A’ XOR k = A</a:t>
            </a:r>
            <a:r>
              <a:rPr lang="it-IT" altLang="it-IT" sz="3200">
                <a:ea typeface="MS PGothic" panose="020B0600070205080204" pitchFamily="34" charset="-128"/>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61F6F71-D885-4A68-9DF0-8562AF14FBAF}"/>
              </a:ext>
            </a:extLst>
          </p:cNvPr>
          <p:cNvSpPr>
            <a:spLocks noGrp="1" noChangeArrowheads="1"/>
          </p:cNvSpPr>
          <p:nvPr>
            <p:ph type="title"/>
          </p:nvPr>
        </p:nvSpPr>
        <p:spPr/>
        <p:txBody>
          <a:bodyPr/>
          <a:lstStyle/>
          <a:p>
            <a:pPr eaLnBrk="1" fontAlgn="auto" hangingPunct="1">
              <a:spcAft>
                <a:spcPts val="0"/>
              </a:spcAft>
              <a:defRPr/>
            </a:pPr>
            <a:r>
              <a:rPr lang="en-US"/>
              <a:t>Block vs Stream Ciphers</a:t>
            </a:r>
            <a:endParaRPr lang="en-AU"/>
          </a:p>
        </p:txBody>
      </p:sp>
      <p:sp>
        <p:nvSpPr>
          <p:cNvPr id="18435" name="Rectangle 3">
            <a:extLst>
              <a:ext uri="{FF2B5EF4-FFF2-40B4-BE49-F238E27FC236}">
                <a16:creationId xmlns:a16="http://schemas.microsoft.com/office/drawing/2014/main" id="{E44B0D9A-62C8-46C2-A3EE-2F5DDEBADCB5}"/>
              </a:ext>
            </a:extLst>
          </p:cNvPr>
          <p:cNvSpPr>
            <a:spLocks noGrp="1"/>
          </p:cNvSpPr>
          <p:nvPr>
            <p:ph idx="1"/>
          </p:nvPr>
        </p:nvSpPr>
        <p:spPr>
          <a:xfrm>
            <a:off x="1981200" y="1524000"/>
            <a:ext cx="8229600" cy="5029200"/>
          </a:xfrm>
        </p:spPr>
        <p:txBody>
          <a:bodyPr/>
          <a:lstStyle/>
          <a:p>
            <a:pPr eaLnBrk="1" hangingPunct="1"/>
            <a:r>
              <a:rPr lang="en-AU" altLang="it-IT"/>
              <a:t>block ciphers process messages in blocks, each of which is then en/decrypted </a:t>
            </a:r>
          </a:p>
          <a:p>
            <a:pPr eaLnBrk="1" hangingPunct="1"/>
            <a:r>
              <a:rPr lang="en-AU" altLang="it-IT"/>
              <a:t>like a substitution on very big characters</a:t>
            </a:r>
          </a:p>
          <a:p>
            <a:pPr lvl="1" eaLnBrk="1" hangingPunct="1"/>
            <a:r>
              <a:rPr lang="en-AU" altLang="it-IT"/>
              <a:t>64-bits or more </a:t>
            </a:r>
          </a:p>
          <a:p>
            <a:pPr eaLnBrk="1" hangingPunct="1"/>
            <a:r>
              <a:rPr lang="en-US" altLang="it-IT"/>
              <a:t>stream ciphers </a:t>
            </a:r>
            <a:r>
              <a:rPr lang="en-AU" altLang="it-IT"/>
              <a:t>process messages a bit or byte at a time when en/decrypting</a:t>
            </a:r>
          </a:p>
          <a:p>
            <a:pPr eaLnBrk="1" hangingPunct="1"/>
            <a:r>
              <a:rPr lang="en-US" altLang="it-IT"/>
              <a:t>many current ciphers are block ciphers</a:t>
            </a:r>
          </a:p>
          <a:p>
            <a:pPr lvl="1" eaLnBrk="1" hangingPunct="1"/>
            <a:r>
              <a:rPr lang="en-US" altLang="it-IT"/>
              <a:t>better analysed</a:t>
            </a:r>
          </a:p>
          <a:p>
            <a:pPr lvl="1" eaLnBrk="1" hangingPunct="1"/>
            <a:r>
              <a:rPr lang="en-US" altLang="it-IT"/>
              <a:t>broader range of applications</a:t>
            </a:r>
            <a:endParaRPr lang="en-AU" altLang="it-IT"/>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987F-F836-474D-A847-6D21C46F1715}"/>
              </a:ext>
            </a:extLst>
          </p:cNvPr>
          <p:cNvSpPr>
            <a:spLocks noGrp="1"/>
          </p:cNvSpPr>
          <p:nvPr>
            <p:ph type="title"/>
          </p:nvPr>
        </p:nvSpPr>
        <p:spPr>
          <a:xfrm>
            <a:off x="1981200" y="1"/>
            <a:ext cx="8229600" cy="1139825"/>
          </a:xfrm>
        </p:spPr>
        <p:txBody>
          <a:bodyPr/>
          <a:lstStyle/>
          <a:p>
            <a:pPr eaLnBrk="1" fontAlgn="auto" hangingPunct="1">
              <a:spcAft>
                <a:spcPts val="0"/>
              </a:spcAft>
              <a:defRPr/>
            </a:pPr>
            <a:r>
              <a:rPr lang="en-US">
                <a:ea typeface="ＭＳ Ｐゴシック" pitchFamily="-107" charset="-128"/>
              </a:rPr>
              <a:t>Block vs Stream Ciphers</a:t>
            </a:r>
          </a:p>
        </p:txBody>
      </p:sp>
      <p:pic>
        <p:nvPicPr>
          <p:cNvPr id="20483" name="Picture 3">
            <a:extLst>
              <a:ext uri="{FF2B5EF4-FFF2-40B4-BE49-F238E27FC236}">
                <a16:creationId xmlns:a16="http://schemas.microsoft.com/office/drawing/2014/main" id="{38A3ABE2-63FD-48CD-A740-772746F47A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1066801"/>
            <a:ext cx="5516563" cy="564832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AF85E88-1293-4D39-A9EE-AD419D6E373B}"/>
              </a:ext>
            </a:extLst>
          </p:cNvPr>
          <p:cNvSpPr>
            <a:spLocks noGrp="1" noChangeArrowheads="1"/>
          </p:cNvSpPr>
          <p:nvPr>
            <p:ph type="title"/>
          </p:nvPr>
        </p:nvSpPr>
        <p:spPr/>
        <p:txBody>
          <a:bodyPr/>
          <a:lstStyle/>
          <a:p>
            <a:pPr eaLnBrk="1" fontAlgn="auto" hangingPunct="1">
              <a:spcAft>
                <a:spcPts val="0"/>
              </a:spcAft>
              <a:defRPr/>
            </a:pPr>
            <a:r>
              <a:rPr lang="en-AU" sz="4000">
                <a:ea typeface="ＭＳ Ｐゴシック" pitchFamily="-107" charset="-128"/>
              </a:rPr>
              <a:t>Data Encryption Standard (DES)</a:t>
            </a:r>
          </a:p>
        </p:txBody>
      </p:sp>
      <p:sp>
        <p:nvSpPr>
          <p:cNvPr id="36867" name="Rectangle 3">
            <a:extLst>
              <a:ext uri="{FF2B5EF4-FFF2-40B4-BE49-F238E27FC236}">
                <a16:creationId xmlns:a16="http://schemas.microsoft.com/office/drawing/2014/main" id="{606C6462-B402-4F09-AEFC-5A4885CF8A4B}"/>
              </a:ext>
            </a:extLst>
          </p:cNvPr>
          <p:cNvSpPr>
            <a:spLocks noGrp="1"/>
          </p:cNvSpPr>
          <p:nvPr>
            <p:ph idx="1"/>
          </p:nvPr>
        </p:nvSpPr>
        <p:spPr/>
        <p:txBody>
          <a:bodyPr/>
          <a:lstStyle/>
          <a:p>
            <a:pPr eaLnBrk="1" hangingPunct="1">
              <a:lnSpc>
                <a:spcPct val="90000"/>
              </a:lnSpc>
            </a:pPr>
            <a:r>
              <a:rPr lang="en-AU" altLang="it-IT"/>
              <a:t>most widely used block cipher in world </a:t>
            </a:r>
          </a:p>
          <a:p>
            <a:pPr eaLnBrk="1" hangingPunct="1">
              <a:lnSpc>
                <a:spcPct val="90000"/>
              </a:lnSpc>
            </a:pPr>
            <a:r>
              <a:rPr lang="en-AU" altLang="it-IT"/>
              <a:t>adopted in 1977 by NBS (now NIST)</a:t>
            </a:r>
          </a:p>
          <a:p>
            <a:pPr lvl="1" eaLnBrk="1" hangingPunct="1">
              <a:lnSpc>
                <a:spcPct val="90000"/>
              </a:lnSpc>
            </a:pPr>
            <a:r>
              <a:rPr lang="en-US" altLang="it-IT"/>
              <a:t>as FIPS PUB 46</a:t>
            </a:r>
            <a:endParaRPr lang="en-AU" altLang="it-IT"/>
          </a:p>
          <a:p>
            <a:pPr eaLnBrk="1" hangingPunct="1">
              <a:lnSpc>
                <a:spcPct val="90000"/>
              </a:lnSpc>
            </a:pPr>
            <a:r>
              <a:rPr lang="en-US" altLang="it-IT"/>
              <a:t>encrypts 64-bit data using 56-bit key</a:t>
            </a:r>
          </a:p>
          <a:p>
            <a:pPr eaLnBrk="1" hangingPunct="1">
              <a:lnSpc>
                <a:spcPct val="90000"/>
              </a:lnSpc>
            </a:pPr>
            <a:r>
              <a:rPr lang="en-US" altLang="it-IT"/>
              <a:t>has widespread use</a:t>
            </a:r>
          </a:p>
          <a:p>
            <a:pPr eaLnBrk="1" hangingPunct="1">
              <a:lnSpc>
                <a:spcPct val="90000"/>
              </a:lnSpc>
            </a:pPr>
            <a:r>
              <a:rPr lang="en-US" altLang="it-IT"/>
              <a:t>has been considerable controversy over its security</a:t>
            </a:r>
            <a:endParaRPr lang="en-AU" altLang="it-IT"/>
          </a:p>
          <a:p>
            <a:pPr eaLnBrk="1" hangingPunct="1">
              <a:lnSpc>
                <a:spcPct val="90000"/>
              </a:lnSpc>
            </a:pPr>
            <a:endParaRPr lang="en-AU" altLang="it-IT"/>
          </a:p>
        </p:txBody>
      </p:sp>
      <p:sp>
        <p:nvSpPr>
          <p:cNvPr id="2" name="Rectangle 1">
            <a:extLst>
              <a:ext uri="{FF2B5EF4-FFF2-40B4-BE49-F238E27FC236}">
                <a16:creationId xmlns:a16="http://schemas.microsoft.com/office/drawing/2014/main" id="{656FD09B-1A4E-B5E5-F28F-1E9A09F66688}"/>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6992-137A-4846-AFF5-B25CF0BB1F77}"/>
              </a:ext>
            </a:extLst>
          </p:cNvPr>
          <p:cNvSpPr>
            <a:spLocks noGrp="1"/>
          </p:cNvSpPr>
          <p:nvPr>
            <p:ph type="title"/>
          </p:nvPr>
        </p:nvSpPr>
        <p:spPr/>
        <p:txBody>
          <a:bodyPr/>
          <a:lstStyle/>
          <a:p>
            <a:pPr eaLnBrk="1" fontAlgn="auto" hangingPunct="1">
              <a:spcAft>
                <a:spcPts val="0"/>
              </a:spcAft>
              <a:defRPr/>
            </a:pPr>
            <a:r>
              <a:rPr lang="en-AU"/>
              <a:t>DES Example</a:t>
            </a:r>
            <a:endParaRPr lang="en-US"/>
          </a:p>
        </p:txBody>
      </p:sp>
      <p:pic>
        <p:nvPicPr>
          <p:cNvPr id="57347" name="Picture 3">
            <a:extLst>
              <a:ext uri="{FF2B5EF4-FFF2-40B4-BE49-F238E27FC236}">
                <a16:creationId xmlns:a16="http://schemas.microsoft.com/office/drawing/2014/main" id="{CA1C239E-935B-4DE1-9A34-FA5C21A510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524000"/>
            <a:ext cx="5422900" cy="50800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88C19C0-AC7D-A642-2C1A-1A998E1E80F7}"/>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B9CA1-44FC-4B81-B8DE-AA928482FEAB}"/>
              </a:ext>
            </a:extLst>
          </p:cNvPr>
          <p:cNvSpPr>
            <a:spLocks noGrp="1"/>
          </p:cNvSpPr>
          <p:nvPr>
            <p:ph type="title"/>
          </p:nvPr>
        </p:nvSpPr>
        <p:spPr/>
        <p:txBody>
          <a:bodyPr/>
          <a:lstStyle/>
          <a:p>
            <a:pPr eaLnBrk="1" fontAlgn="auto" hangingPunct="1">
              <a:spcAft>
                <a:spcPts val="0"/>
              </a:spcAft>
              <a:defRPr/>
            </a:pPr>
            <a:r>
              <a:rPr lang="en-US">
                <a:ea typeface="ＭＳ Ｐゴシック" pitchFamily="-107" charset="-128"/>
              </a:rPr>
              <a:t>Avalanche in DES</a:t>
            </a:r>
          </a:p>
        </p:txBody>
      </p:sp>
      <p:pic>
        <p:nvPicPr>
          <p:cNvPr id="59395" name="Picture 3">
            <a:extLst>
              <a:ext uri="{FF2B5EF4-FFF2-40B4-BE49-F238E27FC236}">
                <a16:creationId xmlns:a16="http://schemas.microsoft.com/office/drawing/2014/main" id="{44516020-0528-4755-8B64-D4B36A6EE7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524000"/>
            <a:ext cx="5562600" cy="47117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9DC5587-9B69-B271-903F-CC0D9C919547}"/>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4137CD0-B6B8-4C70-9A3B-B31519ECFF56}"/>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Avalanche Effect </a:t>
            </a:r>
          </a:p>
        </p:txBody>
      </p:sp>
      <p:sp>
        <p:nvSpPr>
          <p:cNvPr id="61443" name="Rectangle 3">
            <a:extLst>
              <a:ext uri="{FF2B5EF4-FFF2-40B4-BE49-F238E27FC236}">
                <a16:creationId xmlns:a16="http://schemas.microsoft.com/office/drawing/2014/main" id="{3E6D3D87-54C7-4EA8-9A4F-C4345F0A97FE}"/>
              </a:ext>
            </a:extLst>
          </p:cNvPr>
          <p:cNvSpPr>
            <a:spLocks noGrp="1"/>
          </p:cNvSpPr>
          <p:nvPr>
            <p:ph idx="1"/>
          </p:nvPr>
        </p:nvSpPr>
        <p:spPr/>
        <p:txBody>
          <a:bodyPr/>
          <a:lstStyle/>
          <a:p>
            <a:pPr eaLnBrk="1" hangingPunct="1"/>
            <a:r>
              <a:rPr lang="en-US" altLang="it-IT"/>
              <a:t>key desirable property of encryption alg</a:t>
            </a:r>
          </a:p>
          <a:p>
            <a:pPr eaLnBrk="1" hangingPunct="1"/>
            <a:r>
              <a:rPr lang="en-AU" altLang="it-IT"/>
              <a:t>where a change of </a:t>
            </a:r>
            <a:r>
              <a:rPr lang="en-AU" altLang="it-IT" b="1"/>
              <a:t>one </a:t>
            </a:r>
            <a:r>
              <a:rPr lang="en-AU" altLang="it-IT"/>
              <a:t>input or key bit results in changing approx </a:t>
            </a:r>
            <a:r>
              <a:rPr lang="en-AU" altLang="it-IT" b="1"/>
              <a:t>half</a:t>
            </a:r>
            <a:r>
              <a:rPr lang="en-AU" altLang="it-IT"/>
              <a:t> output bits</a:t>
            </a:r>
          </a:p>
          <a:p>
            <a:pPr eaLnBrk="1" hangingPunct="1"/>
            <a:r>
              <a:rPr lang="en-US" altLang="it-IT"/>
              <a:t>making attempts to “home-in” by guessing keys impossible</a:t>
            </a:r>
          </a:p>
          <a:p>
            <a:pPr eaLnBrk="1" hangingPunct="1"/>
            <a:r>
              <a:rPr lang="en-US" altLang="it-IT"/>
              <a:t>DES exhibits strong avalanche</a:t>
            </a:r>
            <a:endParaRPr lang="en-AU" altLang="it-IT"/>
          </a:p>
        </p:txBody>
      </p:sp>
      <p:sp>
        <p:nvSpPr>
          <p:cNvPr id="2" name="Rectangle 1">
            <a:extLst>
              <a:ext uri="{FF2B5EF4-FFF2-40B4-BE49-F238E27FC236}">
                <a16:creationId xmlns:a16="http://schemas.microsoft.com/office/drawing/2014/main" id="{D0E7D8AA-A60B-A431-8F30-00F966A19CE4}"/>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AFD7298-3C6B-4155-B24B-70ED9AA063AC}"/>
              </a:ext>
            </a:extLst>
          </p:cNvPr>
          <p:cNvSpPr>
            <a:spLocks noGrp="1" noChangeArrowheads="1"/>
          </p:cNvSpPr>
          <p:nvPr>
            <p:ph type="title"/>
          </p:nvPr>
        </p:nvSpPr>
        <p:spPr/>
        <p:txBody>
          <a:bodyPr/>
          <a:lstStyle/>
          <a:p>
            <a:pPr eaLnBrk="1" fontAlgn="auto" hangingPunct="1">
              <a:spcAft>
                <a:spcPts val="0"/>
              </a:spcAft>
              <a:defRPr/>
            </a:pPr>
            <a:r>
              <a:rPr lang="en-US"/>
              <a:t>Strength of DES – Key Size</a:t>
            </a:r>
            <a:endParaRPr lang="en-AU"/>
          </a:p>
        </p:txBody>
      </p:sp>
      <p:sp>
        <p:nvSpPr>
          <p:cNvPr id="63491" name="Rectangle 3">
            <a:extLst>
              <a:ext uri="{FF2B5EF4-FFF2-40B4-BE49-F238E27FC236}">
                <a16:creationId xmlns:a16="http://schemas.microsoft.com/office/drawing/2014/main" id="{9FD65948-6011-490D-B079-34DF19406E48}"/>
              </a:ext>
            </a:extLst>
          </p:cNvPr>
          <p:cNvSpPr>
            <a:spLocks noGrp="1"/>
          </p:cNvSpPr>
          <p:nvPr>
            <p:ph idx="1"/>
          </p:nvPr>
        </p:nvSpPr>
        <p:spPr/>
        <p:txBody>
          <a:bodyPr/>
          <a:lstStyle/>
          <a:p>
            <a:pPr eaLnBrk="1" hangingPunct="1"/>
            <a:r>
              <a:rPr lang="en-US" altLang="it-IT"/>
              <a:t>56-bit keys have 2</a:t>
            </a:r>
            <a:r>
              <a:rPr lang="en-US" altLang="it-IT" baseline="30000"/>
              <a:t>56</a:t>
            </a:r>
            <a:r>
              <a:rPr lang="en-US" altLang="it-IT"/>
              <a:t> = 7.2 x 10</a:t>
            </a:r>
            <a:r>
              <a:rPr lang="en-US" altLang="it-IT" baseline="30000"/>
              <a:t>16</a:t>
            </a:r>
            <a:r>
              <a:rPr lang="en-US" altLang="it-IT"/>
              <a:t> values</a:t>
            </a:r>
          </a:p>
          <a:p>
            <a:pPr eaLnBrk="1" hangingPunct="1"/>
            <a:r>
              <a:rPr lang="en-US" altLang="it-IT"/>
              <a:t>brute force search looks hard</a:t>
            </a:r>
          </a:p>
          <a:p>
            <a:pPr eaLnBrk="1" hangingPunct="1"/>
            <a:r>
              <a:rPr lang="en-US" altLang="it-IT"/>
              <a:t>recent advances have shown is possible</a:t>
            </a:r>
          </a:p>
          <a:p>
            <a:pPr lvl="1" eaLnBrk="1" hangingPunct="1"/>
            <a:r>
              <a:rPr lang="en-AU" altLang="it-IT"/>
              <a:t>in 1997 on Internet in a few months </a:t>
            </a:r>
          </a:p>
          <a:p>
            <a:pPr lvl="1" eaLnBrk="1" hangingPunct="1"/>
            <a:r>
              <a:rPr lang="en-AU" altLang="it-IT"/>
              <a:t>in 1998 on dedicated h/w (EFF) in a few days </a:t>
            </a:r>
          </a:p>
          <a:p>
            <a:pPr lvl="1" eaLnBrk="1" hangingPunct="1"/>
            <a:r>
              <a:rPr lang="en-AU" altLang="it-IT"/>
              <a:t>in 1999 above combined in 22hrs!</a:t>
            </a:r>
          </a:p>
          <a:p>
            <a:pPr eaLnBrk="1" hangingPunct="1"/>
            <a:r>
              <a:rPr lang="en-US" altLang="it-IT" b="1"/>
              <a:t>still must be able to recognize plaintext</a:t>
            </a:r>
          </a:p>
          <a:p>
            <a:pPr eaLnBrk="1" hangingPunct="1"/>
            <a:r>
              <a:rPr lang="en-US" altLang="it-IT"/>
              <a:t>DES is nowadays OBSOLETE</a:t>
            </a:r>
            <a:endParaRPr lang="en-AU" altLang="it-IT"/>
          </a:p>
        </p:txBody>
      </p:sp>
      <p:sp>
        <p:nvSpPr>
          <p:cNvPr id="2" name="Rectangle 1">
            <a:extLst>
              <a:ext uri="{FF2B5EF4-FFF2-40B4-BE49-F238E27FC236}">
                <a16:creationId xmlns:a16="http://schemas.microsoft.com/office/drawing/2014/main" id="{A04549D3-33A2-B82D-15FA-C7595A2BCE81}"/>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C1E637F-2DAD-4797-A6D7-607F36EFFA19}"/>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Symmetric Encryption</a:t>
            </a:r>
            <a:endParaRPr lang="en-AU">
              <a:ea typeface="ＭＳ Ｐゴシック" pitchFamily="34" charset="-128"/>
            </a:endParaRPr>
          </a:p>
        </p:txBody>
      </p:sp>
      <p:sp>
        <p:nvSpPr>
          <p:cNvPr id="12291" name="Rectangle 3">
            <a:extLst>
              <a:ext uri="{FF2B5EF4-FFF2-40B4-BE49-F238E27FC236}">
                <a16:creationId xmlns:a16="http://schemas.microsoft.com/office/drawing/2014/main" id="{E44AF1C1-700D-4C1B-858E-F2FF248D714D}"/>
              </a:ext>
            </a:extLst>
          </p:cNvPr>
          <p:cNvSpPr>
            <a:spLocks noGrp="1"/>
          </p:cNvSpPr>
          <p:nvPr>
            <p:ph idx="1"/>
          </p:nvPr>
        </p:nvSpPr>
        <p:spPr/>
        <p:txBody>
          <a:bodyPr/>
          <a:lstStyle/>
          <a:p>
            <a:pPr eaLnBrk="1" hangingPunct="1"/>
            <a:r>
              <a:rPr lang="en-US" altLang="it-IT" dirty="0">
                <a:ea typeface="MS PGothic" panose="020B0600070205080204" pitchFamily="34" charset="-128"/>
              </a:rPr>
              <a:t>or conventional / </a:t>
            </a:r>
            <a:r>
              <a:rPr lang="en-AU" altLang="it-IT" dirty="0">
                <a:ea typeface="MS PGothic" panose="020B0600070205080204" pitchFamily="34" charset="-128"/>
              </a:rPr>
              <a:t>private-key</a:t>
            </a:r>
            <a:r>
              <a:rPr lang="en-US" altLang="it-IT" dirty="0">
                <a:ea typeface="MS PGothic" panose="020B0600070205080204" pitchFamily="34" charset="-128"/>
              </a:rPr>
              <a:t>  / single-key</a:t>
            </a:r>
          </a:p>
          <a:p>
            <a:pPr eaLnBrk="1" hangingPunct="1"/>
            <a:r>
              <a:rPr lang="en-AU" altLang="it-IT" dirty="0">
                <a:ea typeface="MS PGothic" panose="020B0600070205080204" pitchFamily="34" charset="-128"/>
              </a:rPr>
              <a:t>sender and recipient share a common key</a:t>
            </a:r>
          </a:p>
          <a:p>
            <a:pPr eaLnBrk="1" hangingPunct="1"/>
            <a:r>
              <a:rPr lang="en-AU" altLang="it-IT" dirty="0">
                <a:ea typeface="MS PGothic" panose="020B0600070205080204" pitchFamily="34" charset="-128"/>
              </a:rPr>
              <a:t>all classical encryption algorithms are private-key</a:t>
            </a:r>
          </a:p>
          <a:p>
            <a:pPr eaLnBrk="1" hangingPunct="1"/>
            <a:r>
              <a:rPr lang="en-US" altLang="it-IT" dirty="0">
                <a:ea typeface="MS PGothic" panose="020B0600070205080204" pitchFamily="34" charset="-128"/>
              </a:rPr>
              <a:t>was only type prior to invention of public-key in 1970’s</a:t>
            </a:r>
          </a:p>
          <a:p>
            <a:pPr eaLnBrk="1" hangingPunct="1"/>
            <a:r>
              <a:rPr lang="en-US" altLang="it-IT" dirty="0">
                <a:ea typeface="MS PGothic" panose="020B0600070205080204" pitchFamily="34" charset="-128"/>
              </a:rPr>
              <a:t>and by far most widely used</a:t>
            </a:r>
          </a:p>
          <a:p>
            <a:pPr eaLnBrk="1" hangingPunct="1"/>
            <a:endParaRPr lang="en-US" altLang="it-IT" dirty="0">
              <a:ea typeface="MS PGothic" panose="020B0600070205080204" pitchFamily="34" charset="-128"/>
            </a:endParaRPr>
          </a:p>
          <a:p>
            <a:pPr eaLnBrk="1" hangingPunct="1"/>
            <a:r>
              <a:rPr lang="en-US" altLang="it-IT" dirty="0">
                <a:ea typeface="MS PGothic" panose="020B0600070205080204" pitchFamily="34" charset="-128"/>
              </a:rPr>
              <a:t>Classic encryption data type: text (strings of characters)</a:t>
            </a:r>
          </a:p>
          <a:p>
            <a:pPr eaLnBrk="1" hangingPunct="1"/>
            <a:r>
              <a:rPr lang="en-US" altLang="it-IT" dirty="0">
                <a:ea typeface="MS PGothic" panose="020B0600070205080204" pitchFamily="34" charset="-128"/>
              </a:rPr>
              <a:t>Modern encryption data type: strings of bits (often divided in </a:t>
            </a:r>
            <a:r>
              <a:rPr lang="en-US" altLang="it-IT" b="1" i="1" dirty="0">
                <a:ea typeface="MS PGothic" panose="020B0600070205080204" pitchFamily="34" charset="-128"/>
              </a:rPr>
              <a:t>blocks</a:t>
            </a:r>
            <a:r>
              <a:rPr lang="en-US" altLang="it-IT" dirty="0">
                <a:ea typeface="MS PGothic" panose="020B0600070205080204" pitchFamily="34" charset="-128"/>
              </a:rPr>
              <a:t>) </a:t>
            </a:r>
            <a:endParaRPr lang="en-AU" altLang="it-IT" dirty="0">
              <a:ea typeface="MS PGothic"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E4FCA210-5E6A-40E6-AA50-3B09E97A20D4}"/>
              </a:ext>
            </a:extLst>
          </p:cNvPr>
          <p:cNvSpPr>
            <a:spLocks noGrp="1" noChangeArrowheads="1"/>
          </p:cNvSpPr>
          <p:nvPr>
            <p:ph type="title"/>
          </p:nvPr>
        </p:nvSpPr>
        <p:spPr/>
        <p:txBody>
          <a:bodyPr>
            <a:normAutofit/>
          </a:bodyPr>
          <a:lstStyle/>
          <a:p>
            <a:pPr eaLnBrk="1" fontAlgn="auto" hangingPunct="1">
              <a:spcAft>
                <a:spcPts val="0"/>
              </a:spcAft>
              <a:defRPr/>
            </a:pPr>
            <a:r>
              <a:rPr lang="en-US" sz="4000"/>
              <a:t>Strength of DES – Analytic Attacks</a:t>
            </a:r>
            <a:endParaRPr lang="en-AU" sz="4000"/>
          </a:p>
        </p:txBody>
      </p:sp>
      <p:sp>
        <p:nvSpPr>
          <p:cNvPr id="65539" name="Rectangle 3">
            <a:extLst>
              <a:ext uri="{FF2B5EF4-FFF2-40B4-BE49-F238E27FC236}">
                <a16:creationId xmlns:a16="http://schemas.microsoft.com/office/drawing/2014/main" id="{25418FD9-12AE-4CEC-9EAC-352BA452B960}"/>
              </a:ext>
            </a:extLst>
          </p:cNvPr>
          <p:cNvSpPr>
            <a:spLocks noGrp="1"/>
          </p:cNvSpPr>
          <p:nvPr>
            <p:ph idx="1"/>
          </p:nvPr>
        </p:nvSpPr>
        <p:spPr/>
        <p:txBody>
          <a:bodyPr/>
          <a:lstStyle/>
          <a:p>
            <a:pPr eaLnBrk="1" hangingPunct="1">
              <a:lnSpc>
                <a:spcPct val="90000"/>
              </a:lnSpc>
              <a:buFont typeface="Wingdings" panose="05000000000000000000" pitchFamily="2" charset="2"/>
              <a:buChar char="Ø"/>
            </a:pPr>
            <a:r>
              <a:rPr lang="en-US" altLang="it-IT" sz="2800">
                <a:ea typeface="MS PGothic" panose="020B0600070205080204" pitchFamily="34" charset="-128"/>
              </a:rPr>
              <a:t>now have several analytic attacks on DES</a:t>
            </a:r>
          </a:p>
          <a:p>
            <a:pPr eaLnBrk="1" hangingPunct="1">
              <a:lnSpc>
                <a:spcPct val="90000"/>
              </a:lnSpc>
              <a:buFont typeface="Wingdings" panose="05000000000000000000" pitchFamily="2" charset="2"/>
              <a:buChar char="Ø"/>
            </a:pPr>
            <a:r>
              <a:rPr lang="en-US" altLang="it-IT" sz="2800">
                <a:ea typeface="MS PGothic" panose="020B0600070205080204" pitchFamily="34" charset="-128"/>
              </a:rPr>
              <a:t>these </a:t>
            </a:r>
            <a:r>
              <a:rPr lang="en-AU" altLang="it-IT" sz="2800">
                <a:ea typeface="MS PGothic" panose="020B0600070205080204" pitchFamily="34" charset="-128"/>
              </a:rPr>
              <a:t>utilise some deep structure of the cipher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by gathering information about encryptions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can eventually recover some/all of the sub-key bits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if necessary then exhaustively search for the rest </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generally these are statistical attacks</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differential cryptanalysis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linear cryptanalysis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related key attacks</a:t>
            </a:r>
          </a:p>
        </p:txBody>
      </p:sp>
      <p:sp>
        <p:nvSpPr>
          <p:cNvPr id="2" name="Rectangle 1">
            <a:extLst>
              <a:ext uri="{FF2B5EF4-FFF2-40B4-BE49-F238E27FC236}">
                <a16:creationId xmlns:a16="http://schemas.microsoft.com/office/drawing/2014/main" id="{5F90919D-69DB-6558-0B37-B573B874BC6D}"/>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0261347-4758-478D-ABDA-7AFDD3627601}"/>
              </a:ext>
            </a:extLst>
          </p:cNvPr>
          <p:cNvSpPr>
            <a:spLocks noGrp="1" noChangeArrowheads="1"/>
          </p:cNvSpPr>
          <p:nvPr>
            <p:ph type="title"/>
          </p:nvPr>
        </p:nvSpPr>
        <p:spPr/>
        <p:txBody>
          <a:bodyPr/>
          <a:lstStyle/>
          <a:p>
            <a:pPr eaLnBrk="1" fontAlgn="auto" hangingPunct="1">
              <a:spcAft>
                <a:spcPts val="0"/>
              </a:spcAft>
              <a:defRPr/>
            </a:pPr>
            <a:r>
              <a:rPr lang="en-US" dirty="0">
                <a:ea typeface="ＭＳ Ｐゴシック" pitchFamily="34" charset="-128"/>
              </a:rPr>
              <a:t>Origins of AES</a:t>
            </a:r>
            <a:endParaRPr lang="en-AU" dirty="0">
              <a:ea typeface="ＭＳ Ｐゴシック" pitchFamily="34" charset="-128"/>
            </a:endParaRPr>
          </a:p>
        </p:txBody>
      </p:sp>
      <p:sp>
        <p:nvSpPr>
          <p:cNvPr id="96259" name="Rectangle 3">
            <a:extLst>
              <a:ext uri="{FF2B5EF4-FFF2-40B4-BE49-F238E27FC236}">
                <a16:creationId xmlns:a16="http://schemas.microsoft.com/office/drawing/2014/main" id="{87489C99-4DCA-4B9B-B0B8-305082207E00}"/>
              </a:ext>
            </a:extLst>
          </p:cNvPr>
          <p:cNvSpPr>
            <a:spLocks noGrp="1"/>
          </p:cNvSpPr>
          <p:nvPr>
            <p:ph idx="1"/>
          </p:nvPr>
        </p:nvSpPr>
        <p:spPr/>
        <p:txBody>
          <a:bodyPr/>
          <a:lstStyle/>
          <a:p>
            <a:pPr eaLnBrk="1" hangingPunct="1">
              <a:lnSpc>
                <a:spcPct val="90000"/>
              </a:lnSpc>
            </a:pPr>
            <a:r>
              <a:rPr lang="en-AU" altLang="it-IT" sz="2800">
                <a:ea typeface="MS PGothic" panose="020B0600070205080204" pitchFamily="34" charset="-128"/>
              </a:rPr>
              <a:t>clear a replacement for DES was needed</a:t>
            </a:r>
          </a:p>
          <a:p>
            <a:pPr lvl="1" eaLnBrk="1" hangingPunct="1">
              <a:lnSpc>
                <a:spcPct val="90000"/>
              </a:lnSpc>
            </a:pPr>
            <a:r>
              <a:rPr lang="en-US" altLang="it-IT" sz="2400">
                <a:ea typeface="MS PGothic" panose="020B0600070205080204" pitchFamily="34" charset="-128"/>
              </a:rPr>
              <a:t>have theoretical attacks that can break it</a:t>
            </a:r>
          </a:p>
          <a:p>
            <a:pPr lvl="1" eaLnBrk="1" hangingPunct="1">
              <a:lnSpc>
                <a:spcPct val="90000"/>
              </a:lnSpc>
            </a:pPr>
            <a:r>
              <a:rPr lang="en-US" altLang="it-IT" sz="2400">
                <a:ea typeface="MS PGothic" panose="020B0600070205080204" pitchFamily="34" charset="-128"/>
              </a:rPr>
              <a:t>have demonstrated exhaustive key search attacks</a:t>
            </a:r>
            <a:endParaRPr lang="en-AU" altLang="it-IT" sz="2400">
              <a:ea typeface="MS PGothic" panose="020B0600070205080204" pitchFamily="34" charset="-128"/>
            </a:endParaRPr>
          </a:p>
          <a:p>
            <a:pPr eaLnBrk="1" hangingPunct="1">
              <a:lnSpc>
                <a:spcPct val="90000"/>
              </a:lnSpc>
            </a:pPr>
            <a:r>
              <a:rPr lang="en-AU" altLang="it-IT" sz="2800">
                <a:ea typeface="MS PGothic" panose="020B0600070205080204" pitchFamily="34" charset="-128"/>
              </a:rPr>
              <a:t>can use Triple-DES – but slow, has small blocks</a:t>
            </a:r>
          </a:p>
          <a:p>
            <a:pPr eaLnBrk="1" hangingPunct="1">
              <a:lnSpc>
                <a:spcPct val="90000"/>
              </a:lnSpc>
            </a:pPr>
            <a:r>
              <a:rPr lang="en-AU" altLang="it-IT" sz="2800">
                <a:ea typeface="MS PGothic" panose="020B0600070205080204" pitchFamily="34" charset="-128"/>
              </a:rPr>
              <a:t>US NIST issued call for ciphers in 1997</a:t>
            </a:r>
          </a:p>
          <a:p>
            <a:pPr eaLnBrk="1" hangingPunct="1">
              <a:lnSpc>
                <a:spcPct val="90000"/>
              </a:lnSpc>
            </a:pPr>
            <a:r>
              <a:rPr lang="en-AU" altLang="it-IT" sz="2800">
                <a:ea typeface="MS PGothic" panose="020B0600070205080204" pitchFamily="34" charset="-128"/>
              </a:rPr>
              <a:t>15 candidates accepted in Jun 98 </a:t>
            </a:r>
          </a:p>
          <a:p>
            <a:pPr eaLnBrk="1" hangingPunct="1">
              <a:lnSpc>
                <a:spcPct val="90000"/>
              </a:lnSpc>
            </a:pPr>
            <a:r>
              <a:rPr lang="en-AU" altLang="it-IT" sz="2800">
                <a:ea typeface="MS PGothic" panose="020B0600070205080204" pitchFamily="34" charset="-128"/>
              </a:rPr>
              <a:t>5 were shortlisted in Aug-99 </a:t>
            </a:r>
          </a:p>
          <a:p>
            <a:pPr eaLnBrk="1" hangingPunct="1">
              <a:lnSpc>
                <a:spcPct val="90000"/>
              </a:lnSpc>
            </a:pPr>
            <a:r>
              <a:rPr lang="en-AU" altLang="it-IT" sz="2800">
                <a:ea typeface="MS PGothic" panose="020B0600070205080204" pitchFamily="34" charset="-128"/>
              </a:rPr>
              <a:t>Rijndael was selected as the AES in Oct-2000</a:t>
            </a:r>
          </a:p>
          <a:p>
            <a:pPr eaLnBrk="1" hangingPunct="1">
              <a:lnSpc>
                <a:spcPct val="90000"/>
              </a:lnSpc>
            </a:pPr>
            <a:r>
              <a:rPr lang="en-AU" altLang="it-IT" sz="2800">
                <a:ea typeface="MS PGothic" panose="020B0600070205080204" pitchFamily="34" charset="-128"/>
              </a:rPr>
              <a:t>issued as FIPS PUB 197 standard in Nov-2001 </a:t>
            </a:r>
          </a:p>
        </p:txBody>
      </p:sp>
      <p:sp>
        <p:nvSpPr>
          <p:cNvPr id="2" name="Rectangle 1">
            <a:extLst>
              <a:ext uri="{FF2B5EF4-FFF2-40B4-BE49-F238E27FC236}">
                <a16:creationId xmlns:a16="http://schemas.microsoft.com/office/drawing/2014/main" id="{0E49A424-BBC2-2446-9EC1-B047A524C082}"/>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C7CA2D5B-E47C-4EC9-83DC-9FFB0FC068B7}"/>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The AES Cipher - Rijndael </a:t>
            </a:r>
          </a:p>
        </p:txBody>
      </p:sp>
      <p:sp>
        <p:nvSpPr>
          <p:cNvPr id="98307" name="Rectangle 3">
            <a:extLst>
              <a:ext uri="{FF2B5EF4-FFF2-40B4-BE49-F238E27FC236}">
                <a16:creationId xmlns:a16="http://schemas.microsoft.com/office/drawing/2014/main" id="{117A64E4-7140-436D-A51F-FF4DF34F38FC}"/>
              </a:ext>
            </a:extLst>
          </p:cNvPr>
          <p:cNvSpPr>
            <a:spLocks noGrp="1"/>
          </p:cNvSpPr>
          <p:nvPr>
            <p:ph idx="1"/>
          </p:nvPr>
        </p:nvSpPr>
        <p:spPr/>
        <p:txBody>
          <a:bodyPr/>
          <a:lstStyle/>
          <a:p>
            <a:pPr eaLnBrk="1" hangingPunct="1">
              <a:lnSpc>
                <a:spcPct val="90000"/>
              </a:lnSpc>
            </a:pPr>
            <a:r>
              <a:rPr lang="en-AU" altLang="it-IT" sz="2400">
                <a:ea typeface="MS PGothic" panose="020B0600070205080204" pitchFamily="34" charset="-128"/>
              </a:rPr>
              <a:t>designed by Rijmen-Daemen in Belgium </a:t>
            </a:r>
          </a:p>
          <a:p>
            <a:pPr eaLnBrk="1" hangingPunct="1">
              <a:lnSpc>
                <a:spcPct val="90000"/>
              </a:lnSpc>
            </a:pPr>
            <a:r>
              <a:rPr lang="en-AU" altLang="it-IT" sz="2400">
                <a:ea typeface="MS PGothic" panose="020B0600070205080204" pitchFamily="34" charset="-128"/>
              </a:rPr>
              <a:t>has 128/192/256 bit keys, 128 bit data </a:t>
            </a:r>
          </a:p>
          <a:p>
            <a:pPr eaLnBrk="1" hangingPunct="1">
              <a:lnSpc>
                <a:spcPct val="90000"/>
              </a:lnSpc>
            </a:pPr>
            <a:r>
              <a:rPr lang="en-AU" altLang="it-IT" sz="2400">
                <a:ea typeface="MS PGothic" panose="020B0600070205080204" pitchFamily="34" charset="-128"/>
              </a:rPr>
              <a:t>an </a:t>
            </a:r>
            <a:r>
              <a:rPr lang="en-AU" altLang="it-IT" sz="2400" b="1">
                <a:ea typeface="MS PGothic" panose="020B0600070205080204" pitchFamily="34" charset="-128"/>
              </a:rPr>
              <a:t>iterative</a:t>
            </a:r>
            <a:r>
              <a:rPr lang="en-AU" altLang="it-IT" sz="2400">
                <a:ea typeface="MS PGothic" panose="020B0600070205080204" pitchFamily="34" charset="-128"/>
              </a:rPr>
              <a:t> rather than </a:t>
            </a:r>
            <a:r>
              <a:rPr lang="en-AU" altLang="it-IT" sz="2400" b="1">
                <a:ea typeface="MS PGothic" panose="020B0600070205080204" pitchFamily="34" charset="-128"/>
              </a:rPr>
              <a:t>feistel</a:t>
            </a:r>
            <a:r>
              <a:rPr lang="en-AU" altLang="it-IT" sz="2400">
                <a:ea typeface="MS PGothic" panose="020B0600070205080204" pitchFamily="34" charset="-128"/>
              </a:rPr>
              <a:t> cipher</a:t>
            </a:r>
          </a:p>
          <a:p>
            <a:pPr lvl="1" eaLnBrk="1" hangingPunct="1">
              <a:lnSpc>
                <a:spcPct val="90000"/>
              </a:lnSpc>
            </a:pPr>
            <a:r>
              <a:rPr lang="en-US" altLang="it-IT" sz="2000">
                <a:ea typeface="MS PGothic" panose="020B0600070205080204" pitchFamily="34" charset="-128"/>
              </a:rPr>
              <a:t>processes </a:t>
            </a:r>
            <a:r>
              <a:rPr lang="en-AU" altLang="it-IT" sz="2000">
                <a:ea typeface="MS PGothic" panose="020B0600070205080204" pitchFamily="34" charset="-128"/>
              </a:rPr>
              <a:t>data as block of 4 columns of 4 bytes</a:t>
            </a:r>
          </a:p>
          <a:p>
            <a:pPr lvl="1" eaLnBrk="1" hangingPunct="1">
              <a:lnSpc>
                <a:spcPct val="90000"/>
              </a:lnSpc>
            </a:pPr>
            <a:r>
              <a:rPr lang="en-US" altLang="it-IT" sz="2000">
                <a:ea typeface="MS PGothic" panose="020B0600070205080204" pitchFamily="34" charset="-128"/>
              </a:rPr>
              <a:t>operates on entire data block in every round</a:t>
            </a:r>
            <a:endParaRPr lang="en-AU" altLang="it-IT" sz="2000">
              <a:ea typeface="MS PGothic" panose="020B0600070205080204" pitchFamily="34" charset="-128"/>
            </a:endParaRPr>
          </a:p>
          <a:p>
            <a:pPr eaLnBrk="1" hangingPunct="1">
              <a:lnSpc>
                <a:spcPct val="90000"/>
              </a:lnSpc>
            </a:pPr>
            <a:r>
              <a:rPr lang="en-US" altLang="it-IT" sz="2400">
                <a:ea typeface="MS PGothic" panose="020B0600070205080204" pitchFamily="34" charset="-128"/>
              </a:rPr>
              <a:t>designed to be:</a:t>
            </a:r>
          </a:p>
          <a:p>
            <a:pPr lvl="1" eaLnBrk="1" hangingPunct="1">
              <a:lnSpc>
                <a:spcPct val="90000"/>
              </a:lnSpc>
            </a:pPr>
            <a:r>
              <a:rPr lang="en-US" altLang="it-IT" sz="2000">
                <a:ea typeface="MS PGothic" panose="020B0600070205080204" pitchFamily="34" charset="-128"/>
              </a:rPr>
              <a:t>resistant against known attacks</a:t>
            </a:r>
          </a:p>
          <a:p>
            <a:pPr lvl="1" eaLnBrk="1" hangingPunct="1">
              <a:lnSpc>
                <a:spcPct val="90000"/>
              </a:lnSpc>
            </a:pPr>
            <a:r>
              <a:rPr lang="en-US" altLang="it-IT" sz="2000">
                <a:ea typeface="MS PGothic" panose="020B0600070205080204" pitchFamily="34" charset="-128"/>
              </a:rPr>
              <a:t>speed and code compactness on many CPUs. Easy to be implemented on hardware and software. Can be parallelized</a:t>
            </a:r>
          </a:p>
          <a:p>
            <a:pPr lvl="1" eaLnBrk="1" hangingPunct="1">
              <a:lnSpc>
                <a:spcPct val="90000"/>
              </a:lnSpc>
            </a:pPr>
            <a:r>
              <a:rPr lang="en-US" altLang="it-IT" sz="2000">
                <a:ea typeface="MS PGothic" panose="020B0600070205080204" pitchFamily="34" charset="-128"/>
              </a:rPr>
              <a:t>Implementations hard to be attacked</a:t>
            </a:r>
          </a:p>
          <a:p>
            <a:pPr lvl="1" eaLnBrk="1" hangingPunct="1">
              <a:lnSpc>
                <a:spcPct val="90000"/>
              </a:lnSpc>
            </a:pPr>
            <a:r>
              <a:rPr lang="en-US" altLang="it-IT" sz="2000">
                <a:ea typeface="MS PGothic" panose="020B0600070205080204" pitchFamily="34" charset="-128"/>
              </a:rPr>
              <a:t>“Agile” key switching</a:t>
            </a:r>
          </a:p>
          <a:p>
            <a:pPr lvl="1" eaLnBrk="1" hangingPunct="1">
              <a:lnSpc>
                <a:spcPct val="90000"/>
              </a:lnSpc>
            </a:pPr>
            <a:r>
              <a:rPr lang="en-US" altLang="it-IT" sz="2000">
                <a:ea typeface="MS PGothic" panose="020B0600070205080204" pitchFamily="34" charset="-128"/>
              </a:rPr>
              <a:t>design simplicity</a:t>
            </a:r>
            <a:endParaRPr lang="en-AU" altLang="it-IT" sz="2000">
              <a:ea typeface="MS PGothic" panose="020B0600070205080204" pitchFamily="34" charset="-128"/>
            </a:endParaRPr>
          </a:p>
          <a:p>
            <a:pPr eaLnBrk="1" hangingPunct="1">
              <a:lnSpc>
                <a:spcPct val="90000"/>
              </a:lnSpc>
            </a:pPr>
            <a:endParaRPr lang="en-AU" altLang="it-IT" sz="2800">
              <a:ea typeface="MS PGothic" panose="020B0600070205080204" pitchFamily="34" charset="-128"/>
            </a:endParaRPr>
          </a:p>
        </p:txBody>
      </p:sp>
      <p:sp>
        <p:nvSpPr>
          <p:cNvPr id="2" name="Rectangle 1">
            <a:extLst>
              <a:ext uri="{FF2B5EF4-FFF2-40B4-BE49-F238E27FC236}">
                <a16:creationId xmlns:a16="http://schemas.microsoft.com/office/drawing/2014/main" id="{91C73E3C-8A7E-9BE4-5BAD-BB54DF40064E}"/>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B336B4B-0466-4778-87A2-2BC707553C4C}"/>
              </a:ext>
            </a:extLst>
          </p:cNvPr>
          <p:cNvSpPr>
            <a:spLocks noGrp="1" noChangeArrowheads="1"/>
          </p:cNvSpPr>
          <p:nvPr>
            <p:ph type="title"/>
          </p:nvPr>
        </p:nvSpPr>
        <p:spPr>
          <a:xfrm>
            <a:off x="1752600" y="990600"/>
            <a:ext cx="3505200" cy="4522788"/>
          </a:xfrm>
        </p:spPr>
        <p:txBody>
          <a:bodyPr/>
          <a:lstStyle/>
          <a:p>
            <a:pPr eaLnBrk="1" fontAlgn="auto" hangingPunct="1">
              <a:spcAft>
                <a:spcPts val="0"/>
              </a:spcAft>
              <a:defRPr/>
            </a:pPr>
            <a:r>
              <a:rPr lang="en-AU">
                <a:ea typeface="ＭＳ Ｐゴシック" pitchFamily="-107" charset="-128"/>
              </a:rPr>
              <a:t>AES Encryption Process</a:t>
            </a:r>
          </a:p>
        </p:txBody>
      </p:sp>
      <p:pic>
        <p:nvPicPr>
          <p:cNvPr id="100355" name="Picture 3">
            <a:extLst>
              <a:ext uri="{FF2B5EF4-FFF2-40B4-BE49-F238E27FC236}">
                <a16:creationId xmlns:a16="http://schemas.microsoft.com/office/drawing/2014/main" id="{67E2C602-3F31-4DCC-9C49-EA1613816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8600"/>
            <a:ext cx="4662488" cy="635635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917B970-D522-8B84-BA50-979973F50C81}"/>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7B138-D036-43D4-8510-84548B6E154D}"/>
              </a:ext>
            </a:extLst>
          </p:cNvPr>
          <p:cNvSpPr>
            <a:spLocks noGrp="1"/>
          </p:cNvSpPr>
          <p:nvPr>
            <p:ph type="title"/>
          </p:nvPr>
        </p:nvSpPr>
        <p:spPr>
          <a:xfrm>
            <a:off x="1676400" y="304800"/>
            <a:ext cx="3429000" cy="5589588"/>
          </a:xfrm>
        </p:spPr>
        <p:txBody>
          <a:bodyPr/>
          <a:lstStyle/>
          <a:p>
            <a:pPr eaLnBrk="1" fontAlgn="auto" hangingPunct="1">
              <a:spcAft>
                <a:spcPts val="0"/>
              </a:spcAft>
              <a:defRPr/>
            </a:pPr>
            <a:r>
              <a:rPr lang="en-US">
                <a:ea typeface="ＭＳ Ｐゴシック" pitchFamily="-107" charset="-128"/>
              </a:rPr>
              <a:t>AES Example Key Expansion</a:t>
            </a:r>
          </a:p>
        </p:txBody>
      </p:sp>
      <p:pic>
        <p:nvPicPr>
          <p:cNvPr id="102403" name="Picture 3">
            <a:extLst>
              <a:ext uri="{FF2B5EF4-FFF2-40B4-BE49-F238E27FC236}">
                <a16:creationId xmlns:a16="http://schemas.microsoft.com/office/drawing/2014/main" id="{CF496E28-B784-4FB4-A4EE-02A41A753C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7950"/>
            <a:ext cx="5486400" cy="661828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67B560B-D395-1B5F-02F7-66FB0F46FE71}"/>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36490-3266-4829-8F34-FAE68A4B926C}"/>
              </a:ext>
            </a:extLst>
          </p:cNvPr>
          <p:cNvSpPr>
            <a:spLocks noGrp="1"/>
          </p:cNvSpPr>
          <p:nvPr>
            <p:ph type="title"/>
          </p:nvPr>
        </p:nvSpPr>
        <p:spPr>
          <a:xfrm>
            <a:off x="1676400" y="304800"/>
            <a:ext cx="3429000" cy="5589588"/>
          </a:xfrm>
        </p:spPr>
        <p:txBody>
          <a:bodyPr/>
          <a:lstStyle/>
          <a:p>
            <a:pPr eaLnBrk="1" fontAlgn="auto" hangingPunct="1">
              <a:spcAft>
                <a:spcPts val="0"/>
              </a:spcAft>
              <a:defRPr/>
            </a:pPr>
            <a:r>
              <a:rPr lang="en-US">
                <a:ea typeface="ＭＳ Ｐゴシック" pitchFamily="-107" charset="-128"/>
              </a:rPr>
              <a:t>AES Example Encryption</a:t>
            </a:r>
          </a:p>
        </p:txBody>
      </p:sp>
      <p:pic>
        <p:nvPicPr>
          <p:cNvPr id="104451" name="Picture 4">
            <a:extLst>
              <a:ext uri="{FF2B5EF4-FFF2-40B4-BE49-F238E27FC236}">
                <a16:creationId xmlns:a16="http://schemas.microsoft.com/office/drawing/2014/main" id="{EF0ED010-5401-4CE3-A8F5-6748B4430C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07950"/>
            <a:ext cx="4803775" cy="668178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E455249-3604-3D4F-0FFE-02A9426955BE}"/>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978C1-9D01-46BA-9FE5-273E66C5FF81}"/>
              </a:ext>
            </a:extLst>
          </p:cNvPr>
          <p:cNvSpPr>
            <a:spLocks noGrp="1"/>
          </p:cNvSpPr>
          <p:nvPr>
            <p:ph type="title"/>
          </p:nvPr>
        </p:nvSpPr>
        <p:spPr>
          <a:xfrm>
            <a:off x="1676400" y="304800"/>
            <a:ext cx="3429000" cy="5589588"/>
          </a:xfrm>
        </p:spPr>
        <p:txBody>
          <a:bodyPr/>
          <a:lstStyle/>
          <a:p>
            <a:pPr eaLnBrk="1" fontAlgn="auto" hangingPunct="1">
              <a:spcAft>
                <a:spcPts val="0"/>
              </a:spcAft>
              <a:defRPr/>
            </a:pPr>
            <a:r>
              <a:rPr lang="en-US">
                <a:ea typeface="ＭＳ Ｐゴシック" pitchFamily="-107" charset="-128"/>
              </a:rPr>
              <a:t>AES Example Avalanche</a:t>
            </a:r>
          </a:p>
        </p:txBody>
      </p:sp>
      <p:pic>
        <p:nvPicPr>
          <p:cNvPr id="106499" name="Picture 3">
            <a:extLst>
              <a:ext uri="{FF2B5EF4-FFF2-40B4-BE49-F238E27FC236}">
                <a16:creationId xmlns:a16="http://schemas.microsoft.com/office/drawing/2014/main" id="{BEBA9774-367E-4C6B-8810-A1F259F64B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
            <a:ext cx="5257800" cy="63881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EFF13F-FE8E-A669-D4FB-4A58A68AB1FA}"/>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5D9F33A4-CD7A-4A8C-A0BB-5CB0EDAE57F9}"/>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Implementation Aspects</a:t>
            </a:r>
            <a:endParaRPr lang="en-AU">
              <a:ea typeface="ＭＳ Ｐゴシック" pitchFamily="34" charset="-128"/>
            </a:endParaRPr>
          </a:p>
        </p:txBody>
      </p:sp>
      <p:sp>
        <p:nvSpPr>
          <p:cNvPr id="108547" name="Rectangle 3">
            <a:extLst>
              <a:ext uri="{FF2B5EF4-FFF2-40B4-BE49-F238E27FC236}">
                <a16:creationId xmlns:a16="http://schemas.microsoft.com/office/drawing/2014/main" id="{40FB34E9-8DA4-4238-AA57-21DAD7175D99}"/>
              </a:ext>
            </a:extLst>
          </p:cNvPr>
          <p:cNvSpPr>
            <a:spLocks noGrp="1"/>
          </p:cNvSpPr>
          <p:nvPr>
            <p:ph idx="1"/>
          </p:nvPr>
        </p:nvSpPr>
        <p:spPr/>
        <p:txBody>
          <a:bodyPr/>
          <a:lstStyle/>
          <a:p>
            <a:pPr eaLnBrk="1" hangingPunct="1">
              <a:lnSpc>
                <a:spcPct val="90000"/>
              </a:lnSpc>
              <a:buFont typeface="Wingdings" panose="05000000000000000000" pitchFamily="2" charset="2"/>
              <a:buChar char="Ø"/>
            </a:pPr>
            <a:r>
              <a:rPr lang="en-US" altLang="it-IT" sz="2800">
                <a:ea typeface="MS PGothic" panose="020B0600070205080204" pitchFamily="34" charset="-128"/>
              </a:rPr>
              <a:t>can efficiently implement on 32-bit CPU</a:t>
            </a:r>
          </a:p>
          <a:p>
            <a:pPr lvl="1" eaLnBrk="1" hangingPunct="1">
              <a:lnSpc>
                <a:spcPct val="90000"/>
              </a:lnSpc>
              <a:buFont typeface="Wingdings" panose="05000000000000000000" pitchFamily="2" charset="2"/>
              <a:buChar char="l"/>
            </a:pPr>
            <a:r>
              <a:rPr lang="en-US" altLang="it-IT" sz="2400">
                <a:ea typeface="MS PGothic" panose="020B0600070205080204" pitchFamily="34" charset="-128"/>
              </a:rPr>
              <a:t>redefine steps to use 32-bit words</a:t>
            </a:r>
          </a:p>
          <a:p>
            <a:pPr lvl="1" eaLnBrk="1" hangingPunct="1">
              <a:lnSpc>
                <a:spcPct val="90000"/>
              </a:lnSpc>
              <a:buFont typeface="Wingdings" panose="05000000000000000000" pitchFamily="2" charset="2"/>
              <a:buChar char="l"/>
            </a:pPr>
            <a:r>
              <a:rPr lang="en-US" altLang="it-IT" sz="2400">
                <a:ea typeface="MS PGothic" panose="020B0600070205080204" pitchFamily="34" charset="-128"/>
              </a:rPr>
              <a:t>can precompute 4 tables of 256-words</a:t>
            </a:r>
          </a:p>
          <a:p>
            <a:pPr lvl="1" eaLnBrk="1" hangingPunct="1">
              <a:lnSpc>
                <a:spcPct val="90000"/>
              </a:lnSpc>
              <a:buFont typeface="Wingdings" panose="05000000000000000000" pitchFamily="2" charset="2"/>
              <a:buChar char="l"/>
            </a:pPr>
            <a:r>
              <a:rPr lang="en-US" altLang="it-IT" sz="2400">
                <a:ea typeface="MS PGothic" panose="020B0600070205080204" pitchFamily="34" charset="-128"/>
              </a:rPr>
              <a:t>then each column in each round can be computed using 4 table lookups + 4 XORs</a:t>
            </a:r>
          </a:p>
          <a:p>
            <a:pPr lvl="1" eaLnBrk="1" hangingPunct="1">
              <a:lnSpc>
                <a:spcPct val="90000"/>
              </a:lnSpc>
              <a:buFont typeface="Wingdings" panose="05000000000000000000" pitchFamily="2" charset="2"/>
              <a:buChar char="l"/>
            </a:pPr>
            <a:r>
              <a:rPr lang="en-US" altLang="it-IT" sz="2400">
                <a:ea typeface="MS PGothic" panose="020B0600070205080204" pitchFamily="34" charset="-128"/>
              </a:rPr>
              <a:t>at a cost of 4Kb to store tables</a:t>
            </a:r>
          </a:p>
          <a:p>
            <a:pPr eaLnBrk="1" hangingPunct="1">
              <a:lnSpc>
                <a:spcPct val="90000"/>
              </a:lnSpc>
              <a:buFont typeface="Wingdings" panose="05000000000000000000" pitchFamily="2" charset="2"/>
              <a:buChar char="Ø"/>
            </a:pPr>
            <a:r>
              <a:rPr lang="en-US" altLang="it-IT" sz="2800">
                <a:ea typeface="MS PGothic" panose="020B0600070205080204" pitchFamily="34" charset="-128"/>
              </a:rPr>
              <a:t>designers believe this very efficient implementation was a key factor in its selection as the AES cipher</a:t>
            </a:r>
          </a:p>
          <a:p>
            <a:pPr eaLnBrk="1" hangingPunct="1">
              <a:lnSpc>
                <a:spcPct val="90000"/>
              </a:lnSpc>
              <a:buFont typeface="Wingdings" panose="05000000000000000000" pitchFamily="2" charset="2"/>
              <a:buChar char="Ø"/>
            </a:pPr>
            <a:r>
              <a:rPr lang="en-US" altLang="it-IT">
                <a:ea typeface="MS PGothic" panose="020B0600070205080204" pitchFamily="34" charset="-128"/>
              </a:rPr>
              <a:t>Available in Intel hardware  (AES-NI instructions)</a:t>
            </a:r>
          </a:p>
        </p:txBody>
      </p:sp>
      <p:sp>
        <p:nvSpPr>
          <p:cNvPr id="2" name="Rectangle 1">
            <a:extLst>
              <a:ext uri="{FF2B5EF4-FFF2-40B4-BE49-F238E27FC236}">
                <a16:creationId xmlns:a16="http://schemas.microsoft.com/office/drawing/2014/main" id="{E2472321-C043-6D5F-6548-DEBBFB013A3C}"/>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AC48-7695-4E09-8DB1-B6FB66DECC56}"/>
              </a:ext>
            </a:extLst>
          </p:cNvPr>
          <p:cNvSpPr>
            <a:spLocks noGrp="1"/>
          </p:cNvSpPr>
          <p:nvPr>
            <p:ph type="title"/>
          </p:nvPr>
        </p:nvSpPr>
        <p:spPr/>
        <p:txBody>
          <a:bodyPr/>
          <a:lstStyle/>
          <a:p>
            <a:pPr>
              <a:defRPr/>
            </a:pPr>
            <a:r>
              <a:rPr lang="en-US" dirty="0"/>
              <a:t>Other symmetric BLOCK ciphers	</a:t>
            </a:r>
            <a:endParaRPr lang="it-IT" dirty="0"/>
          </a:p>
        </p:txBody>
      </p:sp>
      <p:sp>
        <p:nvSpPr>
          <p:cNvPr id="110595" name="Content Placeholder 2">
            <a:extLst>
              <a:ext uri="{FF2B5EF4-FFF2-40B4-BE49-F238E27FC236}">
                <a16:creationId xmlns:a16="http://schemas.microsoft.com/office/drawing/2014/main" id="{3B278BA2-6830-4492-8468-144ABE6A96E6}"/>
              </a:ext>
            </a:extLst>
          </p:cNvPr>
          <p:cNvSpPr>
            <a:spLocks noGrp="1"/>
          </p:cNvSpPr>
          <p:nvPr>
            <p:ph idx="1"/>
          </p:nvPr>
        </p:nvSpPr>
        <p:spPr/>
        <p:txBody>
          <a:bodyPr/>
          <a:lstStyle/>
          <a:p>
            <a:r>
              <a:rPr lang="en-US" altLang="it-IT" sz="2400"/>
              <a:t>ARIA (AES-based), LEA, SEED - S. Korea</a:t>
            </a:r>
          </a:p>
          <a:p>
            <a:r>
              <a:rPr lang="en-US" altLang="it-IT" sz="2400"/>
              <a:t>Camellia  - Japan, NTT+Mitsubishi, EU recommended</a:t>
            </a:r>
          </a:p>
          <a:p>
            <a:r>
              <a:rPr lang="en-US" altLang="it-IT" sz="2400"/>
              <a:t>CAST5, IDEA (PGP)</a:t>
            </a:r>
          </a:p>
          <a:p>
            <a:r>
              <a:rPr lang="en-US" altLang="it-IT" sz="2400"/>
              <a:t>Blowfish, twofish</a:t>
            </a:r>
          </a:p>
          <a:p>
            <a:r>
              <a:rPr lang="en-US" altLang="it-IT" sz="2400"/>
              <a:t>Sm4 – China</a:t>
            </a:r>
          </a:p>
          <a:p>
            <a:r>
              <a:rPr lang="en-US" altLang="it-IT" sz="2400"/>
              <a:t>GOST - Russia</a:t>
            </a:r>
          </a:p>
          <a:p>
            <a:r>
              <a:rPr lang="en-US" altLang="it-IT" sz="2400"/>
              <a:t>Stream ciphers (more later): RC4, CHACHA</a:t>
            </a:r>
          </a:p>
          <a:p>
            <a:endParaRPr lang="it-IT" altLang="it-IT"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ED89AAD-60AD-4ADA-AE89-E3ABA905F0DC}"/>
              </a:ext>
            </a:extLst>
          </p:cNvPr>
          <p:cNvSpPr>
            <a:spLocks noGrp="1" noChangeArrowheads="1"/>
          </p:cNvSpPr>
          <p:nvPr>
            <p:ph type="title"/>
          </p:nvPr>
        </p:nvSpPr>
        <p:spPr>
          <a:xfrm>
            <a:off x="1992313" y="476250"/>
            <a:ext cx="8229600" cy="1428750"/>
          </a:xfrm>
        </p:spPr>
        <p:txBody>
          <a:bodyPr/>
          <a:lstStyle/>
          <a:p>
            <a:pPr eaLnBrk="1" fontAlgn="auto" hangingPunct="1">
              <a:spcAft>
                <a:spcPts val="0"/>
              </a:spcAft>
              <a:defRPr/>
            </a:pPr>
            <a:r>
              <a:rPr lang="en-US" sz="4000">
                <a:ea typeface="ＭＳ Ｐゴシック" pitchFamily="34" charset="-128"/>
              </a:rPr>
              <a:t>Chapter 6 – </a:t>
            </a:r>
            <a:r>
              <a:rPr lang="en-AU" sz="4000">
                <a:ea typeface="ＭＳ Ｐゴシック" pitchFamily="34" charset="-128"/>
              </a:rPr>
              <a:t>Block Cipher Operation</a:t>
            </a:r>
          </a:p>
        </p:txBody>
      </p:sp>
      <p:sp>
        <p:nvSpPr>
          <p:cNvPr id="113667" name="Rectangle 3">
            <a:extLst>
              <a:ext uri="{FF2B5EF4-FFF2-40B4-BE49-F238E27FC236}">
                <a16:creationId xmlns:a16="http://schemas.microsoft.com/office/drawing/2014/main" id="{39470D06-EE14-4547-8293-51AF5518954B}"/>
              </a:ext>
            </a:extLst>
          </p:cNvPr>
          <p:cNvSpPr>
            <a:spLocks noGrp="1"/>
          </p:cNvSpPr>
          <p:nvPr>
            <p:ph idx="1"/>
          </p:nvPr>
        </p:nvSpPr>
        <p:spPr>
          <a:xfrm>
            <a:off x="2063750" y="2133600"/>
            <a:ext cx="8229600" cy="3989388"/>
          </a:xfrm>
        </p:spPr>
        <p:txBody>
          <a:bodyPr/>
          <a:lstStyle/>
          <a:p>
            <a:pPr eaLnBrk="1" hangingPunct="1">
              <a:lnSpc>
                <a:spcPct val="90000"/>
              </a:lnSpc>
              <a:buFont typeface="Wingdings" panose="05000000000000000000" pitchFamily="2" charset="2"/>
              <a:buNone/>
            </a:pPr>
            <a:r>
              <a:rPr lang="en-US" altLang="it-IT" i="1">
                <a:ea typeface="MS PGothic" panose="020B0600070205080204" pitchFamily="34" charset="-128"/>
              </a:rPr>
              <a:t>Many savages at the present day regard their names as vital parts of themselves, and therefore take great pains to conceal their real names, lest these should give to evil-disposed persons a handle by which to injure their owners. </a:t>
            </a:r>
          </a:p>
          <a:p>
            <a:pPr eaLnBrk="1" hangingPunct="1">
              <a:lnSpc>
                <a:spcPct val="90000"/>
              </a:lnSpc>
              <a:buFont typeface="Wingdings" panose="05000000000000000000" pitchFamily="2" charset="2"/>
              <a:buNone/>
            </a:pPr>
            <a:r>
              <a:rPr lang="en-US" altLang="it-IT" b="1">
                <a:ea typeface="MS PGothic" panose="020B0600070205080204" pitchFamily="34" charset="-128"/>
              </a:rPr>
              <a:t>— </a:t>
            </a:r>
            <a:r>
              <a:rPr lang="en-US" altLang="it-IT" b="1" i="1">
                <a:ea typeface="MS PGothic" panose="020B0600070205080204" pitchFamily="34" charset="-128"/>
              </a:rPr>
              <a:t>The Golden Bough, Sir James George Frazer</a:t>
            </a:r>
            <a:endParaRPr lang="en-AU" altLang="it-IT">
              <a:ea typeface="MS PGothic" panose="020B0600070205080204" pitchFamily="34" charset="-128"/>
            </a:endParaRPr>
          </a:p>
          <a:p>
            <a:pPr eaLnBrk="1" hangingPunct="1">
              <a:lnSpc>
                <a:spcPct val="90000"/>
              </a:lnSpc>
            </a:pPr>
            <a:endParaRPr lang="en-AU" altLang="it-IT">
              <a:ea typeface="MS PGothic"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12DB8B7-F372-4F6B-9BC8-869F8EBCD87E}"/>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Symmetric Cipher Model</a:t>
            </a:r>
            <a:endParaRPr lang="en-AU">
              <a:ea typeface="ＭＳ Ｐゴシック" pitchFamily="34" charset="-128"/>
            </a:endParaRPr>
          </a:p>
        </p:txBody>
      </p:sp>
      <p:pic>
        <p:nvPicPr>
          <p:cNvPr id="14339" name="Picture 6">
            <a:extLst>
              <a:ext uri="{FF2B5EF4-FFF2-40B4-BE49-F238E27FC236}">
                <a16:creationId xmlns:a16="http://schemas.microsoft.com/office/drawing/2014/main" id="{F0BAF1AC-5B50-420E-9377-80D8501D25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484784"/>
            <a:ext cx="8572500" cy="32766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9E5B9BF5-F3BC-4049-99DE-DC86B436F71C}"/>
              </a:ext>
            </a:extLst>
          </p:cNvPr>
          <p:cNvSpPr>
            <a:spLocks noGrp="1" noChangeArrowheads="1"/>
          </p:cNvSpPr>
          <p:nvPr>
            <p:ph type="title"/>
          </p:nvPr>
        </p:nvSpPr>
        <p:spPr/>
        <p:txBody>
          <a:bodyPr/>
          <a:lstStyle/>
          <a:p>
            <a:pPr eaLnBrk="1" fontAlgn="auto" hangingPunct="1">
              <a:spcAft>
                <a:spcPts val="0"/>
              </a:spcAft>
              <a:defRPr/>
            </a:pPr>
            <a:r>
              <a:rPr lang="en-US" dirty="0">
                <a:ea typeface="ＭＳ Ｐゴシック" pitchFamily="34" charset="-128"/>
              </a:rPr>
              <a:t>Double-DES?</a:t>
            </a:r>
            <a:endParaRPr lang="en-AU" dirty="0">
              <a:ea typeface="ＭＳ Ｐゴシック" pitchFamily="34" charset="-128"/>
            </a:endParaRPr>
          </a:p>
        </p:txBody>
      </p:sp>
      <p:sp>
        <p:nvSpPr>
          <p:cNvPr id="115715" name="Rectangle 3">
            <a:extLst>
              <a:ext uri="{FF2B5EF4-FFF2-40B4-BE49-F238E27FC236}">
                <a16:creationId xmlns:a16="http://schemas.microsoft.com/office/drawing/2014/main" id="{341C95ED-0092-4D6E-9B9C-87CBE733E10C}"/>
              </a:ext>
            </a:extLst>
          </p:cNvPr>
          <p:cNvSpPr>
            <a:spLocks noGrp="1"/>
          </p:cNvSpPr>
          <p:nvPr>
            <p:ph idx="1"/>
          </p:nvPr>
        </p:nvSpPr>
        <p:spPr>
          <a:xfrm>
            <a:off x="1981200" y="1676400"/>
            <a:ext cx="8229600" cy="4953000"/>
          </a:xfrm>
        </p:spPr>
        <p:txBody>
          <a:bodyPr/>
          <a:lstStyle/>
          <a:p>
            <a:pPr eaLnBrk="1" hangingPunct="1"/>
            <a:r>
              <a:rPr lang="en-US" altLang="it-IT" sz="2800" dirty="0">
                <a:ea typeface="MS PGothic" panose="020B0600070205080204" pitchFamily="34" charset="-128"/>
              </a:rPr>
              <a:t>could use 2 DES encrypts on each block</a:t>
            </a:r>
          </a:p>
          <a:p>
            <a:pPr lvl="1" eaLnBrk="1" hangingPunct="1"/>
            <a:r>
              <a:rPr lang="en-US" altLang="it-IT" sz="2400" dirty="0">
                <a:latin typeface="Courier New" panose="02070309020205020404" pitchFamily="49" charset="0"/>
                <a:ea typeface="MS PGothic" panose="020B0600070205080204" pitchFamily="34" charset="-128"/>
              </a:rPr>
              <a:t>C = E</a:t>
            </a:r>
            <a:r>
              <a:rPr lang="en-US" altLang="it-IT" sz="2400" baseline="-25000" dirty="0">
                <a:latin typeface="Courier New" panose="02070309020205020404" pitchFamily="49" charset="0"/>
                <a:ea typeface="MS PGothic" panose="020B0600070205080204" pitchFamily="34" charset="-128"/>
              </a:rPr>
              <a:t>K2</a:t>
            </a:r>
            <a:r>
              <a:rPr lang="en-US" altLang="it-IT" sz="2400" dirty="0">
                <a:latin typeface="Courier New" panose="02070309020205020404" pitchFamily="49" charset="0"/>
                <a:ea typeface="MS PGothic" panose="020B0600070205080204" pitchFamily="34" charset="-128"/>
              </a:rPr>
              <a:t>(E</a:t>
            </a:r>
            <a:r>
              <a:rPr lang="en-US" altLang="it-IT" sz="2400" baseline="-25000" dirty="0">
                <a:latin typeface="Courier New" panose="02070309020205020404" pitchFamily="49" charset="0"/>
                <a:ea typeface="MS PGothic" panose="020B0600070205080204" pitchFamily="34" charset="-128"/>
              </a:rPr>
              <a:t>K1</a:t>
            </a:r>
            <a:r>
              <a:rPr lang="en-US" altLang="it-IT" sz="2400" dirty="0">
                <a:latin typeface="Courier New" panose="02070309020205020404" pitchFamily="49" charset="0"/>
                <a:ea typeface="MS PGothic" panose="020B0600070205080204" pitchFamily="34" charset="-128"/>
              </a:rPr>
              <a:t>(P))</a:t>
            </a:r>
            <a:endParaRPr lang="en-US" altLang="it-IT" sz="2400" dirty="0">
              <a:ea typeface="MS PGothic" panose="020B0600070205080204" pitchFamily="34" charset="-128"/>
            </a:endParaRPr>
          </a:p>
          <a:p>
            <a:pPr eaLnBrk="1" hangingPunct="1"/>
            <a:r>
              <a:rPr lang="en-US" altLang="it-IT" sz="2800" dirty="0">
                <a:ea typeface="MS PGothic" panose="020B0600070205080204" pitchFamily="34" charset="-128"/>
              </a:rPr>
              <a:t>issue of reduction to single stage</a:t>
            </a:r>
          </a:p>
          <a:p>
            <a:pPr eaLnBrk="1" hangingPunct="1"/>
            <a:r>
              <a:rPr lang="en-US" altLang="it-IT" sz="2800" dirty="0">
                <a:ea typeface="MS PGothic" panose="020B0600070205080204" pitchFamily="34" charset="-128"/>
              </a:rPr>
              <a:t>and have “meet-in-the-middle” attack, with known P and C</a:t>
            </a:r>
          </a:p>
          <a:p>
            <a:pPr lvl="1" eaLnBrk="1" hangingPunct="1"/>
            <a:r>
              <a:rPr lang="en-US" altLang="it-IT" sz="2400" dirty="0">
                <a:ea typeface="MS PGothic" panose="020B0600070205080204" pitchFamily="34" charset="-128"/>
              </a:rPr>
              <a:t>works whenever one uses a cipher twice</a:t>
            </a:r>
          </a:p>
          <a:p>
            <a:pPr lvl="1" eaLnBrk="1" hangingPunct="1"/>
            <a:r>
              <a:rPr lang="en-US" altLang="it-IT" sz="2400" dirty="0">
                <a:ea typeface="MS PGothic" panose="020B0600070205080204" pitchFamily="34" charset="-128"/>
              </a:rPr>
              <a:t>since </a:t>
            </a:r>
            <a:r>
              <a:rPr lang="en-US" altLang="it-IT" sz="2400" dirty="0">
                <a:latin typeface="Courier New" panose="02070309020205020404" pitchFamily="49" charset="0"/>
                <a:ea typeface="MS PGothic" panose="020B0600070205080204" pitchFamily="34" charset="-128"/>
              </a:rPr>
              <a:t>X = E</a:t>
            </a:r>
            <a:r>
              <a:rPr lang="en-US" altLang="it-IT" sz="2400" baseline="-25000" dirty="0">
                <a:latin typeface="Courier New" panose="02070309020205020404" pitchFamily="49" charset="0"/>
                <a:ea typeface="MS PGothic" panose="020B0600070205080204" pitchFamily="34" charset="-128"/>
              </a:rPr>
              <a:t>K1</a:t>
            </a:r>
            <a:r>
              <a:rPr lang="en-US" altLang="it-IT" sz="2400" dirty="0">
                <a:latin typeface="Courier New" panose="02070309020205020404" pitchFamily="49" charset="0"/>
                <a:ea typeface="MS PGothic" panose="020B0600070205080204" pitchFamily="34" charset="-128"/>
              </a:rPr>
              <a:t>(P) = D</a:t>
            </a:r>
            <a:r>
              <a:rPr lang="en-US" altLang="it-IT" sz="2400" baseline="-25000" dirty="0">
                <a:latin typeface="Courier New" panose="02070309020205020404" pitchFamily="49" charset="0"/>
                <a:ea typeface="MS PGothic" panose="020B0600070205080204" pitchFamily="34" charset="-128"/>
              </a:rPr>
              <a:t>K2</a:t>
            </a:r>
            <a:r>
              <a:rPr lang="en-US" altLang="it-IT" sz="2400" dirty="0">
                <a:latin typeface="Courier New" panose="02070309020205020404" pitchFamily="49" charset="0"/>
                <a:ea typeface="MS PGothic" panose="020B0600070205080204" pitchFamily="34" charset="-128"/>
              </a:rPr>
              <a:t>(C)</a:t>
            </a:r>
          </a:p>
          <a:p>
            <a:pPr lvl="1" eaLnBrk="1" hangingPunct="1"/>
            <a:r>
              <a:rPr lang="en-US" altLang="it-IT" sz="2400" dirty="0">
                <a:ea typeface="MS PGothic" panose="020B0600070205080204" pitchFamily="34" charset="-128"/>
              </a:rPr>
              <a:t>attack by encrypting P with all keys and store them</a:t>
            </a:r>
          </a:p>
          <a:p>
            <a:pPr lvl="1" eaLnBrk="1" hangingPunct="1"/>
            <a:r>
              <a:rPr lang="en-US" altLang="it-IT" sz="2400" dirty="0">
                <a:ea typeface="MS PGothic" panose="020B0600070205080204" pitchFamily="34" charset="-128"/>
              </a:rPr>
              <a:t>then decrypt C with all possible keys and match X value</a:t>
            </a:r>
          </a:p>
          <a:p>
            <a:pPr lvl="1" eaLnBrk="1" hangingPunct="1"/>
            <a:r>
              <a:rPr lang="en-US" altLang="it-IT" sz="2400" dirty="0">
                <a:ea typeface="MS PGothic" panose="020B0600070205080204" pitchFamily="34" charset="-128"/>
              </a:rPr>
              <a:t>can show it takes </a:t>
            </a:r>
            <a:r>
              <a:rPr lang="en-US" altLang="it-IT" sz="2400" dirty="0">
                <a:latin typeface="Courier New" panose="02070309020205020404" pitchFamily="49" charset="0"/>
                <a:ea typeface="MS PGothic" panose="020B0600070205080204" pitchFamily="34" charset="-128"/>
              </a:rPr>
              <a:t>O(2</a:t>
            </a:r>
            <a:r>
              <a:rPr lang="en-US" altLang="it-IT" sz="2400" baseline="30000" dirty="0">
                <a:latin typeface="Courier New" panose="02070309020205020404" pitchFamily="49" charset="0"/>
                <a:ea typeface="MS PGothic" panose="020B0600070205080204" pitchFamily="34" charset="-128"/>
              </a:rPr>
              <a:t>56</a:t>
            </a:r>
            <a:r>
              <a:rPr lang="en-US" altLang="it-IT" sz="2400" dirty="0">
                <a:latin typeface="Courier New" panose="02070309020205020404" pitchFamily="49" charset="0"/>
                <a:ea typeface="MS PGothic" panose="020B0600070205080204" pitchFamily="34" charset="-128"/>
              </a:rPr>
              <a:t>)</a:t>
            </a:r>
            <a:r>
              <a:rPr lang="en-US" altLang="it-IT" sz="2400" dirty="0">
                <a:ea typeface="MS PGothic" panose="020B0600070205080204" pitchFamily="34" charset="-128"/>
              </a:rPr>
              <a:t> steps and not </a:t>
            </a:r>
            <a:r>
              <a:rPr lang="en-US" altLang="it-IT" sz="2400" dirty="0">
                <a:latin typeface="Courier New" panose="02070309020205020404" pitchFamily="49" charset="0"/>
                <a:ea typeface="MS PGothic" panose="020B0600070205080204" pitchFamily="34" charset="-128"/>
              </a:rPr>
              <a:t>O(2</a:t>
            </a:r>
            <a:r>
              <a:rPr lang="en-US" altLang="it-IT" sz="2400" baseline="30000" dirty="0">
                <a:latin typeface="Courier New" panose="02070309020205020404" pitchFamily="49" charset="0"/>
                <a:ea typeface="MS PGothic" panose="020B0600070205080204" pitchFamily="34" charset="-128"/>
              </a:rPr>
              <a:t>112</a:t>
            </a:r>
            <a:r>
              <a:rPr lang="en-US" altLang="it-IT" sz="2400" dirty="0">
                <a:latin typeface="Courier New" panose="02070309020205020404" pitchFamily="49" charset="0"/>
                <a:ea typeface="MS PGothic" panose="020B0600070205080204" pitchFamily="34" charset="-128"/>
              </a:rPr>
              <a:t>)</a:t>
            </a:r>
            <a:r>
              <a:rPr lang="en-US" altLang="it-IT" sz="2400" dirty="0">
                <a:ea typeface="MS PGothic" panose="020B0600070205080204" pitchFamily="34" charset="-128"/>
              </a:rPr>
              <a:t> </a:t>
            </a:r>
            <a:endParaRPr lang="en-AU" altLang="it-IT" sz="2400" dirty="0">
              <a:ea typeface="MS PGothic" panose="020B0600070205080204" pitchFamily="34" charset="-128"/>
            </a:endParaRPr>
          </a:p>
        </p:txBody>
      </p:sp>
      <p:sp>
        <p:nvSpPr>
          <p:cNvPr id="2" name="Rectangle 1">
            <a:extLst>
              <a:ext uri="{FF2B5EF4-FFF2-40B4-BE49-F238E27FC236}">
                <a16:creationId xmlns:a16="http://schemas.microsoft.com/office/drawing/2014/main" id="{43FEADE2-BACE-7E9E-40D5-88428DEA7158}"/>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8C7DC16-D06A-43A5-A33C-75F376E1C27F}"/>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Triple-DES with Two-Keys</a:t>
            </a:r>
            <a:endParaRPr lang="en-AU">
              <a:ea typeface="ＭＳ Ｐゴシック" pitchFamily="34" charset="-128"/>
            </a:endParaRPr>
          </a:p>
        </p:txBody>
      </p:sp>
      <p:sp>
        <p:nvSpPr>
          <p:cNvPr id="117763" name="Rectangle 3">
            <a:extLst>
              <a:ext uri="{FF2B5EF4-FFF2-40B4-BE49-F238E27FC236}">
                <a16:creationId xmlns:a16="http://schemas.microsoft.com/office/drawing/2014/main" id="{B60C65D3-E28E-4A64-B487-BFCBFB50F68E}"/>
              </a:ext>
            </a:extLst>
          </p:cNvPr>
          <p:cNvSpPr>
            <a:spLocks noGrp="1"/>
          </p:cNvSpPr>
          <p:nvPr>
            <p:ph idx="1"/>
          </p:nvPr>
        </p:nvSpPr>
        <p:spPr>
          <a:xfrm>
            <a:off x="1981200" y="1676400"/>
            <a:ext cx="8229600" cy="4876800"/>
          </a:xfrm>
        </p:spPr>
        <p:txBody>
          <a:bodyPr/>
          <a:lstStyle/>
          <a:p>
            <a:pPr eaLnBrk="1" hangingPunct="1">
              <a:lnSpc>
                <a:spcPct val="90000"/>
              </a:lnSpc>
            </a:pPr>
            <a:r>
              <a:rPr lang="en-US" altLang="it-IT">
                <a:ea typeface="MS PGothic" panose="020B0600070205080204" pitchFamily="34" charset="-128"/>
              </a:rPr>
              <a:t>hence must use 3 encryptions</a:t>
            </a:r>
          </a:p>
          <a:p>
            <a:pPr lvl="1" eaLnBrk="1" hangingPunct="1">
              <a:lnSpc>
                <a:spcPct val="90000"/>
              </a:lnSpc>
            </a:pPr>
            <a:r>
              <a:rPr lang="en-US" altLang="it-IT">
                <a:ea typeface="MS PGothic" panose="020B0600070205080204" pitchFamily="34" charset="-128"/>
              </a:rPr>
              <a:t>would seem to need 3 distinct keys</a:t>
            </a:r>
          </a:p>
          <a:p>
            <a:pPr eaLnBrk="1" hangingPunct="1">
              <a:lnSpc>
                <a:spcPct val="90000"/>
              </a:lnSpc>
            </a:pPr>
            <a:r>
              <a:rPr lang="en-US" altLang="it-IT">
                <a:ea typeface="MS PGothic" panose="020B0600070205080204" pitchFamily="34" charset="-128"/>
              </a:rPr>
              <a:t>but can use 2 keys with E-D-E sequence</a:t>
            </a:r>
          </a:p>
          <a:p>
            <a:pPr lvl="1" eaLnBrk="1" hangingPunct="1">
              <a:lnSpc>
                <a:spcPct val="90000"/>
              </a:lnSpc>
            </a:pPr>
            <a:r>
              <a:rPr lang="en-US" altLang="it-IT">
                <a:latin typeface="Courier New" panose="02070309020205020404" pitchFamily="49" charset="0"/>
                <a:ea typeface="MS PGothic" panose="020B0600070205080204" pitchFamily="34" charset="-128"/>
              </a:rPr>
              <a:t>C = E</a:t>
            </a:r>
            <a:r>
              <a:rPr lang="en-US" altLang="it-IT" baseline="-25000">
                <a:latin typeface="Courier New" panose="02070309020205020404" pitchFamily="49" charset="0"/>
                <a:ea typeface="MS PGothic" panose="020B0600070205080204" pitchFamily="34" charset="-128"/>
              </a:rPr>
              <a:t>K1</a:t>
            </a:r>
            <a:r>
              <a:rPr lang="en-US" altLang="it-IT">
                <a:latin typeface="Courier New" panose="02070309020205020404" pitchFamily="49" charset="0"/>
                <a:ea typeface="MS PGothic" panose="020B0600070205080204" pitchFamily="34" charset="-128"/>
              </a:rPr>
              <a:t>(D</a:t>
            </a:r>
            <a:r>
              <a:rPr lang="en-US" altLang="it-IT" baseline="-25000">
                <a:latin typeface="Courier New" panose="02070309020205020404" pitchFamily="49" charset="0"/>
                <a:ea typeface="MS PGothic" panose="020B0600070205080204" pitchFamily="34" charset="-128"/>
              </a:rPr>
              <a:t>K2</a:t>
            </a:r>
            <a:r>
              <a:rPr lang="en-US" altLang="it-IT">
                <a:latin typeface="Courier New" panose="02070309020205020404" pitchFamily="49" charset="0"/>
                <a:ea typeface="MS PGothic" panose="020B0600070205080204" pitchFamily="34" charset="-128"/>
              </a:rPr>
              <a:t>(E</a:t>
            </a:r>
            <a:r>
              <a:rPr lang="en-US" altLang="it-IT" baseline="-25000">
                <a:latin typeface="Courier New" panose="02070309020205020404" pitchFamily="49" charset="0"/>
                <a:ea typeface="MS PGothic" panose="020B0600070205080204" pitchFamily="34" charset="-128"/>
              </a:rPr>
              <a:t>K1</a:t>
            </a:r>
            <a:r>
              <a:rPr lang="en-US" altLang="it-IT">
                <a:latin typeface="Courier New" panose="02070309020205020404" pitchFamily="49" charset="0"/>
                <a:ea typeface="MS PGothic" panose="020B0600070205080204" pitchFamily="34" charset="-128"/>
              </a:rPr>
              <a:t>(P)))</a:t>
            </a:r>
            <a:endParaRPr lang="en-US" altLang="it-IT">
              <a:ea typeface="MS PGothic" panose="020B0600070205080204" pitchFamily="34" charset="-128"/>
            </a:endParaRPr>
          </a:p>
          <a:p>
            <a:pPr lvl="1" eaLnBrk="1" hangingPunct="1">
              <a:lnSpc>
                <a:spcPct val="90000"/>
              </a:lnSpc>
            </a:pPr>
            <a:r>
              <a:rPr lang="en-US" altLang="it-IT">
                <a:ea typeface="MS PGothic" panose="020B0600070205080204" pitchFamily="34" charset="-128"/>
              </a:rPr>
              <a:t>nb encrypt &amp; decrypt equivalent in security</a:t>
            </a:r>
          </a:p>
          <a:p>
            <a:pPr lvl="1" eaLnBrk="1" hangingPunct="1">
              <a:lnSpc>
                <a:spcPct val="90000"/>
              </a:lnSpc>
            </a:pPr>
            <a:r>
              <a:rPr lang="en-US" altLang="it-IT">
                <a:ea typeface="MS PGothic" panose="020B0600070205080204" pitchFamily="34" charset="-128"/>
              </a:rPr>
              <a:t>if </a:t>
            </a:r>
            <a:r>
              <a:rPr lang="en-US" altLang="it-IT">
                <a:latin typeface="Courier New" panose="02070309020205020404" pitchFamily="49" charset="0"/>
                <a:ea typeface="MS PGothic" panose="020B0600070205080204" pitchFamily="34" charset="-128"/>
              </a:rPr>
              <a:t>K1=K2</a:t>
            </a:r>
            <a:r>
              <a:rPr lang="en-US" altLang="it-IT">
                <a:ea typeface="MS PGothic" panose="020B0600070205080204" pitchFamily="34" charset="-128"/>
              </a:rPr>
              <a:t> then can work with single DES</a:t>
            </a:r>
          </a:p>
          <a:p>
            <a:pPr eaLnBrk="1" hangingPunct="1">
              <a:lnSpc>
                <a:spcPct val="90000"/>
              </a:lnSpc>
            </a:pPr>
            <a:r>
              <a:rPr lang="en-US" altLang="it-IT">
                <a:ea typeface="MS PGothic" panose="020B0600070205080204" pitchFamily="34" charset="-128"/>
              </a:rPr>
              <a:t>standardized in ANSI X9.17 &amp; ISO8732</a:t>
            </a:r>
          </a:p>
          <a:p>
            <a:pPr eaLnBrk="1" hangingPunct="1">
              <a:lnSpc>
                <a:spcPct val="90000"/>
              </a:lnSpc>
            </a:pPr>
            <a:endParaRPr lang="en-AU" altLang="it-IT">
              <a:ea typeface="MS PGothic" panose="020B0600070205080204" pitchFamily="34" charset="-128"/>
            </a:endParaRPr>
          </a:p>
        </p:txBody>
      </p:sp>
      <p:sp>
        <p:nvSpPr>
          <p:cNvPr id="2" name="Rectangle 1">
            <a:extLst>
              <a:ext uri="{FF2B5EF4-FFF2-40B4-BE49-F238E27FC236}">
                <a16:creationId xmlns:a16="http://schemas.microsoft.com/office/drawing/2014/main" id="{698B07D2-EF12-2DA5-1B1E-C4379DE031F4}"/>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88A3000-FB69-47CA-A5CC-4ADBAA3C2E86}"/>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Triple-DES with Three-Keys</a:t>
            </a:r>
            <a:endParaRPr lang="en-AU">
              <a:ea typeface="ＭＳ Ｐゴシック" pitchFamily="34" charset="-128"/>
            </a:endParaRPr>
          </a:p>
        </p:txBody>
      </p:sp>
      <p:sp>
        <p:nvSpPr>
          <p:cNvPr id="119811" name="Rectangle 3">
            <a:extLst>
              <a:ext uri="{FF2B5EF4-FFF2-40B4-BE49-F238E27FC236}">
                <a16:creationId xmlns:a16="http://schemas.microsoft.com/office/drawing/2014/main" id="{3350AD0B-B448-482A-8BD4-9494C54FDA34}"/>
              </a:ext>
            </a:extLst>
          </p:cNvPr>
          <p:cNvSpPr>
            <a:spLocks noGrp="1"/>
          </p:cNvSpPr>
          <p:nvPr>
            <p:ph idx="1"/>
          </p:nvPr>
        </p:nvSpPr>
        <p:spPr/>
        <p:txBody>
          <a:bodyPr/>
          <a:lstStyle/>
          <a:p>
            <a:pPr eaLnBrk="1" hangingPunct="1"/>
            <a:r>
              <a:rPr lang="en-US" altLang="it-IT">
                <a:ea typeface="MS PGothic" panose="020B0600070205080204" pitchFamily="34" charset="-128"/>
              </a:rPr>
              <a:t>can use Triple-DES with Three-Keys to avoid even these</a:t>
            </a:r>
          </a:p>
          <a:p>
            <a:pPr lvl="1" eaLnBrk="1" hangingPunct="1"/>
            <a:r>
              <a:rPr lang="en-US" altLang="it-IT">
                <a:latin typeface="Courier New" panose="02070309020205020404" pitchFamily="49" charset="0"/>
                <a:ea typeface="MS PGothic" panose="020B0600070205080204" pitchFamily="34" charset="-128"/>
              </a:rPr>
              <a:t>C = E</a:t>
            </a:r>
            <a:r>
              <a:rPr lang="en-US" altLang="it-IT" baseline="-25000">
                <a:latin typeface="Courier New" panose="02070309020205020404" pitchFamily="49" charset="0"/>
                <a:ea typeface="MS PGothic" panose="020B0600070205080204" pitchFamily="34" charset="-128"/>
              </a:rPr>
              <a:t>K3</a:t>
            </a:r>
            <a:r>
              <a:rPr lang="en-US" altLang="it-IT">
                <a:latin typeface="Courier New" panose="02070309020205020404" pitchFamily="49" charset="0"/>
                <a:ea typeface="MS PGothic" panose="020B0600070205080204" pitchFamily="34" charset="-128"/>
              </a:rPr>
              <a:t>(D</a:t>
            </a:r>
            <a:r>
              <a:rPr lang="en-US" altLang="it-IT" baseline="-25000">
                <a:latin typeface="Courier New" panose="02070309020205020404" pitchFamily="49" charset="0"/>
                <a:ea typeface="MS PGothic" panose="020B0600070205080204" pitchFamily="34" charset="-128"/>
              </a:rPr>
              <a:t>K2</a:t>
            </a:r>
            <a:r>
              <a:rPr lang="en-US" altLang="it-IT">
                <a:latin typeface="Courier New" panose="02070309020205020404" pitchFamily="49" charset="0"/>
                <a:ea typeface="MS PGothic" panose="020B0600070205080204" pitchFamily="34" charset="-128"/>
              </a:rPr>
              <a:t>(E</a:t>
            </a:r>
            <a:r>
              <a:rPr lang="en-US" altLang="it-IT" baseline="-25000">
                <a:latin typeface="Courier New" panose="02070309020205020404" pitchFamily="49" charset="0"/>
                <a:ea typeface="MS PGothic" panose="020B0600070205080204" pitchFamily="34" charset="-128"/>
              </a:rPr>
              <a:t>K1</a:t>
            </a:r>
            <a:r>
              <a:rPr lang="en-US" altLang="it-IT">
                <a:latin typeface="Courier New" panose="02070309020205020404" pitchFamily="49" charset="0"/>
                <a:ea typeface="MS PGothic" panose="020B0600070205080204" pitchFamily="34" charset="-128"/>
              </a:rPr>
              <a:t>(P)))</a:t>
            </a:r>
            <a:endParaRPr lang="en-US" altLang="it-IT">
              <a:ea typeface="MS PGothic" panose="020B0600070205080204" pitchFamily="34" charset="-128"/>
            </a:endParaRPr>
          </a:p>
          <a:p>
            <a:pPr eaLnBrk="1" hangingPunct="1"/>
            <a:r>
              <a:rPr lang="en-US" altLang="it-IT">
                <a:ea typeface="MS PGothic" panose="020B0600070205080204" pitchFamily="34" charset="-128"/>
              </a:rPr>
              <a:t>has been adopted by some Internet applications, eg PGP, S/MIME</a:t>
            </a:r>
          </a:p>
          <a:p>
            <a:pPr eaLnBrk="1" hangingPunct="1">
              <a:lnSpc>
                <a:spcPct val="90000"/>
              </a:lnSpc>
            </a:pPr>
            <a:r>
              <a:rPr lang="en-US" altLang="it-IT">
                <a:ea typeface="MS PGothic" panose="020B0600070205080204" pitchFamily="34" charset="-128"/>
              </a:rPr>
              <a:t>Deprecated by NIST in 2017</a:t>
            </a:r>
          </a:p>
          <a:p>
            <a:pPr eaLnBrk="1" hangingPunct="1">
              <a:lnSpc>
                <a:spcPct val="90000"/>
              </a:lnSpc>
            </a:pPr>
            <a:r>
              <a:rPr lang="en-US" altLang="it-IT">
                <a:ea typeface="MS PGothic" panose="020B0600070205080204" pitchFamily="34" charset="-128"/>
              </a:rPr>
              <a:t>Security key length equivalence: </a:t>
            </a:r>
          </a:p>
          <a:p>
            <a:pPr lvl="1" eaLnBrk="1" hangingPunct="1">
              <a:lnSpc>
                <a:spcPct val="90000"/>
              </a:lnSpc>
            </a:pPr>
            <a:r>
              <a:rPr lang="en-US" altLang="it-IT">
                <a:ea typeface="MS PGothic" panose="020B0600070205080204" pitchFamily="34" charset="-128"/>
              </a:rPr>
              <a:t>80 bits (instead of 168)</a:t>
            </a:r>
          </a:p>
          <a:p>
            <a:pPr eaLnBrk="1" hangingPunct="1"/>
            <a:endParaRPr lang="en-AU" altLang="it-IT">
              <a:ea typeface="MS PGothic" panose="020B0600070205080204" pitchFamily="34" charset="-128"/>
            </a:endParaRPr>
          </a:p>
        </p:txBody>
      </p:sp>
      <p:sp>
        <p:nvSpPr>
          <p:cNvPr id="2" name="Rectangle 1">
            <a:extLst>
              <a:ext uri="{FF2B5EF4-FFF2-40B4-BE49-F238E27FC236}">
                <a16:creationId xmlns:a16="http://schemas.microsoft.com/office/drawing/2014/main" id="{66349498-24B1-1F25-584B-A63C4A34AEB6}"/>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8E587A3-F5CD-4F35-B06B-B4177C0F6C6C}"/>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Modes of Operation</a:t>
            </a:r>
            <a:endParaRPr lang="en-AU">
              <a:ea typeface="ＭＳ Ｐゴシック" pitchFamily="34" charset="-128"/>
            </a:endParaRPr>
          </a:p>
        </p:txBody>
      </p:sp>
      <p:sp>
        <p:nvSpPr>
          <p:cNvPr id="121859" name="Rectangle 3">
            <a:extLst>
              <a:ext uri="{FF2B5EF4-FFF2-40B4-BE49-F238E27FC236}">
                <a16:creationId xmlns:a16="http://schemas.microsoft.com/office/drawing/2014/main" id="{162F097C-7425-47F5-A72C-B05DDBBAFFCC}"/>
              </a:ext>
            </a:extLst>
          </p:cNvPr>
          <p:cNvSpPr>
            <a:spLocks noGrp="1"/>
          </p:cNvSpPr>
          <p:nvPr>
            <p:ph idx="1"/>
          </p:nvPr>
        </p:nvSpPr>
        <p:spPr>
          <a:xfrm>
            <a:off x="1981200" y="1676400"/>
            <a:ext cx="8229600" cy="4876800"/>
          </a:xfrm>
        </p:spPr>
        <p:txBody>
          <a:bodyPr/>
          <a:lstStyle/>
          <a:p>
            <a:pPr eaLnBrk="1" hangingPunct="1"/>
            <a:r>
              <a:rPr lang="en-AU" altLang="it-IT">
                <a:ea typeface="MS PGothic" panose="020B0600070205080204" pitchFamily="34" charset="-128"/>
              </a:rPr>
              <a:t>block ciphers encrypt fixed size blocks</a:t>
            </a:r>
          </a:p>
          <a:p>
            <a:pPr lvl="1" eaLnBrk="1" hangingPunct="1"/>
            <a:r>
              <a:rPr lang="en-AU" altLang="it-IT">
                <a:ea typeface="MS PGothic" panose="020B0600070205080204" pitchFamily="34" charset="-128"/>
              </a:rPr>
              <a:t>eg. DES encrypts 64-bit blocks with 56-bit key </a:t>
            </a:r>
          </a:p>
          <a:p>
            <a:pPr eaLnBrk="1" hangingPunct="1"/>
            <a:r>
              <a:rPr lang="en-AU" altLang="it-IT">
                <a:ea typeface="MS PGothic" panose="020B0600070205080204" pitchFamily="34" charset="-128"/>
              </a:rPr>
              <a:t>need some way to en/decrypt arbitrary amounts of data in practise</a:t>
            </a:r>
          </a:p>
          <a:p>
            <a:pPr eaLnBrk="1" hangingPunct="1"/>
            <a:r>
              <a:rPr lang="en-US" altLang="it-IT">
                <a:ea typeface="MS PGothic" panose="020B0600070205080204" pitchFamily="34" charset="-128"/>
              </a:rPr>
              <a:t>NIST SP 800-38A</a:t>
            </a:r>
            <a:r>
              <a:rPr lang="en-AU" altLang="it-IT">
                <a:ea typeface="MS PGothic" panose="020B0600070205080204" pitchFamily="34" charset="-128"/>
              </a:rPr>
              <a:t> defines 5 modes</a:t>
            </a:r>
            <a:endParaRPr lang="en-AU" altLang="it-IT" b="1">
              <a:ea typeface="MS PGothic" panose="020B0600070205080204" pitchFamily="34" charset="-128"/>
            </a:endParaRPr>
          </a:p>
          <a:p>
            <a:pPr eaLnBrk="1" hangingPunct="1"/>
            <a:r>
              <a:rPr lang="en-US" altLang="it-IT">
                <a:ea typeface="MS PGothic" panose="020B0600070205080204" pitchFamily="34" charset="-128"/>
              </a:rPr>
              <a:t>have </a:t>
            </a:r>
            <a:r>
              <a:rPr lang="en-US" altLang="it-IT" b="1">
                <a:ea typeface="MS PGothic" panose="020B0600070205080204" pitchFamily="34" charset="-128"/>
              </a:rPr>
              <a:t>block</a:t>
            </a:r>
            <a:r>
              <a:rPr lang="en-US" altLang="it-IT">
                <a:ea typeface="MS PGothic" panose="020B0600070205080204" pitchFamily="34" charset="-128"/>
              </a:rPr>
              <a:t> and </a:t>
            </a:r>
            <a:r>
              <a:rPr lang="en-US" altLang="it-IT" b="1">
                <a:ea typeface="MS PGothic" panose="020B0600070205080204" pitchFamily="34" charset="-128"/>
              </a:rPr>
              <a:t>stream</a:t>
            </a:r>
            <a:r>
              <a:rPr lang="en-US" altLang="it-IT">
                <a:ea typeface="MS PGothic" panose="020B0600070205080204" pitchFamily="34" charset="-128"/>
              </a:rPr>
              <a:t> modes</a:t>
            </a:r>
          </a:p>
          <a:p>
            <a:pPr eaLnBrk="1" hangingPunct="1"/>
            <a:r>
              <a:rPr lang="en-US" altLang="it-IT">
                <a:ea typeface="MS PGothic" panose="020B0600070205080204" pitchFamily="34" charset="-128"/>
              </a:rPr>
              <a:t>to cover a wide variety of applications</a:t>
            </a:r>
          </a:p>
          <a:p>
            <a:pPr eaLnBrk="1" hangingPunct="1"/>
            <a:r>
              <a:rPr lang="en-US" altLang="it-IT">
                <a:ea typeface="MS PGothic" panose="020B0600070205080204" pitchFamily="34" charset="-128"/>
              </a:rPr>
              <a:t>can be used with any block cipher</a:t>
            </a:r>
            <a:endParaRPr lang="en-AU" altLang="it-IT">
              <a:ea typeface="MS PGothic" panose="020B0600070205080204" pitchFamily="3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40DAE128-6DA3-4FCE-837E-45FC72627AD4}"/>
              </a:ext>
            </a:extLst>
          </p:cNvPr>
          <p:cNvSpPr>
            <a:spLocks noGrp="1" noChangeArrowheads="1"/>
          </p:cNvSpPr>
          <p:nvPr>
            <p:ph type="title"/>
          </p:nvPr>
        </p:nvSpPr>
        <p:spPr/>
        <p:txBody>
          <a:bodyPr/>
          <a:lstStyle/>
          <a:p>
            <a:pPr eaLnBrk="1" fontAlgn="auto" hangingPunct="1">
              <a:spcAft>
                <a:spcPts val="0"/>
              </a:spcAft>
              <a:defRPr/>
            </a:pPr>
            <a:r>
              <a:rPr lang="en-AU" sz="4000">
                <a:ea typeface="ＭＳ Ｐゴシック" pitchFamily="-107" charset="-128"/>
                <a:cs typeface="ＭＳ Ｐゴシック" pitchFamily="-107" charset="-128"/>
              </a:rPr>
              <a:t>Electronic Codebook Book (ECB)</a:t>
            </a:r>
          </a:p>
        </p:txBody>
      </p:sp>
      <p:sp>
        <p:nvSpPr>
          <p:cNvPr id="123907" name="Rectangle 3">
            <a:extLst>
              <a:ext uri="{FF2B5EF4-FFF2-40B4-BE49-F238E27FC236}">
                <a16:creationId xmlns:a16="http://schemas.microsoft.com/office/drawing/2014/main" id="{622F5BDD-2C44-46DA-9E51-BE351B39F33A}"/>
              </a:ext>
            </a:extLst>
          </p:cNvPr>
          <p:cNvSpPr>
            <a:spLocks noGrp="1"/>
          </p:cNvSpPr>
          <p:nvPr>
            <p:ph idx="1"/>
          </p:nvPr>
        </p:nvSpPr>
        <p:spPr>
          <a:xfrm>
            <a:off x="1981200" y="1600200"/>
            <a:ext cx="8229600" cy="4852988"/>
          </a:xfrm>
        </p:spPr>
        <p:txBody>
          <a:bodyPr/>
          <a:lstStyle/>
          <a:p>
            <a:pPr eaLnBrk="1" hangingPunct="1"/>
            <a:r>
              <a:rPr lang="en-AU" altLang="it-IT">
                <a:ea typeface="MS PGothic" panose="020B0600070205080204" pitchFamily="34" charset="-128"/>
              </a:rPr>
              <a:t>message is broken into independent blocks which are encrypted </a:t>
            </a:r>
          </a:p>
          <a:p>
            <a:pPr eaLnBrk="1" hangingPunct="1"/>
            <a:r>
              <a:rPr lang="en-AU" altLang="it-IT">
                <a:ea typeface="MS PGothic" panose="020B0600070205080204" pitchFamily="34" charset="-128"/>
              </a:rPr>
              <a:t>each block is a value which is substituted, like a codebook, hence name </a:t>
            </a:r>
          </a:p>
          <a:p>
            <a:pPr eaLnBrk="1" hangingPunct="1"/>
            <a:r>
              <a:rPr lang="en-AU" altLang="it-IT">
                <a:ea typeface="MS PGothic" panose="020B0600070205080204" pitchFamily="34" charset="-128"/>
              </a:rPr>
              <a:t>each block is encoded independently of the other blocks </a:t>
            </a:r>
          </a:p>
          <a:p>
            <a:pPr lvl="1" eaLnBrk="1" hangingPunct="1">
              <a:buFont typeface="Wingdings" panose="05000000000000000000" pitchFamily="2" charset="2"/>
              <a:buNone/>
            </a:pPr>
            <a:r>
              <a:rPr lang="en-AU" altLang="it-IT">
                <a:latin typeface="Courier New" panose="02070309020205020404" pitchFamily="49" charset="0"/>
                <a:ea typeface="MS PGothic" panose="020B0600070205080204" pitchFamily="34" charset="-128"/>
              </a:rPr>
              <a:t>C</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 E</a:t>
            </a:r>
            <a:r>
              <a:rPr lang="en-AU" altLang="it-IT" baseline="-25000">
                <a:latin typeface="Courier New" panose="02070309020205020404" pitchFamily="49" charset="0"/>
                <a:ea typeface="MS PGothic" panose="020B0600070205080204" pitchFamily="34" charset="-128"/>
              </a:rPr>
              <a:t>K</a:t>
            </a:r>
            <a:r>
              <a:rPr lang="en-AU" altLang="it-IT">
                <a:latin typeface="Courier New" panose="02070309020205020404" pitchFamily="49" charset="0"/>
                <a:ea typeface="MS PGothic" panose="020B0600070205080204" pitchFamily="34" charset="-128"/>
              </a:rPr>
              <a:t>(P</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a:t>
            </a:r>
            <a:endParaRPr lang="en-AU" altLang="it-IT">
              <a:ea typeface="MS PGothic" panose="020B0600070205080204" pitchFamily="34" charset="-128"/>
            </a:endParaRPr>
          </a:p>
          <a:p>
            <a:pPr eaLnBrk="1" hangingPunct="1"/>
            <a:r>
              <a:rPr lang="en-US" altLang="it-IT">
                <a:ea typeface="MS PGothic" panose="020B0600070205080204" pitchFamily="34" charset="-128"/>
              </a:rPr>
              <a:t>uses: secure transmission of single values		</a:t>
            </a:r>
            <a:endParaRPr lang="en-AU" altLang="it-IT">
              <a:ea typeface="MS PGothic"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8FCD5F68-1EF6-45C6-9A3A-F92A7D2C7513}"/>
              </a:ext>
            </a:extLst>
          </p:cNvPr>
          <p:cNvSpPr>
            <a:spLocks noGrp="1" noChangeArrowheads="1"/>
          </p:cNvSpPr>
          <p:nvPr>
            <p:ph type="title"/>
          </p:nvPr>
        </p:nvSpPr>
        <p:spPr>
          <a:xfrm>
            <a:off x="1524000" y="228600"/>
            <a:ext cx="2667000" cy="5970588"/>
          </a:xfrm>
        </p:spPr>
        <p:txBody>
          <a:bodyPr/>
          <a:lstStyle/>
          <a:p>
            <a:pPr eaLnBrk="1" fontAlgn="auto" hangingPunct="1">
              <a:spcAft>
                <a:spcPts val="0"/>
              </a:spcAft>
              <a:defRPr/>
            </a:pPr>
            <a:r>
              <a:rPr lang="en-AU" sz="4000">
                <a:ea typeface="ＭＳ Ｐゴシック" pitchFamily="-107" charset="-128"/>
                <a:cs typeface="ＭＳ Ｐゴシック" pitchFamily="-107" charset="-128"/>
              </a:rPr>
              <a:t>Electronic Codebook Book (ECB)</a:t>
            </a:r>
          </a:p>
        </p:txBody>
      </p:sp>
      <p:pic>
        <p:nvPicPr>
          <p:cNvPr id="125955" name="Picture 6">
            <a:extLst>
              <a:ext uri="{FF2B5EF4-FFF2-40B4-BE49-F238E27FC236}">
                <a16:creationId xmlns:a16="http://schemas.microsoft.com/office/drawing/2014/main" id="{518652BD-D746-4260-A41F-F91BB779D0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457201"/>
            <a:ext cx="6196013" cy="616426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5780378-9B68-4B7C-8AF5-16C31C1122C5}"/>
              </a:ext>
            </a:extLst>
          </p:cNvPr>
          <p:cNvSpPr>
            <a:spLocks noGrp="1" noChangeArrowheads="1"/>
          </p:cNvSpPr>
          <p:nvPr>
            <p:ph type="title"/>
          </p:nvPr>
        </p:nvSpPr>
        <p:spPr>
          <a:xfrm>
            <a:off x="1752600" y="277814"/>
            <a:ext cx="8686800" cy="1139825"/>
          </a:xfrm>
        </p:spPr>
        <p:txBody>
          <a:bodyPr>
            <a:normAutofit/>
          </a:bodyPr>
          <a:lstStyle/>
          <a:p>
            <a:pPr eaLnBrk="1" fontAlgn="auto" hangingPunct="1">
              <a:spcAft>
                <a:spcPts val="0"/>
              </a:spcAft>
              <a:defRPr/>
            </a:pPr>
            <a:r>
              <a:rPr lang="en-AU" sz="4000">
                <a:ea typeface="ＭＳ Ｐゴシック" pitchFamily="-107" charset="-128"/>
                <a:cs typeface="ＭＳ Ｐゴシック" pitchFamily="-107" charset="-128"/>
              </a:rPr>
              <a:t>Advantages and Limitations of ECB</a:t>
            </a:r>
          </a:p>
        </p:txBody>
      </p:sp>
      <p:sp>
        <p:nvSpPr>
          <p:cNvPr id="128003" name="Rectangle 3">
            <a:extLst>
              <a:ext uri="{FF2B5EF4-FFF2-40B4-BE49-F238E27FC236}">
                <a16:creationId xmlns:a16="http://schemas.microsoft.com/office/drawing/2014/main" id="{7FF54D20-FE30-4587-B07D-1297BFAB6BA2}"/>
              </a:ext>
            </a:extLst>
          </p:cNvPr>
          <p:cNvSpPr>
            <a:spLocks noGrp="1"/>
          </p:cNvSpPr>
          <p:nvPr>
            <p:ph idx="1"/>
          </p:nvPr>
        </p:nvSpPr>
        <p:spPr>
          <a:xfrm>
            <a:off x="1981200" y="1676401"/>
            <a:ext cx="8686800" cy="4454525"/>
          </a:xfrm>
        </p:spPr>
        <p:txBody>
          <a:bodyPr/>
          <a:lstStyle/>
          <a:p>
            <a:pPr eaLnBrk="1" hangingPunct="1">
              <a:lnSpc>
                <a:spcPct val="90000"/>
              </a:lnSpc>
              <a:buFont typeface="Wingdings" panose="05000000000000000000" pitchFamily="2" charset="2"/>
              <a:buChar char="Ø"/>
            </a:pPr>
            <a:r>
              <a:rPr lang="en-AU" altLang="it-IT">
                <a:ea typeface="MS PGothic" panose="020B0600070205080204" pitchFamily="34" charset="-128"/>
              </a:rPr>
              <a:t>message repetitions may show in ciphertext </a:t>
            </a:r>
          </a:p>
          <a:p>
            <a:pPr lvl="1" eaLnBrk="1" hangingPunct="1">
              <a:lnSpc>
                <a:spcPct val="90000"/>
              </a:lnSpc>
              <a:buFont typeface="Wingdings" panose="05000000000000000000" pitchFamily="2" charset="2"/>
              <a:buChar char="l"/>
            </a:pPr>
            <a:r>
              <a:rPr lang="en-AU" altLang="it-IT">
                <a:ea typeface="MS PGothic" panose="020B0600070205080204" pitchFamily="34" charset="-128"/>
              </a:rPr>
              <a:t>if aligned with message block </a:t>
            </a:r>
          </a:p>
          <a:p>
            <a:pPr lvl="1" eaLnBrk="1" hangingPunct="1">
              <a:lnSpc>
                <a:spcPct val="90000"/>
              </a:lnSpc>
              <a:buFont typeface="Wingdings" panose="05000000000000000000" pitchFamily="2" charset="2"/>
              <a:buChar char="l"/>
            </a:pPr>
            <a:r>
              <a:rPr lang="en-AU" altLang="it-IT">
                <a:ea typeface="MS PGothic" panose="020B0600070205080204" pitchFamily="34" charset="-128"/>
              </a:rPr>
              <a:t>particularly with data such graphics </a:t>
            </a:r>
          </a:p>
          <a:p>
            <a:pPr lvl="1" eaLnBrk="1" hangingPunct="1">
              <a:lnSpc>
                <a:spcPct val="90000"/>
              </a:lnSpc>
              <a:buFont typeface="Wingdings" panose="05000000000000000000" pitchFamily="2" charset="2"/>
              <a:buChar char="l"/>
            </a:pPr>
            <a:r>
              <a:rPr lang="en-AU" altLang="it-IT">
                <a:ea typeface="MS PGothic" panose="020B0600070205080204" pitchFamily="34" charset="-128"/>
              </a:rPr>
              <a:t>or with messages that change very little, which become a code-book analysis problem </a:t>
            </a:r>
          </a:p>
          <a:p>
            <a:pPr eaLnBrk="1" hangingPunct="1">
              <a:lnSpc>
                <a:spcPct val="90000"/>
              </a:lnSpc>
              <a:buFont typeface="Wingdings" panose="05000000000000000000" pitchFamily="2" charset="2"/>
              <a:buChar char="Ø"/>
            </a:pPr>
            <a:r>
              <a:rPr lang="en-AU" altLang="it-IT">
                <a:ea typeface="MS PGothic" panose="020B0600070205080204" pitchFamily="34" charset="-128"/>
              </a:rPr>
              <a:t>weakness is due to the encrypted message blocks being independent </a:t>
            </a:r>
          </a:p>
          <a:p>
            <a:pPr eaLnBrk="1" hangingPunct="1">
              <a:lnSpc>
                <a:spcPct val="90000"/>
              </a:lnSpc>
              <a:buFont typeface="Wingdings" panose="05000000000000000000" pitchFamily="2" charset="2"/>
              <a:buChar char="Ø"/>
            </a:pPr>
            <a:r>
              <a:rPr lang="en-AU" altLang="it-IT">
                <a:ea typeface="MS PGothic" panose="020B0600070205080204" pitchFamily="34" charset="-128"/>
              </a:rPr>
              <a:t>main use is sending a few blocks of data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8C6DCD02-00AA-4868-AF29-7D9CB9A3E917}"/>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cs typeface="ＭＳ Ｐゴシック" pitchFamily="-107" charset="-128"/>
              </a:rPr>
              <a:t>Cipher Block Chaining (CBC) </a:t>
            </a:r>
          </a:p>
        </p:txBody>
      </p:sp>
      <p:sp>
        <p:nvSpPr>
          <p:cNvPr id="130051" name="Rectangle 3">
            <a:extLst>
              <a:ext uri="{FF2B5EF4-FFF2-40B4-BE49-F238E27FC236}">
                <a16:creationId xmlns:a16="http://schemas.microsoft.com/office/drawing/2014/main" id="{350CE031-D3AD-4A20-811F-D6424B762586}"/>
              </a:ext>
            </a:extLst>
          </p:cNvPr>
          <p:cNvSpPr>
            <a:spLocks noGrp="1"/>
          </p:cNvSpPr>
          <p:nvPr>
            <p:ph idx="1"/>
          </p:nvPr>
        </p:nvSpPr>
        <p:spPr>
          <a:xfrm>
            <a:off x="1981200" y="1676400"/>
            <a:ext cx="8229600" cy="4953000"/>
          </a:xfrm>
        </p:spPr>
        <p:txBody>
          <a:bodyPr/>
          <a:lstStyle/>
          <a:p>
            <a:pPr eaLnBrk="1" hangingPunct="1"/>
            <a:r>
              <a:rPr lang="en-AU" altLang="it-IT">
                <a:ea typeface="MS PGothic" panose="020B0600070205080204" pitchFamily="34" charset="-128"/>
              </a:rPr>
              <a:t>message is broken into blocks </a:t>
            </a:r>
          </a:p>
          <a:p>
            <a:pPr eaLnBrk="1" hangingPunct="1"/>
            <a:r>
              <a:rPr lang="en-AU" altLang="it-IT">
                <a:ea typeface="MS PGothic" panose="020B0600070205080204" pitchFamily="34" charset="-128"/>
              </a:rPr>
              <a:t>linked together in encryption operation </a:t>
            </a:r>
          </a:p>
          <a:p>
            <a:pPr eaLnBrk="1" hangingPunct="1"/>
            <a:r>
              <a:rPr lang="en-AU" altLang="it-IT">
                <a:ea typeface="MS PGothic" panose="020B0600070205080204" pitchFamily="34" charset="-128"/>
              </a:rPr>
              <a:t>each previous cipher blocks is chained with current plaintext block, hence name </a:t>
            </a:r>
          </a:p>
          <a:p>
            <a:pPr eaLnBrk="1" hangingPunct="1"/>
            <a:r>
              <a:rPr lang="en-AU" altLang="it-IT">
                <a:ea typeface="MS PGothic" panose="020B0600070205080204" pitchFamily="34" charset="-128"/>
              </a:rPr>
              <a:t>use Initial Vector (IV) to start process </a:t>
            </a:r>
          </a:p>
          <a:p>
            <a:pPr lvl="1" eaLnBrk="1" hangingPunct="1">
              <a:buFont typeface="Wingdings" panose="05000000000000000000" pitchFamily="2" charset="2"/>
              <a:buNone/>
            </a:pPr>
            <a:r>
              <a:rPr lang="en-AU" altLang="it-IT">
                <a:latin typeface="Courier New" panose="02070309020205020404" pitchFamily="49" charset="0"/>
                <a:ea typeface="MS PGothic" panose="020B0600070205080204" pitchFamily="34" charset="-128"/>
              </a:rPr>
              <a:t>C</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 E</a:t>
            </a:r>
            <a:r>
              <a:rPr lang="en-AU" altLang="it-IT" baseline="-25000">
                <a:latin typeface="Courier New" panose="02070309020205020404" pitchFamily="49" charset="0"/>
                <a:ea typeface="MS PGothic" panose="020B0600070205080204" pitchFamily="34" charset="-128"/>
              </a:rPr>
              <a:t>K</a:t>
            </a:r>
            <a:r>
              <a:rPr lang="en-AU" altLang="it-IT">
                <a:latin typeface="Courier New" panose="02070309020205020404" pitchFamily="49" charset="0"/>
                <a:ea typeface="MS PGothic" panose="020B0600070205080204" pitchFamily="34" charset="-128"/>
              </a:rPr>
              <a:t>(P</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XOR C</a:t>
            </a:r>
            <a:r>
              <a:rPr lang="en-AU" altLang="it-IT" baseline="-25000">
                <a:latin typeface="Courier New" panose="02070309020205020404" pitchFamily="49" charset="0"/>
                <a:ea typeface="MS PGothic" panose="020B0600070205080204" pitchFamily="34" charset="-128"/>
              </a:rPr>
              <a:t>i-1</a:t>
            </a:r>
            <a:r>
              <a:rPr lang="en-AU" altLang="it-IT">
                <a:latin typeface="Courier New" panose="02070309020205020404" pitchFamily="49" charset="0"/>
                <a:ea typeface="MS PGothic" panose="020B0600070205080204" pitchFamily="34" charset="-128"/>
              </a:rPr>
              <a:t>)</a:t>
            </a:r>
          </a:p>
          <a:p>
            <a:pPr lvl="1" eaLnBrk="1" hangingPunct="1">
              <a:buFont typeface="Wingdings" panose="05000000000000000000" pitchFamily="2" charset="2"/>
              <a:buNone/>
            </a:pPr>
            <a:r>
              <a:rPr lang="en-AU" altLang="it-IT">
                <a:latin typeface="Courier New" panose="02070309020205020404" pitchFamily="49" charset="0"/>
                <a:ea typeface="MS PGothic" panose="020B0600070205080204" pitchFamily="34" charset="-128"/>
              </a:rPr>
              <a:t>C</a:t>
            </a:r>
            <a:r>
              <a:rPr lang="en-AU" altLang="it-IT" baseline="-25000">
                <a:latin typeface="Courier New" panose="02070309020205020404" pitchFamily="49" charset="0"/>
                <a:ea typeface="MS PGothic" panose="020B0600070205080204" pitchFamily="34" charset="-128"/>
              </a:rPr>
              <a:t>-1</a:t>
            </a:r>
            <a:r>
              <a:rPr lang="en-AU" altLang="it-IT">
                <a:latin typeface="Courier New" panose="02070309020205020404" pitchFamily="49" charset="0"/>
                <a:ea typeface="MS PGothic" panose="020B0600070205080204" pitchFamily="34" charset="-128"/>
              </a:rPr>
              <a:t> = IV</a:t>
            </a:r>
            <a:r>
              <a:rPr lang="en-AU" altLang="it-IT">
                <a:ea typeface="MS PGothic" panose="020B0600070205080204" pitchFamily="34" charset="-128"/>
              </a:rPr>
              <a:t> </a:t>
            </a:r>
          </a:p>
          <a:p>
            <a:pPr eaLnBrk="1" hangingPunct="1"/>
            <a:r>
              <a:rPr lang="en-US" altLang="it-IT">
                <a:ea typeface="MS PGothic" panose="020B0600070205080204" pitchFamily="34" charset="-128"/>
              </a:rPr>
              <a:t>uses: bulk data encryption, authentication, TCP</a:t>
            </a:r>
            <a:endParaRPr lang="en-AU" altLang="it-IT">
              <a:ea typeface="MS PGothic"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a:extLst>
              <a:ext uri="{FF2B5EF4-FFF2-40B4-BE49-F238E27FC236}">
                <a16:creationId xmlns:a16="http://schemas.microsoft.com/office/drawing/2014/main" id="{EB279736-1DAC-4200-97B4-50B11AC3C3D3}"/>
              </a:ext>
            </a:extLst>
          </p:cNvPr>
          <p:cNvSpPr>
            <a:spLocks noGrp="1" noChangeArrowheads="1"/>
          </p:cNvSpPr>
          <p:nvPr>
            <p:ph type="title"/>
          </p:nvPr>
        </p:nvSpPr>
        <p:spPr>
          <a:xfrm>
            <a:off x="1524000" y="228600"/>
            <a:ext cx="2743200" cy="5867400"/>
          </a:xfrm>
        </p:spPr>
        <p:txBody>
          <a:bodyPr/>
          <a:lstStyle/>
          <a:p>
            <a:pPr eaLnBrk="1" fontAlgn="auto" hangingPunct="1">
              <a:spcAft>
                <a:spcPts val="0"/>
              </a:spcAft>
              <a:defRPr/>
            </a:pPr>
            <a:r>
              <a:rPr lang="en-AU">
                <a:ea typeface="ＭＳ Ｐゴシック" pitchFamily="-107" charset="-128"/>
                <a:cs typeface="ＭＳ Ｐゴシック" pitchFamily="-107" charset="-128"/>
              </a:rPr>
              <a:t>Cipher Block Chaining (CBC)</a:t>
            </a:r>
          </a:p>
        </p:txBody>
      </p:sp>
      <p:pic>
        <p:nvPicPr>
          <p:cNvPr id="132099" name="Picture 6">
            <a:extLst>
              <a:ext uri="{FF2B5EF4-FFF2-40B4-BE49-F238E27FC236}">
                <a16:creationId xmlns:a16="http://schemas.microsoft.com/office/drawing/2014/main" id="{C4D9608A-45C4-47D0-97B5-7584A5C2AD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81001"/>
            <a:ext cx="6249988" cy="608806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D84D0029-7234-4C28-AEAA-A45938FE4270}"/>
              </a:ext>
            </a:extLst>
          </p:cNvPr>
          <p:cNvSpPr>
            <a:spLocks noGrp="1" noChangeArrowheads="1"/>
          </p:cNvSpPr>
          <p:nvPr>
            <p:ph type="title"/>
          </p:nvPr>
        </p:nvSpPr>
        <p:spPr/>
        <p:txBody>
          <a:bodyPr/>
          <a:lstStyle/>
          <a:p>
            <a:pPr eaLnBrk="1" fontAlgn="auto" hangingPunct="1">
              <a:spcAft>
                <a:spcPts val="0"/>
              </a:spcAft>
              <a:defRPr/>
            </a:pPr>
            <a:r>
              <a:rPr lang="en-AU" sz="4000">
                <a:ea typeface="ＭＳ Ｐゴシック" pitchFamily="-107" charset="-128"/>
                <a:cs typeface="ＭＳ Ｐゴシック" pitchFamily="-107" charset="-128"/>
              </a:rPr>
              <a:t>Message Padding</a:t>
            </a:r>
          </a:p>
        </p:txBody>
      </p:sp>
      <p:sp>
        <p:nvSpPr>
          <p:cNvPr id="134147" name="Rectangle 3">
            <a:extLst>
              <a:ext uri="{FF2B5EF4-FFF2-40B4-BE49-F238E27FC236}">
                <a16:creationId xmlns:a16="http://schemas.microsoft.com/office/drawing/2014/main" id="{2CCFA393-F6F8-462D-A39D-84B324C5B4B2}"/>
              </a:ext>
            </a:extLst>
          </p:cNvPr>
          <p:cNvSpPr>
            <a:spLocks noGrp="1"/>
          </p:cNvSpPr>
          <p:nvPr>
            <p:ph idx="1"/>
          </p:nvPr>
        </p:nvSpPr>
        <p:spPr>
          <a:xfrm>
            <a:off x="1919288" y="1341438"/>
            <a:ext cx="8458200" cy="4953000"/>
          </a:xfrm>
        </p:spPr>
        <p:txBody>
          <a:bodyPr/>
          <a:lstStyle/>
          <a:p>
            <a:pPr eaLnBrk="1" hangingPunct="1">
              <a:lnSpc>
                <a:spcPct val="90000"/>
              </a:lnSpc>
              <a:buFont typeface="Wingdings" panose="05000000000000000000" pitchFamily="2" charset="2"/>
              <a:buChar char="Ø"/>
            </a:pPr>
            <a:r>
              <a:rPr lang="en-AU" altLang="it-IT" sz="2800">
                <a:ea typeface="MS PGothic" panose="020B0600070205080204" pitchFamily="34" charset="-128"/>
              </a:rPr>
              <a:t>at end of message must handle a possible last short block </a:t>
            </a:r>
          </a:p>
          <a:p>
            <a:pPr lvl="1" eaLnBrk="1" hangingPunct="1">
              <a:lnSpc>
                <a:spcPct val="90000"/>
              </a:lnSpc>
              <a:buFont typeface="Wingdings" panose="05000000000000000000" pitchFamily="2" charset="2"/>
              <a:buChar char="l"/>
            </a:pPr>
            <a:r>
              <a:rPr lang="en-US" altLang="it-IT" sz="2400">
                <a:ea typeface="MS PGothic" panose="020B0600070205080204" pitchFamily="34" charset="-128"/>
              </a:rPr>
              <a:t>which is not as large as blocksize of cipher</a:t>
            </a:r>
          </a:p>
          <a:p>
            <a:pPr lvl="1" eaLnBrk="1" hangingPunct="1">
              <a:lnSpc>
                <a:spcPct val="90000"/>
              </a:lnSpc>
              <a:buFont typeface="Wingdings" panose="05000000000000000000" pitchFamily="2" charset="2"/>
              <a:buChar char="l"/>
            </a:pPr>
            <a:r>
              <a:rPr lang="en-US" altLang="it-IT" sz="2400">
                <a:ea typeface="MS PGothic" panose="020B0600070205080204" pitchFamily="34" charset="-128"/>
              </a:rPr>
              <a:t>pad either with known non-data value (eg nulls)</a:t>
            </a:r>
            <a:endParaRPr lang="en-AU" altLang="it-IT" sz="2400">
              <a:ea typeface="MS PGothic" panose="020B0600070205080204" pitchFamily="34" charset="-128"/>
            </a:endParaRP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or pad last block along with count of pad size</a:t>
            </a:r>
            <a:r>
              <a:rPr lang="en-AU" altLang="it-IT" sz="2000">
                <a:ea typeface="MS PGothic" panose="020B0600070205080204" pitchFamily="34" charset="-128"/>
              </a:rPr>
              <a:t> </a:t>
            </a:r>
          </a:p>
          <a:p>
            <a:pPr lvl="2" eaLnBrk="1" hangingPunct="1">
              <a:lnSpc>
                <a:spcPct val="90000"/>
              </a:lnSpc>
            </a:pPr>
            <a:r>
              <a:rPr lang="en-AU" altLang="it-IT" sz="1800">
                <a:ea typeface="MS PGothic" panose="020B0600070205080204" pitchFamily="34" charset="-128"/>
              </a:rPr>
              <a:t>eg. [ b1 b2 b3 0 0 0 0 5] </a:t>
            </a:r>
          </a:p>
          <a:p>
            <a:pPr lvl="2" eaLnBrk="1" hangingPunct="1">
              <a:lnSpc>
                <a:spcPct val="90000"/>
              </a:lnSpc>
            </a:pPr>
            <a:r>
              <a:rPr lang="en-AU" altLang="it-IT" sz="1800">
                <a:ea typeface="MS PGothic" panose="020B0600070205080204" pitchFamily="34" charset="-128"/>
              </a:rPr>
              <a:t>means have 3 data bytes, then 5 bytes pad+count</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this may require an extra entire block over those in message</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there are other, more esoteric modes, which avoid the need for an extra block</a:t>
            </a:r>
          </a:p>
          <a:p>
            <a:pPr eaLnBrk="1" hangingPunct="1">
              <a:lnSpc>
                <a:spcPct val="90000"/>
              </a:lnSpc>
              <a:buFont typeface="Wingdings" panose="05000000000000000000" pitchFamily="2" charset="2"/>
              <a:buChar char="Ø"/>
            </a:pPr>
            <a:r>
              <a:rPr lang="en-AU" altLang="it-IT" sz="2800" b="1">
                <a:ea typeface="MS PGothic" panose="020B0600070205080204" pitchFamily="34" charset="-128"/>
              </a:rPr>
              <a:t>Bad Padding + CBC = Problems (see BEAST attack)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7801F76-E9A1-40A1-BC6B-393FC1782DF7}"/>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rPr>
              <a:t>Some Basic Terminology</a:t>
            </a:r>
          </a:p>
        </p:txBody>
      </p:sp>
      <p:sp>
        <p:nvSpPr>
          <p:cNvPr id="48131" name="Rectangle 3">
            <a:extLst>
              <a:ext uri="{FF2B5EF4-FFF2-40B4-BE49-F238E27FC236}">
                <a16:creationId xmlns:a16="http://schemas.microsoft.com/office/drawing/2014/main" id="{7AF55EB4-553D-455D-9F69-7657C0C5BCB9}"/>
              </a:ext>
            </a:extLst>
          </p:cNvPr>
          <p:cNvSpPr>
            <a:spLocks noGrp="1" noChangeArrowheads="1"/>
          </p:cNvSpPr>
          <p:nvPr>
            <p:ph idx="1"/>
          </p:nvPr>
        </p:nvSpPr>
        <p:spPr>
          <a:xfrm>
            <a:off x="1981200" y="1773238"/>
            <a:ext cx="8229600" cy="4779962"/>
          </a:xfrm>
        </p:spPr>
        <p:txBody>
          <a:bodyPr rtlCol="0">
            <a:normAutofit lnSpcReduction="10000"/>
          </a:bodyPr>
          <a:lstStyle/>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plaintext</a:t>
            </a:r>
            <a:r>
              <a:rPr lang="en-AU" dirty="0">
                <a:ea typeface="ＭＳ Ｐゴシック" pitchFamily="34" charset="-128"/>
              </a:rPr>
              <a:t> - original message </a:t>
            </a:r>
          </a:p>
          <a:p>
            <a:pPr marL="182880" indent="-182880" eaLnBrk="1" fontAlgn="auto" hangingPunct="1">
              <a:lnSpc>
                <a:spcPct val="80000"/>
              </a:lnSpc>
              <a:spcAft>
                <a:spcPts val="1200"/>
              </a:spcAft>
              <a:buFont typeface="Wingdings 2"/>
              <a:buChar char=""/>
              <a:defRPr/>
            </a:pPr>
            <a:r>
              <a:rPr lang="en-AU" b="1" dirty="0" err="1">
                <a:ea typeface="ＭＳ Ｐゴシック" pitchFamily="34" charset="-128"/>
              </a:rPr>
              <a:t>ciphertext</a:t>
            </a:r>
            <a:r>
              <a:rPr lang="en-AU" dirty="0">
                <a:ea typeface="ＭＳ Ｐゴシック" pitchFamily="34" charset="-128"/>
              </a:rPr>
              <a:t> - coded message </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cipher</a:t>
            </a:r>
            <a:r>
              <a:rPr lang="en-AU" dirty="0">
                <a:ea typeface="ＭＳ Ｐゴシック" pitchFamily="34" charset="-128"/>
              </a:rPr>
              <a:t> - algorithm for transforming plaintext to </a:t>
            </a:r>
            <a:r>
              <a:rPr lang="en-AU" dirty="0" err="1">
                <a:ea typeface="ＭＳ Ｐゴシック" pitchFamily="34" charset="-128"/>
              </a:rPr>
              <a:t>ciphertext</a:t>
            </a:r>
            <a:r>
              <a:rPr lang="en-AU" dirty="0">
                <a:ea typeface="ＭＳ Ｐゴシック" pitchFamily="34" charset="-128"/>
              </a:rPr>
              <a:t> </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key</a:t>
            </a:r>
            <a:r>
              <a:rPr lang="en-AU" dirty="0">
                <a:ea typeface="ＭＳ Ｐゴシック" pitchFamily="34" charset="-128"/>
              </a:rPr>
              <a:t> - info used in cipher known only to sender/receiver </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encipher (encrypt)</a:t>
            </a:r>
            <a:r>
              <a:rPr lang="en-AU" dirty="0">
                <a:ea typeface="ＭＳ Ｐゴシック" pitchFamily="34" charset="-128"/>
              </a:rPr>
              <a:t> - converting plaintext to </a:t>
            </a:r>
            <a:r>
              <a:rPr lang="en-AU" dirty="0" err="1">
                <a:ea typeface="ＭＳ Ｐゴシック" pitchFamily="34" charset="-128"/>
              </a:rPr>
              <a:t>ciphertext</a:t>
            </a:r>
            <a:r>
              <a:rPr lang="en-AU" dirty="0">
                <a:ea typeface="ＭＳ Ｐゴシック" pitchFamily="34" charset="-128"/>
              </a:rPr>
              <a:t> </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decipher (decrypt)</a:t>
            </a:r>
            <a:r>
              <a:rPr lang="en-AU" dirty="0">
                <a:ea typeface="ＭＳ Ｐゴシック" pitchFamily="34" charset="-128"/>
              </a:rPr>
              <a:t> - converting </a:t>
            </a:r>
            <a:r>
              <a:rPr lang="en-AU" dirty="0" err="1">
                <a:ea typeface="ＭＳ Ｐゴシック" pitchFamily="34" charset="-128"/>
              </a:rPr>
              <a:t>ciphertext</a:t>
            </a:r>
            <a:r>
              <a:rPr lang="en-AU" dirty="0">
                <a:ea typeface="ＭＳ Ｐゴシック" pitchFamily="34" charset="-128"/>
              </a:rPr>
              <a:t> to plaintext</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cryptography</a:t>
            </a:r>
            <a:r>
              <a:rPr lang="en-AU" dirty="0">
                <a:ea typeface="ＭＳ Ｐゴシック" pitchFamily="34" charset="-128"/>
              </a:rPr>
              <a:t> - study of encryption principles/methods</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cryptanalysis (</a:t>
            </a:r>
            <a:r>
              <a:rPr lang="en-AU" b="1" dirty="0" err="1">
                <a:ea typeface="ＭＳ Ｐゴシック" pitchFamily="34" charset="-128"/>
              </a:rPr>
              <a:t>codebreaking</a:t>
            </a:r>
            <a:r>
              <a:rPr lang="en-AU" b="1" dirty="0">
                <a:ea typeface="ＭＳ Ｐゴシック" pitchFamily="34" charset="-128"/>
              </a:rPr>
              <a:t>)</a:t>
            </a:r>
            <a:r>
              <a:rPr lang="en-AU" dirty="0">
                <a:ea typeface="ＭＳ Ｐゴシック" pitchFamily="34" charset="-128"/>
              </a:rPr>
              <a:t> - study of principles/ methods of deciphering </a:t>
            </a:r>
            <a:r>
              <a:rPr lang="en-AU" dirty="0" err="1">
                <a:ea typeface="ＭＳ Ｐゴシック" pitchFamily="34" charset="-128"/>
              </a:rPr>
              <a:t>ciphertext</a:t>
            </a:r>
            <a:r>
              <a:rPr lang="en-AU" dirty="0">
                <a:ea typeface="ＭＳ Ｐゴシック" pitchFamily="34" charset="-128"/>
              </a:rPr>
              <a:t> </a:t>
            </a:r>
            <a:r>
              <a:rPr lang="en-AU" i="1" dirty="0">
                <a:ea typeface="ＭＳ Ｐゴシック" pitchFamily="34" charset="-128"/>
              </a:rPr>
              <a:t>without</a:t>
            </a:r>
            <a:r>
              <a:rPr lang="en-AU" dirty="0">
                <a:ea typeface="ＭＳ Ｐゴシック" pitchFamily="34" charset="-128"/>
              </a:rPr>
              <a:t> knowing secret keys</a:t>
            </a:r>
          </a:p>
          <a:p>
            <a:pPr marL="182880" indent="-182880" eaLnBrk="1" fontAlgn="auto" hangingPunct="1">
              <a:lnSpc>
                <a:spcPct val="80000"/>
              </a:lnSpc>
              <a:spcAft>
                <a:spcPts val="1200"/>
              </a:spcAft>
              <a:buFont typeface="Wingdings 2"/>
              <a:buChar char=""/>
              <a:defRPr/>
            </a:pPr>
            <a:r>
              <a:rPr lang="en-AU" b="1" dirty="0">
                <a:ea typeface="ＭＳ Ｐゴシック" pitchFamily="34" charset="-128"/>
              </a:rPr>
              <a:t>cryptology</a:t>
            </a:r>
            <a:r>
              <a:rPr lang="en-AU" dirty="0">
                <a:ea typeface="ＭＳ Ｐゴシック" pitchFamily="34" charset="-128"/>
              </a:rPr>
              <a:t> - field of both cryptography and cryptanalysis</a:t>
            </a:r>
            <a:endParaRPr lang="en-AU" sz="2000" dirty="0">
              <a:ea typeface="ＭＳ Ｐゴシック"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FBAE59A-BB22-4E88-A96A-CFE890020AF1}"/>
              </a:ext>
            </a:extLst>
          </p:cNvPr>
          <p:cNvSpPr>
            <a:spLocks noGrp="1" noChangeArrowheads="1"/>
          </p:cNvSpPr>
          <p:nvPr>
            <p:ph type="title"/>
          </p:nvPr>
        </p:nvSpPr>
        <p:spPr/>
        <p:txBody>
          <a:bodyPr>
            <a:normAutofit/>
          </a:bodyPr>
          <a:lstStyle/>
          <a:p>
            <a:pPr eaLnBrk="1" fontAlgn="auto" hangingPunct="1">
              <a:spcAft>
                <a:spcPts val="0"/>
              </a:spcAft>
              <a:defRPr/>
            </a:pPr>
            <a:r>
              <a:rPr lang="en-AU" sz="4000">
                <a:ea typeface="ＭＳ Ｐゴシック" pitchFamily="-107" charset="-128"/>
                <a:cs typeface="ＭＳ Ｐゴシック" pitchFamily="-107" charset="-128"/>
              </a:rPr>
              <a:t>Advantages and Limitations of CBC</a:t>
            </a:r>
          </a:p>
        </p:txBody>
      </p:sp>
      <p:sp>
        <p:nvSpPr>
          <p:cNvPr id="136195" name="Rectangle 3">
            <a:extLst>
              <a:ext uri="{FF2B5EF4-FFF2-40B4-BE49-F238E27FC236}">
                <a16:creationId xmlns:a16="http://schemas.microsoft.com/office/drawing/2014/main" id="{31566A8D-4863-44AF-8C7A-3969EFBE8DED}"/>
              </a:ext>
            </a:extLst>
          </p:cNvPr>
          <p:cNvSpPr>
            <a:spLocks noGrp="1"/>
          </p:cNvSpPr>
          <p:nvPr>
            <p:ph idx="1"/>
          </p:nvPr>
        </p:nvSpPr>
        <p:spPr>
          <a:xfrm>
            <a:off x="1981200" y="1676400"/>
            <a:ext cx="8458200" cy="4953000"/>
          </a:xfrm>
        </p:spPr>
        <p:txBody>
          <a:bodyPr/>
          <a:lstStyle/>
          <a:p>
            <a:pPr eaLnBrk="1" hangingPunct="1">
              <a:lnSpc>
                <a:spcPct val="90000"/>
              </a:lnSpc>
              <a:buFont typeface="Wingdings" panose="05000000000000000000" pitchFamily="2" charset="2"/>
              <a:buChar char="Ø"/>
            </a:pPr>
            <a:r>
              <a:rPr lang="en-AU" altLang="it-IT" dirty="0">
                <a:ea typeface="MS PGothic" panose="020B0600070205080204" pitchFamily="34" charset="-128"/>
              </a:rPr>
              <a:t>a ciphertext block depends on </a:t>
            </a:r>
            <a:r>
              <a:rPr lang="en-AU" altLang="it-IT" b="1" dirty="0">
                <a:ea typeface="MS PGothic" panose="020B0600070205080204" pitchFamily="34" charset="-128"/>
              </a:rPr>
              <a:t>all</a:t>
            </a:r>
            <a:r>
              <a:rPr lang="en-AU" altLang="it-IT" dirty="0">
                <a:ea typeface="MS PGothic" panose="020B0600070205080204" pitchFamily="34" charset="-128"/>
              </a:rPr>
              <a:t> blocks before it</a:t>
            </a:r>
          </a:p>
          <a:p>
            <a:pPr eaLnBrk="1" hangingPunct="1">
              <a:lnSpc>
                <a:spcPct val="90000"/>
              </a:lnSpc>
              <a:buFont typeface="Wingdings" panose="05000000000000000000" pitchFamily="2" charset="2"/>
              <a:buChar char="Ø"/>
            </a:pPr>
            <a:r>
              <a:rPr lang="en-AU" altLang="it-IT" dirty="0">
                <a:ea typeface="MS PGothic" panose="020B0600070205080204" pitchFamily="34" charset="-128"/>
              </a:rPr>
              <a:t>any change to a block affects all following ciphertext blocks</a:t>
            </a:r>
          </a:p>
          <a:p>
            <a:pPr eaLnBrk="1" hangingPunct="1">
              <a:lnSpc>
                <a:spcPct val="90000"/>
              </a:lnSpc>
              <a:buFont typeface="Wingdings" panose="05000000000000000000" pitchFamily="2" charset="2"/>
              <a:buChar char="Ø"/>
            </a:pPr>
            <a:r>
              <a:rPr lang="en-AU" altLang="it-IT" dirty="0">
                <a:ea typeface="MS PGothic" panose="020B0600070205080204" pitchFamily="34" charset="-128"/>
              </a:rPr>
              <a:t>need </a:t>
            </a:r>
            <a:r>
              <a:rPr lang="en-AU" altLang="it-IT" b="1" dirty="0">
                <a:ea typeface="MS PGothic" panose="020B0600070205080204" pitchFamily="34" charset="-128"/>
              </a:rPr>
              <a:t>Initialization Vector</a:t>
            </a:r>
            <a:r>
              <a:rPr lang="en-AU" altLang="it-IT" dirty="0">
                <a:ea typeface="MS PGothic" panose="020B0600070205080204" pitchFamily="34" charset="-128"/>
              </a:rPr>
              <a:t> (IV) </a:t>
            </a:r>
          </a:p>
          <a:p>
            <a:pPr lvl="1" eaLnBrk="1" hangingPunct="1">
              <a:lnSpc>
                <a:spcPct val="90000"/>
              </a:lnSpc>
              <a:buFont typeface="Wingdings" panose="05000000000000000000" pitchFamily="2" charset="2"/>
              <a:buChar char="l"/>
            </a:pPr>
            <a:r>
              <a:rPr lang="en-AU" altLang="it-IT" sz="2400" dirty="0">
                <a:ea typeface="MS PGothic" panose="020B0600070205080204" pitchFamily="34" charset="-128"/>
              </a:rPr>
              <a:t>which must be known to sender &amp; receiver </a:t>
            </a:r>
          </a:p>
          <a:p>
            <a:pPr lvl="1" eaLnBrk="1" hangingPunct="1">
              <a:lnSpc>
                <a:spcPct val="90000"/>
              </a:lnSpc>
              <a:buFont typeface="Wingdings" panose="05000000000000000000" pitchFamily="2" charset="2"/>
              <a:buChar char="l"/>
            </a:pPr>
            <a:r>
              <a:rPr lang="en-AU" altLang="it-IT" sz="2400" dirty="0">
                <a:ea typeface="MS PGothic" panose="020B0600070205080204" pitchFamily="34" charset="-128"/>
              </a:rPr>
              <a:t>if sent in clear, an attacker can change bits of first block, and change IV to compensate </a:t>
            </a:r>
          </a:p>
          <a:p>
            <a:pPr lvl="1" eaLnBrk="1" hangingPunct="1">
              <a:lnSpc>
                <a:spcPct val="90000"/>
              </a:lnSpc>
              <a:buFont typeface="Wingdings" panose="05000000000000000000" pitchFamily="2" charset="2"/>
              <a:buChar char="l"/>
            </a:pPr>
            <a:r>
              <a:rPr lang="en-AU" altLang="it-IT" sz="2400" dirty="0">
                <a:ea typeface="MS PGothic" panose="020B0600070205080204" pitchFamily="34" charset="-128"/>
              </a:rPr>
              <a:t>hence IV must either be a fixed value (as in EFTPOS) </a:t>
            </a:r>
          </a:p>
          <a:p>
            <a:pPr lvl="1" eaLnBrk="1" hangingPunct="1">
              <a:lnSpc>
                <a:spcPct val="90000"/>
              </a:lnSpc>
              <a:buFont typeface="Wingdings" panose="05000000000000000000" pitchFamily="2" charset="2"/>
              <a:buChar char="l"/>
            </a:pPr>
            <a:r>
              <a:rPr lang="en-AU" altLang="it-IT" sz="2400" dirty="0">
                <a:ea typeface="MS PGothic" panose="020B0600070205080204" pitchFamily="34" charset="-128"/>
              </a:rPr>
              <a:t>or must be sent encrypted in ECB mode before the rest of message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D2CF216D-E0D5-4BDF-9A6C-40A858D11D3D}"/>
              </a:ext>
            </a:extLst>
          </p:cNvPr>
          <p:cNvSpPr>
            <a:spLocks noGrp="1" noChangeArrowheads="1"/>
          </p:cNvSpPr>
          <p:nvPr>
            <p:ph type="title"/>
          </p:nvPr>
        </p:nvSpPr>
        <p:spPr/>
        <p:txBody>
          <a:bodyPr/>
          <a:lstStyle/>
          <a:p>
            <a:pPr eaLnBrk="1" fontAlgn="auto" hangingPunct="1">
              <a:spcAft>
                <a:spcPts val="0"/>
              </a:spcAft>
              <a:defRPr/>
            </a:pPr>
            <a:r>
              <a:rPr lang="en-AU">
                <a:ea typeface="ＭＳ Ｐゴシック" pitchFamily="-107" charset="-128"/>
                <a:cs typeface="ＭＳ Ｐゴシック" pitchFamily="-107" charset="-128"/>
              </a:rPr>
              <a:t>Output FeedBack (OFB)</a:t>
            </a:r>
          </a:p>
        </p:txBody>
      </p:sp>
      <p:sp>
        <p:nvSpPr>
          <p:cNvPr id="146435" name="Rectangle 3">
            <a:extLst>
              <a:ext uri="{FF2B5EF4-FFF2-40B4-BE49-F238E27FC236}">
                <a16:creationId xmlns:a16="http://schemas.microsoft.com/office/drawing/2014/main" id="{DD22D28F-D02C-4589-B9EE-D3162C1465D2}"/>
              </a:ext>
            </a:extLst>
          </p:cNvPr>
          <p:cNvSpPr>
            <a:spLocks noGrp="1"/>
          </p:cNvSpPr>
          <p:nvPr>
            <p:ph idx="1"/>
          </p:nvPr>
        </p:nvSpPr>
        <p:spPr>
          <a:xfrm>
            <a:off x="1981200" y="1676400"/>
            <a:ext cx="8458200" cy="4800600"/>
          </a:xfrm>
        </p:spPr>
        <p:txBody>
          <a:bodyPr/>
          <a:lstStyle/>
          <a:p>
            <a:pPr eaLnBrk="1" hangingPunct="1">
              <a:lnSpc>
                <a:spcPct val="90000"/>
              </a:lnSpc>
            </a:pPr>
            <a:r>
              <a:rPr lang="en-AU" altLang="it-IT">
                <a:ea typeface="MS PGothic" panose="020B0600070205080204" pitchFamily="34" charset="-128"/>
              </a:rPr>
              <a:t>message is treated as a stream of bits </a:t>
            </a:r>
          </a:p>
          <a:p>
            <a:pPr eaLnBrk="1" hangingPunct="1">
              <a:lnSpc>
                <a:spcPct val="90000"/>
              </a:lnSpc>
            </a:pPr>
            <a:r>
              <a:rPr lang="en-AU" altLang="it-IT">
                <a:ea typeface="MS PGothic" panose="020B0600070205080204" pitchFamily="34" charset="-128"/>
              </a:rPr>
              <a:t>output of cipher is added to message </a:t>
            </a:r>
          </a:p>
          <a:p>
            <a:pPr eaLnBrk="1" hangingPunct="1">
              <a:lnSpc>
                <a:spcPct val="90000"/>
              </a:lnSpc>
            </a:pPr>
            <a:r>
              <a:rPr lang="en-AU" altLang="it-IT">
                <a:ea typeface="MS PGothic" panose="020B0600070205080204" pitchFamily="34" charset="-128"/>
              </a:rPr>
              <a:t>output is then feed back (hence name) </a:t>
            </a:r>
          </a:p>
          <a:p>
            <a:pPr eaLnBrk="1" hangingPunct="1">
              <a:lnSpc>
                <a:spcPct val="90000"/>
              </a:lnSpc>
            </a:pPr>
            <a:r>
              <a:rPr lang="en-AU" altLang="it-IT">
                <a:ea typeface="MS PGothic" panose="020B0600070205080204" pitchFamily="34" charset="-128"/>
              </a:rPr>
              <a:t>feedback is independent of message </a:t>
            </a:r>
          </a:p>
          <a:p>
            <a:pPr eaLnBrk="1" hangingPunct="1">
              <a:lnSpc>
                <a:spcPct val="90000"/>
              </a:lnSpc>
            </a:pPr>
            <a:r>
              <a:rPr lang="en-AU" altLang="it-IT">
                <a:ea typeface="MS PGothic" panose="020B0600070205080204" pitchFamily="34" charset="-128"/>
              </a:rPr>
              <a:t>can be computed in advance</a:t>
            </a:r>
          </a:p>
          <a:p>
            <a:pPr lvl="1" eaLnBrk="1" hangingPunct="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O</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 E</a:t>
            </a:r>
            <a:r>
              <a:rPr lang="en-AU" altLang="it-IT" sz="2400" baseline="-25000">
                <a:latin typeface="Courier New" panose="02070309020205020404" pitchFamily="49" charset="0"/>
                <a:ea typeface="MS PGothic" panose="020B0600070205080204" pitchFamily="34" charset="-128"/>
              </a:rPr>
              <a:t>K</a:t>
            </a:r>
            <a:r>
              <a:rPr lang="en-AU" altLang="it-IT" sz="2400">
                <a:latin typeface="Courier New" panose="02070309020205020404" pitchFamily="49" charset="0"/>
                <a:ea typeface="MS PGothic" panose="020B0600070205080204" pitchFamily="34" charset="-128"/>
              </a:rPr>
              <a:t>(O</a:t>
            </a:r>
            <a:r>
              <a:rPr lang="en-AU" altLang="it-IT" sz="2400" baseline="-25000">
                <a:latin typeface="Courier New" panose="02070309020205020404" pitchFamily="49" charset="0"/>
                <a:ea typeface="MS PGothic" panose="020B0600070205080204" pitchFamily="34" charset="-128"/>
              </a:rPr>
              <a:t>i-1</a:t>
            </a:r>
            <a:r>
              <a:rPr lang="en-AU" altLang="it-IT" sz="2400">
                <a:latin typeface="Courier New" panose="02070309020205020404" pitchFamily="49" charset="0"/>
                <a:ea typeface="MS PGothic" panose="020B0600070205080204" pitchFamily="34" charset="-128"/>
              </a:rPr>
              <a:t>)</a:t>
            </a:r>
          </a:p>
          <a:p>
            <a:pPr lvl="1" eaLnBrk="1" hangingPunct="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C</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 P</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XOR O</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a:t>
            </a:r>
          </a:p>
          <a:p>
            <a:pPr lvl="1" eaLnBrk="1" hangingPunct="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O</a:t>
            </a:r>
            <a:r>
              <a:rPr lang="en-AU" altLang="it-IT" sz="2400" baseline="-25000">
                <a:latin typeface="Courier New" panose="02070309020205020404" pitchFamily="49" charset="0"/>
                <a:ea typeface="MS PGothic" panose="020B0600070205080204" pitchFamily="34" charset="-128"/>
              </a:rPr>
              <a:t>-1</a:t>
            </a:r>
            <a:r>
              <a:rPr lang="en-AU" altLang="it-IT" sz="2400">
                <a:latin typeface="Courier New" panose="02070309020205020404" pitchFamily="49" charset="0"/>
                <a:ea typeface="MS PGothic" panose="020B0600070205080204" pitchFamily="34" charset="-128"/>
              </a:rPr>
              <a:t> = IV</a:t>
            </a:r>
          </a:p>
          <a:p>
            <a:pPr eaLnBrk="1" hangingPunct="1">
              <a:lnSpc>
                <a:spcPct val="90000"/>
              </a:lnSpc>
            </a:pPr>
            <a:r>
              <a:rPr lang="en-US" altLang="it-IT">
                <a:ea typeface="MS PGothic" panose="020B0600070205080204" pitchFamily="34" charset="-128"/>
              </a:rPr>
              <a:t>uses: stream encryption on noisy channels, UDP</a:t>
            </a:r>
            <a:endParaRPr lang="en-AU" altLang="it-IT">
              <a:ea typeface="MS PGothic"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886529F-A907-42CC-BE3D-B4E97050B6D3}"/>
              </a:ext>
            </a:extLst>
          </p:cNvPr>
          <p:cNvSpPr>
            <a:spLocks noGrp="1" noChangeArrowheads="1"/>
          </p:cNvSpPr>
          <p:nvPr>
            <p:ph type="title"/>
          </p:nvPr>
        </p:nvSpPr>
        <p:spPr>
          <a:xfrm>
            <a:off x="1524000" y="304800"/>
            <a:ext cx="2895600" cy="5818188"/>
          </a:xfrm>
        </p:spPr>
        <p:txBody>
          <a:bodyPr/>
          <a:lstStyle/>
          <a:p>
            <a:pPr eaLnBrk="1" fontAlgn="auto" hangingPunct="1">
              <a:spcAft>
                <a:spcPts val="0"/>
              </a:spcAft>
              <a:defRPr/>
            </a:pPr>
            <a:r>
              <a:rPr lang="en-AU">
                <a:ea typeface="ＭＳ Ｐゴシック" pitchFamily="-107" charset="-128"/>
                <a:cs typeface="ＭＳ Ｐゴシック" pitchFamily="-107" charset="-128"/>
              </a:rPr>
              <a:t>Output FeedBack (OFB)</a:t>
            </a:r>
          </a:p>
        </p:txBody>
      </p:sp>
      <p:pic>
        <p:nvPicPr>
          <p:cNvPr id="148483" name="Picture 6">
            <a:extLst>
              <a:ext uri="{FF2B5EF4-FFF2-40B4-BE49-F238E27FC236}">
                <a16:creationId xmlns:a16="http://schemas.microsoft.com/office/drawing/2014/main" id="{456A74B4-7EE0-4D12-9D67-BE130F24A4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8638" y="152401"/>
            <a:ext cx="6229350" cy="6411913"/>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C3C13D5-091F-4171-87EE-34EDB5883B86}"/>
              </a:ext>
            </a:extLst>
          </p:cNvPr>
          <p:cNvSpPr>
            <a:spLocks noGrp="1" noChangeArrowheads="1"/>
          </p:cNvSpPr>
          <p:nvPr>
            <p:ph type="title"/>
          </p:nvPr>
        </p:nvSpPr>
        <p:spPr/>
        <p:txBody>
          <a:bodyPr>
            <a:normAutofit/>
          </a:bodyPr>
          <a:lstStyle/>
          <a:p>
            <a:pPr eaLnBrk="1" fontAlgn="auto" hangingPunct="1">
              <a:spcAft>
                <a:spcPts val="0"/>
              </a:spcAft>
              <a:defRPr/>
            </a:pPr>
            <a:r>
              <a:rPr lang="en-AU" sz="4000">
                <a:ea typeface="ＭＳ Ｐゴシック" pitchFamily="-107" charset="-128"/>
                <a:cs typeface="ＭＳ Ｐゴシック" pitchFamily="-107" charset="-128"/>
              </a:rPr>
              <a:t>Advantages and Limitations of OFB</a:t>
            </a:r>
          </a:p>
        </p:txBody>
      </p:sp>
      <p:sp>
        <p:nvSpPr>
          <p:cNvPr id="150531" name="Rectangle 3">
            <a:extLst>
              <a:ext uri="{FF2B5EF4-FFF2-40B4-BE49-F238E27FC236}">
                <a16:creationId xmlns:a16="http://schemas.microsoft.com/office/drawing/2014/main" id="{6F6972E5-7054-4B11-B6EB-975F2F5EE72F}"/>
              </a:ext>
            </a:extLst>
          </p:cNvPr>
          <p:cNvSpPr>
            <a:spLocks noGrp="1"/>
          </p:cNvSpPr>
          <p:nvPr>
            <p:ph idx="1"/>
          </p:nvPr>
        </p:nvSpPr>
        <p:spPr/>
        <p:txBody>
          <a:bodyPr/>
          <a:lstStyle/>
          <a:p>
            <a:pPr eaLnBrk="1" hangingPunct="1">
              <a:lnSpc>
                <a:spcPct val="90000"/>
              </a:lnSpc>
              <a:buFont typeface="Wingdings" panose="05000000000000000000" pitchFamily="2" charset="2"/>
              <a:buChar char="Ø"/>
            </a:pPr>
            <a:r>
              <a:rPr lang="en-AU" altLang="it-IT" sz="2800">
                <a:ea typeface="MS PGothic" panose="020B0600070205080204" pitchFamily="34" charset="-128"/>
              </a:rPr>
              <a:t>needs an IV which is unique for each use </a:t>
            </a:r>
          </a:p>
          <a:p>
            <a:pPr lvl="1" eaLnBrk="1" hangingPunct="1">
              <a:lnSpc>
                <a:spcPct val="90000"/>
              </a:lnSpc>
              <a:buFont typeface="Wingdings" panose="05000000000000000000" pitchFamily="2" charset="2"/>
              <a:buChar char="l"/>
            </a:pPr>
            <a:r>
              <a:rPr lang="en-AU" altLang="it-IT">
                <a:ea typeface="MS PGothic" panose="020B0600070205080204" pitchFamily="34" charset="-128"/>
              </a:rPr>
              <a:t>if ever reuse attacker can recover outputs</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bit errors do not propagate </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more vulnerable to message stream modification</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sender &amp; receiver must remain in sync</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only use with full block feedback</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subsequent research has shown that only </a:t>
            </a:r>
            <a:r>
              <a:rPr lang="en-AU" altLang="it-IT" sz="2400" b="1">
                <a:ea typeface="MS PGothic" panose="020B0600070205080204" pitchFamily="34" charset="-128"/>
              </a:rPr>
              <a:t>full block feedback</a:t>
            </a:r>
            <a:r>
              <a:rPr lang="en-AU" altLang="it-IT" sz="2400">
                <a:ea typeface="MS PGothic" panose="020B0600070205080204" pitchFamily="34" charset="-128"/>
              </a:rPr>
              <a:t> (ie OFB-64 or OFB-128) should ever be used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D2552EE-AF12-4DB8-B5F2-712744BA3622}"/>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Counter (CTR)</a:t>
            </a:r>
            <a:endParaRPr lang="en-AU">
              <a:ea typeface="ＭＳ Ｐゴシック" pitchFamily="34" charset="-128"/>
            </a:endParaRPr>
          </a:p>
        </p:txBody>
      </p:sp>
      <p:sp>
        <p:nvSpPr>
          <p:cNvPr id="152579" name="Rectangle 3">
            <a:extLst>
              <a:ext uri="{FF2B5EF4-FFF2-40B4-BE49-F238E27FC236}">
                <a16:creationId xmlns:a16="http://schemas.microsoft.com/office/drawing/2014/main" id="{08039662-4519-48F1-84D5-C88D7411F940}"/>
              </a:ext>
            </a:extLst>
          </p:cNvPr>
          <p:cNvSpPr>
            <a:spLocks noGrp="1"/>
          </p:cNvSpPr>
          <p:nvPr>
            <p:ph idx="1"/>
          </p:nvPr>
        </p:nvSpPr>
        <p:spPr/>
        <p:txBody>
          <a:bodyPr/>
          <a:lstStyle/>
          <a:p>
            <a:pPr eaLnBrk="1" hangingPunct="1"/>
            <a:r>
              <a:rPr lang="en-US" altLang="it-IT">
                <a:ea typeface="MS PGothic" panose="020B0600070205080204" pitchFamily="34" charset="-128"/>
              </a:rPr>
              <a:t>a “new” mode, though proposed early on</a:t>
            </a:r>
          </a:p>
          <a:p>
            <a:pPr eaLnBrk="1" hangingPunct="1"/>
            <a:r>
              <a:rPr lang="en-US" altLang="it-IT">
                <a:ea typeface="MS PGothic" panose="020B0600070205080204" pitchFamily="34" charset="-128"/>
              </a:rPr>
              <a:t>similar to OFB but encrypts counter value rather than any feedback value</a:t>
            </a:r>
          </a:p>
          <a:p>
            <a:pPr eaLnBrk="1" hangingPunct="1"/>
            <a:r>
              <a:rPr lang="en-US" altLang="it-IT">
                <a:ea typeface="MS PGothic" panose="020B0600070205080204" pitchFamily="34" charset="-128"/>
              </a:rPr>
              <a:t>must have a different key &amp; counter value for every plaintext block (never reused)</a:t>
            </a:r>
          </a:p>
          <a:p>
            <a:pPr lvl="1" eaLnBrk="1" hangingPunct="1">
              <a:buFont typeface="Wingdings" panose="05000000000000000000" pitchFamily="2" charset="2"/>
              <a:buNone/>
            </a:pPr>
            <a:r>
              <a:rPr lang="en-AU" altLang="it-IT">
                <a:latin typeface="Courier New" panose="02070309020205020404" pitchFamily="49" charset="0"/>
                <a:ea typeface="MS PGothic" panose="020B0600070205080204" pitchFamily="34" charset="-128"/>
              </a:rPr>
              <a:t>O</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 E</a:t>
            </a:r>
            <a:r>
              <a:rPr lang="en-AU" altLang="it-IT" baseline="-25000">
                <a:latin typeface="Courier New" panose="02070309020205020404" pitchFamily="49" charset="0"/>
                <a:ea typeface="MS PGothic" panose="020B0600070205080204" pitchFamily="34" charset="-128"/>
              </a:rPr>
              <a:t>K</a:t>
            </a:r>
            <a:r>
              <a:rPr lang="en-AU" altLang="it-IT">
                <a:latin typeface="Courier New" panose="02070309020205020404" pitchFamily="49" charset="0"/>
                <a:ea typeface="MS PGothic" panose="020B0600070205080204" pitchFamily="34" charset="-128"/>
              </a:rPr>
              <a:t>(i)</a:t>
            </a:r>
            <a:endParaRPr lang="en-US" altLang="it-IT">
              <a:ea typeface="MS PGothic" panose="020B0600070205080204" pitchFamily="34" charset="-128"/>
            </a:endParaRPr>
          </a:p>
          <a:p>
            <a:pPr lvl="1" eaLnBrk="1" hangingPunct="1">
              <a:buFont typeface="Wingdings" panose="05000000000000000000" pitchFamily="2" charset="2"/>
              <a:buNone/>
            </a:pPr>
            <a:r>
              <a:rPr lang="en-AU" altLang="it-IT">
                <a:latin typeface="Courier New" panose="02070309020205020404" pitchFamily="49" charset="0"/>
                <a:ea typeface="MS PGothic" panose="020B0600070205080204" pitchFamily="34" charset="-128"/>
              </a:rPr>
              <a:t>C</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 P</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XOR O</a:t>
            </a:r>
            <a:r>
              <a:rPr lang="en-AU" altLang="it-IT" baseline="-25000">
                <a:latin typeface="Courier New" panose="02070309020205020404" pitchFamily="49" charset="0"/>
                <a:ea typeface="MS PGothic" panose="020B0600070205080204" pitchFamily="34" charset="-128"/>
              </a:rPr>
              <a:t>i</a:t>
            </a:r>
            <a:r>
              <a:rPr lang="en-AU" altLang="it-IT">
                <a:latin typeface="Courier New" panose="02070309020205020404" pitchFamily="49" charset="0"/>
                <a:ea typeface="MS PGothic" panose="020B0600070205080204" pitchFamily="34" charset="-128"/>
              </a:rPr>
              <a:t> </a:t>
            </a:r>
          </a:p>
          <a:p>
            <a:pPr eaLnBrk="1" hangingPunct="1"/>
            <a:r>
              <a:rPr lang="en-US" altLang="it-IT">
                <a:ea typeface="MS PGothic" panose="020B0600070205080204" pitchFamily="34" charset="-128"/>
              </a:rPr>
              <a:t>uses: high-speed network encryptions, UDP</a:t>
            </a:r>
            <a:endParaRPr lang="en-AU" altLang="it-IT">
              <a:ea typeface="MS PGothic"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a:extLst>
              <a:ext uri="{FF2B5EF4-FFF2-40B4-BE49-F238E27FC236}">
                <a16:creationId xmlns:a16="http://schemas.microsoft.com/office/drawing/2014/main" id="{61D58E22-B614-4E9A-B4EC-AED0BB891631}"/>
              </a:ext>
            </a:extLst>
          </p:cNvPr>
          <p:cNvSpPr>
            <a:spLocks noGrp="1" noChangeArrowheads="1"/>
          </p:cNvSpPr>
          <p:nvPr>
            <p:ph type="title"/>
          </p:nvPr>
        </p:nvSpPr>
        <p:spPr>
          <a:xfrm>
            <a:off x="1524000" y="304800"/>
            <a:ext cx="2667000" cy="5818188"/>
          </a:xfrm>
        </p:spPr>
        <p:txBody>
          <a:bodyPr/>
          <a:lstStyle/>
          <a:p>
            <a:pPr eaLnBrk="1" fontAlgn="auto" hangingPunct="1">
              <a:spcAft>
                <a:spcPts val="0"/>
              </a:spcAft>
              <a:defRPr/>
            </a:pPr>
            <a:r>
              <a:rPr lang="en-US">
                <a:ea typeface="ＭＳ Ｐゴシック" pitchFamily="34" charset="-128"/>
              </a:rPr>
              <a:t>Counter (CTR)</a:t>
            </a:r>
            <a:endParaRPr lang="en-AU">
              <a:ea typeface="ＭＳ Ｐゴシック" pitchFamily="34" charset="-128"/>
            </a:endParaRPr>
          </a:p>
        </p:txBody>
      </p:sp>
      <p:pic>
        <p:nvPicPr>
          <p:cNvPr id="154627" name="Picture 6">
            <a:extLst>
              <a:ext uri="{FF2B5EF4-FFF2-40B4-BE49-F238E27FC236}">
                <a16:creationId xmlns:a16="http://schemas.microsoft.com/office/drawing/2014/main" id="{792324BD-D5AF-495C-BB78-66E92F5DC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228600"/>
            <a:ext cx="6315075" cy="644525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8A36D2C7-3E11-48B8-A272-82D417DE7F56}"/>
              </a:ext>
            </a:extLst>
          </p:cNvPr>
          <p:cNvSpPr>
            <a:spLocks noGrp="1" noChangeArrowheads="1"/>
          </p:cNvSpPr>
          <p:nvPr>
            <p:ph type="title"/>
          </p:nvPr>
        </p:nvSpPr>
        <p:spPr/>
        <p:txBody>
          <a:bodyPr>
            <a:normAutofit/>
          </a:bodyPr>
          <a:lstStyle/>
          <a:p>
            <a:pPr eaLnBrk="1" fontAlgn="auto" hangingPunct="1">
              <a:spcAft>
                <a:spcPts val="0"/>
              </a:spcAft>
              <a:defRPr/>
            </a:pPr>
            <a:r>
              <a:rPr lang="en-AU" sz="4000">
                <a:ea typeface="ＭＳ Ｐゴシック" pitchFamily="-107" charset="-128"/>
                <a:cs typeface="ＭＳ Ｐゴシック" pitchFamily="-107" charset="-128"/>
              </a:rPr>
              <a:t>Advantages and Limitations of CTR</a:t>
            </a:r>
          </a:p>
        </p:txBody>
      </p:sp>
      <p:sp>
        <p:nvSpPr>
          <p:cNvPr id="156675" name="Rectangle 3">
            <a:extLst>
              <a:ext uri="{FF2B5EF4-FFF2-40B4-BE49-F238E27FC236}">
                <a16:creationId xmlns:a16="http://schemas.microsoft.com/office/drawing/2014/main" id="{CD47FBED-F8FE-415A-8A1C-778AA5433C51}"/>
              </a:ext>
            </a:extLst>
          </p:cNvPr>
          <p:cNvSpPr>
            <a:spLocks noGrp="1"/>
          </p:cNvSpPr>
          <p:nvPr>
            <p:ph idx="1"/>
          </p:nvPr>
        </p:nvSpPr>
        <p:spPr/>
        <p:txBody>
          <a:bodyPr/>
          <a:lstStyle/>
          <a:p>
            <a:pPr eaLnBrk="1" hangingPunct="1"/>
            <a:r>
              <a:rPr lang="en-US" altLang="it-IT">
                <a:ea typeface="MS PGothic" panose="020B0600070205080204" pitchFamily="34" charset="-128"/>
              </a:rPr>
              <a:t>efficiency</a:t>
            </a:r>
          </a:p>
          <a:p>
            <a:pPr lvl="1" eaLnBrk="1" hangingPunct="1"/>
            <a:r>
              <a:rPr lang="en-US" altLang="it-IT">
                <a:ea typeface="MS PGothic" panose="020B0600070205080204" pitchFamily="34" charset="-128"/>
              </a:rPr>
              <a:t>can do parallel encryptions in h/w or s/w</a:t>
            </a:r>
          </a:p>
          <a:p>
            <a:pPr lvl="1" eaLnBrk="1" hangingPunct="1"/>
            <a:r>
              <a:rPr lang="en-US" altLang="it-IT">
                <a:ea typeface="MS PGothic" panose="020B0600070205080204" pitchFamily="34" charset="-128"/>
              </a:rPr>
              <a:t>can preprocess in advance of need</a:t>
            </a:r>
          </a:p>
          <a:p>
            <a:pPr lvl="1" eaLnBrk="1" hangingPunct="1"/>
            <a:r>
              <a:rPr lang="en-US" altLang="it-IT">
                <a:ea typeface="MS PGothic" panose="020B0600070205080204" pitchFamily="34" charset="-128"/>
              </a:rPr>
              <a:t>good for bursty high speed links</a:t>
            </a:r>
          </a:p>
          <a:p>
            <a:pPr eaLnBrk="1" hangingPunct="1"/>
            <a:r>
              <a:rPr lang="en-US" altLang="it-IT">
                <a:ea typeface="MS PGothic" panose="020B0600070205080204" pitchFamily="34" charset="-128"/>
              </a:rPr>
              <a:t>random access to encrypted data blocks</a:t>
            </a:r>
          </a:p>
          <a:p>
            <a:pPr eaLnBrk="1" hangingPunct="1"/>
            <a:r>
              <a:rPr lang="en-US" altLang="it-IT">
                <a:ea typeface="MS PGothic" panose="020B0600070205080204" pitchFamily="34" charset="-128"/>
              </a:rPr>
              <a:t>provable security (good as other modes)</a:t>
            </a:r>
          </a:p>
          <a:p>
            <a:pPr eaLnBrk="1" hangingPunct="1"/>
            <a:r>
              <a:rPr lang="en-US" altLang="it-IT">
                <a:ea typeface="MS PGothic" panose="020B0600070205080204" pitchFamily="34" charset="-128"/>
              </a:rPr>
              <a:t>but must ensure </a:t>
            </a:r>
            <a:r>
              <a:rPr lang="en-US" altLang="it-IT" b="1">
                <a:ea typeface="MS PGothic" panose="020B0600070205080204" pitchFamily="34" charset="-128"/>
              </a:rPr>
              <a:t>never reuse </a:t>
            </a:r>
            <a:r>
              <a:rPr lang="en-US" altLang="it-IT">
                <a:ea typeface="MS PGothic" panose="020B0600070205080204" pitchFamily="34" charset="-128"/>
              </a:rPr>
              <a:t>key/counter values, otherwise could break (cf OFB)</a:t>
            </a:r>
            <a:endParaRPr lang="en-AU" altLang="it-IT">
              <a:ea typeface="MS PGothic" panose="020B0600070205080204" pitchFamily="3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3E0155F-85B3-4469-852F-9745BF957FE1}"/>
              </a:ext>
            </a:extLst>
          </p:cNvPr>
          <p:cNvSpPr>
            <a:spLocks noGrp="1" noChangeArrowheads="1"/>
          </p:cNvSpPr>
          <p:nvPr>
            <p:ph type="title"/>
          </p:nvPr>
        </p:nvSpPr>
        <p:spPr>
          <a:xfrm>
            <a:off x="1981200" y="277814"/>
            <a:ext cx="8229600" cy="1322387"/>
          </a:xfrm>
        </p:spPr>
        <p:txBody>
          <a:bodyPr/>
          <a:lstStyle/>
          <a:p>
            <a:pPr eaLnBrk="1" fontAlgn="auto" hangingPunct="1">
              <a:spcAft>
                <a:spcPts val="0"/>
              </a:spcAft>
              <a:defRPr/>
            </a:pPr>
            <a:r>
              <a:rPr lang="en-US">
                <a:ea typeface="ＭＳ Ｐゴシック" pitchFamily="34" charset="-128"/>
              </a:rPr>
              <a:t>XTS-AES Mode</a:t>
            </a:r>
            <a:endParaRPr lang="en-AU">
              <a:ea typeface="ＭＳ Ｐゴシック" pitchFamily="34" charset="-128"/>
            </a:endParaRPr>
          </a:p>
        </p:txBody>
      </p:sp>
      <p:sp>
        <p:nvSpPr>
          <p:cNvPr id="105475" name="Rectangle 3">
            <a:extLst>
              <a:ext uri="{FF2B5EF4-FFF2-40B4-BE49-F238E27FC236}">
                <a16:creationId xmlns:a16="http://schemas.microsoft.com/office/drawing/2014/main" id="{E1DF8A69-0343-4391-8C02-066C3A6DA61A}"/>
              </a:ext>
            </a:extLst>
          </p:cNvPr>
          <p:cNvSpPr>
            <a:spLocks noGrp="1" noChangeArrowheads="1"/>
          </p:cNvSpPr>
          <p:nvPr>
            <p:ph idx="1"/>
          </p:nvPr>
        </p:nvSpPr>
        <p:spPr>
          <a:xfrm>
            <a:off x="1981200" y="1447800"/>
            <a:ext cx="8229600" cy="5029200"/>
          </a:xfrm>
        </p:spPr>
        <p:txBody>
          <a:bodyPr>
            <a:normAutofit/>
          </a:bodyPr>
          <a:lstStyle/>
          <a:p>
            <a:pPr eaLnBrk="1" fontAlgn="auto" hangingPunct="1">
              <a:spcAft>
                <a:spcPts val="0"/>
              </a:spcAft>
              <a:buFont typeface="Wingdings 2"/>
              <a:buChar char=""/>
              <a:defRPr/>
            </a:pPr>
            <a:r>
              <a:rPr lang="en-US"/>
              <a:t>new mode, for block oriented storage use</a:t>
            </a:r>
          </a:p>
          <a:p>
            <a:pPr lvl="1" eaLnBrk="1" fontAlgn="auto" hangingPunct="1">
              <a:spcAft>
                <a:spcPts val="0"/>
              </a:spcAft>
              <a:buFont typeface="Wingdings 2"/>
              <a:buChar char=""/>
              <a:defRPr/>
            </a:pPr>
            <a:r>
              <a:rPr lang="en-US"/>
              <a:t>in IEEE Std 1619-2007</a:t>
            </a:r>
          </a:p>
          <a:p>
            <a:pPr eaLnBrk="1" fontAlgn="auto" hangingPunct="1">
              <a:spcAft>
                <a:spcPts val="0"/>
              </a:spcAft>
              <a:buFont typeface="Wingdings 2"/>
              <a:buChar char=""/>
              <a:defRPr/>
            </a:pPr>
            <a:r>
              <a:rPr lang="en-US"/>
              <a:t>concept of tweakable block cipher</a:t>
            </a:r>
          </a:p>
          <a:p>
            <a:pPr eaLnBrk="1" fontAlgn="auto" hangingPunct="1">
              <a:spcAft>
                <a:spcPts val="0"/>
              </a:spcAft>
              <a:buFont typeface="Wingdings 2"/>
              <a:buChar char=""/>
              <a:defRPr/>
            </a:pPr>
            <a:r>
              <a:rPr lang="en-US"/>
              <a:t>different requirements to transmitted data</a:t>
            </a:r>
          </a:p>
          <a:p>
            <a:pPr eaLnBrk="1" fontAlgn="auto" hangingPunct="1">
              <a:spcAft>
                <a:spcPts val="0"/>
              </a:spcAft>
              <a:buFont typeface="Wingdings 2"/>
              <a:buChar char=""/>
              <a:defRPr/>
            </a:pPr>
            <a:r>
              <a:rPr lang="en-US"/>
              <a:t>uses AES twice for each block</a:t>
            </a:r>
          </a:p>
          <a:p>
            <a:pPr lvl="1" eaLnBrk="1" fontAlgn="auto" hangingPunct="1">
              <a:spcAft>
                <a:spcPts val="0"/>
              </a:spcAft>
              <a:buNone/>
              <a:defRPr/>
            </a:pPr>
            <a:r>
              <a:rPr lang="en-AU">
                <a:latin typeface="Courier New" pitchFamily="49" charset="0"/>
              </a:rPr>
              <a:t>T</a:t>
            </a:r>
            <a:r>
              <a:rPr lang="en-AU" baseline="-25000">
                <a:latin typeface="Courier New" pitchFamily="49" charset="0"/>
              </a:rPr>
              <a:t>j</a:t>
            </a:r>
            <a:r>
              <a:rPr lang="en-AU">
                <a:latin typeface="Courier New" pitchFamily="49" charset="0"/>
              </a:rPr>
              <a:t> = E</a:t>
            </a:r>
            <a:r>
              <a:rPr lang="en-AU" baseline="-25000">
                <a:latin typeface="Courier New" pitchFamily="49" charset="0"/>
              </a:rPr>
              <a:t>K2</a:t>
            </a:r>
            <a:r>
              <a:rPr lang="en-AU">
                <a:latin typeface="Courier New" pitchFamily="49" charset="0"/>
              </a:rPr>
              <a:t>(i) XOR α</a:t>
            </a:r>
            <a:r>
              <a:rPr lang="en-AU" baseline="30000">
                <a:latin typeface="Courier New" pitchFamily="49" charset="0"/>
              </a:rPr>
              <a:t>j</a:t>
            </a:r>
            <a:r>
              <a:rPr lang="en-AU">
                <a:latin typeface="Courier New" pitchFamily="49" charset="0"/>
              </a:rPr>
              <a:t> </a:t>
            </a:r>
            <a:endParaRPr lang="en-US"/>
          </a:p>
          <a:p>
            <a:pPr lvl="1" eaLnBrk="1" fontAlgn="auto" hangingPunct="1">
              <a:spcAft>
                <a:spcPts val="0"/>
              </a:spcAft>
              <a:buNone/>
              <a:defRPr/>
            </a:pPr>
            <a:r>
              <a:rPr lang="en-AU">
                <a:latin typeface="Courier New" pitchFamily="49" charset="0"/>
              </a:rPr>
              <a:t>C</a:t>
            </a:r>
            <a:r>
              <a:rPr lang="en-AU" baseline="-25000">
                <a:latin typeface="Courier New" pitchFamily="49" charset="0"/>
              </a:rPr>
              <a:t>j</a:t>
            </a:r>
            <a:r>
              <a:rPr lang="en-AU">
                <a:latin typeface="Courier New" pitchFamily="49" charset="0"/>
              </a:rPr>
              <a:t> = E</a:t>
            </a:r>
            <a:r>
              <a:rPr lang="en-AU" baseline="-25000">
                <a:latin typeface="Courier New" pitchFamily="49" charset="0"/>
              </a:rPr>
              <a:t>K1</a:t>
            </a:r>
            <a:r>
              <a:rPr lang="en-AU">
                <a:latin typeface="Courier New" pitchFamily="49" charset="0"/>
              </a:rPr>
              <a:t>(P</a:t>
            </a:r>
            <a:r>
              <a:rPr lang="en-AU" baseline="-25000">
                <a:latin typeface="Courier New" pitchFamily="49" charset="0"/>
              </a:rPr>
              <a:t>j</a:t>
            </a:r>
            <a:r>
              <a:rPr lang="en-AU">
                <a:latin typeface="Courier New" pitchFamily="49" charset="0"/>
              </a:rPr>
              <a:t> XOR T</a:t>
            </a:r>
            <a:r>
              <a:rPr lang="en-AU" baseline="-25000">
                <a:latin typeface="Courier New" pitchFamily="49" charset="0"/>
              </a:rPr>
              <a:t>j</a:t>
            </a:r>
            <a:r>
              <a:rPr lang="en-AU">
                <a:latin typeface="Courier New" pitchFamily="49" charset="0"/>
              </a:rPr>
              <a:t>) XOR T</a:t>
            </a:r>
            <a:r>
              <a:rPr lang="en-AU" baseline="-25000">
                <a:latin typeface="Courier New" pitchFamily="49" charset="0"/>
              </a:rPr>
              <a:t>j</a:t>
            </a:r>
          </a:p>
          <a:p>
            <a:pPr lvl="1" eaLnBrk="1" fontAlgn="auto" hangingPunct="1">
              <a:spcAft>
                <a:spcPts val="0"/>
              </a:spcAft>
              <a:buNone/>
              <a:defRPr/>
            </a:pPr>
            <a:r>
              <a:rPr lang="en-AU"/>
              <a:t>where </a:t>
            </a:r>
            <a:r>
              <a:rPr lang="en-US"/>
              <a:t>i</a:t>
            </a:r>
            <a:r>
              <a:rPr lang="en-AU"/>
              <a:t> is tweak &amp; j is sector no</a:t>
            </a:r>
          </a:p>
          <a:p>
            <a:pPr eaLnBrk="1" fontAlgn="auto" hangingPunct="1">
              <a:spcAft>
                <a:spcPts val="0"/>
              </a:spcAft>
              <a:buFont typeface="Wingdings 2"/>
              <a:buChar char=""/>
              <a:defRPr/>
            </a:pPr>
            <a:r>
              <a:rPr lang="en-US"/>
              <a:t>each sector may have multiple blocks</a:t>
            </a:r>
          </a:p>
          <a:p>
            <a:pPr eaLnBrk="1" fontAlgn="auto" hangingPunct="1">
              <a:spcAft>
                <a:spcPts val="0"/>
              </a:spcAft>
              <a:buNone/>
              <a:defRPr/>
            </a:pPr>
            <a:r>
              <a:rPr lang="en-AU">
                <a:latin typeface="Courier New" pitchFamily="49" charset="0"/>
              </a:rPr>
              <a:t> </a:t>
            </a:r>
          </a:p>
        </p:txBody>
      </p:sp>
      <p:sp>
        <p:nvSpPr>
          <p:cNvPr id="2" name="Rectangle 1">
            <a:extLst>
              <a:ext uri="{FF2B5EF4-FFF2-40B4-BE49-F238E27FC236}">
                <a16:creationId xmlns:a16="http://schemas.microsoft.com/office/drawing/2014/main" id="{E069EFDC-4F16-07FA-377F-17AEC7AD6A99}"/>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441A192-54DE-4A99-838E-695E10A4D689}"/>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Summary</a:t>
            </a:r>
            <a:endParaRPr lang="en-AU">
              <a:ea typeface="ＭＳ Ｐゴシック" pitchFamily="34" charset="-128"/>
            </a:endParaRPr>
          </a:p>
        </p:txBody>
      </p:sp>
      <p:sp>
        <p:nvSpPr>
          <p:cNvPr id="168963" name="Rectangle 3">
            <a:extLst>
              <a:ext uri="{FF2B5EF4-FFF2-40B4-BE49-F238E27FC236}">
                <a16:creationId xmlns:a16="http://schemas.microsoft.com/office/drawing/2014/main" id="{803F33A1-2E5D-41EC-9D58-98C181FF1847}"/>
              </a:ext>
            </a:extLst>
          </p:cNvPr>
          <p:cNvSpPr>
            <a:spLocks noGrp="1"/>
          </p:cNvSpPr>
          <p:nvPr>
            <p:ph idx="1"/>
          </p:nvPr>
        </p:nvSpPr>
        <p:spPr/>
        <p:txBody>
          <a:bodyPr/>
          <a:lstStyle/>
          <a:p>
            <a:pPr eaLnBrk="1" hangingPunct="1"/>
            <a:r>
              <a:rPr lang="en-US" altLang="it-IT">
                <a:ea typeface="MS PGothic" panose="020B0600070205080204" pitchFamily="34" charset="-128"/>
              </a:rPr>
              <a:t>Multiple Encryption &amp; Triple-DES</a:t>
            </a:r>
          </a:p>
          <a:p>
            <a:pPr eaLnBrk="1" hangingPunct="1"/>
            <a:r>
              <a:rPr lang="en-US" altLang="it-IT">
                <a:ea typeface="MS PGothic" panose="020B0600070205080204" pitchFamily="34" charset="-128"/>
              </a:rPr>
              <a:t>Modes of Operation </a:t>
            </a:r>
          </a:p>
          <a:p>
            <a:pPr lvl="1" eaLnBrk="1" hangingPunct="1"/>
            <a:r>
              <a:rPr lang="en-US" altLang="it-IT">
                <a:ea typeface="MS PGothic" panose="020B0600070205080204" pitchFamily="34" charset="-128"/>
              </a:rPr>
              <a:t>ECB, CBC, CFB, OFB, CTR, XTS-AES</a:t>
            </a:r>
          </a:p>
          <a:p>
            <a:pPr lvl="1" eaLnBrk="1" hangingPunct="1"/>
            <a:endParaRPr lang="en-AU" altLang="it-IT">
              <a:ea typeface="MS PGothic"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6141B61-15F9-4849-AB67-5C74B251BB9B}"/>
              </a:ext>
            </a:extLst>
          </p:cNvPr>
          <p:cNvSpPr>
            <a:spLocks noGrp="1"/>
          </p:cNvSpPr>
          <p:nvPr>
            <p:ph type="title"/>
          </p:nvPr>
        </p:nvSpPr>
        <p:spPr>
          <a:xfrm>
            <a:off x="1981200" y="304800"/>
            <a:ext cx="8229600" cy="1428750"/>
          </a:xfrm>
        </p:spPr>
        <p:txBody>
          <a:bodyPr/>
          <a:lstStyle/>
          <a:p>
            <a:pPr eaLnBrk="1" hangingPunct="1"/>
            <a:r>
              <a:rPr lang="en-US" altLang="it-IT" sz="4000">
                <a:ea typeface="MS PGothic" panose="020B0600070205080204" pitchFamily="34" charset="-128"/>
              </a:rPr>
              <a:t>Chapter 7 – Stream Ciphers and Random Number Generation</a:t>
            </a:r>
            <a:endParaRPr lang="en-AU" altLang="it-IT" sz="4000">
              <a:ea typeface="MS PGothic" panose="020B0600070205080204" pitchFamily="34" charset="-128"/>
            </a:endParaRPr>
          </a:p>
        </p:txBody>
      </p:sp>
      <p:sp>
        <p:nvSpPr>
          <p:cNvPr id="20483" name="Rectangle 3">
            <a:extLst>
              <a:ext uri="{FF2B5EF4-FFF2-40B4-BE49-F238E27FC236}">
                <a16:creationId xmlns:a16="http://schemas.microsoft.com/office/drawing/2014/main" id="{64D57B53-DFE4-41DB-82ED-A5CAB57AB361}"/>
              </a:ext>
            </a:extLst>
          </p:cNvPr>
          <p:cNvSpPr>
            <a:spLocks noGrp="1" noChangeArrowheads="1"/>
          </p:cNvSpPr>
          <p:nvPr>
            <p:ph idx="1"/>
          </p:nvPr>
        </p:nvSpPr>
        <p:spPr>
          <a:xfrm>
            <a:off x="1981200" y="1905000"/>
            <a:ext cx="8534400" cy="4648200"/>
          </a:xfrm>
        </p:spPr>
        <p:txBody>
          <a:bodyPr rtlCol="0">
            <a:normAutofit/>
          </a:bodyPr>
          <a:lstStyle/>
          <a:p>
            <a:pPr eaLnBrk="1" fontAlgn="auto" hangingPunct="1">
              <a:lnSpc>
                <a:spcPct val="90000"/>
              </a:lnSpc>
              <a:spcAft>
                <a:spcPts val="0"/>
              </a:spcAft>
              <a:buNone/>
              <a:defRPr/>
            </a:pPr>
            <a:r>
              <a:rPr lang="en-US" i="1">
                <a:ea typeface="ＭＳ Ｐゴシック" pitchFamily="34" charset="-128"/>
              </a:rPr>
              <a:t>The comparatively late rise of the theory of probability shows how hard it is to grasp, and the many paradoxes show clearly that we, as humans, lack a well grounded intuition in this matter. </a:t>
            </a:r>
          </a:p>
          <a:p>
            <a:pPr eaLnBrk="1" fontAlgn="auto" hangingPunct="1">
              <a:lnSpc>
                <a:spcPct val="90000"/>
              </a:lnSpc>
              <a:spcAft>
                <a:spcPts val="0"/>
              </a:spcAft>
              <a:buNone/>
              <a:defRPr/>
            </a:pPr>
            <a:r>
              <a:rPr lang="en-US" i="1">
                <a:ea typeface="ＭＳ Ｐゴシック" pitchFamily="34" charset="-128"/>
              </a:rPr>
              <a:t>In probability theory there is a great deal of art in setting up the model, in solving the problem, and in applying the results back to the real world actions that will follow. </a:t>
            </a:r>
          </a:p>
          <a:p>
            <a:pPr eaLnBrk="1" fontAlgn="auto" hangingPunct="1">
              <a:lnSpc>
                <a:spcPct val="90000"/>
              </a:lnSpc>
              <a:spcAft>
                <a:spcPts val="0"/>
              </a:spcAft>
              <a:buNone/>
              <a:defRPr/>
            </a:pPr>
            <a:r>
              <a:rPr lang="en-US" b="1">
                <a:ea typeface="ＭＳ Ｐゴシック" pitchFamily="34" charset="-128"/>
              </a:rPr>
              <a:t>— </a:t>
            </a:r>
            <a:r>
              <a:rPr lang="en-US" b="1" i="1">
                <a:ea typeface="ＭＳ Ｐゴシック" pitchFamily="34" charset="-128"/>
              </a:rPr>
              <a:t>The Art of Probability, Richard Hamming</a:t>
            </a:r>
            <a:endParaRPr lang="en-AU">
              <a:ea typeface="ＭＳ Ｐゴシック" pitchFamily="34" charset="-128"/>
            </a:endParaRPr>
          </a:p>
          <a:p>
            <a:pPr eaLnBrk="1" fontAlgn="auto" hangingPunct="1">
              <a:lnSpc>
                <a:spcPct val="90000"/>
              </a:lnSpc>
              <a:spcAft>
                <a:spcPts val="0"/>
              </a:spcAft>
              <a:buFont typeface="Wingdings 2"/>
              <a:buChar char=""/>
              <a:defRPr/>
            </a:pPr>
            <a:endParaRPr lang="en-AU">
              <a:ea typeface="ＭＳ Ｐゴシック"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4E6FC1CF-D473-418E-8A5F-89A6B682BDB1}"/>
              </a:ext>
            </a:extLst>
          </p:cNvPr>
          <p:cNvSpPr>
            <a:spLocks noGrp="1" noChangeArrowheads="1"/>
          </p:cNvSpPr>
          <p:nvPr>
            <p:ph type="title"/>
          </p:nvPr>
        </p:nvSpPr>
        <p:spPr>
          <a:xfrm>
            <a:off x="1981200" y="152401"/>
            <a:ext cx="8229600" cy="1139825"/>
          </a:xfrm>
        </p:spPr>
        <p:txBody>
          <a:bodyPr/>
          <a:lstStyle/>
          <a:p>
            <a:pPr eaLnBrk="1" fontAlgn="auto" hangingPunct="1">
              <a:spcAft>
                <a:spcPts val="0"/>
              </a:spcAft>
              <a:defRPr/>
            </a:pPr>
            <a:r>
              <a:rPr lang="en-US">
                <a:ea typeface="ＭＳ Ｐゴシック" pitchFamily="34" charset="-128"/>
              </a:rPr>
              <a:t>Cryptography</a:t>
            </a:r>
            <a:endParaRPr lang="en-AU">
              <a:ea typeface="ＭＳ Ｐゴシック" pitchFamily="34" charset="-128"/>
            </a:endParaRPr>
          </a:p>
        </p:txBody>
      </p:sp>
      <p:sp>
        <p:nvSpPr>
          <p:cNvPr id="18435" name="Rectangle 3">
            <a:extLst>
              <a:ext uri="{FF2B5EF4-FFF2-40B4-BE49-F238E27FC236}">
                <a16:creationId xmlns:a16="http://schemas.microsoft.com/office/drawing/2014/main" id="{944F3B5D-78AB-4B9A-9F2C-881E0F0A345E}"/>
              </a:ext>
            </a:extLst>
          </p:cNvPr>
          <p:cNvSpPr>
            <a:spLocks noGrp="1"/>
          </p:cNvSpPr>
          <p:nvPr>
            <p:ph idx="1"/>
          </p:nvPr>
        </p:nvSpPr>
        <p:spPr>
          <a:xfrm>
            <a:off x="1981200" y="1447800"/>
            <a:ext cx="8229600" cy="4724400"/>
          </a:xfrm>
        </p:spPr>
        <p:txBody>
          <a:bodyPr/>
          <a:lstStyle/>
          <a:p>
            <a:pPr eaLnBrk="1" hangingPunct="1">
              <a:buFont typeface="Wingdings 2" panose="05020102010507070707" pitchFamily="18" charset="2"/>
              <a:buChar char=""/>
            </a:pPr>
            <a:r>
              <a:rPr lang="en-US" altLang="it-IT" sz="2800" dirty="0">
                <a:ea typeface="MS PGothic" panose="020B0600070205080204" pitchFamily="34" charset="-128"/>
              </a:rPr>
              <a:t>can characterize a cryptographic system by:</a:t>
            </a:r>
          </a:p>
          <a:p>
            <a:pPr lvl="1" eaLnBrk="1" hangingPunct="1">
              <a:buFont typeface="Wingdings 2" panose="05020102010507070707" pitchFamily="18" charset="2"/>
              <a:buChar char=""/>
            </a:pPr>
            <a:r>
              <a:rPr lang="en-US" altLang="it-IT" sz="2400" dirty="0">
                <a:ea typeface="MS PGothic" panose="020B0600070205080204" pitchFamily="34" charset="-128"/>
              </a:rPr>
              <a:t>type of encryption operations used</a:t>
            </a:r>
          </a:p>
          <a:p>
            <a:pPr lvl="2" eaLnBrk="1" hangingPunct="1">
              <a:buFont typeface="Wingdings 2" panose="05020102010507070707" pitchFamily="18" charset="2"/>
              <a:buChar char=""/>
            </a:pPr>
            <a:r>
              <a:rPr lang="en-US" altLang="it-IT" sz="2000" dirty="0">
                <a:ea typeface="MS PGothic" panose="020B0600070205080204" pitchFamily="34" charset="-128"/>
              </a:rPr>
              <a:t>substitution</a:t>
            </a:r>
          </a:p>
          <a:p>
            <a:pPr lvl="2" eaLnBrk="1" hangingPunct="1">
              <a:buFont typeface="Wingdings 2" panose="05020102010507070707" pitchFamily="18" charset="2"/>
              <a:buChar char=""/>
            </a:pPr>
            <a:r>
              <a:rPr lang="en-US" altLang="it-IT" sz="2000" dirty="0">
                <a:ea typeface="MS PGothic" panose="020B0600070205080204" pitchFamily="34" charset="-128"/>
              </a:rPr>
              <a:t>transposition</a:t>
            </a:r>
          </a:p>
          <a:p>
            <a:pPr lvl="2" eaLnBrk="1" hangingPunct="1">
              <a:buFont typeface="Wingdings 2" panose="05020102010507070707" pitchFamily="18" charset="2"/>
              <a:buChar char=""/>
            </a:pPr>
            <a:r>
              <a:rPr lang="en-US" altLang="it-IT" sz="2000" dirty="0">
                <a:ea typeface="MS PGothic" panose="020B0600070205080204" pitchFamily="34" charset="-128"/>
              </a:rPr>
              <a:t>product</a:t>
            </a:r>
          </a:p>
          <a:p>
            <a:pPr lvl="2" eaLnBrk="1" hangingPunct="1">
              <a:buFont typeface="Wingdings 2" panose="05020102010507070707" pitchFamily="18" charset="2"/>
              <a:buChar char=""/>
            </a:pPr>
            <a:r>
              <a:rPr lang="en-US" altLang="it-IT" sz="2000" dirty="0">
                <a:ea typeface="MS PGothic" panose="020B0600070205080204" pitchFamily="34" charset="-128"/>
              </a:rPr>
              <a:t>combinations of the above</a:t>
            </a:r>
          </a:p>
          <a:p>
            <a:pPr lvl="1" eaLnBrk="1" hangingPunct="1">
              <a:buFont typeface="Wingdings 2" panose="05020102010507070707" pitchFamily="18" charset="2"/>
              <a:buChar char=""/>
            </a:pPr>
            <a:r>
              <a:rPr lang="en-US" altLang="it-IT" sz="2400" dirty="0">
                <a:ea typeface="MS PGothic" panose="020B0600070205080204" pitchFamily="34" charset="-128"/>
              </a:rPr>
              <a:t>number of keys used</a:t>
            </a:r>
          </a:p>
          <a:p>
            <a:pPr lvl="2" eaLnBrk="1" hangingPunct="1">
              <a:buFont typeface="Wingdings 2" panose="05020102010507070707" pitchFamily="18" charset="2"/>
              <a:buChar char=""/>
            </a:pPr>
            <a:r>
              <a:rPr lang="en-US" altLang="it-IT" sz="2000" dirty="0">
                <a:ea typeface="MS PGothic" panose="020B0600070205080204" pitchFamily="34" charset="-128"/>
              </a:rPr>
              <a:t>single-key or private</a:t>
            </a:r>
          </a:p>
          <a:p>
            <a:pPr lvl="2" eaLnBrk="1" hangingPunct="1">
              <a:buFont typeface="Wingdings 2" panose="05020102010507070707" pitchFamily="18" charset="2"/>
              <a:buChar char=""/>
            </a:pPr>
            <a:r>
              <a:rPr lang="en-US" altLang="it-IT" sz="2000" dirty="0">
                <a:ea typeface="MS PGothic" panose="020B0600070205080204" pitchFamily="34" charset="-128"/>
              </a:rPr>
              <a:t>two-key or public</a:t>
            </a:r>
          </a:p>
          <a:p>
            <a:pPr lvl="2" eaLnBrk="1" hangingPunct="1">
              <a:buFont typeface="Wingdings 2" panose="05020102010507070707" pitchFamily="18" charset="2"/>
              <a:buChar char=""/>
            </a:pPr>
            <a:r>
              <a:rPr lang="en-US" altLang="it-IT" sz="2000" dirty="0">
                <a:ea typeface="MS PGothic" panose="020B0600070205080204" pitchFamily="34" charset="-128"/>
              </a:rPr>
              <a:t>keyless</a:t>
            </a:r>
          </a:p>
          <a:p>
            <a:pPr lvl="1" eaLnBrk="1" hangingPunct="1">
              <a:buFont typeface="Wingdings 2" panose="05020102010507070707" pitchFamily="18" charset="2"/>
              <a:buChar char=""/>
            </a:pPr>
            <a:r>
              <a:rPr lang="en-US" altLang="it-IT" sz="2400" dirty="0">
                <a:ea typeface="MS PGothic" panose="020B0600070205080204" pitchFamily="34" charset="-128"/>
              </a:rPr>
              <a:t>way in which plaintext is processed</a:t>
            </a:r>
          </a:p>
          <a:p>
            <a:pPr lvl="2" eaLnBrk="1" hangingPunct="1">
              <a:buFont typeface="Wingdings 2" panose="05020102010507070707" pitchFamily="18" charset="2"/>
              <a:buChar char=""/>
            </a:pPr>
            <a:r>
              <a:rPr lang="en-US" altLang="it-IT" sz="2000" dirty="0">
                <a:ea typeface="MS PGothic" panose="020B0600070205080204" pitchFamily="34" charset="-128"/>
              </a:rPr>
              <a:t>block</a:t>
            </a:r>
          </a:p>
          <a:p>
            <a:pPr lvl="2" eaLnBrk="1" hangingPunct="1">
              <a:buFont typeface="Wingdings 2" panose="05020102010507070707" pitchFamily="18" charset="2"/>
              <a:buChar char=""/>
            </a:pPr>
            <a:r>
              <a:rPr lang="en-US" altLang="it-IT" sz="2000" dirty="0">
                <a:ea typeface="MS PGothic" panose="020B0600070205080204" pitchFamily="34" charset="-128"/>
              </a:rPr>
              <a:t>stream</a:t>
            </a:r>
            <a:endParaRPr lang="en-AU" altLang="it-IT" sz="2000" dirty="0">
              <a:ea typeface="MS PGothic" panose="020B0600070205080204" pitchFamily="34"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6273207-A2D2-4960-9470-7374B05358BE}"/>
              </a:ext>
            </a:extLst>
          </p:cNvPr>
          <p:cNvSpPr>
            <a:spLocks noGrp="1"/>
          </p:cNvSpPr>
          <p:nvPr>
            <p:ph type="title"/>
          </p:nvPr>
        </p:nvSpPr>
        <p:spPr/>
        <p:txBody>
          <a:bodyPr/>
          <a:lstStyle/>
          <a:p>
            <a:pPr eaLnBrk="1" hangingPunct="1"/>
            <a:r>
              <a:rPr lang="en-AU" altLang="it-IT">
                <a:ea typeface="MS PGothic" panose="020B0600070205080204" pitchFamily="34" charset="-128"/>
              </a:rPr>
              <a:t>Random Numbers</a:t>
            </a:r>
          </a:p>
        </p:txBody>
      </p:sp>
      <p:sp>
        <p:nvSpPr>
          <p:cNvPr id="7171" name="Rectangle 3">
            <a:extLst>
              <a:ext uri="{FF2B5EF4-FFF2-40B4-BE49-F238E27FC236}">
                <a16:creationId xmlns:a16="http://schemas.microsoft.com/office/drawing/2014/main" id="{8BCDB017-51B4-4233-844E-B92E6BB487F2}"/>
              </a:ext>
            </a:extLst>
          </p:cNvPr>
          <p:cNvSpPr>
            <a:spLocks noGrp="1"/>
          </p:cNvSpPr>
          <p:nvPr>
            <p:ph idx="1"/>
          </p:nvPr>
        </p:nvSpPr>
        <p:spPr>
          <a:xfrm>
            <a:off x="1981200" y="1676400"/>
            <a:ext cx="8229600" cy="4953000"/>
          </a:xfrm>
        </p:spPr>
        <p:txBody>
          <a:bodyPr/>
          <a:lstStyle/>
          <a:p>
            <a:pPr eaLnBrk="1" hangingPunct="1"/>
            <a:r>
              <a:rPr lang="en-AU" altLang="it-IT" sz="2800">
                <a:ea typeface="MS PGothic" panose="020B0600070205080204" pitchFamily="34" charset="-128"/>
              </a:rPr>
              <a:t>many uses of </a:t>
            </a:r>
            <a:r>
              <a:rPr lang="en-AU" altLang="it-IT" sz="2800" b="1">
                <a:ea typeface="MS PGothic" panose="020B0600070205080204" pitchFamily="34" charset="-128"/>
              </a:rPr>
              <a:t>random numbers</a:t>
            </a:r>
            <a:r>
              <a:rPr lang="en-AU" altLang="it-IT" sz="2800">
                <a:ea typeface="MS PGothic" panose="020B0600070205080204" pitchFamily="34" charset="-128"/>
              </a:rPr>
              <a:t> in cryptography </a:t>
            </a:r>
          </a:p>
          <a:p>
            <a:pPr lvl="1" eaLnBrk="1" hangingPunct="1"/>
            <a:r>
              <a:rPr lang="en-AU" altLang="it-IT" sz="2400">
                <a:ea typeface="MS PGothic" panose="020B0600070205080204" pitchFamily="34" charset="-128"/>
              </a:rPr>
              <a:t>nonces in authentication protocols to prevent replay</a:t>
            </a:r>
          </a:p>
          <a:p>
            <a:pPr lvl="1" eaLnBrk="1" hangingPunct="1"/>
            <a:r>
              <a:rPr lang="en-AU" altLang="it-IT" sz="2400">
                <a:ea typeface="MS PGothic" panose="020B0600070205080204" pitchFamily="34" charset="-128"/>
              </a:rPr>
              <a:t>session keys</a:t>
            </a:r>
          </a:p>
          <a:p>
            <a:pPr lvl="1" eaLnBrk="1" hangingPunct="1"/>
            <a:r>
              <a:rPr lang="en-AU" altLang="it-IT" sz="2400">
                <a:ea typeface="MS PGothic" panose="020B0600070205080204" pitchFamily="34" charset="-128"/>
              </a:rPr>
              <a:t>public key generation</a:t>
            </a:r>
          </a:p>
          <a:p>
            <a:pPr lvl="1" eaLnBrk="1" hangingPunct="1"/>
            <a:r>
              <a:rPr lang="en-AU" altLang="it-IT" sz="2400">
                <a:ea typeface="MS PGothic" panose="020B0600070205080204" pitchFamily="34" charset="-128"/>
              </a:rPr>
              <a:t>keystream for a one-time pad</a:t>
            </a:r>
          </a:p>
          <a:p>
            <a:pPr eaLnBrk="1" hangingPunct="1"/>
            <a:r>
              <a:rPr lang="en-AU" altLang="it-IT" sz="2800">
                <a:ea typeface="MS PGothic" panose="020B0600070205080204" pitchFamily="34" charset="-128"/>
              </a:rPr>
              <a:t>in all cases its critical that these values be </a:t>
            </a:r>
          </a:p>
          <a:p>
            <a:pPr lvl="1" eaLnBrk="1" hangingPunct="1"/>
            <a:r>
              <a:rPr lang="en-AU" altLang="it-IT" sz="2400">
                <a:ea typeface="MS PGothic" panose="020B0600070205080204" pitchFamily="34" charset="-128"/>
              </a:rPr>
              <a:t>statistically random, uniform distribution, independent</a:t>
            </a:r>
          </a:p>
          <a:p>
            <a:pPr lvl="1" eaLnBrk="1" hangingPunct="1"/>
            <a:r>
              <a:rPr lang="en-AU" altLang="it-IT" sz="2400">
                <a:ea typeface="MS PGothic" panose="020B0600070205080204" pitchFamily="34" charset="-128"/>
              </a:rPr>
              <a:t>unpredictability of future values from </a:t>
            </a:r>
            <a:r>
              <a:rPr lang="en-US" altLang="it-IT" sz="2400">
                <a:ea typeface="MS PGothic" panose="020B0600070205080204" pitchFamily="34" charset="-128"/>
              </a:rPr>
              <a:t>previous values</a:t>
            </a:r>
          </a:p>
          <a:p>
            <a:pPr eaLnBrk="1" hangingPunct="1"/>
            <a:r>
              <a:rPr lang="en-US" altLang="it-IT" sz="2800">
                <a:ea typeface="MS PGothic" panose="020B0600070205080204" pitchFamily="34" charset="-128"/>
              </a:rPr>
              <a:t>true random numbers provide this</a:t>
            </a:r>
          </a:p>
          <a:p>
            <a:pPr eaLnBrk="1" hangingPunct="1"/>
            <a:r>
              <a:rPr lang="en-US" altLang="it-IT" sz="2800">
                <a:ea typeface="MS PGothic" panose="020B0600070205080204" pitchFamily="34" charset="-128"/>
              </a:rPr>
              <a:t>care needed with generated random numbers</a:t>
            </a:r>
            <a:endParaRPr lang="en-AU" altLang="it-IT" sz="2800">
              <a:ea typeface="MS PGothic" panose="020B060007020508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6B8A-2679-4DA6-8281-2C78AF4889AC}"/>
              </a:ext>
            </a:extLst>
          </p:cNvPr>
          <p:cNvSpPr>
            <a:spLocks noGrp="1"/>
          </p:cNvSpPr>
          <p:nvPr>
            <p:ph type="title"/>
          </p:nvPr>
        </p:nvSpPr>
        <p:spPr>
          <a:xfrm>
            <a:off x="1981200" y="277814"/>
            <a:ext cx="8229600" cy="1322387"/>
          </a:xfrm>
        </p:spPr>
        <p:txBody>
          <a:bodyPr rtlCol="0">
            <a:normAutofit/>
          </a:bodyPr>
          <a:lstStyle/>
          <a:p>
            <a:pPr eaLnBrk="1" fontAlgn="auto" hangingPunct="1">
              <a:spcAft>
                <a:spcPts val="0"/>
              </a:spcAft>
              <a:defRPr/>
            </a:pPr>
            <a:r>
              <a:rPr lang="en-AU">
                <a:ea typeface="ＭＳ Ｐゴシック" pitchFamily="34" charset="-128"/>
              </a:rPr>
              <a:t>Random &amp; Pseudorandom Number Generators</a:t>
            </a:r>
            <a:endParaRPr lang="en-US">
              <a:ea typeface="ＭＳ Ｐゴシック" pitchFamily="34" charset="-128"/>
            </a:endParaRPr>
          </a:p>
        </p:txBody>
      </p:sp>
      <p:pic>
        <p:nvPicPr>
          <p:cNvPr id="9219" name="Picture 3">
            <a:extLst>
              <a:ext uri="{FF2B5EF4-FFF2-40B4-BE49-F238E27FC236}">
                <a16:creationId xmlns:a16="http://schemas.microsoft.com/office/drawing/2014/main" id="{08B7E90B-103B-49AF-9E62-9665C3D19C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09800"/>
            <a:ext cx="6616700" cy="34290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340F033-F49E-45C5-916F-29E055FA2028}"/>
              </a:ext>
            </a:extLst>
          </p:cNvPr>
          <p:cNvSpPr>
            <a:spLocks noGrp="1"/>
          </p:cNvSpPr>
          <p:nvPr>
            <p:ph type="title"/>
          </p:nvPr>
        </p:nvSpPr>
        <p:spPr/>
        <p:txBody>
          <a:bodyPr/>
          <a:lstStyle/>
          <a:p>
            <a:pPr eaLnBrk="1" hangingPunct="1"/>
            <a:r>
              <a:rPr lang="en-AU" altLang="it-IT">
                <a:ea typeface="MS PGothic" panose="020B0600070205080204" pitchFamily="34" charset="-128"/>
              </a:rPr>
              <a:t>Natural Random Noise</a:t>
            </a:r>
          </a:p>
        </p:txBody>
      </p:sp>
      <p:sp>
        <p:nvSpPr>
          <p:cNvPr id="11267" name="Rectangle 3">
            <a:extLst>
              <a:ext uri="{FF2B5EF4-FFF2-40B4-BE49-F238E27FC236}">
                <a16:creationId xmlns:a16="http://schemas.microsoft.com/office/drawing/2014/main" id="{9B94796F-6692-41E3-9EC6-92C682B27CDA}"/>
              </a:ext>
            </a:extLst>
          </p:cNvPr>
          <p:cNvSpPr>
            <a:spLocks noGrp="1"/>
          </p:cNvSpPr>
          <p:nvPr>
            <p:ph idx="1"/>
          </p:nvPr>
        </p:nvSpPr>
        <p:spPr>
          <a:xfrm>
            <a:off x="1981200" y="1676400"/>
            <a:ext cx="8229600" cy="5029200"/>
          </a:xfrm>
        </p:spPr>
        <p:txBody>
          <a:bodyPr/>
          <a:lstStyle/>
          <a:p>
            <a:pPr eaLnBrk="1" hangingPunct="1">
              <a:lnSpc>
                <a:spcPct val="90000"/>
              </a:lnSpc>
              <a:buFont typeface="Wingdings" panose="05000000000000000000" pitchFamily="2" charset="2"/>
              <a:buChar char="Ø"/>
            </a:pPr>
            <a:r>
              <a:rPr lang="en-AU" altLang="it-IT" sz="2800">
                <a:ea typeface="MS PGothic" panose="020B0600070205080204" pitchFamily="34" charset="-128"/>
              </a:rPr>
              <a:t>best source is natural randomness in real world </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find a regular but random event and monitor </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do generally need special h/w to do this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eg. radiation counters, radio noise, audio noise, thermal noise in diodes, leaky capacitors, mercury discharge tubes etc </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starting to see such h/w in new CPU's </a:t>
            </a:r>
          </a:p>
          <a:p>
            <a:pPr eaLnBrk="1" hangingPunct="1">
              <a:lnSpc>
                <a:spcPct val="90000"/>
              </a:lnSpc>
              <a:buFont typeface="Wingdings" panose="05000000000000000000" pitchFamily="2" charset="2"/>
              <a:buChar char="Ø"/>
            </a:pPr>
            <a:r>
              <a:rPr lang="en-AU" altLang="it-IT" sz="2800">
                <a:ea typeface="MS PGothic" panose="020B0600070205080204" pitchFamily="34" charset="-128"/>
              </a:rPr>
              <a:t>problems of </a:t>
            </a:r>
            <a:r>
              <a:rPr lang="en-AU" altLang="it-IT" sz="2800" b="1">
                <a:ea typeface="MS PGothic" panose="020B0600070205080204" pitchFamily="34" charset="-128"/>
              </a:rPr>
              <a:t>bias</a:t>
            </a:r>
            <a:r>
              <a:rPr lang="en-AU" altLang="it-IT" sz="2800">
                <a:ea typeface="MS PGothic" panose="020B0600070205080204" pitchFamily="34" charset="-128"/>
              </a:rPr>
              <a:t> or uneven distribution in signal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have to compensate for this when sample, often by passing bits through a hash function </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best to only use a few noisiest bits from each sample</a:t>
            </a:r>
          </a:p>
          <a:p>
            <a:pPr lvl="1" eaLnBrk="1" hangingPunct="1">
              <a:lnSpc>
                <a:spcPct val="90000"/>
              </a:lnSpc>
              <a:buFont typeface="Wingdings" panose="05000000000000000000" pitchFamily="2" charset="2"/>
              <a:buChar char="l"/>
            </a:pPr>
            <a:r>
              <a:rPr lang="en-AU" altLang="it-IT" sz="2400">
                <a:ea typeface="MS PGothic" panose="020B0600070205080204" pitchFamily="34" charset="-128"/>
              </a:rPr>
              <a:t>RFC4086 recommends using multiple sources + hash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BF615CB-C9DC-44CA-8539-5FA0E9895014}"/>
              </a:ext>
            </a:extLst>
          </p:cNvPr>
          <p:cNvSpPr>
            <a:spLocks noGrp="1"/>
          </p:cNvSpPr>
          <p:nvPr>
            <p:ph type="title"/>
          </p:nvPr>
        </p:nvSpPr>
        <p:spPr/>
        <p:txBody>
          <a:bodyPr/>
          <a:lstStyle/>
          <a:p>
            <a:pPr eaLnBrk="1" hangingPunct="1"/>
            <a:r>
              <a:rPr lang="en-AU" altLang="it-IT">
                <a:ea typeface="MS PGothic" panose="020B0600070205080204" pitchFamily="34" charset="-128"/>
              </a:rPr>
              <a:t>Published Sources</a:t>
            </a:r>
          </a:p>
        </p:txBody>
      </p:sp>
      <p:sp>
        <p:nvSpPr>
          <p:cNvPr id="13315" name="Rectangle 3">
            <a:extLst>
              <a:ext uri="{FF2B5EF4-FFF2-40B4-BE49-F238E27FC236}">
                <a16:creationId xmlns:a16="http://schemas.microsoft.com/office/drawing/2014/main" id="{950C6CCD-77D5-4E54-A251-B88C461D0259}"/>
              </a:ext>
            </a:extLst>
          </p:cNvPr>
          <p:cNvSpPr>
            <a:spLocks noGrp="1"/>
          </p:cNvSpPr>
          <p:nvPr>
            <p:ph idx="1"/>
          </p:nvPr>
        </p:nvSpPr>
        <p:spPr/>
        <p:txBody>
          <a:bodyPr/>
          <a:lstStyle/>
          <a:p>
            <a:pPr eaLnBrk="1" hangingPunct="1">
              <a:buFont typeface="Wingdings" panose="05000000000000000000" pitchFamily="2" charset="2"/>
              <a:buChar char="Ø"/>
            </a:pPr>
            <a:r>
              <a:rPr lang="en-AU" altLang="it-IT" sz="2800">
                <a:ea typeface="MS PGothic" panose="020B0600070205080204" pitchFamily="34" charset="-128"/>
              </a:rPr>
              <a:t>a few published collections of random numbers </a:t>
            </a:r>
          </a:p>
          <a:p>
            <a:pPr eaLnBrk="1" hangingPunct="1">
              <a:buFont typeface="Wingdings" panose="05000000000000000000" pitchFamily="2" charset="2"/>
              <a:buChar char="Ø"/>
            </a:pPr>
            <a:r>
              <a:rPr lang="en-AU" altLang="it-IT" sz="2800">
                <a:ea typeface="MS PGothic" panose="020B0600070205080204" pitchFamily="34" charset="-128"/>
              </a:rPr>
              <a:t>Rand Co, in 1955, published 1 million numbers </a:t>
            </a:r>
          </a:p>
          <a:p>
            <a:pPr lvl="1" eaLnBrk="1" hangingPunct="1">
              <a:buFont typeface="Wingdings" panose="05000000000000000000" pitchFamily="2" charset="2"/>
              <a:buChar char="l"/>
            </a:pPr>
            <a:r>
              <a:rPr lang="en-AU" altLang="it-IT" sz="2400">
                <a:ea typeface="MS PGothic" panose="020B0600070205080204" pitchFamily="34" charset="-128"/>
              </a:rPr>
              <a:t>generated using an electronic roulette wheel </a:t>
            </a:r>
          </a:p>
          <a:p>
            <a:pPr lvl="1" eaLnBrk="1" hangingPunct="1">
              <a:buFont typeface="Wingdings" panose="05000000000000000000" pitchFamily="2" charset="2"/>
              <a:buChar char="l"/>
            </a:pPr>
            <a:r>
              <a:rPr lang="en-AU" altLang="it-IT" sz="2400">
                <a:ea typeface="MS PGothic" panose="020B0600070205080204" pitchFamily="34" charset="-128"/>
              </a:rPr>
              <a:t>has been used in some cipher designs cf Khafre </a:t>
            </a:r>
          </a:p>
          <a:p>
            <a:pPr eaLnBrk="1" hangingPunct="1">
              <a:buFont typeface="Wingdings" panose="05000000000000000000" pitchFamily="2" charset="2"/>
              <a:buChar char="Ø"/>
            </a:pPr>
            <a:r>
              <a:rPr lang="en-AU" altLang="it-IT" sz="2800">
                <a:ea typeface="MS PGothic" panose="020B0600070205080204" pitchFamily="34" charset="-128"/>
              </a:rPr>
              <a:t>earlier Tippett in 1927 published a collection </a:t>
            </a:r>
          </a:p>
          <a:p>
            <a:pPr eaLnBrk="1" hangingPunct="1">
              <a:buFont typeface="Wingdings" panose="05000000000000000000" pitchFamily="2" charset="2"/>
              <a:buChar char="Ø"/>
            </a:pPr>
            <a:r>
              <a:rPr lang="en-AU" altLang="it-IT" sz="2800">
                <a:ea typeface="MS PGothic" panose="020B0600070205080204" pitchFamily="34" charset="-128"/>
              </a:rPr>
              <a:t>issues are that:</a:t>
            </a:r>
          </a:p>
          <a:p>
            <a:pPr lvl="1" eaLnBrk="1" hangingPunct="1">
              <a:buFont typeface="Wingdings" panose="05000000000000000000" pitchFamily="2" charset="2"/>
              <a:buChar char="l"/>
            </a:pPr>
            <a:r>
              <a:rPr lang="en-AU" altLang="it-IT" sz="2400">
                <a:ea typeface="MS PGothic" panose="020B0600070205080204" pitchFamily="34" charset="-128"/>
              </a:rPr>
              <a:t>these are limited</a:t>
            </a:r>
          </a:p>
          <a:p>
            <a:pPr lvl="1" eaLnBrk="1" hangingPunct="1">
              <a:buFont typeface="Wingdings" panose="05000000000000000000" pitchFamily="2" charset="2"/>
              <a:buChar char="l"/>
            </a:pPr>
            <a:r>
              <a:rPr lang="en-AU" altLang="it-IT" sz="2400">
                <a:ea typeface="MS PGothic" panose="020B0600070205080204" pitchFamily="34" charset="-128"/>
              </a:rPr>
              <a:t>too well-known for most uses </a:t>
            </a:r>
          </a:p>
        </p:txBody>
      </p:sp>
      <p:sp>
        <p:nvSpPr>
          <p:cNvPr id="2" name="Rectangle 1">
            <a:extLst>
              <a:ext uri="{FF2B5EF4-FFF2-40B4-BE49-F238E27FC236}">
                <a16:creationId xmlns:a16="http://schemas.microsoft.com/office/drawing/2014/main" id="{431C427C-1A33-5717-E5A3-12B15991723F}"/>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26">
            <a:extLst>
              <a:ext uri="{FF2B5EF4-FFF2-40B4-BE49-F238E27FC236}">
                <a16:creationId xmlns:a16="http://schemas.microsoft.com/office/drawing/2014/main" id="{35D6B0D2-BC78-4253-875F-EE8857AB5460}"/>
              </a:ext>
            </a:extLst>
          </p:cNvPr>
          <p:cNvSpPr>
            <a:spLocks noGrp="1" noChangeArrowheads="1"/>
          </p:cNvSpPr>
          <p:nvPr>
            <p:ph type="title"/>
          </p:nvPr>
        </p:nvSpPr>
        <p:spPr/>
        <p:txBody>
          <a:bodyPr rtlCol="0">
            <a:normAutofit/>
          </a:bodyPr>
          <a:lstStyle/>
          <a:p>
            <a:pPr eaLnBrk="1" fontAlgn="auto" hangingPunct="1">
              <a:spcAft>
                <a:spcPts val="0"/>
              </a:spcAft>
              <a:defRPr/>
            </a:pPr>
            <a:r>
              <a:rPr lang="en-AU" sz="4000">
                <a:ea typeface="ＭＳ Ｐゴシック" pitchFamily="-107" charset="-128"/>
                <a:cs typeface="ＭＳ Ｐゴシック" pitchFamily="-107" charset="-128"/>
              </a:rPr>
              <a:t>Pseudorandom Number Generators (PRNGs)</a:t>
            </a:r>
          </a:p>
        </p:txBody>
      </p:sp>
      <p:sp>
        <p:nvSpPr>
          <p:cNvPr id="15363" name="Rectangle 1027">
            <a:extLst>
              <a:ext uri="{FF2B5EF4-FFF2-40B4-BE49-F238E27FC236}">
                <a16:creationId xmlns:a16="http://schemas.microsoft.com/office/drawing/2014/main" id="{478F8405-BAE8-4863-9DB0-98A048BD0DBC}"/>
              </a:ext>
            </a:extLst>
          </p:cNvPr>
          <p:cNvSpPr>
            <a:spLocks noGrp="1"/>
          </p:cNvSpPr>
          <p:nvPr>
            <p:ph idx="1"/>
          </p:nvPr>
        </p:nvSpPr>
        <p:spPr/>
        <p:txBody>
          <a:bodyPr/>
          <a:lstStyle/>
          <a:p>
            <a:pPr eaLnBrk="1" hangingPunct="1"/>
            <a:r>
              <a:rPr lang="en-US" altLang="it-IT">
                <a:ea typeface="MS PGothic" panose="020B0600070205080204" pitchFamily="34" charset="-128"/>
              </a:rPr>
              <a:t>often use deterministic algorithmic techniques to create “random numbers”</a:t>
            </a:r>
          </a:p>
          <a:p>
            <a:pPr lvl="1" eaLnBrk="1" hangingPunct="1"/>
            <a:r>
              <a:rPr lang="en-US" altLang="it-IT">
                <a:ea typeface="MS PGothic" panose="020B0600070205080204" pitchFamily="34" charset="-128"/>
              </a:rPr>
              <a:t>although they are not truly random</a:t>
            </a:r>
          </a:p>
          <a:p>
            <a:pPr lvl="1" eaLnBrk="1" hangingPunct="1"/>
            <a:r>
              <a:rPr lang="en-US" altLang="it-IT">
                <a:ea typeface="MS PGothic" panose="020B0600070205080204" pitchFamily="34" charset="-128"/>
              </a:rPr>
              <a:t>can pass many tests of “randomness”</a:t>
            </a:r>
          </a:p>
          <a:p>
            <a:pPr eaLnBrk="1" hangingPunct="1"/>
            <a:r>
              <a:rPr lang="en-US" altLang="it-IT">
                <a:ea typeface="MS PGothic" panose="020B0600070205080204" pitchFamily="34" charset="-128"/>
              </a:rPr>
              <a:t>known as “pseudorandom numbers”</a:t>
            </a:r>
          </a:p>
          <a:p>
            <a:pPr eaLnBrk="1" hangingPunct="1"/>
            <a:r>
              <a:rPr lang="en-US" altLang="it-IT">
                <a:ea typeface="MS PGothic" panose="020B0600070205080204" pitchFamily="34" charset="-128"/>
              </a:rPr>
              <a:t>created by “</a:t>
            </a:r>
            <a:r>
              <a:rPr lang="en-AU" altLang="it-IT" sz="2800">
                <a:ea typeface="MS PGothic" panose="020B0600070205080204" pitchFamily="34" charset="-128"/>
              </a:rPr>
              <a:t>Pseudorandom Number Generators (PRNGs)”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1DDBD695-F401-4DD9-BA5C-94D9F142F506}"/>
              </a:ext>
            </a:extLst>
          </p:cNvPr>
          <p:cNvSpPr>
            <a:spLocks noGrp="1"/>
          </p:cNvSpPr>
          <p:nvPr>
            <p:ph type="title"/>
          </p:nvPr>
        </p:nvSpPr>
        <p:spPr/>
        <p:txBody>
          <a:bodyPr/>
          <a:lstStyle/>
          <a:p>
            <a:pPr eaLnBrk="1" hangingPunct="1"/>
            <a:r>
              <a:rPr lang="en-AU" altLang="it-IT">
                <a:ea typeface="MS PGothic" panose="020B0600070205080204" pitchFamily="34" charset="-128"/>
              </a:rPr>
              <a:t>PRNG Requirements</a:t>
            </a:r>
            <a:endParaRPr lang="en-US" altLang="it-IT">
              <a:ea typeface="MS PGothic" panose="020B0600070205080204" pitchFamily="34" charset="-128"/>
            </a:endParaRPr>
          </a:p>
        </p:txBody>
      </p:sp>
      <p:sp>
        <p:nvSpPr>
          <p:cNvPr id="17411" name="Content Placeholder 2">
            <a:extLst>
              <a:ext uri="{FF2B5EF4-FFF2-40B4-BE49-F238E27FC236}">
                <a16:creationId xmlns:a16="http://schemas.microsoft.com/office/drawing/2014/main" id="{D55440CA-EFE9-4E2C-B136-0D6220464F30}"/>
              </a:ext>
            </a:extLst>
          </p:cNvPr>
          <p:cNvSpPr>
            <a:spLocks noGrp="1"/>
          </p:cNvSpPr>
          <p:nvPr>
            <p:ph idx="1"/>
          </p:nvPr>
        </p:nvSpPr>
        <p:spPr>
          <a:xfrm>
            <a:off x="1981200" y="1676400"/>
            <a:ext cx="8229600" cy="4876800"/>
          </a:xfrm>
        </p:spPr>
        <p:txBody>
          <a:bodyPr/>
          <a:lstStyle/>
          <a:p>
            <a:pPr eaLnBrk="1" hangingPunct="1"/>
            <a:r>
              <a:rPr lang="en-US" altLang="it-IT">
                <a:ea typeface="MS PGothic" panose="020B0600070205080204" pitchFamily="34" charset="-128"/>
              </a:rPr>
              <a:t>randomness</a:t>
            </a:r>
          </a:p>
          <a:p>
            <a:pPr lvl="1" eaLnBrk="1" hangingPunct="1"/>
            <a:r>
              <a:rPr lang="en-US" altLang="it-IT">
                <a:ea typeface="MS PGothic" panose="020B0600070205080204" pitchFamily="34" charset="-128"/>
              </a:rPr>
              <a:t>uniformity, scalability, consistency</a:t>
            </a:r>
          </a:p>
          <a:p>
            <a:pPr eaLnBrk="1" hangingPunct="1"/>
            <a:r>
              <a:rPr lang="en-US" altLang="it-IT">
                <a:ea typeface="MS PGothic" panose="020B0600070205080204" pitchFamily="34" charset="-128"/>
              </a:rPr>
              <a:t>unpredictability</a:t>
            </a:r>
          </a:p>
          <a:p>
            <a:pPr lvl="1" eaLnBrk="1" hangingPunct="1"/>
            <a:r>
              <a:rPr lang="en-US" altLang="it-IT">
                <a:ea typeface="MS PGothic" panose="020B0600070205080204" pitchFamily="34" charset="-128"/>
              </a:rPr>
              <a:t>forward &amp; backward unpredictability</a:t>
            </a:r>
          </a:p>
          <a:p>
            <a:pPr lvl="1" eaLnBrk="1" hangingPunct="1"/>
            <a:r>
              <a:rPr lang="en-US" altLang="it-IT">
                <a:ea typeface="MS PGothic" panose="020B0600070205080204" pitchFamily="34" charset="-128"/>
              </a:rPr>
              <a:t>use same tests to check</a:t>
            </a:r>
          </a:p>
          <a:p>
            <a:pPr eaLnBrk="1" hangingPunct="1"/>
            <a:r>
              <a:rPr lang="en-US" altLang="it-IT">
                <a:ea typeface="MS PGothic" panose="020B0600070205080204" pitchFamily="34" charset="-128"/>
              </a:rPr>
              <a:t>characteristics of the seed</a:t>
            </a:r>
          </a:p>
          <a:p>
            <a:pPr lvl="1" eaLnBrk="1" hangingPunct="1"/>
            <a:r>
              <a:rPr lang="en-US" altLang="it-IT">
                <a:ea typeface="MS PGothic" panose="020B0600070205080204" pitchFamily="34" charset="-128"/>
              </a:rPr>
              <a:t>secure</a:t>
            </a:r>
          </a:p>
          <a:p>
            <a:pPr lvl="1" eaLnBrk="1" hangingPunct="1"/>
            <a:r>
              <a:rPr lang="en-US" altLang="it-IT">
                <a:ea typeface="MS PGothic" panose="020B0600070205080204" pitchFamily="34" charset="-128"/>
              </a:rPr>
              <a:t>if known adversary can determine output</a:t>
            </a:r>
          </a:p>
          <a:p>
            <a:pPr lvl="1" eaLnBrk="1" hangingPunct="1"/>
            <a:r>
              <a:rPr lang="en-US" altLang="it-IT">
                <a:ea typeface="MS PGothic" panose="020B0600070205080204" pitchFamily="34" charset="-128"/>
              </a:rPr>
              <a:t>so must be random or pseudorandom number</a:t>
            </a:r>
          </a:p>
          <a:p>
            <a:pPr lvl="1" eaLnBrk="1" hangingPunct="1"/>
            <a:endParaRPr lang="en-US" altLang="it-IT">
              <a:ea typeface="MS PGothic" panose="020B0600070205080204" pitchFamily="34" charset="-128"/>
            </a:endParaRPr>
          </a:p>
          <a:p>
            <a:pPr eaLnBrk="1" hangingPunct="1"/>
            <a:endParaRPr lang="en-US" altLang="it-IT">
              <a:ea typeface="MS PGothic" panose="020B0600070205080204" pitchFamily="34" charset="-128"/>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4E027A14-FA90-42F1-B957-A7377CF2A305}"/>
              </a:ext>
            </a:extLst>
          </p:cNvPr>
          <p:cNvSpPr>
            <a:spLocks noGrp="1"/>
          </p:cNvSpPr>
          <p:nvPr>
            <p:ph type="title"/>
          </p:nvPr>
        </p:nvSpPr>
        <p:spPr/>
        <p:txBody>
          <a:bodyPr/>
          <a:lstStyle/>
          <a:p>
            <a:pPr eaLnBrk="1" hangingPunct="1"/>
            <a:r>
              <a:rPr lang="it-IT" altLang="it-IT" sz="3600"/>
              <a:t>A special application: one time passwords</a:t>
            </a:r>
          </a:p>
        </p:txBody>
      </p:sp>
      <p:sp>
        <p:nvSpPr>
          <p:cNvPr id="19459" name="Segnaposto contenuto 2">
            <a:extLst>
              <a:ext uri="{FF2B5EF4-FFF2-40B4-BE49-F238E27FC236}">
                <a16:creationId xmlns:a16="http://schemas.microsoft.com/office/drawing/2014/main" id="{95FC9D6D-1812-4354-87CA-1101D4929DED}"/>
              </a:ext>
            </a:extLst>
          </p:cNvPr>
          <p:cNvSpPr>
            <a:spLocks noGrp="1"/>
          </p:cNvSpPr>
          <p:nvPr>
            <p:ph idx="1"/>
          </p:nvPr>
        </p:nvSpPr>
        <p:spPr>
          <a:xfrm>
            <a:off x="2047875" y="1484314"/>
            <a:ext cx="8008938" cy="4465637"/>
          </a:xfrm>
        </p:spPr>
        <p:txBody>
          <a:bodyPr/>
          <a:lstStyle/>
          <a:p>
            <a:pPr eaLnBrk="1" hangingPunct="1"/>
            <a:r>
              <a:rPr lang="it-IT" altLang="it-IT"/>
              <a:t>Server and client are synced on the same point of a pseudorandom sequence</a:t>
            </a:r>
          </a:p>
          <a:p>
            <a:pPr eaLnBrk="1" hangingPunct="1"/>
            <a:r>
              <a:rPr lang="it-IT" altLang="it-IT"/>
              <a:t>The sequence can advance by keypress or over time (TOTP)</a:t>
            </a:r>
          </a:p>
          <a:p>
            <a:pPr eaLnBrk="1" hangingPunct="1"/>
            <a:r>
              <a:rPr lang="it-IT" altLang="it-IT"/>
              <a:t>Similar to Keeloq car ignition scheme</a:t>
            </a:r>
          </a:p>
        </p:txBody>
      </p:sp>
      <p:pic>
        <p:nvPicPr>
          <p:cNvPr id="19460" name="Picture 2" descr="Image result for otp token">
            <a:extLst>
              <a:ext uri="{FF2B5EF4-FFF2-40B4-BE49-F238E27FC236}">
                <a16:creationId xmlns:a16="http://schemas.microsoft.com/office/drawing/2014/main" id="{92140A6F-D55D-4FB1-B4DF-F6C2F2F8C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426" y="4291013"/>
            <a:ext cx="29622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a:extLst>
              <a:ext uri="{FF2B5EF4-FFF2-40B4-BE49-F238E27FC236}">
                <a16:creationId xmlns:a16="http://schemas.microsoft.com/office/drawing/2014/main" id="{456FE740-5C5D-465E-A60B-C2BFD77B018E}"/>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AU" sz="4000">
                <a:ea typeface="ＭＳ Ｐゴシック" pitchFamily="-107" charset="-128"/>
                <a:cs typeface="ＭＳ Ｐゴシック" pitchFamily="-107" charset="-128"/>
              </a:rPr>
              <a:t>Linear Congruential</a:t>
            </a:r>
            <a:br>
              <a:rPr lang="en-AU" sz="4000">
                <a:ea typeface="ＭＳ Ｐゴシック" pitchFamily="-107" charset="-128"/>
                <a:cs typeface="ＭＳ Ｐゴシック" pitchFamily="-107" charset="-128"/>
              </a:rPr>
            </a:br>
            <a:r>
              <a:rPr lang="en-AU" sz="4000">
                <a:ea typeface="ＭＳ Ｐゴシック" pitchFamily="-107" charset="-128"/>
                <a:cs typeface="ＭＳ Ｐゴシック" pitchFamily="-107" charset="-128"/>
              </a:rPr>
              <a:t>Generator</a:t>
            </a:r>
          </a:p>
        </p:txBody>
      </p:sp>
      <p:sp>
        <p:nvSpPr>
          <p:cNvPr id="64515" name="Rectangle 1027">
            <a:extLst>
              <a:ext uri="{FF2B5EF4-FFF2-40B4-BE49-F238E27FC236}">
                <a16:creationId xmlns:a16="http://schemas.microsoft.com/office/drawing/2014/main" id="{EC9F7723-1B75-4429-B701-1A5E70BC10BE}"/>
              </a:ext>
            </a:extLst>
          </p:cNvPr>
          <p:cNvSpPr>
            <a:spLocks noGrp="1" noChangeArrowheads="1"/>
          </p:cNvSpPr>
          <p:nvPr>
            <p:ph idx="1"/>
          </p:nvPr>
        </p:nvSpPr>
        <p:spPr/>
        <p:txBody>
          <a:bodyPr rtlCol="0">
            <a:normAutofit/>
          </a:bodyPr>
          <a:lstStyle/>
          <a:p>
            <a:pPr eaLnBrk="1" fontAlgn="auto" hangingPunct="1">
              <a:lnSpc>
                <a:spcPct val="90000"/>
              </a:lnSpc>
              <a:spcAft>
                <a:spcPts val="0"/>
              </a:spcAft>
              <a:buFont typeface="Wingdings 2"/>
              <a:buChar char=""/>
              <a:defRPr/>
            </a:pPr>
            <a:r>
              <a:rPr lang="en-US" sz="2800">
                <a:ea typeface="ＭＳ Ｐゴシック" pitchFamily="34" charset="-128"/>
              </a:rPr>
              <a:t>common iterative technique using:</a:t>
            </a:r>
          </a:p>
          <a:p>
            <a:pPr lvl="1" eaLnBrk="1" fontAlgn="auto" hangingPunct="1">
              <a:lnSpc>
                <a:spcPct val="90000"/>
              </a:lnSpc>
              <a:spcAft>
                <a:spcPts val="0"/>
              </a:spcAft>
              <a:buNone/>
              <a:defRPr/>
            </a:pPr>
            <a:r>
              <a:rPr lang="en-AU" sz="2400" i="1">
                <a:latin typeface="Courier New" pitchFamily="49" charset="0"/>
                <a:ea typeface="ＭＳ Ｐゴシック" pitchFamily="34" charset="-128"/>
              </a:rPr>
              <a:t>X</a:t>
            </a:r>
            <a:r>
              <a:rPr lang="en-AU" sz="2400" i="1" baseline="-25000">
                <a:latin typeface="Courier New" pitchFamily="49" charset="0"/>
                <a:ea typeface="ＭＳ Ｐゴシック" pitchFamily="34" charset="-128"/>
              </a:rPr>
              <a:t>n</a:t>
            </a:r>
            <a:r>
              <a:rPr lang="en-AU" sz="2400" baseline="-25000">
                <a:latin typeface="Courier New" pitchFamily="49" charset="0"/>
                <a:ea typeface="ＭＳ Ｐゴシック" pitchFamily="34" charset="-128"/>
              </a:rPr>
              <a:t>+1</a:t>
            </a:r>
            <a:r>
              <a:rPr lang="en-AU" sz="2400">
                <a:latin typeface="Courier New" pitchFamily="49" charset="0"/>
                <a:ea typeface="ＭＳ Ｐゴシック" pitchFamily="34" charset="-128"/>
              </a:rPr>
              <a:t> = (</a:t>
            </a:r>
            <a:r>
              <a:rPr lang="en-AU" sz="2400" i="1">
                <a:latin typeface="Courier New" pitchFamily="49" charset="0"/>
                <a:ea typeface="ＭＳ Ｐゴシック" pitchFamily="34" charset="-128"/>
              </a:rPr>
              <a:t>aX</a:t>
            </a:r>
            <a:r>
              <a:rPr lang="en-AU" sz="2400" baseline="-25000">
                <a:latin typeface="Courier New" pitchFamily="49" charset="0"/>
                <a:ea typeface="ＭＳ Ｐゴシック" pitchFamily="34" charset="-128"/>
              </a:rPr>
              <a:t>n</a:t>
            </a:r>
            <a:r>
              <a:rPr lang="en-AU" sz="2400">
                <a:latin typeface="Courier New" pitchFamily="49" charset="0"/>
                <a:ea typeface="ＭＳ Ｐゴシック" pitchFamily="34" charset="-128"/>
              </a:rPr>
              <a:t> + </a:t>
            </a:r>
            <a:r>
              <a:rPr lang="en-AU" sz="2400" i="1">
                <a:latin typeface="Courier New" pitchFamily="49" charset="0"/>
                <a:ea typeface="ＭＳ Ｐゴシック" pitchFamily="34" charset="-128"/>
              </a:rPr>
              <a:t>c</a:t>
            </a:r>
            <a:r>
              <a:rPr lang="en-AU" sz="2400">
                <a:latin typeface="Courier New" pitchFamily="49" charset="0"/>
                <a:ea typeface="ＭＳ Ｐゴシック" pitchFamily="34" charset="-128"/>
              </a:rPr>
              <a:t>) mod </a:t>
            </a:r>
            <a:r>
              <a:rPr lang="en-AU" sz="2400" i="1">
                <a:latin typeface="Courier New" pitchFamily="49" charset="0"/>
                <a:ea typeface="ＭＳ Ｐゴシック" pitchFamily="34" charset="-128"/>
              </a:rPr>
              <a:t>m</a:t>
            </a:r>
            <a:endParaRPr lang="en-AU" sz="2400">
              <a:latin typeface="Courier New" pitchFamily="49" charset="0"/>
              <a:ea typeface="ＭＳ Ｐゴシック" pitchFamily="34" charset="-128"/>
            </a:endParaRPr>
          </a:p>
          <a:p>
            <a:pPr eaLnBrk="1" fontAlgn="auto" hangingPunct="1">
              <a:lnSpc>
                <a:spcPct val="90000"/>
              </a:lnSpc>
              <a:spcAft>
                <a:spcPts val="0"/>
              </a:spcAft>
              <a:buFont typeface="Wingdings 2"/>
              <a:buChar char=""/>
              <a:defRPr/>
            </a:pPr>
            <a:r>
              <a:rPr lang="en-US" sz="2800">
                <a:ea typeface="ＭＳ Ｐゴシック" pitchFamily="34" charset="-128"/>
              </a:rPr>
              <a:t>given suitable values of parameters can produce a long random-like sequence</a:t>
            </a:r>
          </a:p>
          <a:p>
            <a:pPr eaLnBrk="1" fontAlgn="auto" hangingPunct="1">
              <a:lnSpc>
                <a:spcPct val="90000"/>
              </a:lnSpc>
              <a:spcAft>
                <a:spcPts val="0"/>
              </a:spcAft>
              <a:buFont typeface="Wingdings 2"/>
              <a:buChar char=""/>
              <a:defRPr/>
            </a:pPr>
            <a:r>
              <a:rPr lang="en-US" sz="2800">
                <a:ea typeface="ＭＳ Ｐゴシック" pitchFamily="34" charset="-128"/>
              </a:rPr>
              <a:t>suitable criteria to have are:</a:t>
            </a:r>
          </a:p>
          <a:p>
            <a:pPr lvl="1" eaLnBrk="1" fontAlgn="auto" hangingPunct="1">
              <a:lnSpc>
                <a:spcPct val="90000"/>
              </a:lnSpc>
              <a:spcAft>
                <a:spcPts val="0"/>
              </a:spcAft>
              <a:buFont typeface="Wingdings 2"/>
              <a:buChar char=""/>
              <a:defRPr/>
            </a:pPr>
            <a:r>
              <a:rPr lang="en-AU" sz="2400">
                <a:ea typeface="ＭＳ Ｐゴシック" pitchFamily="34" charset="-128"/>
              </a:rPr>
              <a:t>function generates a full-period</a:t>
            </a:r>
          </a:p>
          <a:p>
            <a:pPr lvl="1" eaLnBrk="1" fontAlgn="auto" hangingPunct="1">
              <a:lnSpc>
                <a:spcPct val="90000"/>
              </a:lnSpc>
              <a:spcAft>
                <a:spcPts val="0"/>
              </a:spcAft>
              <a:buFont typeface="Wingdings 2"/>
              <a:buChar char=""/>
              <a:defRPr/>
            </a:pPr>
            <a:r>
              <a:rPr lang="en-AU" sz="2400">
                <a:ea typeface="ＭＳ Ｐゴシック" pitchFamily="34" charset="-128"/>
              </a:rPr>
              <a:t>generated sequence should appear random</a:t>
            </a:r>
          </a:p>
          <a:p>
            <a:pPr lvl="1" eaLnBrk="1" fontAlgn="auto" hangingPunct="1">
              <a:lnSpc>
                <a:spcPct val="90000"/>
              </a:lnSpc>
              <a:spcAft>
                <a:spcPts val="0"/>
              </a:spcAft>
              <a:buFont typeface="Wingdings 2"/>
              <a:buChar char=""/>
              <a:defRPr/>
            </a:pPr>
            <a:r>
              <a:rPr lang="en-AU" sz="2400">
                <a:ea typeface="ＭＳ Ｐゴシック" pitchFamily="34" charset="-128"/>
              </a:rPr>
              <a:t>efficient implementation with 32-bit arithmetic</a:t>
            </a:r>
          </a:p>
          <a:p>
            <a:pPr eaLnBrk="1" fontAlgn="auto" hangingPunct="1">
              <a:lnSpc>
                <a:spcPct val="90000"/>
              </a:lnSpc>
              <a:spcAft>
                <a:spcPts val="0"/>
              </a:spcAft>
              <a:buFont typeface="Wingdings 2"/>
              <a:buChar char=""/>
              <a:defRPr/>
            </a:pPr>
            <a:r>
              <a:rPr lang="en-US" sz="2800">
                <a:ea typeface="ＭＳ Ｐゴシック" pitchFamily="34" charset="-128"/>
              </a:rPr>
              <a:t>note that an attacker can reconstruct sequence given a small number of values</a:t>
            </a:r>
          </a:p>
          <a:p>
            <a:pPr eaLnBrk="1" fontAlgn="auto" hangingPunct="1">
              <a:lnSpc>
                <a:spcPct val="90000"/>
              </a:lnSpc>
              <a:spcAft>
                <a:spcPts val="0"/>
              </a:spcAft>
              <a:buFont typeface="Wingdings 2"/>
              <a:buChar char=""/>
              <a:defRPr/>
            </a:pPr>
            <a:r>
              <a:rPr lang="en-US" sz="2800">
                <a:ea typeface="ＭＳ Ｐゴシック" pitchFamily="34" charset="-128"/>
              </a:rPr>
              <a:t>have possibilities for making this harder</a:t>
            </a:r>
            <a:endParaRPr lang="en-AU" sz="2800">
              <a:ea typeface="ＭＳ Ｐゴシック" pitchFamily="34" charset="-128"/>
            </a:endParaRPr>
          </a:p>
          <a:p>
            <a:pPr lvl="1" eaLnBrk="1" fontAlgn="auto" hangingPunct="1">
              <a:lnSpc>
                <a:spcPct val="90000"/>
              </a:lnSpc>
              <a:spcAft>
                <a:spcPts val="0"/>
              </a:spcAft>
              <a:buFont typeface="Wingdings 2"/>
              <a:buChar char=""/>
              <a:defRPr/>
            </a:pPr>
            <a:endParaRPr lang="en-AU" sz="2400">
              <a:ea typeface="ＭＳ Ｐゴシック" pitchFamily="34" charset="-128"/>
            </a:endParaRPr>
          </a:p>
        </p:txBody>
      </p:sp>
      <p:sp>
        <p:nvSpPr>
          <p:cNvPr id="4" name="Rectangle 3">
            <a:extLst>
              <a:ext uri="{FF2B5EF4-FFF2-40B4-BE49-F238E27FC236}">
                <a16:creationId xmlns:a16="http://schemas.microsoft.com/office/drawing/2014/main" id="{FA194838-43F5-EEEB-1EE1-8D61AE1D7D32}"/>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a:extLst>
              <a:ext uri="{FF2B5EF4-FFF2-40B4-BE49-F238E27FC236}">
                <a16:creationId xmlns:a16="http://schemas.microsoft.com/office/drawing/2014/main" id="{1A3A15FE-1BD7-4A70-9B86-59589980163B}"/>
              </a:ext>
            </a:extLst>
          </p:cNvPr>
          <p:cNvSpPr>
            <a:spLocks noGrp="1"/>
          </p:cNvSpPr>
          <p:nvPr>
            <p:ph type="title"/>
          </p:nvPr>
        </p:nvSpPr>
        <p:spPr/>
        <p:txBody>
          <a:bodyPr/>
          <a:lstStyle/>
          <a:p>
            <a:pPr eaLnBrk="1" hangingPunct="1"/>
            <a:r>
              <a:rPr lang="en-AU" altLang="it-IT" sz="4000">
                <a:ea typeface="MS PGothic" panose="020B0600070205080204" pitchFamily="34" charset="-128"/>
              </a:rPr>
              <a:t>Using Block Ciphers as PRNGs</a:t>
            </a:r>
          </a:p>
        </p:txBody>
      </p:sp>
      <p:sp>
        <p:nvSpPr>
          <p:cNvPr id="24579" name="Rectangle 1027">
            <a:extLst>
              <a:ext uri="{FF2B5EF4-FFF2-40B4-BE49-F238E27FC236}">
                <a16:creationId xmlns:a16="http://schemas.microsoft.com/office/drawing/2014/main" id="{85FC26B1-F942-4A55-BA27-691E28C2BBA0}"/>
              </a:ext>
            </a:extLst>
          </p:cNvPr>
          <p:cNvSpPr>
            <a:spLocks noGrp="1"/>
          </p:cNvSpPr>
          <p:nvPr>
            <p:ph idx="1"/>
          </p:nvPr>
        </p:nvSpPr>
        <p:spPr/>
        <p:txBody>
          <a:bodyPr/>
          <a:lstStyle/>
          <a:p>
            <a:pPr eaLnBrk="1" hangingPunct="1"/>
            <a:r>
              <a:rPr lang="en-US" altLang="it-IT" sz="2800">
                <a:ea typeface="MS PGothic" panose="020B0600070205080204" pitchFamily="34" charset="-128"/>
              </a:rPr>
              <a:t>for cryptographic applications, can use a block cipher to generate random numbers</a:t>
            </a:r>
          </a:p>
          <a:p>
            <a:pPr eaLnBrk="1" hangingPunct="1"/>
            <a:r>
              <a:rPr lang="en-US" altLang="it-IT" sz="2800">
                <a:ea typeface="MS PGothic" panose="020B0600070205080204" pitchFamily="34" charset="-128"/>
              </a:rPr>
              <a:t>often for creating session keys from master key</a:t>
            </a:r>
          </a:p>
          <a:p>
            <a:pPr eaLnBrk="1" hangingPunct="1"/>
            <a:r>
              <a:rPr lang="en-US" altLang="it-IT" sz="2800">
                <a:ea typeface="MS PGothic" panose="020B0600070205080204" pitchFamily="34" charset="-128"/>
              </a:rPr>
              <a:t>CTR</a:t>
            </a:r>
          </a:p>
          <a:p>
            <a:pPr lvl="1" eaLnBrk="1" hangingPunct="1">
              <a:buFont typeface="Wingdings" panose="05000000000000000000" pitchFamily="2" charset="2"/>
              <a:buNone/>
            </a:pPr>
            <a:r>
              <a:rPr lang="en-AU" altLang="it-IT" sz="2400" i="1">
                <a:latin typeface="Courier New" panose="02070309020205020404" pitchFamily="49" charset="0"/>
                <a:ea typeface="MS PGothic" panose="020B0600070205080204" pitchFamily="34" charset="-128"/>
              </a:rPr>
              <a:t>X</a:t>
            </a:r>
            <a:r>
              <a:rPr lang="en-AU" altLang="it-IT" sz="2400" i="1"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 E</a:t>
            </a:r>
            <a:r>
              <a:rPr lang="en-AU" altLang="it-IT" sz="2400" i="1" baseline="-25000">
                <a:latin typeface="Courier New" panose="02070309020205020404" pitchFamily="49" charset="0"/>
                <a:ea typeface="MS PGothic" panose="020B0600070205080204" pitchFamily="34" charset="-128"/>
              </a:rPr>
              <a:t>K</a:t>
            </a:r>
            <a:r>
              <a:rPr lang="en-AU" altLang="it-IT" sz="2400">
                <a:latin typeface="Courier New" panose="02070309020205020404" pitchFamily="49" charset="0"/>
                <a:ea typeface="MS PGothic" panose="020B0600070205080204" pitchFamily="34" charset="-128"/>
              </a:rPr>
              <a:t>[V</a:t>
            </a:r>
            <a:r>
              <a:rPr lang="en-AU" altLang="it-IT" sz="2400" i="1"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a:t>
            </a:r>
            <a:endParaRPr lang="en-US" altLang="it-IT" sz="2400">
              <a:ea typeface="MS PGothic" panose="020B0600070205080204" pitchFamily="34" charset="-128"/>
            </a:endParaRPr>
          </a:p>
          <a:p>
            <a:pPr eaLnBrk="1" hangingPunct="1"/>
            <a:r>
              <a:rPr lang="en-US" altLang="it-IT" sz="2800">
                <a:ea typeface="MS PGothic" panose="020B0600070205080204" pitchFamily="34" charset="-128"/>
              </a:rPr>
              <a:t>OFB</a:t>
            </a:r>
          </a:p>
          <a:p>
            <a:pPr lvl="1" eaLnBrk="1" hangingPunct="1">
              <a:buFont typeface="Wingdings" panose="05000000000000000000" pitchFamily="2" charset="2"/>
              <a:buNone/>
            </a:pPr>
            <a:r>
              <a:rPr lang="en-AU" altLang="it-IT" sz="2400" i="1">
                <a:latin typeface="Courier New" panose="02070309020205020404" pitchFamily="49" charset="0"/>
                <a:ea typeface="MS PGothic" panose="020B0600070205080204" pitchFamily="34" charset="-128"/>
              </a:rPr>
              <a:t>X</a:t>
            </a:r>
            <a:r>
              <a:rPr lang="en-AU" altLang="it-IT" sz="2400" i="1"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 E</a:t>
            </a:r>
            <a:r>
              <a:rPr lang="en-AU" altLang="it-IT" sz="2400" i="1" baseline="-25000">
                <a:latin typeface="Courier New" panose="02070309020205020404" pitchFamily="49" charset="0"/>
                <a:ea typeface="MS PGothic" panose="020B0600070205080204" pitchFamily="34" charset="-128"/>
              </a:rPr>
              <a:t>K</a:t>
            </a:r>
            <a:r>
              <a:rPr lang="en-AU" altLang="it-IT" sz="2400">
                <a:latin typeface="Courier New" panose="02070309020205020404" pitchFamily="49" charset="0"/>
                <a:ea typeface="MS PGothic" panose="020B0600070205080204" pitchFamily="34" charset="-128"/>
              </a:rPr>
              <a:t>[</a:t>
            </a:r>
            <a:r>
              <a:rPr lang="en-AU" altLang="it-IT" sz="2400" i="1">
                <a:latin typeface="Courier New" panose="02070309020205020404" pitchFamily="49" charset="0"/>
                <a:ea typeface="MS PGothic" panose="020B0600070205080204" pitchFamily="34" charset="-128"/>
              </a:rPr>
              <a:t>X</a:t>
            </a:r>
            <a:r>
              <a:rPr lang="en-AU" altLang="it-IT" sz="2400" i="1" baseline="-25000">
                <a:latin typeface="Courier New" panose="02070309020205020404" pitchFamily="49" charset="0"/>
                <a:ea typeface="MS PGothic" panose="020B0600070205080204" pitchFamily="34" charset="-128"/>
              </a:rPr>
              <a:t>i-1</a:t>
            </a:r>
            <a:r>
              <a:rPr lang="en-AU" altLang="it-IT" sz="2400">
                <a:latin typeface="Courier New" panose="02070309020205020404" pitchFamily="49" charset="0"/>
                <a:ea typeface="MS PGothic" panose="020B0600070205080204" pitchFamily="34" charset="-128"/>
              </a:rPr>
              <a:t>]</a:t>
            </a:r>
            <a:endParaRPr lang="en-US" altLang="it-IT" sz="2400">
              <a:ea typeface="MS PGothic" panose="020B0600070205080204" pitchFamily="34" charset="-128"/>
            </a:endParaRPr>
          </a:p>
          <a:p>
            <a:pPr eaLnBrk="1" hangingPunct="1">
              <a:buFont typeface="Wingdings" panose="05000000000000000000" pitchFamily="2" charset="2"/>
              <a:buNone/>
            </a:pPr>
            <a:endParaRPr lang="en-US" altLang="it-IT" sz="2800">
              <a:ea typeface="MS PGothic" panose="020B0600070205080204" pitchFamily="34" charset="-128"/>
            </a:endParaRPr>
          </a:p>
          <a:p>
            <a:pPr lvl="1" eaLnBrk="1" hangingPunct="1"/>
            <a:endParaRPr lang="en-AU" altLang="it-IT" sz="2400">
              <a:ea typeface="MS PGothic" panose="020B0600070205080204" pitchFamily="34" charset="-128"/>
            </a:endParaRPr>
          </a:p>
        </p:txBody>
      </p:sp>
      <p:pic>
        <p:nvPicPr>
          <p:cNvPr id="24580" name="Picture 3">
            <a:extLst>
              <a:ext uri="{FF2B5EF4-FFF2-40B4-BE49-F238E27FC236}">
                <a16:creationId xmlns:a16="http://schemas.microsoft.com/office/drawing/2014/main" id="{D26CFEE2-45F5-41A6-859C-7D492D811E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3429001"/>
            <a:ext cx="4714875" cy="270192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B4F2582-6796-B7F4-2290-ADFBCE498FFA}"/>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3C041BA-066D-4341-ABA6-518F7F3B6F79}"/>
              </a:ext>
            </a:extLst>
          </p:cNvPr>
          <p:cNvSpPr>
            <a:spLocks noGrp="1"/>
          </p:cNvSpPr>
          <p:nvPr>
            <p:ph type="title"/>
          </p:nvPr>
        </p:nvSpPr>
        <p:spPr/>
        <p:txBody>
          <a:bodyPr/>
          <a:lstStyle/>
          <a:p>
            <a:pPr eaLnBrk="1" hangingPunct="1"/>
            <a:r>
              <a:rPr lang="en-US" altLang="it-IT">
                <a:ea typeface="MS PGothic" panose="020B0600070205080204" pitchFamily="34" charset="-128"/>
              </a:rPr>
              <a:t>Stream Ciphers</a:t>
            </a:r>
            <a:endParaRPr lang="en-AU" altLang="it-IT">
              <a:ea typeface="MS PGothic" panose="020B0600070205080204" pitchFamily="34" charset="-128"/>
            </a:endParaRPr>
          </a:p>
        </p:txBody>
      </p:sp>
      <p:sp>
        <p:nvSpPr>
          <p:cNvPr id="28675" name="Rectangle 3">
            <a:extLst>
              <a:ext uri="{FF2B5EF4-FFF2-40B4-BE49-F238E27FC236}">
                <a16:creationId xmlns:a16="http://schemas.microsoft.com/office/drawing/2014/main" id="{2BB6F25A-2AD4-44DF-B534-A081BC0B27FD}"/>
              </a:ext>
            </a:extLst>
          </p:cNvPr>
          <p:cNvSpPr>
            <a:spLocks noGrp="1"/>
          </p:cNvSpPr>
          <p:nvPr>
            <p:ph idx="1"/>
          </p:nvPr>
        </p:nvSpPr>
        <p:spPr>
          <a:xfrm>
            <a:off x="1981200" y="1676401"/>
            <a:ext cx="8458200" cy="4454525"/>
          </a:xfrm>
        </p:spPr>
        <p:txBody>
          <a:bodyPr/>
          <a:lstStyle/>
          <a:p>
            <a:pPr eaLnBrk="1" hangingPunct="1">
              <a:lnSpc>
                <a:spcPct val="90000"/>
              </a:lnSpc>
            </a:pPr>
            <a:r>
              <a:rPr lang="en-AU" altLang="it-IT">
                <a:ea typeface="MS PGothic" panose="020B0600070205080204" pitchFamily="34" charset="-128"/>
              </a:rPr>
              <a:t>process message bit by bit (as a stream) </a:t>
            </a:r>
          </a:p>
          <a:p>
            <a:pPr eaLnBrk="1" hangingPunct="1">
              <a:lnSpc>
                <a:spcPct val="90000"/>
              </a:lnSpc>
            </a:pPr>
            <a:r>
              <a:rPr lang="en-AU" altLang="it-IT">
                <a:ea typeface="MS PGothic" panose="020B0600070205080204" pitchFamily="34" charset="-128"/>
              </a:rPr>
              <a:t>have a pseudo random </a:t>
            </a:r>
            <a:r>
              <a:rPr lang="en-AU" altLang="it-IT" b="1">
                <a:ea typeface="MS PGothic" panose="020B0600070205080204" pitchFamily="34" charset="-128"/>
              </a:rPr>
              <a:t>keystream</a:t>
            </a:r>
            <a:endParaRPr lang="en-AU" altLang="it-IT">
              <a:ea typeface="MS PGothic" panose="020B0600070205080204" pitchFamily="34" charset="-128"/>
            </a:endParaRPr>
          </a:p>
          <a:p>
            <a:pPr eaLnBrk="1" hangingPunct="1">
              <a:lnSpc>
                <a:spcPct val="90000"/>
              </a:lnSpc>
            </a:pPr>
            <a:r>
              <a:rPr lang="en-AU" altLang="it-IT">
                <a:ea typeface="MS PGothic" panose="020B0600070205080204" pitchFamily="34" charset="-128"/>
              </a:rPr>
              <a:t>combined (XOR) with plaintext bit by bit </a:t>
            </a:r>
          </a:p>
          <a:p>
            <a:pPr eaLnBrk="1" hangingPunct="1">
              <a:lnSpc>
                <a:spcPct val="90000"/>
              </a:lnSpc>
            </a:pPr>
            <a:r>
              <a:rPr lang="en-AU" altLang="it-IT">
                <a:ea typeface="MS PGothic" panose="020B0600070205080204" pitchFamily="34" charset="-128"/>
              </a:rPr>
              <a:t>randomness of </a:t>
            </a:r>
            <a:r>
              <a:rPr lang="en-AU" altLang="it-IT" b="1">
                <a:ea typeface="MS PGothic" panose="020B0600070205080204" pitchFamily="34" charset="-128"/>
              </a:rPr>
              <a:t>stream key</a:t>
            </a:r>
            <a:r>
              <a:rPr lang="en-AU" altLang="it-IT">
                <a:ea typeface="MS PGothic" panose="020B0600070205080204" pitchFamily="34" charset="-128"/>
              </a:rPr>
              <a:t> completely destroys statistic properties in message</a:t>
            </a:r>
            <a:r>
              <a:rPr lang="en-AU" altLang="it-IT" sz="2800">
                <a:ea typeface="MS PGothic" panose="020B0600070205080204" pitchFamily="34" charset="-128"/>
              </a:rPr>
              <a:t> </a:t>
            </a:r>
          </a:p>
          <a:p>
            <a:pPr lvl="1" eaLnBrk="1" hangingPunct="1">
              <a:lnSpc>
                <a:spcPct val="90000"/>
              </a:lnSpc>
            </a:pPr>
            <a:r>
              <a:rPr lang="en-AU" altLang="it-IT" sz="2400">
                <a:latin typeface="Courier New" panose="02070309020205020404" pitchFamily="49" charset="0"/>
                <a:ea typeface="MS PGothic" panose="020B0600070205080204" pitchFamily="34" charset="-128"/>
              </a:rPr>
              <a:t>C</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 M</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XOR StreamKey</a:t>
            </a:r>
            <a:r>
              <a:rPr lang="en-AU" altLang="it-IT" sz="2400" baseline="-25000">
                <a:latin typeface="Courier New" panose="02070309020205020404" pitchFamily="49" charset="0"/>
                <a:ea typeface="MS PGothic" panose="020B0600070205080204" pitchFamily="34" charset="-128"/>
              </a:rPr>
              <a:t>i</a:t>
            </a:r>
            <a:r>
              <a:rPr lang="en-AU" altLang="it-IT" sz="2400">
                <a:latin typeface="Courier New" panose="02070309020205020404" pitchFamily="49" charset="0"/>
                <a:ea typeface="MS PGothic" panose="020B0600070205080204" pitchFamily="34" charset="-128"/>
              </a:rPr>
              <a:t> </a:t>
            </a:r>
          </a:p>
          <a:p>
            <a:pPr eaLnBrk="1" hangingPunct="1">
              <a:lnSpc>
                <a:spcPct val="90000"/>
              </a:lnSpc>
            </a:pPr>
            <a:r>
              <a:rPr lang="en-US" altLang="it-IT">
                <a:ea typeface="MS PGothic" panose="020B0600070205080204" pitchFamily="34" charset="-128"/>
              </a:rPr>
              <a:t>but must never reuse stream key</a:t>
            </a:r>
            <a:endParaRPr lang="en-US" altLang="it-IT" sz="2800">
              <a:ea typeface="MS PGothic" panose="020B0600070205080204" pitchFamily="34" charset="-128"/>
            </a:endParaRPr>
          </a:p>
          <a:p>
            <a:pPr lvl="1" eaLnBrk="1" hangingPunct="1">
              <a:lnSpc>
                <a:spcPct val="90000"/>
              </a:lnSpc>
            </a:pPr>
            <a:r>
              <a:rPr lang="en-US" altLang="it-IT">
                <a:ea typeface="MS PGothic" panose="020B0600070205080204" pitchFamily="34" charset="-128"/>
              </a:rPr>
              <a:t>otherwise can recover messages (cf book cipher)</a:t>
            </a:r>
            <a:endParaRPr lang="en-AU" altLang="it-IT" sz="2400">
              <a:ea typeface="MS PGothic"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97601DE-F9E3-404D-BC34-2E4C2E7FF34A}"/>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Requirements</a:t>
            </a:r>
            <a:endParaRPr lang="en-AU">
              <a:ea typeface="ＭＳ Ｐゴシック" pitchFamily="34" charset="-128"/>
            </a:endParaRPr>
          </a:p>
        </p:txBody>
      </p:sp>
      <p:sp>
        <p:nvSpPr>
          <p:cNvPr id="20483" name="Rectangle 3">
            <a:extLst>
              <a:ext uri="{FF2B5EF4-FFF2-40B4-BE49-F238E27FC236}">
                <a16:creationId xmlns:a16="http://schemas.microsoft.com/office/drawing/2014/main" id="{60631782-9206-458F-A229-C158E69B4AF1}"/>
              </a:ext>
            </a:extLst>
          </p:cNvPr>
          <p:cNvSpPr>
            <a:spLocks noGrp="1"/>
          </p:cNvSpPr>
          <p:nvPr>
            <p:ph idx="1"/>
          </p:nvPr>
        </p:nvSpPr>
        <p:spPr/>
        <p:txBody>
          <a:bodyPr/>
          <a:lstStyle/>
          <a:p>
            <a:pPr eaLnBrk="1" hangingPunct="1">
              <a:lnSpc>
                <a:spcPct val="90000"/>
              </a:lnSpc>
            </a:pPr>
            <a:r>
              <a:rPr lang="en-US" altLang="it-IT">
                <a:ea typeface="MS PGothic" panose="020B0600070205080204" pitchFamily="34" charset="-128"/>
              </a:rPr>
              <a:t>two requirements for secure use of symmetric encryption:</a:t>
            </a:r>
          </a:p>
          <a:p>
            <a:pPr lvl="1" eaLnBrk="1" hangingPunct="1">
              <a:lnSpc>
                <a:spcPct val="90000"/>
              </a:lnSpc>
            </a:pPr>
            <a:r>
              <a:rPr lang="en-US" altLang="it-IT">
                <a:ea typeface="MS PGothic" panose="020B0600070205080204" pitchFamily="34" charset="-128"/>
              </a:rPr>
              <a:t>a “strong” encryption algorithm</a:t>
            </a:r>
          </a:p>
          <a:p>
            <a:pPr lvl="1" eaLnBrk="1" hangingPunct="1">
              <a:lnSpc>
                <a:spcPct val="90000"/>
              </a:lnSpc>
            </a:pPr>
            <a:r>
              <a:rPr lang="en-US" altLang="it-IT">
                <a:ea typeface="MS PGothic" panose="020B0600070205080204" pitchFamily="34" charset="-128"/>
              </a:rPr>
              <a:t>a secret key known only to sender / receiver</a:t>
            </a:r>
          </a:p>
          <a:p>
            <a:pPr eaLnBrk="1" hangingPunct="1">
              <a:lnSpc>
                <a:spcPct val="90000"/>
              </a:lnSpc>
            </a:pPr>
            <a:r>
              <a:rPr lang="en-US" altLang="it-IT">
                <a:ea typeface="MS PGothic" panose="020B0600070205080204" pitchFamily="34" charset="-128"/>
              </a:rPr>
              <a:t>mathematically we have:</a:t>
            </a:r>
          </a:p>
          <a:p>
            <a:pPr lvl="1" eaLnBrk="1" hangingPunct="1">
              <a:lnSpc>
                <a:spcPct val="90000"/>
              </a:lnSpc>
              <a:buFont typeface="Wingdings" panose="05000000000000000000" pitchFamily="2" charset="2"/>
              <a:buNone/>
            </a:pPr>
            <a:r>
              <a:rPr lang="en-US" altLang="it-IT" i="1">
                <a:ea typeface="MS PGothic" panose="020B0600070205080204" pitchFamily="34" charset="-128"/>
              </a:rPr>
              <a:t>	Y </a:t>
            </a:r>
            <a:r>
              <a:rPr lang="en-US" altLang="it-IT">
                <a:ea typeface="MS PGothic" panose="020B0600070205080204" pitchFamily="34" charset="-128"/>
              </a:rPr>
              <a:t>= E(K, </a:t>
            </a:r>
            <a:r>
              <a:rPr lang="en-US" altLang="it-IT" i="1">
                <a:ea typeface="MS PGothic" panose="020B0600070205080204" pitchFamily="34" charset="-128"/>
              </a:rPr>
              <a:t>X</a:t>
            </a:r>
            <a:r>
              <a:rPr lang="en-US" altLang="it-IT">
                <a:ea typeface="MS PGothic" panose="020B0600070205080204" pitchFamily="34" charset="-128"/>
              </a:rPr>
              <a:t>)</a:t>
            </a:r>
          </a:p>
          <a:p>
            <a:pPr lvl="1" eaLnBrk="1" hangingPunct="1">
              <a:lnSpc>
                <a:spcPct val="90000"/>
              </a:lnSpc>
              <a:buFont typeface="Wingdings" panose="05000000000000000000" pitchFamily="2" charset="2"/>
              <a:buNone/>
            </a:pPr>
            <a:r>
              <a:rPr lang="en-US" altLang="it-IT" i="1">
                <a:ea typeface="MS PGothic" panose="020B0600070205080204" pitchFamily="34" charset="-128"/>
              </a:rPr>
              <a:t>	X </a:t>
            </a:r>
            <a:r>
              <a:rPr lang="en-US" altLang="it-IT">
                <a:ea typeface="MS PGothic" panose="020B0600070205080204" pitchFamily="34" charset="-128"/>
              </a:rPr>
              <a:t>= D(K, </a:t>
            </a:r>
            <a:r>
              <a:rPr lang="en-US" altLang="it-IT" i="1">
                <a:ea typeface="MS PGothic" panose="020B0600070205080204" pitchFamily="34" charset="-128"/>
              </a:rPr>
              <a:t>Y</a:t>
            </a:r>
            <a:r>
              <a:rPr lang="en-US" altLang="it-IT">
                <a:ea typeface="MS PGothic" panose="020B0600070205080204" pitchFamily="34" charset="-128"/>
              </a:rPr>
              <a:t>)</a:t>
            </a:r>
          </a:p>
          <a:p>
            <a:pPr eaLnBrk="1" hangingPunct="1">
              <a:lnSpc>
                <a:spcPct val="90000"/>
              </a:lnSpc>
            </a:pPr>
            <a:r>
              <a:rPr lang="en-US" altLang="it-IT" b="1">
                <a:ea typeface="MS PGothic" panose="020B0600070205080204" pitchFamily="34" charset="-128"/>
              </a:rPr>
              <a:t>assume encryption algorithm is known</a:t>
            </a:r>
          </a:p>
          <a:p>
            <a:pPr eaLnBrk="1" hangingPunct="1">
              <a:lnSpc>
                <a:spcPct val="90000"/>
              </a:lnSpc>
            </a:pPr>
            <a:r>
              <a:rPr lang="en-US" altLang="it-IT">
                <a:ea typeface="MS PGothic" panose="020B0600070205080204" pitchFamily="34" charset="-128"/>
              </a:rPr>
              <a:t>implies a secure channel to distribute key</a:t>
            </a:r>
          </a:p>
          <a:p>
            <a:pPr lvl="1" eaLnBrk="1" hangingPunct="1">
              <a:lnSpc>
                <a:spcPct val="90000"/>
              </a:lnSpc>
            </a:pPr>
            <a:r>
              <a:rPr lang="en-US" altLang="it-IT">
                <a:ea typeface="MS PGothic" panose="020B0600070205080204" pitchFamily="34" charset="-128"/>
              </a:rPr>
              <a:t>Key exchange problem</a:t>
            </a:r>
            <a:endParaRPr lang="en-AU" altLang="it-IT">
              <a:ea typeface="MS PGothic" panose="020B0600070205080204"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B0D4DA5-1CD3-4BA1-BEB6-3F97C8F85510}"/>
              </a:ext>
            </a:extLst>
          </p:cNvPr>
          <p:cNvSpPr>
            <a:spLocks noGrp="1"/>
          </p:cNvSpPr>
          <p:nvPr>
            <p:ph type="title"/>
          </p:nvPr>
        </p:nvSpPr>
        <p:spPr/>
        <p:txBody>
          <a:bodyPr/>
          <a:lstStyle/>
          <a:p>
            <a:pPr eaLnBrk="1" hangingPunct="1"/>
            <a:r>
              <a:rPr lang="en-US" altLang="it-IT">
                <a:ea typeface="MS PGothic" panose="020B0600070205080204" pitchFamily="34" charset="-128"/>
              </a:rPr>
              <a:t>Stream Cipher Structure</a:t>
            </a:r>
            <a:endParaRPr lang="en-AU" altLang="it-IT">
              <a:ea typeface="MS PGothic" panose="020B0600070205080204" pitchFamily="34" charset="-128"/>
            </a:endParaRPr>
          </a:p>
        </p:txBody>
      </p:sp>
      <p:pic>
        <p:nvPicPr>
          <p:cNvPr id="30723" name="Picture 5">
            <a:extLst>
              <a:ext uri="{FF2B5EF4-FFF2-40B4-BE49-F238E27FC236}">
                <a16:creationId xmlns:a16="http://schemas.microsoft.com/office/drawing/2014/main" id="{DD63B332-3157-4592-94A7-F0BDA9AD0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981201"/>
            <a:ext cx="8216900" cy="399097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273E424-A19E-4F9D-94A7-D1EA99422913}"/>
              </a:ext>
            </a:extLst>
          </p:cNvPr>
          <p:cNvSpPr>
            <a:spLocks noGrp="1"/>
          </p:cNvSpPr>
          <p:nvPr>
            <p:ph type="title"/>
          </p:nvPr>
        </p:nvSpPr>
        <p:spPr/>
        <p:txBody>
          <a:bodyPr/>
          <a:lstStyle/>
          <a:p>
            <a:pPr eaLnBrk="1" hangingPunct="1"/>
            <a:r>
              <a:rPr lang="en-US" altLang="it-IT">
                <a:ea typeface="MS PGothic" panose="020B0600070205080204" pitchFamily="34" charset="-128"/>
              </a:rPr>
              <a:t>Stream Cipher Properties</a:t>
            </a:r>
            <a:endParaRPr lang="en-AU" altLang="it-IT">
              <a:ea typeface="MS PGothic" panose="020B0600070205080204" pitchFamily="34" charset="-128"/>
            </a:endParaRPr>
          </a:p>
        </p:txBody>
      </p:sp>
      <p:sp>
        <p:nvSpPr>
          <p:cNvPr id="32771" name="Rectangle 3">
            <a:extLst>
              <a:ext uri="{FF2B5EF4-FFF2-40B4-BE49-F238E27FC236}">
                <a16:creationId xmlns:a16="http://schemas.microsoft.com/office/drawing/2014/main" id="{9A304ADE-EBBB-410C-9C38-A7C149C4EE5D}"/>
              </a:ext>
            </a:extLst>
          </p:cNvPr>
          <p:cNvSpPr>
            <a:spLocks noGrp="1"/>
          </p:cNvSpPr>
          <p:nvPr>
            <p:ph idx="1"/>
          </p:nvPr>
        </p:nvSpPr>
        <p:spPr/>
        <p:txBody>
          <a:bodyPr/>
          <a:lstStyle/>
          <a:p>
            <a:pPr eaLnBrk="1" hangingPunct="1">
              <a:buFont typeface="Wingdings" panose="05000000000000000000" pitchFamily="2" charset="2"/>
              <a:buChar char="Ø"/>
            </a:pPr>
            <a:r>
              <a:rPr lang="en-US" altLang="it-IT">
                <a:ea typeface="MS PGothic" panose="020B0600070205080204" pitchFamily="34" charset="-128"/>
              </a:rPr>
              <a:t>some design considerations are:</a:t>
            </a:r>
          </a:p>
          <a:p>
            <a:pPr lvl="1" eaLnBrk="1" hangingPunct="1">
              <a:buFont typeface="Wingdings" panose="05000000000000000000" pitchFamily="2" charset="2"/>
              <a:buChar char="l"/>
            </a:pPr>
            <a:r>
              <a:rPr lang="en-AU" altLang="it-IT">
                <a:ea typeface="MS PGothic" panose="020B0600070205080204" pitchFamily="34" charset="-128"/>
              </a:rPr>
              <a:t>long period with no repetitions </a:t>
            </a:r>
          </a:p>
          <a:p>
            <a:pPr lvl="1" eaLnBrk="1" hangingPunct="1">
              <a:buFont typeface="Wingdings" panose="05000000000000000000" pitchFamily="2" charset="2"/>
              <a:buChar char="l"/>
            </a:pPr>
            <a:r>
              <a:rPr lang="en-AU" altLang="it-IT">
                <a:ea typeface="MS PGothic" panose="020B0600070205080204" pitchFamily="34" charset="-128"/>
              </a:rPr>
              <a:t>statistically random </a:t>
            </a:r>
          </a:p>
          <a:p>
            <a:pPr lvl="1" eaLnBrk="1" hangingPunct="1">
              <a:buFont typeface="Wingdings" panose="05000000000000000000" pitchFamily="2" charset="2"/>
              <a:buChar char="l"/>
            </a:pPr>
            <a:r>
              <a:rPr lang="en-US" altLang="it-IT">
                <a:ea typeface="MS PGothic" panose="020B0600070205080204" pitchFamily="34" charset="-128"/>
              </a:rPr>
              <a:t>depends on large enough key</a:t>
            </a:r>
            <a:endParaRPr lang="en-AU" altLang="it-IT">
              <a:ea typeface="MS PGothic" panose="020B0600070205080204" pitchFamily="34" charset="-128"/>
            </a:endParaRPr>
          </a:p>
          <a:p>
            <a:pPr lvl="1" eaLnBrk="1" hangingPunct="1">
              <a:buFont typeface="Wingdings" panose="05000000000000000000" pitchFamily="2" charset="2"/>
              <a:buChar char="l"/>
            </a:pPr>
            <a:r>
              <a:rPr lang="en-AU" altLang="it-IT">
                <a:ea typeface="MS PGothic" panose="020B0600070205080204" pitchFamily="34" charset="-128"/>
              </a:rPr>
              <a:t>large linear complexity</a:t>
            </a:r>
          </a:p>
          <a:p>
            <a:pPr eaLnBrk="1" hangingPunct="1">
              <a:buFont typeface="Wingdings" panose="05000000000000000000" pitchFamily="2" charset="2"/>
              <a:buChar char="Ø"/>
            </a:pPr>
            <a:r>
              <a:rPr lang="en-AU" altLang="it-IT">
                <a:ea typeface="MS PGothic" panose="020B0600070205080204" pitchFamily="34" charset="-128"/>
              </a:rPr>
              <a:t>properly designed, can be as secure as a block cipher with same size key</a:t>
            </a:r>
          </a:p>
          <a:p>
            <a:pPr eaLnBrk="1" hangingPunct="1">
              <a:buFont typeface="Wingdings" panose="05000000000000000000" pitchFamily="2" charset="2"/>
              <a:buChar char="Ø"/>
            </a:pPr>
            <a:r>
              <a:rPr lang="en-AU" altLang="it-IT">
                <a:ea typeface="MS PGothic" panose="020B0600070205080204" pitchFamily="34" charset="-128"/>
              </a:rPr>
              <a:t>but usually simpler &amp; faster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CD98BAD-308B-4F0F-AD48-B0655D9208EB}"/>
              </a:ext>
            </a:extLst>
          </p:cNvPr>
          <p:cNvSpPr>
            <a:spLocks noGrp="1"/>
          </p:cNvSpPr>
          <p:nvPr>
            <p:ph type="title"/>
          </p:nvPr>
        </p:nvSpPr>
        <p:spPr/>
        <p:txBody>
          <a:bodyPr/>
          <a:lstStyle/>
          <a:p>
            <a:pPr eaLnBrk="1" hangingPunct="1"/>
            <a:r>
              <a:rPr lang="en-US" altLang="it-IT">
                <a:ea typeface="MS PGothic" panose="020B0600070205080204" pitchFamily="34" charset="-128"/>
              </a:rPr>
              <a:t>RC4</a:t>
            </a:r>
            <a:endParaRPr lang="en-AU" altLang="it-IT">
              <a:ea typeface="MS PGothic" panose="020B0600070205080204" pitchFamily="34" charset="-128"/>
            </a:endParaRPr>
          </a:p>
        </p:txBody>
      </p:sp>
      <p:sp>
        <p:nvSpPr>
          <p:cNvPr id="34819" name="Rectangle 3">
            <a:extLst>
              <a:ext uri="{FF2B5EF4-FFF2-40B4-BE49-F238E27FC236}">
                <a16:creationId xmlns:a16="http://schemas.microsoft.com/office/drawing/2014/main" id="{B9D94AAE-9D5F-42E5-881A-AA4F857F8C80}"/>
              </a:ext>
            </a:extLst>
          </p:cNvPr>
          <p:cNvSpPr>
            <a:spLocks noGrp="1"/>
          </p:cNvSpPr>
          <p:nvPr>
            <p:ph idx="1"/>
          </p:nvPr>
        </p:nvSpPr>
        <p:spPr/>
        <p:txBody>
          <a:bodyPr/>
          <a:lstStyle/>
          <a:p>
            <a:pPr eaLnBrk="1" hangingPunct="1">
              <a:buFont typeface="Wingdings" panose="05000000000000000000" pitchFamily="2" charset="2"/>
              <a:buChar char="Ø"/>
            </a:pPr>
            <a:r>
              <a:rPr lang="en-AU" altLang="it-IT" sz="2800">
                <a:ea typeface="MS PGothic" panose="020B0600070205080204" pitchFamily="34" charset="-128"/>
              </a:rPr>
              <a:t>a proprietary cipher owned by RSA DSI </a:t>
            </a:r>
          </a:p>
          <a:p>
            <a:pPr eaLnBrk="1" hangingPunct="1">
              <a:buFont typeface="Wingdings" panose="05000000000000000000" pitchFamily="2" charset="2"/>
              <a:buChar char="Ø"/>
            </a:pPr>
            <a:r>
              <a:rPr lang="en-AU" altLang="it-IT" sz="2800">
                <a:ea typeface="MS PGothic" panose="020B0600070205080204" pitchFamily="34" charset="-128"/>
              </a:rPr>
              <a:t>another Ron Rivest design, simple but effective</a:t>
            </a:r>
          </a:p>
          <a:p>
            <a:pPr eaLnBrk="1" hangingPunct="1">
              <a:buFont typeface="Wingdings" panose="05000000000000000000" pitchFamily="2" charset="2"/>
              <a:buChar char="Ø"/>
            </a:pPr>
            <a:r>
              <a:rPr lang="en-AU" altLang="it-IT" sz="2800">
                <a:ea typeface="MS PGothic" panose="020B0600070205080204" pitchFamily="34" charset="-128"/>
              </a:rPr>
              <a:t>variable key size, byte-oriented stream cipher </a:t>
            </a:r>
          </a:p>
          <a:p>
            <a:pPr eaLnBrk="1" hangingPunct="1">
              <a:buFont typeface="Wingdings" panose="05000000000000000000" pitchFamily="2" charset="2"/>
              <a:buChar char="Ø"/>
            </a:pPr>
            <a:r>
              <a:rPr lang="en-AU" altLang="it-IT" sz="2800">
                <a:ea typeface="MS PGothic" panose="020B0600070205080204" pitchFamily="34" charset="-128"/>
              </a:rPr>
              <a:t>widely used (web SSL/TLS, wireless WEP/WPA) </a:t>
            </a:r>
          </a:p>
          <a:p>
            <a:pPr eaLnBrk="1" hangingPunct="1">
              <a:buFont typeface="Wingdings" panose="05000000000000000000" pitchFamily="2" charset="2"/>
              <a:buChar char="Ø"/>
            </a:pPr>
            <a:r>
              <a:rPr lang="en-AU" altLang="it-IT" sz="2800">
                <a:ea typeface="MS PGothic" panose="020B0600070205080204" pitchFamily="34" charset="-128"/>
              </a:rPr>
              <a:t>key forms random permutation of all 8-bit values </a:t>
            </a:r>
          </a:p>
          <a:p>
            <a:pPr eaLnBrk="1" hangingPunct="1">
              <a:buFont typeface="Wingdings" panose="05000000000000000000" pitchFamily="2" charset="2"/>
              <a:buChar char="Ø"/>
            </a:pPr>
            <a:r>
              <a:rPr lang="en-AU" altLang="it-IT" sz="2800">
                <a:ea typeface="MS PGothic" panose="020B0600070205080204" pitchFamily="34" charset="-128"/>
              </a:rPr>
              <a:t>uses that permutation to scramble input info processed a byte at a time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3CF205F-CEFA-4674-9085-DD0049F3F812}"/>
              </a:ext>
            </a:extLst>
          </p:cNvPr>
          <p:cNvSpPr>
            <a:spLocks noGrp="1"/>
          </p:cNvSpPr>
          <p:nvPr>
            <p:ph type="title"/>
          </p:nvPr>
        </p:nvSpPr>
        <p:spPr/>
        <p:txBody>
          <a:bodyPr/>
          <a:lstStyle/>
          <a:p>
            <a:pPr eaLnBrk="1" hangingPunct="1"/>
            <a:r>
              <a:rPr lang="en-AU" altLang="it-IT">
                <a:ea typeface="MS PGothic" panose="020B0600070205080204" pitchFamily="34" charset="-128"/>
              </a:rPr>
              <a:t>RC4 Key Schedule </a:t>
            </a:r>
          </a:p>
        </p:txBody>
      </p:sp>
      <p:sp>
        <p:nvSpPr>
          <p:cNvPr id="36867" name="Rectangle 3">
            <a:extLst>
              <a:ext uri="{FF2B5EF4-FFF2-40B4-BE49-F238E27FC236}">
                <a16:creationId xmlns:a16="http://schemas.microsoft.com/office/drawing/2014/main" id="{3AC87D99-6B76-4757-8E8A-0427508065F9}"/>
              </a:ext>
            </a:extLst>
          </p:cNvPr>
          <p:cNvSpPr>
            <a:spLocks noGrp="1"/>
          </p:cNvSpPr>
          <p:nvPr>
            <p:ph idx="1"/>
          </p:nvPr>
        </p:nvSpPr>
        <p:spPr>
          <a:xfrm>
            <a:off x="1981200" y="1676400"/>
            <a:ext cx="8229600" cy="4724400"/>
          </a:xfrm>
        </p:spPr>
        <p:txBody>
          <a:bodyPr/>
          <a:lstStyle/>
          <a:p>
            <a:pPr eaLnBrk="1" hangingPunct="1">
              <a:lnSpc>
                <a:spcPct val="90000"/>
              </a:lnSpc>
              <a:buFont typeface="Wingdings" panose="05000000000000000000" pitchFamily="2" charset="2"/>
              <a:buChar char="Ø"/>
            </a:pPr>
            <a:r>
              <a:rPr lang="en-AU" altLang="it-IT">
                <a:ea typeface="MS PGothic" panose="020B0600070205080204" pitchFamily="34" charset="-128"/>
              </a:rPr>
              <a:t>starts with an array S of numbers: 0..255 </a:t>
            </a:r>
          </a:p>
          <a:p>
            <a:pPr eaLnBrk="1" hangingPunct="1">
              <a:lnSpc>
                <a:spcPct val="90000"/>
              </a:lnSpc>
              <a:buFont typeface="Wingdings" panose="05000000000000000000" pitchFamily="2" charset="2"/>
              <a:buChar char="Ø"/>
            </a:pPr>
            <a:r>
              <a:rPr lang="en-AU" altLang="it-IT">
                <a:ea typeface="MS PGothic" panose="020B0600070205080204" pitchFamily="34" charset="-128"/>
              </a:rPr>
              <a:t>use key to well and truly shuffle </a:t>
            </a:r>
          </a:p>
          <a:p>
            <a:pPr eaLnBrk="1" hangingPunct="1">
              <a:lnSpc>
                <a:spcPct val="90000"/>
              </a:lnSpc>
              <a:buFont typeface="Wingdings" panose="05000000000000000000" pitchFamily="2" charset="2"/>
              <a:buChar char="Ø"/>
            </a:pPr>
            <a:r>
              <a:rPr lang="en-AU" altLang="it-IT">
                <a:ea typeface="MS PGothic" panose="020B0600070205080204" pitchFamily="34" charset="-128"/>
              </a:rPr>
              <a:t>S forms </a:t>
            </a:r>
            <a:r>
              <a:rPr lang="en-AU" altLang="it-IT" b="1">
                <a:ea typeface="MS PGothic" panose="020B0600070205080204" pitchFamily="34" charset="-128"/>
              </a:rPr>
              <a:t>internal state</a:t>
            </a:r>
            <a:r>
              <a:rPr lang="en-AU" altLang="it-IT">
                <a:ea typeface="MS PGothic" panose="020B0600070205080204" pitchFamily="34" charset="-128"/>
              </a:rPr>
              <a:t> of the cipher </a:t>
            </a:r>
            <a:endParaRPr lang="en-AU" altLang="it-IT" sz="2400">
              <a:latin typeface="Courier New" panose="02070309020205020404" pitchFamily="49" charset="0"/>
              <a:ea typeface="MS PGothic" panose="020B0600070205080204" pitchFamily="34" charset="-128"/>
            </a:endParaRPr>
          </a:p>
          <a:p>
            <a:pPr lvl="1" eaLnBrk="1" hangingPunct="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for i = 0 to 255 do</a:t>
            </a:r>
          </a:p>
          <a:p>
            <a:pPr lvl="2" eaLnBrk="1" hangingPunct="1">
              <a:lnSpc>
                <a:spcPct val="90000"/>
              </a:lnSpc>
              <a:buFontTx/>
              <a:buNone/>
            </a:pPr>
            <a:r>
              <a:rPr lang="en-AU" altLang="it-IT">
                <a:latin typeface="Courier New" panose="02070309020205020404" pitchFamily="49" charset="0"/>
                <a:ea typeface="MS PGothic" panose="020B0600070205080204" pitchFamily="34" charset="-128"/>
              </a:rPr>
              <a:t>S[i] = i</a:t>
            </a:r>
          </a:p>
          <a:p>
            <a:pPr lvl="2" eaLnBrk="1" hangingPunct="1">
              <a:lnSpc>
                <a:spcPct val="90000"/>
              </a:lnSpc>
              <a:buFontTx/>
              <a:buNone/>
            </a:pPr>
            <a:r>
              <a:rPr lang="en-AU" altLang="it-IT">
                <a:latin typeface="Courier New" panose="02070309020205020404" pitchFamily="49" charset="0"/>
                <a:ea typeface="MS PGothic" panose="020B0600070205080204" pitchFamily="34" charset="-128"/>
              </a:rPr>
              <a:t>T[i] = K[i mod keylen])</a:t>
            </a:r>
          </a:p>
          <a:p>
            <a:pPr lvl="1" eaLnBrk="1" hangingPunct="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j = 0</a:t>
            </a:r>
          </a:p>
          <a:p>
            <a:pPr lvl="1" eaLnBrk="1" hangingPunct="1">
              <a:lnSpc>
                <a:spcPct val="90000"/>
              </a:lnSpc>
              <a:buFont typeface="Wingdings" panose="05000000000000000000" pitchFamily="2" charset="2"/>
              <a:buNone/>
            </a:pPr>
            <a:r>
              <a:rPr lang="en-AU" altLang="it-IT" sz="2400">
                <a:latin typeface="Courier New" panose="02070309020205020404" pitchFamily="49" charset="0"/>
                <a:ea typeface="MS PGothic" panose="020B0600070205080204" pitchFamily="34" charset="-128"/>
              </a:rPr>
              <a:t>for i = 0 to 255 do </a:t>
            </a:r>
          </a:p>
          <a:p>
            <a:pPr lvl="2" eaLnBrk="1" hangingPunct="1">
              <a:lnSpc>
                <a:spcPct val="90000"/>
              </a:lnSpc>
              <a:buFontTx/>
              <a:buNone/>
            </a:pPr>
            <a:r>
              <a:rPr lang="en-AU" altLang="it-IT">
                <a:latin typeface="Courier New" panose="02070309020205020404" pitchFamily="49" charset="0"/>
                <a:ea typeface="MS PGothic" panose="020B0600070205080204" pitchFamily="34" charset="-128"/>
              </a:rPr>
              <a:t>j = (j + S[i] + T[i]) (mod 256) </a:t>
            </a:r>
          </a:p>
          <a:p>
            <a:pPr lvl="2" eaLnBrk="1" hangingPunct="1">
              <a:lnSpc>
                <a:spcPct val="90000"/>
              </a:lnSpc>
              <a:buFontTx/>
              <a:buNone/>
            </a:pPr>
            <a:r>
              <a:rPr lang="en-AU" altLang="it-IT">
                <a:latin typeface="Courier New" panose="02070309020205020404" pitchFamily="49" charset="0"/>
                <a:ea typeface="MS PGothic" panose="020B0600070205080204" pitchFamily="34" charset="-128"/>
              </a:rPr>
              <a:t>swap (S[i], S[j])</a:t>
            </a:r>
          </a:p>
        </p:txBody>
      </p:sp>
      <p:sp>
        <p:nvSpPr>
          <p:cNvPr id="2" name="Rectangle 1">
            <a:extLst>
              <a:ext uri="{FF2B5EF4-FFF2-40B4-BE49-F238E27FC236}">
                <a16:creationId xmlns:a16="http://schemas.microsoft.com/office/drawing/2014/main" id="{4662CB93-2324-00F7-282B-DC6D137DCD91}"/>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2027527-D2C0-435D-8FF5-342D3134D04E}"/>
              </a:ext>
            </a:extLst>
          </p:cNvPr>
          <p:cNvSpPr>
            <a:spLocks noGrp="1"/>
          </p:cNvSpPr>
          <p:nvPr>
            <p:ph type="title"/>
          </p:nvPr>
        </p:nvSpPr>
        <p:spPr/>
        <p:txBody>
          <a:bodyPr/>
          <a:lstStyle/>
          <a:p>
            <a:pPr eaLnBrk="1" hangingPunct="1"/>
            <a:r>
              <a:rPr lang="en-AU" altLang="it-IT">
                <a:ea typeface="MS PGothic" panose="020B0600070205080204" pitchFamily="34" charset="-128"/>
              </a:rPr>
              <a:t>RC4 Encryption</a:t>
            </a:r>
          </a:p>
        </p:txBody>
      </p:sp>
      <p:sp>
        <p:nvSpPr>
          <p:cNvPr id="38915" name="Rectangle 3">
            <a:extLst>
              <a:ext uri="{FF2B5EF4-FFF2-40B4-BE49-F238E27FC236}">
                <a16:creationId xmlns:a16="http://schemas.microsoft.com/office/drawing/2014/main" id="{74755CF9-6246-4AF2-AB15-52B8A06A1E18}"/>
              </a:ext>
            </a:extLst>
          </p:cNvPr>
          <p:cNvSpPr>
            <a:spLocks noGrp="1"/>
          </p:cNvSpPr>
          <p:nvPr>
            <p:ph idx="1"/>
          </p:nvPr>
        </p:nvSpPr>
        <p:spPr/>
        <p:txBody>
          <a:bodyPr/>
          <a:lstStyle/>
          <a:p>
            <a:pPr eaLnBrk="1" hangingPunct="1">
              <a:lnSpc>
                <a:spcPct val="90000"/>
              </a:lnSpc>
            </a:pPr>
            <a:r>
              <a:rPr lang="en-AU" altLang="it-IT">
                <a:ea typeface="MS PGothic" panose="020B0600070205080204" pitchFamily="34" charset="-128"/>
              </a:rPr>
              <a:t>encryption continues shuffling array values</a:t>
            </a:r>
          </a:p>
          <a:p>
            <a:pPr eaLnBrk="1" hangingPunct="1">
              <a:lnSpc>
                <a:spcPct val="90000"/>
              </a:lnSpc>
            </a:pPr>
            <a:r>
              <a:rPr lang="en-AU" altLang="it-IT">
                <a:ea typeface="MS PGothic" panose="020B0600070205080204" pitchFamily="34" charset="-128"/>
              </a:rPr>
              <a:t>sum of shuffled pair selects "stream key" value from permutation</a:t>
            </a:r>
          </a:p>
          <a:p>
            <a:pPr eaLnBrk="1" hangingPunct="1">
              <a:lnSpc>
                <a:spcPct val="90000"/>
              </a:lnSpc>
            </a:pPr>
            <a:r>
              <a:rPr lang="en-AU" altLang="it-IT">
                <a:ea typeface="MS PGothic" panose="020B0600070205080204" pitchFamily="34" charset="-128"/>
              </a:rPr>
              <a:t>XOR S[t] with next byte of message to en/decrypt</a:t>
            </a:r>
            <a:endParaRPr lang="en-AU" altLang="it-IT" sz="2800">
              <a:ea typeface="MS PGothic" panose="020B0600070205080204" pitchFamily="34" charset="-128"/>
            </a:endParaRPr>
          </a:p>
          <a:p>
            <a:pPr lvl="1" eaLnBrk="1" hangingPunct="1">
              <a:lnSpc>
                <a:spcPct val="90000"/>
              </a:lnSpc>
              <a:buFont typeface="Wingdings" panose="05000000000000000000" pitchFamily="2" charset="2"/>
              <a:buNone/>
            </a:pPr>
            <a:r>
              <a:rPr lang="en-AU" altLang="it-IT" sz="2000">
                <a:latin typeface="Courier New" panose="02070309020205020404" pitchFamily="49" charset="0"/>
                <a:ea typeface="MS PGothic" panose="020B0600070205080204" pitchFamily="34" charset="-128"/>
              </a:rPr>
              <a:t>i = j = 0 </a:t>
            </a:r>
          </a:p>
          <a:p>
            <a:pPr lvl="1" eaLnBrk="1" hangingPunct="1">
              <a:lnSpc>
                <a:spcPct val="90000"/>
              </a:lnSpc>
              <a:buFont typeface="Wingdings" panose="05000000000000000000" pitchFamily="2" charset="2"/>
              <a:buNone/>
            </a:pPr>
            <a:r>
              <a:rPr lang="en-AU" altLang="it-IT" sz="2000">
                <a:latin typeface="Courier New" panose="02070309020205020404" pitchFamily="49" charset="0"/>
                <a:ea typeface="MS PGothic" panose="020B0600070205080204" pitchFamily="34" charset="-128"/>
              </a:rPr>
              <a:t>for each message byte M</a:t>
            </a:r>
            <a:r>
              <a:rPr lang="en-AU" altLang="it-IT" sz="2000" baseline="-25000">
                <a:latin typeface="Courier New" panose="02070309020205020404" pitchFamily="49" charset="0"/>
                <a:ea typeface="MS PGothic" panose="020B0600070205080204" pitchFamily="34" charset="-128"/>
              </a:rPr>
              <a:t>i</a:t>
            </a:r>
          </a:p>
          <a:p>
            <a:pPr lvl="2" eaLnBrk="1" hangingPunct="1">
              <a:lnSpc>
                <a:spcPct val="90000"/>
              </a:lnSpc>
              <a:buFontTx/>
              <a:buNone/>
            </a:pPr>
            <a:r>
              <a:rPr lang="en-AU" altLang="it-IT" sz="2000">
                <a:latin typeface="Courier New" panose="02070309020205020404" pitchFamily="49" charset="0"/>
                <a:ea typeface="MS PGothic" panose="020B0600070205080204" pitchFamily="34" charset="-128"/>
              </a:rPr>
              <a:t>i = (i + 1) (mod 256)</a:t>
            </a:r>
          </a:p>
          <a:p>
            <a:pPr lvl="2" eaLnBrk="1" hangingPunct="1">
              <a:lnSpc>
                <a:spcPct val="90000"/>
              </a:lnSpc>
              <a:buFontTx/>
              <a:buNone/>
            </a:pPr>
            <a:r>
              <a:rPr lang="en-AU" altLang="it-IT" sz="2000">
                <a:latin typeface="Courier New" panose="02070309020205020404" pitchFamily="49" charset="0"/>
                <a:ea typeface="MS PGothic" panose="020B0600070205080204" pitchFamily="34" charset="-128"/>
              </a:rPr>
              <a:t>j = (j + S[i]) (mod 256)</a:t>
            </a:r>
          </a:p>
          <a:p>
            <a:pPr lvl="2" eaLnBrk="1" hangingPunct="1">
              <a:lnSpc>
                <a:spcPct val="90000"/>
              </a:lnSpc>
              <a:buFontTx/>
              <a:buNone/>
            </a:pPr>
            <a:r>
              <a:rPr lang="en-AU" altLang="it-IT" sz="2000">
                <a:latin typeface="Courier New" panose="02070309020205020404" pitchFamily="49" charset="0"/>
                <a:ea typeface="MS PGothic" panose="020B0600070205080204" pitchFamily="34" charset="-128"/>
              </a:rPr>
              <a:t>swap(S[i], S[j])</a:t>
            </a:r>
          </a:p>
          <a:p>
            <a:pPr lvl="2" eaLnBrk="1" hangingPunct="1">
              <a:lnSpc>
                <a:spcPct val="90000"/>
              </a:lnSpc>
              <a:buFontTx/>
              <a:buNone/>
            </a:pPr>
            <a:r>
              <a:rPr lang="en-AU" altLang="it-IT" sz="2000">
                <a:latin typeface="Courier New" panose="02070309020205020404" pitchFamily="49" charset="0"/>
                <a:ea typeface="MS PGothic" panose="020B0600070205080204" pitchFamily="34" charset="-128"/>
              </a:rPr>
              <a:t>t = (S[i] + S[j]) (mod 256) </a:t>
            </a:r>
          </a:p>
          <a:p>
            <a:pPr lvl="2" eaLnBrk="1" hangingPunct="1">
              <a:lnSpc>
                <a:spcPct val="90000"/>
              </a:lnSpc>
              <a:buFontTx/>
              <a:buNone/>
            </a:pPr>
            <a:r>
              <a:rPr lang="en-AU" altLang="it-IT" sz="2000">
                <a:latin typeface="Courier New" panose="02070309020205020404" pitchFamily="49" charset="0"/>
                <a:ea typeface="MS PGothic" panose="020B0600070205080204" pitchFamily="34" charset="-128"/>
              </a:rPr>
              <a:t>C</a:t>
            </a:r>
            <a:r>
              <a:rPr lang="en-AU" altLang="it-IT" sz="2000" baseline="-25000">
                <a:latin typeface="Courier New" panose="02070309020205020404" pitchFamily="49" charset="0"/>
                <a:ea typeface="MS PGothic" panose="020B0600070205080204" pitchFamily="34" charset="-128"/>
              </a:rPr>
              <a:t>i</a:t>
            </a:r>
            <a:r>
              <a:rPr lang="en-AU" altLang="it-IT" sz="2000">
                <a:latin typeface="Courier New" panose="02070309020205020404" pitchFamily="49" charset="0"/>
                <a:ea typeface="MS PGothic" panose="020B0600070205080204" pitchFamily="34" charset="-128"/>
              </a:rPr>
              <a:t> = M</a:t>
            </a:r>
            <a:r>
              <a:rPr lang="en-AU" altLang="it-IT" sz="2000" baseline="-25000">
                <a:latin typeface="Courier New" panose="02070309020205020404" pitchFamily="49" charset="0"/>
                <a:ea typeface="MS PGothic" panose="020B0600070205080204" pitchFamily="34" charset="-128"/>
              </a:rPr>
              <a:t>i</a:t>
            </a:r>
            <a:r>
              <a:rPr lang="en-AU" altLang="it-IT" sz="2000">
                <a:latin typeface="Courier New" panose="02070309020205020404" pitchFamily="49" charset="0"/>
                <a:ea typeface="MS PGothic" panose="020B0600070205080204" pitchFamily="34" charset="-128"/>
              </a:rPr>
              <a:t> XOR S[t]</a:t>
            </a:r>
            <a:endParaRPr lang="en-AU" altLang="it-IT" sz="2000">
              <a:ea typeface="MS PGothic" panose="020B0600070205080204" pitchFamily="34" charset="-128"/>
            </a:endParaRPr>
          </a:p>
        </p:txBody>
      </p:sp>
      <p:sp>
        <p:nvSpPr>
          <p:cNvPr id="2" name="Rectangle 1">
            <a:extLst>
              <a:ext uri="{FF2B5EF4-FFF2-40B4-BE49-F238E27FC236}">
                <a16:creationId xmlns:a16="http://schemas.microsoft.com/office/drawing/2014/main" id="{7843A8B7-2A7F-316D-4BDA-671EF1F59B34}"/>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B33CB5A-9225-43E0-8F89-6A171531C42C}"/>
              </a:ext>
            </a:extLst>
          </p:cNvPr>
          <p:cNvSpPr>
            <a:spLocks noGrp="1"/>
          </p:cNvSpPr>
          <p:nvPr>
            <p:ph type="title"/>
          </p:nvPr>
        </p:nvSpPr>
        <p:spPr>
          <a:xfrm>
            <a:off x="1905000" y="1"/>
            <a:ext cx="8229600" cy="1139825"/>
          </a:xfrm>
        </p:spPr>
        <p:txBody>
          <a:bodyPr/>
          <a:lstStyle/>
          <a:p>
            <a:pPr eaLnBrk="1" hangingPunct="1"/>
            <a:r>
              <a:rPr lang="en-AU" altLang="it-IT">
                <a:ea typeface="MS PGothic" panose="020B0600070205080204" pitchFamily="34" charset="-128"/>
              </a:rPr>
              <a:t>RC4 Overview</a:t>
            </a:r>
          </a:p>
        </p:txBody>
      </p:sp>
      <p:pic>
        <p:nvPicPr>
          <p:cNvPr id="40963" name="Picture 3">
            <a:extLst>
              <a:ext uri="{FF2B5EF4-FFF2-40B4-BE49-F238E27FC236}">
                <a16:creationId xmlns:a16="http://schemas.microsoft.com/office/drawing/2014/main" id="{4FCE5BD4-78DB-4A4A-BE4C-32972DA0AF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066800"/>
            <a:ext cx="7650163" cy="563880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0BE7EE3-282A-A71D-5B4B-02EE5E7642D5}"/>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F0A32C6-8BDD-435F-9028-0A0F5E6F020B}"/>
              </a:ext>
            </a:extLst>
          </p:cNvPr>
          <p:cNvSpPr>
            <a:spLocks noGrp="1"/>
          </p:cNvSpPr>
          <p:nvPr>
            <p:ph type="title"/>
          </p:nvPr>
        </p:nvSpPr>
        <p:spPr/>
        <p:txBody>
          <a:bodyPr/>
          <a:lstStyle/>
          <a:p>
            <a:pPr eaLnBrk="1" hangingPunct="1"/>
            <a:r>
              <a:rPr lang="en-AU" altLang="it-IT">
                <a:ea typeface="MS PGothic" panose="020B0600070205080204" pitchFamily="34" charset="-128"/>
              </a:rPr>
              <a:t>RC4 Security</a:t>
            </a:r>
          </a:p>
        </p:txBody>
      </p:sp>
      <p:sp>
        <p:nvSpPr>
          <p:cNvPr id="43011" name="Rectangle 3">
            <a:extLst>
              <a:ext uri="{FF2B5EF4-FFF2-40B4-BE49-F238E27FC236}">
                <a16:creationId xmlns:a16="http://schemas.microsoft.com/office/drawing/2014/main" id="{6DDB159C-A676-43AC-9840-2D5ABAA2A9C0}"/>
              </a:ext>
            </a:extLst>
          </p:cNvPr>
          <p:cNvSpPr>
            <a:spLocks noGrp="1"/>
          </p:cNvSpPr>
          <p:nvPr>
            <p:ph idx="1"/>
          </p:nvPr>
        </p:nvSpPr>
        <p:spPr/>
        <p:txBody>
          <a:bodyPr/>
          <a:lstStyle/>
          <a:p>
            <a:pPr eaLnBrk="1" hangingPunct="1">
              <a:buFont typeface="Wingdings" panose="05000000000000000000" pitchFamily="2" charset="2"/>
              <a:buChar char="Ø"/>
            </a:pPr>
            <a:r>
              <a:rPr lang="en-AU" altLang="it-IT">
                <a:ea typeface="MS PGothic" panose="020B0600070205080204" pitchFamily="34" charset="-128"/>
              </a:rPr>
              <a:t>claimed secure against known attacks</a:t>
            </a:r>
          </a:p>
          <a:p>
            <a:pPr lvl="1" eaLnBrk="1" hangingPunct="1">
              <a:buFont typeface="Wingdings" panose="05000000000000000000" pitchFamily="2" charset="2"/>
              <a:buChar char="l"/>
            </a:pPr>
            <a:r>
              <a:rPr lang="en-AU" altLang="it-IT">
                <a:ea typeface="MS PGothic" panose="020B0600070205080204" pitchFamily="34" charset="-128"/>
              </a:rPr>
              <a:t>have some analyses, none practical </a:t>
            </a:r>
          </a:p>
          <a:p>
            <a:pPr eaLnBrk="1" hangingPunct="1">
              <a:buFont typeface="Wingdings" panose="05000000000000000000" pitchFamily="2" charset="2"/>
              <a:buChar char="Ø"/>
            </a:pPr>
            <a:r>
              <a:rPr lang="en-AU" altLang="it-IT">
                <a:ea typeface="MS PGothic" panose="020B0600070205080204" pitchFamily="34" charset="-128"/>
              </a:rPr>
              <a:t>result is very non-linear </a:t>
            </a:r>
          </a:p>
          <a:p>
            <a:pPr eaLnBrk="1" hangingPunct="1">
              <a:buFont typeface="Wingdings" panose="05000000000000000000" pitchFamily="2" charset="2"/>
              <a:buChar char="Ø"/>
            </a:pPr>
            <a:r>
              <a:rPr lang="en-AU" altLang="it-IT">
                <a:ea typeface="MS PGothic" panose="020B0600070205080204" pitchFamily="34" charset="-128"/>
              </a:rPr>
              <a:t>since RC4 is a stream cipher, must </a:t>
            </a:r>
            <a:r>
              <a:rPr lang="en-AU" altLang="it-IT" b="1">
                <a:ea typeface="MS PGothic" panose="020B0600070205080204" pitchFamily="34" charset="-128"/>
              </a:rPr>
              <a:t>never reuse a key</a:t>
            </a:r>
            <a:r>
              <a:rPr lang="en-AU" altLang="it-IT">
                <a:ea typeface="MS PGothic" panose="020B0600070205080204" pitchFamily="34" charset="-128"/>
              </a:rPr>
              <a:t> </a:t>
            </a:r>
          </a:p>
          <a:p>
            <a:pPr eaLnBrk="1" hangingPunct="1">
              <a:buFont typeface="Wingdings" panose="05000000000000000000" pitchFamily="2" charset="2"/>
              <a:buChar char="Ø"/>
            </a:pPr>
            <a:r>
              <a:rPr lang="en-AU" altLang="it-IT">
                <a:ea typeface="MS PGothic" panose="020B0600070205080204" pitchFamily="34" charset="-128"/>
              </a:rPr>
              <a:t>have a concern with WEP, but due to key handling rather than RC4 itself </a:t>
            </a:r>
          </a:p>
        </p:txBody>
      </p:sp>
      <p:sp>
        <p:nvSpPr>
          <p:cNvPr id="2" name="Rectangle 1">
            <a:extLst>
              <a:ext uri="{FF2B5EF4-FFF2-40B4-BE49-F238E27FC236}">
                <a16:creationId xmlns:a16="http://schemas.microsoft.com/office/drawing/2014/main" id="{63F8E2E8-131F-D0C3-F411-43AC0E43F391}"/>
              </a:ext>
            </a:extLst>
          </p:cNvPr>
          <p:cNvSpPr/>
          <p:nvPr/>
        </p:nvSpPr>
        <p:spPr>
          <a:xfrm>
            <a:off x="191344" y="6338657"/>
            <a:ext cx="316656" cy="3307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4EAD-6A6F-420F-922A-6A490ECA6832}"/>
              </a:ext>
            </a:extLst>
          </p:cNvPr>
          <p:cNvSpPr>
            <a:spLocks noGrp="1"/>
          </p:cNvSpPr>
          <p:nvPr>
            <p:ph type="title"/>
          </p:nvPr>
        </p:nvSpPr>
        <p:spPr/>
        <p:txBody>
          <a:bodyPr>
            <a:normAutofit/>
          </a:bodyPr>
          <a:lstStyle/>
          <a:p>
            <a:pPr>
              <a:defRPr/>
            </a:pPr>
            <a:r>
              <a:rPr lang="en-US" dirty="0"/>
              <a:t>Attack surface of symmetric ciphers	</a:t>
            </a:r>
            <a:endParaRPr lang="it-IT" dirty="0"/>
          </a:p>
        </p:txBody>
      </p:sp>
      <p:sp>
        <p:nvSpPr>
          <p:cNvPr id="3" name="Content Placeholder 2">
            <a:extLst>
              <a:ext uri="{FF2B5EF4-FFF2-40B4-BE49-F238E27FC236}">
                <a16:creationId xmlns:a16="http://schemas.microsoft.com/office/drawing/2014/main" id="{45D87D4C-DCFB-403C-8C02-8F166C5012AA}"/>
              </a:ext>
            </a:extLst>
          </p:cNvPr>
          <p:cNvSpPr>
            <a:spLocks noGrp="1"/>
          </p:cNvSpPr>
          <p:nvPr>
            <p:ph idx="1"/>
          </p:nvPr>
        </p:nvSpPr>
        <p:spPr/>
        <p:txBody>
          <a:bodyPr/>
          <a:lstStyle/>
          <a:p>
            <a:pPr>
              <a:defRPr/>
            </a:pPr>
            <a:endParaRPr lang="en-US" dirty="0"/>
          </a:p>
          <a:p>
            <a:pPr>
              <a:defRPr/>
            </a:pPr>
            <a:endParaRPr lang="it-IT" dirty="0"/>
          </a:p>
          <a:p>
            <a:pPr>
              <a:defRPr/>
            </a:pPr>
            <a:endParaRPr lang="it-IT" dirty="0"/>
          </a:p>
          <a:p>
            <a:pPr marL="457200" indent="-457200">
              <a:buFont typeface="+mj-lt"/>
              <a:buAutoNum type="arabicPeriod"/>
              <a:defRPr/>
            </a:pPr>
            <a:r>
              <a:rPr lang="it-IT" sz="3600" dirty="0" err="1"/>
              <a:t>Bruteforcing</a:t>
            </a:r>
            <a:endParaRPr lang="it-IT" sz="3600" dirty="0"/>
          </a:p>
          <a:p>
            <a:pPr marL="457200" indent="-457200">
              <a:buFont typeface="+mj-lt"/>
              <a:buAutoNum type="arabicPeriod"/>
              <a:defRPr/>
            </a:pPr>
            <a:r>
              <a:rPr lang="it-IT" sz="3600" dirty="0" err="1"/>
              <a:t>Cryptanalysis</a:t>
            </a:r>
            <a:r>
              <a:rPr lang="it-IT" sz="3600" dirty="0"/>
              <a:t> + </a:t>
            </a:r>
            <a:r>
              <a:rPr lang="it-IT" sz="3600" dirty="0" err="1"/>
              <a:t>Statistics</a:t>
            </a:r>
            <a:endParaRPr lang="it-IT"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686DA14-9CC2-4116-ACCA-9E5C34F2D59E}"/>
              </a:ext>
            </a:extLst>
          </p:cNvPr>
          <p:cNvSpPr>
            <a:spLocks noGrp="1" noChangeArrowheads="1"/>
          </p:cNvSpPr>
          <p:nvPr>
            <p:ph type="title"/>
          </p:nvPr>
        </p:nvSpPr>
        <p:spPr/>
        <p:txBody>
          <a:bodyPr/>
          <a:lstStyle/>
          <a:p>
            <a:pPr eaLnBrk="1" fontAlgn="auto" hangingPunct="1">
              <a:spcAft>
                <a:spcPts val="0"/>
              </a:spcAft>
              <a:defRPr/>
            </a:pPr>
            <a:r>
              <a:rPr lang="en-US">
                <a:ea typeface="ＭＳ Ｐゴシック" pitchFamily="34" charset="-128"/>
              </a:rPr>
              <a:t>Brute Force Search</a:t>
            </a:r>
            <a:endParaRPr lang="en-AU">
              <a:ea typeface="ＭＳ Ｐゴシック" pitchFamily="34" charset="-128"/>
            </a:endParaRPr>
          </a:p>
        </p:txBody>
      </p:sp>
      <p:sp>
        <p:nvSpPr>
          <p:cNvPr id="17411" name="Rectangle 3">
            <a:extLst>
              <a:ext uri="{FF2B5EF4-FFF2-40B4-BE49-F238E27FC236}">
                <a16:creationId xmlns:a16="http://schemas.microsoft.com/office/drawing/2014/main" id="{CB820EDD-8805-40B4-AADE-FB16E72BB1B4}"/>
              </a:ext>
            </a:extLst>
          </p:cNvPr>
          <p:cNvSpPr>
            <a:spLocks noGrp="1" noChangeArrowheads="1"/>
          </p:cNvSpPr>
          <p:nvPr>
            <p:ph idx="1"/>
          </p:nvPr>
        </p:nvSpPr>
        <p:spPr>
          <a:xfrm>
            <a:off x="1981200" y="1628775"/>
            <a:ext cx="8229600" cy="4921250"/>
          </a:xfrm>
        </p:spPr>
        <p:txBody>
          <a:bodyPr rtlCol="0">
            <a:normAutofit lnSpcReduction="10000"/>
          </a:bodyPr>
          <a:lstStyle/>
          <a:p>
            <a:pPr marL="182880" indent="-182880" eaLnBrk="1" fontAlgn="auto" hangingPunct="1">
              <a:lnSpc>
                <a:spcPct val="90000"/>
              </a:lnSpc>
              <a:spcAft>
                <a:spcPts val="0"/>
              </a:spcAft>
              <a:defRPr/>
            </a:pPr>
            <a:r>
              <a:rPr lang="en-AU" altLang="it-IT" sz="2800" dirty="0">
                <a:ea typeface="MS PGothic" pitchFamily="34" charset="-128"/>
              </a:rPr>
              <a:t>always possible to simply try every key </a:t>
            </a:r>
          </a:p>
          <a:p>
            <a:pPr marL="182880" indent="-182880" eaLnBrk="1" fontAlgn="auto" hangingPunct="1">
              <a:lnSpc>
                <a:spcPct val="90000"/>
              </a:lnSpc>
              <a:spcAft>
                <a:spcPts val="0"/>
              </a:spcAft>
              <a:defRPr/>
            </a:pPr>
            <a:r>
              <a:rPr lang="en-AU" altLang="it-IT" sz="2800" dirty="0">
                <a:ea typeface="MS PGothic" pitchFamily="34" charset="-128"/>
              </a:rPr>
              <a:t>most basic attack, effort proportional to key size </a:t>
            </a:r>
          </a:p>
          <a:p>
            <a:pPr marL="182880" indent="-182880" eaLnBrk="1" fontAlgn="auto" hangingPunct="1">
              <a:lnSpc>
                <a:spcPct val="90000"/>
              </a:lnSpc>
              <a:spcAft>
                <a:spcPts val="0"/>
              </a:spcAft>
              <a:defRPr/>
            </a:pPr>
            <a:r>
              <a:rPr lang="en-AU" altLang="it-IT" sz="2800" dirty="0">
                <a:ea typeface="MS PGothic" pitchFamily="34" charset="-128"/>
              </a:rPr>
              <a:t>assume either know / recognise plaintext</a:t>
            </a: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r>
              <a:rPr lang="en-AU" altLang="it-IT" sz="2800" dirty="0">
                <a:ea typeface="MS PGothic" pitchFamily="34" charset="-128"/>
              </a:rPr>
              <a:t>See </a:t>
            </a:r>
            <a:r>
              <a:rPr lang="en-AU" altLang="it-IT" sz="2800" i="1" dirty="0">
                <a:ea typeface="MS PGothic" pitchFamily="34" charset="-128"/>
              </a:rPr>
              <a:t>distributed.net, </a:t>
            </a:r>
            <a:r>
              <a:rPr lang="en-AU" altLang="it-IT" sz="2800" dirty="0">
                <a:ea typeface="MS PGothic" pitchFamily="34" charset="-128"/>
              </a:rPr>
              <a:t>check </a:t>
            </a:r>
            <a:r>
              <a:rPr lang="en-AU" altLang="it-IT" sz="2800" i="1" dirty="0" err="1">
                <a:ea typeface="MS PGothic" pitchFamily="34" charset="-128"/>
              </a:rPr>
              <a:t>openssl</a:t>
            </a:r>
            <a:r>
              <a:rPr lang="en-AU" altLang="it-IT" sz="2800" i="1" dirty="0">
                <a:ea typeface="MS PGothic" pitchFamily="34" charset="-128"/>
              </a:rPr>
              <a:t> speed </a:t>
            </a:r>
            <a:r>
              <a:rPr lang="en-AU" altLang="it-IT" sz="2800" dirty="0">
                <a:ea typeface="MS PGothic" pitchFamily="34" charset="-128"/>
              </a:rPr>
              <a:t>out!</a:t>
            </a:r>
          </a:p>
          <a:p>
            <a:pPr marL="182880" indent="-182880" algn="ctr" eaLnBrk="1" fontAlgn="auto" hangingPunct="1">
              <a:lnSpc>
                <a:spcPct val="90000"/>
              </a:lnSpc>
              <a:spcAft>
                <a:spcPts val="0"/>
              </a:spcAft>
              <a:defRPr/>
            </a:pPr>
            <a:endParaRPr lang="en-US" altLang="it-IT" sz="2800" b="1" dirty="0">
              <a:latin typeface="Times" charset="0"/>
              <a:ea typeface="MS PGothic" pitchFamily="34" charset="-128"/>
            </a:endParaRPr>
          </a:p>
          <a:p>
            <a:pPr marL="182880" indent="-182880" eaLnBrk="1" fontAlgn="auto" hangingPunct="1">
              <a:lnSpc>
                <a:spcPct val="90000"/>
              </a:lnSpc>
              <a:spcAft>
                <a:spcPts val="0"/>
              </a:spcAft>
              <a:defRPr/>
            </a:pPr>
            <a:endParaRPr lang="en-US" altLang="it-IT" sz="2800" dirty="0">
              <a:latin typeface="Times" charset="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buNone/>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a:p>
            <a:pPr marL="182880" indent="-182880" eaLnBrk="1" fontAlgn="auto" hangingPunct="1">
              <a:lnSpc>
                <a:spcPct val="90000"/>
              </a:lnSpc>
              <a:spcAft>
                <a:spcPts val="0"/>
              </a:spcAft>
              <a:defRPr/>
            </a:pPr>
            <a:endParaRPr lang="en-AU" altLang="it-IT" sz="2800" dirty="0">
              <a:ea typeface="MS PGothic" pitchFamily="34" charset="-128"/>
            </a:endParaRPr>
          </a:p>
        </p:txBody>
      </p:sp>
      <p:graphicFrame>
        <p:nvGraphicFramePr>
          <p:cNvPr id="58505" name="Group 137">
            <a:extLst>
              <a:ext uri="{FF2B5EF4-FFF2-40B4-BE49-F238E27FC236}">
                <a16:creationId xmlns:a16="http://schemas.microsoft.com/office/drawing/2014/main" id="{C9195334-F3FA-4F2A-8060-2B9A46D219AF}"/>
              </a:ext>
            </a:extLst>
          </p:cNvPr>
          <p:cNvGraphicFramePr>
            <a:graphicFrameLocks noGrp="1"/>
          </p:cNvGraphicFramePr>
          <p:nvPr/>
        </p:nvGraphicFramePr>
        <p:xfrm>
          <a:off x="2057400" y="2947989"/>
          <a:ext cx="8077200" cy="2784512"/>
        </p:xfrm>
        <a:graphic>
          <a:graphicData uri="http://schemas.openxmlformats.org/drawingml/2006/table">
            <a:tbl>
              <a:tblPr/>
              <a:tblGrid>
                <a:gridCol w="1504950">
                  <a:extLst>
                    <a:ext uri="{9D8B030D-6E8A-4147-A177-3AD203B41FA5}">
                      <a16:colId xmlns:a16="http://schemas.microsoft.com/office/drawing/2014/main" val="20000"/>
                    </a:ext>
                  </a:extLst>
                </a:gridCol>
                <a:gridCol w="1936750">
                  <a:extLst>
                    <a:ext uri="{9D8B030D-6E8A-4147-A177-3AD203B41FA5}">
                      <a16:colId xmlns:a16="http://schemas.microsoft.com/office/drawing/2014/main" val="20001"/>
                    </a:ext>
                  </a:extLst>
                </a:gridCol>
                <a:gridCol w="2419350">
                  <a:extLst>
                    <a:ext uri="{9D8B030D-6E8A-4147-A177-3AD203B41FA5}">
                      <a16:colId xmlns:a16="http://schemas.microsoft.com/office/drawing/2014/main" val="20002"/>
                    </a:ext>
                  </a:extLst>
                </a:gridCol>
                <a:gridCol w="2216150">
                  <a:extLst>
                    <a:ext uri="{9D8B030D-6E8A-4147-A177-3AD203B41FA5}">
                      <a16:colId xmlns:a16="http://schemas.microsoft.com/office/drawing/2014/main" val="20003"/>
                    </a:ext>
                  </a:extLst>
                </a:gridCol>
              </a:tblGrid>
              <a:tr h="518039">
                <a:tc>
                  <a:txBody>
                    <a:bodyPr/>
                    <a:lstStyle/>
                    <a:p>
                      <a:pPr marL="0" marR="0" lvl="0" indent="0" algn="ctr"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1" i="0" u="none" strike="noStrike" cap="none" normalizeH="0" baseline="0" dirty="0">
                          <a:ln>
                            <a:noFill/>
                          </a:ln>
                          <a:solidFill>
                            <a:schemeClr val="tx1"/>
                          </a:solidFill>
                          <a:effectLst/>
                          <a:latin typeface="Times" pitchFamily="-107" charset="0"/>
                          <a:ea typeface="ＭＳ Ｐゴシック" pitchFamily="34" charset="-128"/>
                        </a:rPr>
                        <a:t>Key Size (bits)</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1" i="0" u="none" strike="noStrike" cap="none" normalizeH="0" baseline="0">
                          <a:ln>
                            <a:noFill/>
                          </a:ln>
                          <a:solidFill>
                            <a:schemeClr val="tx1"/>
                          </a:solidFill>
                          <a:effectLst/>
                          <a:latin typeface="Times" pitchFamily="-107" charset="0"/>
                          <a:ea typeface="ＭＳ Ｐゴシック" pitchFamily="34" charset="-128"/>
                        </a:rPr>
                        <a:t>Number of Alternative Keys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1" i="0" u="none" strike="noStrike" cap="none" normalizeH="0" baseline="0">
                          <a:ln>
                            <a:noFill/>
                          </a:ln>
                          <a:solidFill>
                            <a:schemeClr val="tx1"/>
                          </a:solidFill>
                          <a:effectLst/>
                          <a:latin typeface="Times" pitchFamily="-107" charset="0"/>
                          <a:ea typeface="ＭＳ Ｐゴシック" pitchFamily="34" charset="-128"/>
                        </a:rPr>
                        <a:t>Time required at 1 decryption/µs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1" i="0" u="none" strike="noStrike" cap="none" normalizeH="0" baseline="0">
                          <a:ln>
                            <a:noFill/>
                          </a:ln>
                          <a:solidFill>
                            <a:schemeClr val="tx1"/>
                          </a:solidFill>
                          <a:effectLst/>
                          <a:latin typeface="Times" pitchFamily="-107" charset="0"/>
                          <a:ea typeface="ＭＳ Ｐゴシック" pitchFamily="34" charset="-128"/>
                        </a:rPr>
                        <a:t>Time required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6</a:t>
                      </a:r>
                      <a:r>
                        <a:rPr kumimoji="0" lang="en-US" sz="1400" b="1" i="0" u="none" strike="noStrike" cap="none" normalizeH="0" baseline="0">
                          <a:ln>
                            <a:noFill/>
                          </a:ln>
                          <a:solidFill>
                            <a:schemeClr val="tx1"/>
                          </a:solidFill>
                          <a:effectLst/>
                          <a:latin typeface="Times" pitchFamily="-107" charset="0"/>
                          <a:ea typeface="ＭＳ Ｐゴシック" pitchFamily="34" charset="-128"/>
                        </a:rPr>
                        <a:t> decryptions/µs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0997">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dirty="0">
                          <a:ln>
                            <a:noFill/>
                          </a:ln>
                          <a:solidFill>
                            <a:schemeClr val="tx1"/>
                          </a:solidFill>
                          <a:effectLst/>
                          <a:latin typeface="Times" pitchFamily="-107" charset="0"/>
                          <a:ea typeface="ＭＳ Ｐゴシック" pitchFamily="34" charset="-128"/>
                        </a:rPr>
                        <a:t>32</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32</a:t>
                      </a:r>
                      <a:r>
                        <a:rPr kumimoji="0" lang="en-US" sz="1400" b="0" i="0" u="none" strike="noStrike" cap="none" normalizeH="0" baseline="0">
                          <a:ln>
                            <a:noFill/>
                          </a:ln>
                          <a:solidFill>
                            <a:schemeClr val="tx1"/>
                          </a:solidFill>
                          <a:effectLst/>
                          <a:latin typeface="Times" pitchFamily="-107" charset="0"/>
                          <a:ea typeface="ＭＳ Ｐゴシック" pitchFamily="34" charset="-128"/>
                        </a:rPr>
                        <a:t>  = 4.3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9</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31</a:t>
                      </a:r>
                      <a:r>
                        <a:rPr kumimoji="0" lang="en-US" sz="1400" b="0" i="0" u="none" strike="noStrike" cap="none" normalizeH="0" baseline="0">
                          <a:ln>
                            <a:noFill/>
                          </a:ln>
                          <a:solidFill>
                            <a:schemeClr val="tx1"/>
                          </a:solidFill>
                          <a:effectLst/>
                          <a:latin typeface="Times" pitchFamily="-107" charset="0"/>
                          <a:ea typeface="ＭＳ Ｐゴシック" pitchFamily="34" charset="-128"/>
                        </a:rPr>
                        <a:t> µs	= 35.8 minutes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2.15 milliseconds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0997">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dirty="0">
                          <a:ln>
                            <a:noFill/>
                          </a:ln>
                          <a:solidFill>
                            <a:schemeClr val="tx1"/>
                          </a:solidFill>
                          <a:effectLst/>
                          <a:latin typeface="Times" pitchFamily="-107" charset="0"/>
                          <a:ea typeface="ＭＳ Ｐゴシック" pitchFamily="34" charset="-128"/>
                        </a:rPr>
                        <a:t>56</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56</a:t>
                      </a:r>
                      <a:r>
                        <a:rPr kumimoji="0" lang="en-US" sz="1400" b="0" i="0" u="none" strike="noStrike" cap="none" normalizeH="0" baseline="0">
                          <a:ln>
                            <a:noFill/>
                          </a:ln>
                          <a:solidFill>
                            <a:schemeClr val="tx1"/>
                          </a:solidFill>
                          <a:effectLst/>
                          <a:latin typeface="Times" pitchFamily="-107" charset="0"/>
                          <a:ea typeface="ＭＳ Ｐゴシック" pitchFamily="34" charset="-128"/>
                        </a:rPr>
                        <a:t>  = 7.2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16</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55</a:t>
                      </a:r>
                      <a:r>
                        <a:rPr kumimoji="0" lang="en-US" sz="1400" b="0" i="0" u="none" strike="noStrike" cap="none" normalizeH="0" baseline="0">
                          <a:ln>
                            <a:noFill/>
                          </a:ln>
                          <a:solidFill>
                            <a:schemeClr val="tx1"/>
                          </a:solidFill>
                          <a:effectLst/>
                          <a:latin typeface="Times" pitchFamily="-107" charset="0"/>
                          <a:ea typeface="ＭＳ Ｐゴシック" pitchFamily="34" charset="-128"/>
                        </a:rPr>
                        <a:t> µs	= 1142 years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10.01 hours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5459">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128</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128</a:t>
                      </a:r>
                      <a:r>
                        <a:rPr kumimoji="0" lang="en-US" sz="1400" b="0" i="0" u="none" strike="noStrike" cap="none" normalizeH="0" baseline="0">
                          <a:ln>
                            <a:noFill/>
                          </a:ln>
                          <a:solidFill>
                            <a:schemeClr val="tx1"/>
                          </a:solidFill>
                          <a:effectLst/>
                          <a:latin typeface="Times" pitchFamily="-107" charset="0"/>
                          <a:ea typeface="ＭＳ Ｐゴシック" pitchFamily="34" charset="-128"/>
                        </a:rPr>
                        <a:t>  = 3.4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38</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127</a:t>
                      </a:r>
                      <a:r>
                        <a:rPr kumimoji="0" lang="en-US" sz="1400" b="0" i="0" u="none" strike="noStrike" cap="none" normalizeH="0" baseline="0">
                          <a:ln>
                            <a:noFill/>
                          </a:ln>
                          <a:solidFill>
                            <a:schemeClr val="tx1"/>
                          </a:solidFill>
                          <a:effectLst/>
                          <a:latin typeface="Times" pitchFamily="-107" charset="0"/>
                          <a:ea typeface="ＭＳ Ｐゴシック" pitchFamily="34" charset="-128"/>
                        </a:rPr>
                        <a:t> µs	= 5.4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24</a:t>
                      </a:r>
                      <a:r>
                        <a:rPr kumimoji="0" lang="en-US" sz="1400" b="0" i="0" u="none" strike="noStrike" cap="none" normalizeH="0" baseline="0">
                          <a:ln>
                            <a:noFill/>
                          </a:ln>
                          <a:solidFill>
                            <a:schemeClr val="tx1"/>
                          </a:solidFill>
                          <a:effectLst/>
                          <a:latin typeface="Times" pitchFamily="-107" charset="0"/>
                          <a:ea typeface="ＭＳ Ｐゴシック" pitchFamily="34" charset="-128"/>
                        </a:rPr>
                        <a:t> years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5.4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18</a:t>
                      </a:r>
                      <a:r>
                        <a:rPr kumimoji="0" lang="en-US" sz="1400" b="0" i="0" u="none" strike="noStrike" cap="none" normalizeH="0" baseline="0">
                          <a:ln>
                            <a:noFill/>
                          </a:ln>
                          <a:solidFill>
                            <a:schemeClr val="tx1"/>
                          </a:solidFill>
                          <a:effectLst/>
                          <a:latin typeface="Times" pitchFamily="-107" charset="0"/>
                          <a:ea typeface="ＭＳ Ｐゴシック" pitchFamily="34" charset="-128"/>
                        </a:rPr>
                        <a:t> years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5459">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168</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168</a:t>
                      </a:r>
                      <a:r>
                        <a:rPr kumimoji="0" lang="en-US" sz="1400" b="0" i="0" u="none" strike="noStrike" cap="none" normalizeH="0" baseline="0">
                          <a:ln>
                            <a:noFill/>
                          </a:ln>
                          <a:solidFill>
                            <a:schemeClr val="tx1"/>
                          </a:solidFill>
                          <a:effectLst/>
                          <a:latin typeface="Times" pitchFamily="-107" charset="0"/>
                          <a:ea typeface="ＭＳ Ｐゴシック" pitchFamily="34" charset="-128"/>
                        </a:rPr>
                        <a:t>  = 3.7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50</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167</a:t>
                      </a:r>
                      <a:r>
                        <a:rPr kumimoji="0" lang="en-US" sz="1400" b="0" i="0" u="none" strike="noStrike" cap="none" normalizeH="0" baseline="0">
                          <a:ln>
                            <a:noFill/>
                          </a:ln>
                          <a:solidFill>
                            <a:schemeClr val="tx1"/>
                          </a:solidFill>
                          <a:effectLst/>
                          <a:latin typeface="Times" pitchFamily="-107" charset="0"/>
                          <a:ea typeface="ＭＳ Ｐゴシック" pitchFamily="34" charset="-128"/>
                        </a:rPr>
                        <a:t> µs	= 5.9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36</a:t>
                      </a:r>
                      <a:r>
                        <a:rPr kumimoji="0" lang="en-US" sz="1400" b="0" i="0" u="none" strike="noStrike" cap="none" normalizeH="0" baseline="0">
                          <a:ln>
                            <a:noFill/>
                          </a:ln>
                          <a:solidFill>
                            <a:schemeClr val="tx1"/>
                          </a:solidFill>
                          <a:effectLst/>
                          <a:latin typeface="Times" pitchFamily="-107" charset="0"/>
                          <a:ea typeface="ＭＳ Ｐゴシック" pitchFamily="34" charset="-128"/>
                        </a:rPr>
                        <a:t> years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5.9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30</a:t>
                      </a:r>
                      <a:r>
                        <a:rPr kumimoji="0" lang="en-US" sz="1400" b="0" i="0" u="none" strike="noStrike" cap="none" normalizeH="0" baseline="0">
                          <a:ln>
                            <a:noFill/>
                          </a:ln>
                          <a:solidFill>
                            <a:schemeClr val="tx1"/>
                          </a:solidFill>
                          <a:effectLst/>
                          <a:latin typeface="Times" pitchFamily="-107" charset="0"/>
                          <a:ea typeface="ＭＳ Ｐゴシック" pitchFamily="34" charset="-128"/>
                        </a:rPr>
                        <a:t> years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3524">
                <a:tc>
                  <a:txBody>
                    <a:bodyPr/>
                    <a:lstStyle/>
                    <a:p>
                      <a:pPr marL="0" marR="0" lvl="0" indent="0" algn="ctr"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26 characters (permutation)</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26! = 4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26</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a:ln>
                            <a:noFill/>
                          </a:ln>
                          <a:solidFill>
                            <a:schemeClr val="tx1"/>
                          </a:solidFill>
                          <a:effectLst/>
                          <a:latin typeface="Times" pitchFamily="-107" charset="0"/>
                          <a:ea typeface="ＭＳ Ｐゴシック" pitchFamily="34" charset="-128"/>
                        </a:rPr>
                        <a:t>2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26</a:t>
                      </a:r>
                      <a:r>
                        <a:rPr kumimoji="0" lang="en-US" sz="1400" b="0" i="0" u="none" strike="noStrike" cap="none" normalizeH="0" baseline="0">
                          <a:ln>
                            <a:noFill/>
                          </a:ln>
                          <a:solidFill>
                            <a:schemeClr val="tx1"/>
                          </a:solidFill>
                          <a:effectLst/>
                          <a:latin typeface="Times" pitchFamily="-107" charset="0"/>
                          <a:ea typeface="ＭＳ Ｐゴシック" pitchFamily="34" charset="-128"/>
                        </a:rPr>
                        <a:t> µs	= 6.4 </a:t>
                      </a:r>
                      <a:r>
                        <a:rPr kumimoji="0" lang="en-US" sz="1400" b="0" i="0" u="none" strike="noStrike" cap="none" normalizeH="0" baseline="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a:ln>
                            <a:noFill/>
                          </a:ln>
                          <a:solidFill>
                            <a:schemeClr val="tx1"/>
                          </a:solidFill>
                          <a:effectLst/>
                          <a:latin typeface="Times" pitchFamily="-107" charset="0"/>
                          <a:ea typeface="ＭＳ Ｐゴシック" pitchFamily="34" charset="-128"/>
                        </a:rPr>
                        <a:t>12</a:t>
                      </a:r>
                      <a:r>
                        <a:rPr kumimoji="0" lang="en-US" sz="1400" b="0" i="0" u="none" strike="noStrike" cap="none" normalizeH="0" baseline="0">
                          <a:ln>
                            <a:noFill/>
                          </a:ln>
                          <a:solidFill>
                            <a:schemeClr val="tx1"/>
                          </a:solidFill>
                          <a:effectLst/>
                          <a:latin typeface="Times" pitchFamily="-107" charset="0"/>
                          <a:ea typeface="ＭＳ Ｐゴシック" pitchFamily="34" charset="-128"/>
                        </a:rPr>
                        <a:t> years</a:t>
                      </a:r>
                      <a:endParaRPr kumimoji="0" lang="en-US" sz="14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300"/>
                        </a:spcBef>
                        <a:spcAft>
                          <a:spcPts val="300"/>
                        </a:spcAft>
                        <a:buClr>
                          <a:schemeClr val="hlink"/>
                        </a:buClr>
                        <a:buSzPct val="80000"/>
                        <a:buFont typeface="Wingdings" pitchFamily="2" charset="2"/>
                        <a:buNone/>
                        <a:tabLst/>
                      </a:pPr>
                      <a:r>
                        <a:rPr kumimoji="0" lang="en-US" sz="1400" b="0" i="0" u="none" strike="noStrike" cap="none" normalizeH="0" baseline="0" dirty="0">
                          <a:ln>
                            <a:noFill/>
                          </a:ln>
                          <a:solidFill>
                            <a:schemeClr val="tx1"/>
                          </a:solidFill>
                          <a:effectLst/>
                          <a:latin typeface="Times" pitchFamily="-107" charset="0"/>
                          <a:ea typeface="ＭＳ Ｐゴシック" pitchFamily="34" charset="-128"/>
                        </a:rPr>
                        <a:t>6.4 </a:t>
                      </a:r>
                      <a:r>
                        <a:rPr kumimoji="0" lang="en-US" sz="1400" b="0" i="0" u="none" strike="noStrike" cap="none" normalizeH="0" baseline="0" dirty="0">
                          <a:ln>
                            <a:noFill/>
                          </a:ln>
                          <a:solidFill>
                            <a:schemeClr val="tx1"/>
                          </a:solidFill>
                          <a:effectLst/>
                          <a:latin typeface="Symbol" pitchFamily="18" charset="2"/>
                          <a:ea typeface="ＭＳ Ｐゴシック" pitchFamily="34" charset="-128"/>
                          <a:sym typeface="Symbol" pitchFamily="18" charset="2"/>
                        </a:rPr>
                        <a:t></a:t>
                      </a:r>
                      <a:r>
                        <a:rPr kumimoji="0" lang="en-US" sz="1400" b="0" i="0" u="none" strike="noStrike" cap="none" normalizeH="0" baseline="0" dirty="0">
                          <a:ln>
                            <a:noFill/>
                          </a:ln>
                          <a:solidFill>
                            <a:schemeClr val="tx1"/>
                          </a:solidFill>
                          <a:effectLst/>
                          <a:latin typeface="Times" pitchFamily="-107" charset="0"/>
                          <a:ea typeface="ＭＳ Ｐゴシック" pitchFamily="34" charset="-128"/>
                        </a:rPr>
                        <a:t> 10</a:t>
                      </a:r>
                      <a:r>
                        <a:rPr kumimoji="0" lang="en-US" sz="1400" b="0" i="0" u="none" strike="noStrike" cap="none" normalizeH="0" baseline="30000" dirty="0">
                          <a:ln>
                            <a:noFill/>
                          </a:ln>
                          <a:solidFill>
                            <a:schemeClr val="tx1"/>
                          </a:solidFill>
                          <a:effectLst/>
                          <a:latin typeface="Times" pitchFamily="-107" charset="0"/>
                          <a:ea typeface="ＭＳ Ｐゴシック" pitchFamily="34" charset="-128"/>
                        </a:rPr>
                        <a:t>6</a:t>
                      </a:r>
                      <a:r>
                        <a:rPr kumimoji="0" lang="en-US" sz="1400" b="0" i="0" u="none" strike="noStrike" cap="none" normalizeH="0" baseline="0" dirty="0">
                          <a:ln>
                            <a:noFill/>
                          </a:ln>
                          <a:solidFill>
                            <a:schemeClr val="tx1"/>
                          </a:solidFill>
                          <a:effectLst/>
                          <a:latin typeface="Times" pitchFamily="-107" charset="0"/>
                          <a:ea typeface="ＭＳ Ｐゴシック" pitchFamily="34" charset="-128"/>
                        </a:rPr>
                        <a:t> years</a:t>
                      </a:r>
                      <a:endParaRPr kumimoji="0" lang="en-US" sz="1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marT="45678" marB="4567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iar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o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12218</Words>
  <Application>Microsoft Office PowerPoint</Application>
  <PresentationFormat>Widescreen</PresentationFormat>
  <Paragraphs>731</Paragraphs>
  <Slides>76</Slides>
  <Notes>72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TitlesOfParts>
    <vt:vector size="88" baseType="lpstr">
      <vt:lpstr>MS PGothic</vt:lpstr>
      <vt:lpstr>MS PGothic</vt:lpstr>
      <vt:lpstr>Arial</vt:lpstr>
      <vt:lpstr>Calibri</vt:lpstr>
      <vt:lpstr>Courier</vt:lpstr>
      <vt:lpstr>Courier New</vt:lpstr>
      <vt:lpstr>Symbol</vt:lpstr>
      <vt:lpstr>Times</vt:lpstr>
      <vt:lpstr>Times-Roman</vt:lpstr>
      <vt:lpstr>Wingdings</vt:lpstr>
      <vt:lpstr>Wingdings 2</vt:lpstr>
      <vt:lpstr>Chiaro</vt:lpstr>
      <vt:lpstr>Cryptography and Network Security </vt:lpstr>
      <vt:lpstr>PowerPoint Presentation</vt:lpstr>
      <vt:lpstr>Symmetric Encryption</vt:lpstr>
      <vt:lpstr>Symmetric Cipher Model</vt:lpstr>
      <vt:lpstr>Some Basic Terminology</vt:lpstr>
      <vt:lpstr>Cryptography</vt:lpstr>
      <vt:lpstr>Requirements</vt:lpstr>
      <vt:lpstr>Attack surface of symmetric ciphers </vt:lpstr>
      <vt:lpstr>Brute Force Search</vt:lpstr>
      <vt:lpstr>Brute-Forcing Scheme</vt:lpstr>
      <vt:lpstr>Cryptanalysis</vt:lpstr>
      <vt:lpstr>Cryptanalytic Attacks</vt:lpstr>
      <vt:lpstr>More Definitions</vt:lpstr>
      <vt:lpstr>Classical Substitution Ciphers</vt:lpstr>
      <vt:lpstr>Caesar Cipher</vt:lpstr>
      <vt:lpstr>Caesar Cipher</vt:lpstr>
      <vt:lpstr>Cryptanalysis of Caesar Cipher </vt:lpstr>
      <vt:lpstr>Monoalphabetic Cipher</vt:lpstr>
      <vt:lpstr>Monoalphabetic Cipher Security</vt:lpstr>
      <vt:lpstr>Language Redundancy and Cryptanalysis</vt:lpstr>
      <vt:lpstr>One-Time Pad</vt:lpstr>
      <vt:lpstr>XOR and cryptography</vt:lpstr>
      <vt:lpstr>Block vs Stream Ciphers</vt:lpstr>
      <vt:lpstr>Block vs Stream Ciphers</vt:lpstr>
      <vt:lpstr>Data Encryption Standard (DES)</vt:lpstr>
      <vt:lpstr>DES Example</vt:lpstr>
      <vt:lpstr>Avalanche in DES</vt:lpstr>
      <vt:lpstr>Avalanche Effect </vt:lpstr>
      <vt:lpstr>Strength of DES – Key Size</vt:lpstr>
      <vt:lpstr>Strength of DES – Analytic Attacks</vt:lpstr>
      <vt:lpstr>Origins of AES</vt:lpstr>
      <vt:lpstr>The AES Cipher - Rijndael </vt:lpstr>
      <vt:lpstr>AES Encryption Process</vt:lpstr>
      <vt:lpstr>AES Example Key Expansion</vt:lpstr>
      <vt:lpstr>AES Example Encryption</vt:lpstr>
      <vt:lpstr>AES Example Avalanche</vt:lpstr>
      <vt:lpstr>Implementation Aspects</vt:lpstr>
      <vt:lpstr>Other symmetric BLOCK ciphers </vt:lpstr>
      <vt:lpstr>Chapter 6 – Block Cipher Operation</vt:lpstr>
      <vt:lpstr>Double-DES?</vt:lpstr>
      <vt:lpstr>Triple-DES with Two-Keys</vt:lpstr>
      <vt:lpstr>Triple-DES with Three-Keys</vt:lpstr>
      <vt:lpstr>Modes of Operation</vt:lpstr>
      <vt:lpstr>Electronic Codebook Book (ECB)</vt:lpstr>
      <vt:lpstr>Electronic Codebook Book (ECB)</vt:lpstr>
      <vt:lpstr>Advantages and Limitations of ECB</vt:lpstr>
      <vt:lpstr>Cipher Block Chaining (CBC) </vt:lpstr>
      <vt:lpstr>Cipher Block Chaining (CBC)</vt:lpstr>
      <vt:lpstr>Message Padding</vt:lpstr>
      <vt:lpstr>Advantages and Limitations of CBC</vt:lpstr>
      <vt:lpstr>Output FeedBack (OFB)</vt:lpstr>
      <vt:lpstr>Output FeedBack (OFB)</vt:lpstr>
      <vt:lpstr>Advantages and Limitations of OFB</vt:lpstr>
      <vt:lpstr>Counter (CTR)</vt:lpstr>
      <vt:lpstr>Counter (CTR)</vt:lpstr>
      <vt:lpstr>Advantages and Limitations of CTR</vt:lpstr>
      <vt:lpstr>XTS-AES Mode</vt:lpstr>
      <vt:lpstr>Summary</vt:lpstr>
      <vt:lpstr>Chapter 7 – Stream Ciphers and Random Number Generation</vt:lpstr>
      <vt:lpstr>Random Numbers</vt:lpstr>
      <vt:lpstr>Random &amp; Pseudorandom Number Generators</vt:lpstr>
      <vt:lpstr>Natural Random Noise</vt:lpstr>
      <vt:lpstr>Published Sources</vt:lpstr>
      <vt:lpstr>Pseudorandom Number Generators (PRNGs)</vt:lpstr>
      <vt:lpstr>PRNG Requirements</vt:lpstr>
      <vt:lpstr>A special application: one time passwords</vt:lpstr>
      <vt:lpstr>Linear Congruential Generator</vt:lpstr>
      <vt:lpstr>Using Block Ciphers as PRNGs</vt:lpstr>
      <vt:lpstr>Stream Ciphers</vt:lpstr>
      <vt:lpstr>Stream Cipher Structure</vt:lpstr>
      <vt:lpstr>Stream Cipher Properties</vt:lpstr>
      <vt:lpstr>RC4</vt:lpstr>
      <vt:lpstr>RC4 Key Schedule </vt:lpstr>
      <vt:lpstr>RC4 Encryption</vt:lpstr>
      <vt:lpstr>RC4 Overview</vt:lpstr>
      <vt:lpstr>RC4 Security</vt:lpstr>
    </vt:vector>
  </TitlesOfParts>
  <Company>School of Eng &amp; IT, UNSW@ADFA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Stallings, Cryptography and Network Security 5/e</dc:title>
  <dc:subject>Lecture Overheads - Ch 2</dc:subject>
  <dc:creator>Dr Lawrie Brown</dc:creator>
  <cp:lastModifiedBy>Giovambattista Ianni</cp:lastModifiedBy>
  <cp:revision>83</cp:revision>
  <cp:lastPrinted>2009-08-04T04:48:40Z</cp:lastPrinted>
  <dcterms:created xsi:type="dcterms:W3CDTF">2009-08-04T03:17:45Z</dcterms:created>
  <dcterms:modified xsi:type="dcterms:W3CDTF">2024-02-22T10:44:05Z</dcterms:modified>
</cp:coreProperties>
</file>