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mp4" ContentType="video/mp4"/>
  <Default Extension="pdf" ContentType="application/pdf"/>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2" r:id="rId1"/>
  </p:sldMasterIdLst>
  <p:notesMasterIdLst>
    <p:notesMasterId r:id="rId42"/>
  </p:notesMasterIdLst>
  <p:sldIdLst>
    <p:sldId id="299" r:id="rId2"/>
    <p:sldId id="347" r:id="rId3"/>
    <p:sldId id="309" r:id="rId4"/>
    <p:sldId id="321" r:id="rId5"/>
    <p:sldId id="341" r:id="rId6"/>
    <p:sldId id="320" r:id="rId7"/>
    <p:sldId id="323" r:id="rId8"/>
    <p:sldId id="328" r:id="rId9"/>
    <p:sldId id="335" r:id="rId10"/>
    <p:sldId id="336" r:id="rId11"/>
    <p:sldId id="345" r:id="rId12"/>
    <p:sldId id="337" r:id="rId13"/>
    <p:sldId id="324" r:id="rId14"/>
    <p:sldId id="338" r:id="rId15"/>
    <p:sldId id="326" r:id="rId16"/>
    <p:sldId id="339" r:id="rId17"/>
    <p:sldId id="325" r:id="rId18"/>
    <p:sldId id="346" r:id="rId19"/>
    <p:sldId id="297" r:id="rId20"/>
    <p:sldId id="298" r:id="rId21"/>
    <p:sldId id="327" r:id="rId22"/>
    <p:sldId id="312" r:id="rId23"/>
    <p:sldId id="317" r:id="rId24"/>
    <p:sldId id="313" r:id="rId25"/>
    <p:sldId id="315" r:id="rId26"/>
    <p:sldId id="316" r:id="rId27"/>
    <p:sldId id="288" r:id="rId28"/>
    <p:sldId id="289" r:id="rId29"/>
    <p:sldId id="290" r:id="rId30"/>
    <p:sldId id="303" r:id="rId31"/>
    <p:sldId id="318" r:id="rId32"/>
    <p:sldId id="319" r:id="rId33"/>
    <p:sldId id="275" r:id="rId34"/>
    <p:sldId id="281" r:id="rId35"/>
    <p:sldId id="311" r:id="rId36"/>
    <p:sldId id="340" r:id="rId37"/>
    <p:sldId id="310" r:id="rId38"/>
    <p:sldId id="343" r:id="rId39"/>
    <p:sldId id="344" r:id="rId40"/>
    <p:sldId id="342" r:id="rId41"/>
  </p:sldIdLst>
  <p:sldSz cx="12192000" cy="6858000"/>
  <p:notesSz cx="6858000" cy="9144000"/>
  <p:defaultTextStyle>
    <a:defPPr>
      <a:defRPr lang="en-AU"/>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60832" autoAdjust="0"/>
  </p:normalViewPr>
  <p:slideViewPr>
    <p:cSldViewPr>
      <p:cViewPr varScale="1">
        <p:scale>
          <a:sx n="74" d="100"/>
          <a:sy n="74" d="100"/>
        </p:scale>
        <p:origin x="4090" y="5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p:scale>
          <a:sx n="120" d="100"/>
          <a:sy n="120" d="100"/>
        </p:scale>
        <p:origin x="-1312" y="-4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F384BF-79D0-4C21-B8F8-7FF8B50291E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it-IT"/>
        </a:p>
      </dgm:t>
    </dgm:pt>
    <dgm:pt modelId="{E3FF73CA-EEB9-4C7C-91C2-2D14375BE953}">
      <dgm:prSet/>
      <dgm:spPr/>
      <dgm:t>
        <a:bodyPr/>
        <a:lstStyle/>
        <a:p>
          <a:pPr algn="ctr"/>
          <a:r>
            <a:rPr lang="en-US" dirty="0"/>
            <a:t>Network security</a:t>
          </a:r>
          <a:endParaRPr lang="it-IT" dirty="0"/>
        </a:p>
      </dgm:t>
    </dgm:pt>
    <dgm:pt modelId="{1E540661-42C2-43FE-A88F-D7B078B48388}" type="parTrans" cxnId="{D99F61EF-AE4F-4B94-9E13-B78E171FAC7B}">
      <dgm:prSet/>
      <dgm:spPr/>
      <dgm:t>
        <a:bodyPr/>
        <a:lstStyle/>
        <a:p>
          <a:endParaRPr lang="it-IT"/>
        </a:p>
      </dgm:t>
    </dgm:pt>
    <dgm:pt modelId="{F51FD7C5-FF01-41C5-A061-CDD96FD93916}" type="sibTrans" cxnId="{D99F61EF-AE4F-4B94-9E13-B78E171FAC7B}">
      <dgm:prSet/>
      <dgm:spPr/>
      <dgm:t>
        <a:bodyPr/>
        <a:lstStyle/>
        <a:p>
          <a:endParaRPr lang="it-IT"/>
        </a:p>
      </dgm:t>
    </dgm:pt>
    <dgm:pt modelId="{041AB5EF-F1E0-46C5-A80D-9E69AB5279A2}" type="pres">
      <dgm:prSet presAssocID="{24F384BF-79D0-4C21-B8F8-7FF8B50291E1}" presName="linear" presStyleCnt="0">
        <dgm:presLayoutVars>
          <dgm:animLvl val="lvl"/>
          <dgm:resizeHandles val="exact"/>
        </dgm:presLayoutVars>
      </dgm:prSet>
      <dgm:spPr/>
    </dgm:pt>
    <dgm:pt modelId="{52CC0440-96E9-49FD-9677-A5ABAD3F0B16}" type="pres">
      <dgm:prSet presAssocID="{E3FF73CA-EEB9-4C7C-91C2-2D14375BE953}" presName="parentText" presStyleLbl="node1" presStyleIdx="0" presStyleCnt="1">
        <dgm:presLayoutVars>
          <dgm:chMax val="0"/>
          <dgm:bulletEnabled val="1"/>
        </dgm:presLayoutVars>
      </dgm:prSet>
      <dgm:spPr/>
    </dgm:pt>
  </dgm:ptLst>
  <dgm:cxnLst>
    <dgm:cxn modelId="{372FF55E-0390-4CBC-9FC1-FD113547A922}" type="presOf" srcId="{24F384BF-79D0-4C21-B8F8-7FF8B50291E1}" destId="{041AB5EF-F1E0-46C5-A80D-9E69AB5279A2}" srcOrd="0" destOrd="0" presId="urn:microsoft.com/office/officeart/2005/8/layout/vList2"/>
    <dgm:cxn modelId="{D99F61EF-AE4F-4B94-9E13-B78E171FAC7B}" srcId="{24F384BF-79D0-4C21-B8F8-7FF8B50291E1}" destId="{E3FF73CA-EEB9-4C7C-91C2-2D14375BE953}" srcOrd="0" destOrd="0" parTransId="{1E540661-42C2-43FE-A88F-D7B078B48388}" sibTransId="{F51FD7C5-FF01-41C5-A061-CDD96FD93916}"/>
    <dgm:cxn modelId="{3407EFF3-78F0-40CF-8582-BA77554F844D}" type="presOf" srcId="{E3FF73CA-EEB9-4C7C-91C2-2D14375BE953}" destId="{52CC0440-96E9-49FD-9677-A5ABAD3F0B16}" srcOrd="0" destOrd="0" presId="urn:microsoft.com/office/officeart/2005/8/layout/vList2"/>
    <dgm:cxn modelId="{63168900-6617-43EE-B67B-05A8EADFB86F}" type="presParOf" srcId="{041AB5EF-F1E0-46C5-A80D-9E69AB5279A2}" destId="{52CC0440-96E9-49FD-9677-A5ABAD3F0B16}"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510F84-D179-41F5-92A5-BEBED6F6CFE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it-IT"/>
        </a:p>
      </dgm:t>
    </dgm:pt>
    <dgm:pt modelId="{863EBD46-0FD8-4430-A645-FA8D477FDF78}">
      <dgm:prSet custT="1"/>
      <dgm:spPr/>
      <dgm:t>
        <a:bodyPr/>
        <a:lstStyle/>
        <a:p>
          <a:pPr algn="ctr"/>
          <a:r>
            <a:rPr lang="en-US" sz="4000" dirty="0"/>
            <a:t>Public key cryptography - Hashes	</a:t>
          </a:r>
          <a:endParaRPr lang="it-IT" sz="4000" dirty="0"/>
        </a:p>
      </dgm:t>
    </dgm:pt>
    <dgm:pt modelId="{D1EA2EBB-592D-4292-A484-E5E6B7B960DA}" type="parTrans" cxnId="{EE970B79-1CD3-4C97-A2C8-C1BF43F6C871}">
      <dgm:prSet/>
      <dgm:spPr/>
      <dgm:t>
        <a:bodyPr/>
        <a:lstStyle/>
        <a:p>
          <a:endParaRPr lang="it-IT"/>
        </a:p>
      </dgm:t>
    </dgm:pt>
    <dgm:pt modelId="{4FF2A5B9-6D44-4BAB-9A99-2C3805C626D6}" type="sibTrans" cxnId="{EE970B79-1CD3-4C97-A2C8-C1BF43F6C871}">
      <dgm:prSet/>
      <dgm:spPr/>
      <dgm:t>
        <a:bodyPr/>
        <a:lstStyle/>
        <a:p>
          <a:endParaRPr lang="it-IT"/>
        </a:p>
      </dgm:t>
    </dgm:pt>
    <dgm:pt modelId="{CD19A852-D324-4F5B-BAAE-20D723383710}" type="pres">
      <dgm:prSet presAssocID="{FC510F84-D179-41F5-92A5-BEBED6F6CFED}" presName="linear" presStyleCnt="0">
        <dgm:presLayoutVars>
          <dgm:animLvl val="lvl"/>
          <dgm:resizeHandles val="exact"/>
        </dgm:presLayoutVars>
      </dgm:prSet>
      <dgm:spPr/>
    </dgm:pt>
    <dgm:pt modelId="{84349BD4-CB10-4E23-9359-27EA615C98AA}" type="pres">
      <dgm:prSet presAssocID="{863EBD46-0FD8-4430-A645-FA8D477FDF78}" presName="parentText" presStyleLbl="node1" presStyleIdx="0" presStyleCnt="1">
        <dgm:presLayoutVars>
          <dgm:chMax val="0"/>
          <dgm:bulletEnabled val="1"/>
        </dgm:presLayoutVars>
      </dgm:prSet>
      <dgm:spPr/>
    </dgm:pt>
  </dgm:ptLst>
  <dgm:cxnLst>
    <dgm:cxn modelId="{2E5CD919-D6F8-4529-B444-4D04C56554E4}" type="presOf" srcId="{FC510F84-D179-41F5-92A5-BEBED6F6CFED}" destId="{CD19A852-D324-4F5B-BAAE-20D723383710}" srcOrd="0" destOrd="0" presId="urn:microsoft.com/office/officeart/2005/8/layout/vList2"/>
    <dgm:cxn modelId="{EE970B79-1CD3-4C97-A2C8-C1BF43F6C871}" srcId="{FC510F84-D179-41F5-92A5-BEBED6F6CFED}" destId="{863EBD46-0FD8-4430-A645-FA8D477FDF78}" srcOrd="0" destOrd="0" parTransId="{D1EA2EBB-592D-4292-A484-E5E6B7B960DA}" sibTransId="{4FF2A5B9-6D44-4BAB-9A99-2C3805C626D6}"/>
    <dgm:cxn modelId="{172C2C7E-D084-4C47-A2F9-D9EBE57EB787}" type="presOf" srcId="{863EBD46-0FD8-4430-A645-FA8D477FDF78}" destId="{84349BD4-CB10-4E23-9359-27EA615C98AA}" srcOrd="0" destOrd="0" presId="urn:microsoft.com/office/officeart/2005/8/layout/vList2"/>
    <dgm:cxn modelId="{96A85ACB-1061-460F-96A5-731FBD32FDE4}" type="presParOf" srcId="{CD19A852-D324-4F5B-BAAE-20D723383710}" destId="{84349BD4-CB10-4E23-9359-27EA615C98AA}"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EBDC1B-6146-8B4F-ADAA-B1BAE52EE31A}"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2168749A-CCED-F94B-85DD-583BF6BB6ECA}">
      <dgm:prSet/>
      <dgm:spPr>
        <a:solidFill>
          <a:schemeClr val="bg1"/>
        </a:solidFill>
        <a:effectLst>
          <a:glow rad="101600">
            <a:schemeClr val="accent1">
              <a:alpha val="75000"/>
            </a:schemeClr>
          </a:glow>
          <a:softEdge rad="101600"/>
        </a:effectLst>
      </dgm:spPr>
      <dgm:t>
        <a:bodyPr/>
        <a:lstStyle/>
        <a:p>
          <a:pPr rtl="0"/>
          <a:r>
            <a:rPr lang="en-US" dirty="0"/>
            <a:t>Commonly used to create a one-way password file</a:t>
          </a:r>
        </a:p>
      </dgm:t>
    </dgm:pt>
    <dgm:pt modelId="{6C916D29-5426-E845-97F0-AA734D75502E}" type="parTrans" cxnId="{49DE799D-F643-4742-B3EA-CFA13418E709}">
      <dgm:prSet/>
      <dgm:spPr/>
      <dgm:t>
        <a:bodyPr/>
        <a:lstStyle/>
        <a:p>
          <a:endParaRPr lang="en-US"/>
        </a:p>
      </dgm:t>
    </dgm:pt>
    <dgm:pt modelId="{2666BCAD-EF2E-ED48-8EB0-7FA10ED7AB39}" type="sibTrans" cxnId="{49DE799D-F643-4742-B3EA-CFA13418E709}">
      <dgm:prSet/>
      <dgm:spPr/>
      <dgm:t>
        <a:bodyPr/>
        <a:lstStyle/>
        <a:p>
          <a:endParaRPr lang="en-US"/>
        </a:p>
      </dgm:t>
    </dgm:pt>
    <dgm:pt modelId="{45CB8223-24EF-DA44-B0F7-261AFC2D85F1}">
      <dgm:prSet/>
      <dgm:spPr>
        <a:ln>
          <a:solidFill>
            <a:schemeClr val="tx1"/>
          </a:solidFill>
        </a:ln>
      </dgm:spPr>
      <dgm:t>
        <a:bodyPr/>
        <a:lstStyle/>
        <a:p>
          <a:pPr rtl="0"/>
          <a:r>
            <a:rPr lang="en-US" dirty="0"/>
            <a:t>When a user enters a password, the hash of that password is compared to the stored hash value for verification</a:t>
          </a:r>
        </a:p>
      </dgm:t>
    </dgm:pt>
    <dgm:pt modelId="{19BDC7F9-204D-BC45-8712-C0E743B3E059}" type="parTrans" cxnId="{A293BFD2-4A86-2A45-A3A9-C86F624029B9}">
      <dgm:prSet/>
      <dgm:spPr/>
      <dgm:t>
        <a:bodyPr/>
        <a:lstStyle/>
        <a:p>
          <a:endParaRPr lang="en-US"/>
        </a:p>
      </dgm:t>
    </dgm:pt>
    <dgm:pt modelId="{6ACE365A-8EE6-3441-BC81-803990CBAA46}" type="sibTrans" cxnId="{A293BFD2-4A86-2A45-A3A9-C86F624029B9}">
      <dgm:prSet/>
      <dgm:spPr/>
      <dgm:t>
        <a:bodyPr/>
        <a:lstStyle/>
        <a:p>
          <a:endParaRPr lang="en-US"/>
        </a:p>
      </dgm:t>
    </dgm:pt>
    <dgm:pt modelId="{60DD25D4-1CB3-834F-9602-C41C798A7F4D}">
      <dgm:prSet/>
      <dgm:spPr>
        <a:ln>
          <a:solidFill>
            <a:schemeClr val="tx1"/>
          </a:solidFill>
        </a:ln>
      </dgm:spPr>
      <dgm:t>
        <a:bodyPr/>
        <a:lstStyle/>
        <a:p>
          <a:pPr rtl="0"/>
          <a:r>
            <a:rPr lang="en-US" dirty="0"/>
            <a:t>This approach to password protection is used by most operating systems </a:t>
          </a:r>
        </a:p>
      </dgm:t>
    </dgm:pt>
    <dgm:pt modelId="{0A089693-76E9-7A4B-9148-82FE024D2EC8}" type="parTrans" cxnId="{B2C7D9A6-28D6-E24B-B4C0-759FBA866AAF}">
      <dgm:prSet/>
      <dgm:spPr/>
      <dgm:t>
        <a:bodyPr/>
        <a:lstStyle/>
        <a:p>
          <a:endParaRPr lang="en-US"/>
        </a:p>
      </dgm:t>
    </dgm:pt>
    <dgm:pt modelId="{05551EFB-9F83-2349-9014-87D3233C4975}" type="sibTrans" cxnId="{B2C7D9A6-28D6-E24B-B4C0-759FBA866AAF}">
      <dgm:prSet/>
      <dgm:spPr/>
      <dgm:t>
        <a:bodyPr/>
        <a:lstStyle/>
        <a:p>
          <a:endParaRPr lang="en-US"/>
        </a:p>
      </dgm:t>
    </dgm:pt>
    <dgm:pt modelId="{C6BFF961-4373-6E4D-90C3-1F201EBAB55E}">
      <dgm:prSet/>
      <dgm:spPr>
        <a:solidFill>
          <a:schemeClr val="bg1"/>
        </a:solidFill>
        <a:effectLst>
          <a:glow rad="101600">
            <a:schemeClr val="accent1">
              <a:alpha val="75000"/>
            </a:schemeClr>
          </a:glow>
          <a:softEdge rad="63500"/>
        </a:effectLst>
      </dgm:spPr>
      <dgm:t>
        <a:bodyPr/>
        <a:lstStyle/>
        <a:p>
          <a:pPr rtl="0"/>
          <a:r>
            <a:rPr lang="en-US" dirty="0"/>
            <a:t>Can be used for intrusion and virus detection</a:t>
          </a:r>
        </a:p>
      </dgm:t>
    </dgm:pt>
    <dgm:pt modelId="{CF7868EC-A98C-5342-8873-CCCF7E182B9A}" type="parTrans" cxnId="{AD6F7AF3-0DDE-E540-947F-337A24E28EEE}">
      <dgm:prSet/>
      <dgm:spPr/>
      <dgm:t>
        <a:bodyPr/>
        <a:lstStyle/>
        <a:p>
          <a:endParaRPr lang="en-US"/>
        </a:p>
      </dgm:t>
    </dgm:pt>
    <dgm:pt modelId="{34C2C00B-100D-8548-88E7-E3DF6B3D1BCE}" type="sibTrans" cxnId="{AD6F7AF3-0DDE-E540-947F-337A24E28EEE}">
      <dgm:prSet/>
      <dgm:spPr/>
      <dgm:t>
        <a:bodyPr/>
        <a:lstStyle/>
        <a:p>
          <a:endParaRPr lang="en-US"/>
        </a:p>
      </dgm:t>
    </dgm:pt>
    <dgm:pt modelId="{E645E13A-A24E-6B48-B19F-89AFAD4995F2}">
      <dgm:prSet/>
      <dgm:spPr>
        <a:ln>
          <a:solidFill>
            <a:schemeClr val="tx1"/>
          </a:solidFill>
        </a:ln>
      </dgm:spPr>
      <dgm:t>
        <a:bodyPr/>
        <a:lstStyle/>
        <a:p>
          <a:pPr rtl="0"/>
          <a:r>
            <a:rPr lang="en-US" dirty="0"/>
            <a:t>Store H(F) for each file on a system and secure the hash values</a:t>
          </a:r>
        </a:p>
      </dgm:t>
    </dgm:pt>
    <dgm:pt modelId="{59B39548-73D2-0249-A7C6-B778D02A4F88}" type="parTrans" cxnId="{42366A1C-2F6A-AE42-8B22-C9D6F383404B}">
      <dgm:prSet/>
      <dgm:spPr/>
      <dgm:t>
        <a:bodyPr/>
        <a:lstStyle/>
        <a:p>
          <a:endParaRPr lang="en-US"/>
        </a:p>
      </dgm:t>
    </dgm:pt>
    <dgm:pt modelId="{29313F91-225C-F043-8F8F-E6D2E14FAD7C}" type="sibTrans" cxnId="{42366A1C-2F6A-AE42-8B22-C9D6F383404B}">
      <dgm:prSet/>
      <dgm:spPr/>
      <dgm:t>
        <a:bodyPr/>
        <a:lstStyle/>
        <a:p>
          <a:endParaRPr lang="en-US"/>
        </a:p>
      </dgm:t>
    </dgm:pt>
    <dgm:pt modelId="{8A46D1A2-AE66-5545-B5C6-68A577BE8DFF}">
      <dgm:prSet/>
      <dgm:spPr>
        <a:ln>
          <a:solidFill>
            <a:schemeClr val="tx1"/>
          </a:solidFill>
        </a:ln>
      </dgm:spPr>
      <dgm:t>
        <a:bodyPr/>
        <a:lstStyle/>
        <a:p>
          <a:pPr rtl="0"/>
          <a:r>
            <a:rPr lang="en-US" dirty="0"/>
            <a:t>One can later determine if a file has been modified by recomputing H(F) </a:t>
          </a:r>
        </a:p>
      </dgm:t>
    </dgm:pt>
    <dgm:pt modelId="{6024C005-E62C-944B-A18B-3CA93DF3F49C}" type="parTrans" cxnId="{CF9116B3-8426-9148-A34F-36CDAB7EE007}">
      <dgm:prSet/>
      <dgm:spPr/>
      <dgm:t>
        <a:bodyPr/>
        <a:lstStyle/>
        <a:p>
          <a:endParaRPr lang="en-US"/>
        </a:p>
      </dgm:t>
    </dgm:pt>
    <dgm:pt modelId="{DCC37FF7-A669-D344-BFD1-C182DC2A28CF}" type="sibTrans" cxnId="{CF9116B3-8426-9148-A34F-36CDAB7EE007}">
      <dgm:prSet/>
      <dgm:spPr/>
      <dgm:t>
        <a:bodyPr/>
        <a:lstStyle/>
        <a:p>
          <a:endParaRPr lang="en-US"/>
        </a:p>
      </dgm:t>
    </dgm:pt>
    <dgm:pt modelId="{35D04BC2-6AD2-EF4F-B93B-6DF04AE62FD4}">
      <dgm:prSet/>
      <dgm:spPr>
        <a:ln>
          <a:solidFill>
            <a:schemeClr val="tx1"/>
          </a:solidFill>
        </a:ln>
      </dgm:spPr>
      <dgm:t>
        <a:bodyPr/>
        <a:lstStyle/>
        <a:p>
          <a:pPr rtl="0"/>
          <a:r>
            <a:rPr lang="en-US" dirty="0"/>
            <a:t>An intruder would need to change F without changing H(F)</a:t>
          </a:r>
        </a:p>
      </dgm:t>
    </dgm:pt>
    <dgm:pt modelId="{918F828C-F7CE-4245-BDE4-80D63A70B67C}" type="parTrans" cxnId="{01112895-96DA-4940-BC27-1C63CCAEFCFD}">
      <dgm:prSet/>
      <dgm:spPr/>
      <dgm:t>
        <a:bodyPr/>
        <a:lstStyle/>
        <a:p>
          <a:endParaRPr lang="en-US"/>
        </a:p>
      </dgm:t>
    </dgm:pt>
    <dgm:pt modelId="{D08FEB11-9159-CB47-A020-E7CE4A2E6A60}" type="sibTrans" cxnId="{01112895-96DA-4940-BC27-1C63CCAEFCFD}">
      <dgm:prSet/>
      <dgm:spPr/>
      <dgm:t>
        <a:bodyPr/>
        <a:lstStyle/>
        <a:p>
          <a:endParaRPr lang="en-US"/>
        </a:p>
      </dgm:t>
    </dgm:pt>
    <dgm:pt modelId="{C19458EB-338E-834D-9D24-B265F4C45145}">
      <dgm:prSet/>
      <dgm:spPr>
        <a:solidFill>
          <a:schemeClr val="bg1"/>
        </a:solidFill>
        <a:effectLst>
          <a:glow rad="101600">
            <a:schemeClr val="accent1">
              <a:alpha val="75000"/>
            </a:schemeClr>
          </a:glow>
          <a:softEdge rad="63500"/>
        </a:effectLst>
      </dgm:spPr>
      <dgm:t>
        <a:bodyPr/>
        <a:lstStyle/>
        <a:p>
          <a:pPr rtl="0"/>
          <a:r>
            <a:rPr lang="en-US" dirty="0"/>
            <a:t>Can be used to construct a pseudorandom function (PRF) or a pseudorandom number generator (PRNG)</a:t>
          </a:r>
        </a:p>
      </dgm:t>
    </dgm:pt>
    <dgm:pt modelId="{053173A1-753A-0343-970C-5BE5BAB1D2EC}" type="parTrans" cxnId="{B52114E4-AA6B-0A40-AB14-D739C44CE811}">
      <dgm:prSet/>
      <dgm:spPr/>
      <dgm:t>
        <a:bodyPr/>
        <a:lstStyle/>
        <a:p>
          <a:endParaRPr lang="en-US"/>
        </a:p>
      </dgm:t>
    </dgm:pt>
    <dgm:pt modelId="{98381C18-658F-454A-ABED-C101412FD474}" type="sibTrans" cxnId="{B52114E4-AA6B-0A40-AB14-D739C44CE811}">
      <dgm:prSet/>
      <dgm:spPr/>
      <dgm:t>
        <a:bodyPr/>
        <a:lstStyle/>
        <a:p>
          <a:endParaRPr lang="en-US"/>
        </a:p>
      </dgm:t>
    </dgm:pt>
    <dgm:pt modelId="{A015E574-47A3-E944-B303-D53B4E1815CF}">
      <dgm:prSet/>
      <dgm:spPr>
        <a:ln>
          <a:solidFill>
            <a:schemeClr val="tx1"/>
          </a:solidFill>
        </a:ln>
      </dgm:spPr>
      <dgm:t>
        <a:bodyPr/>
        <a:lstStyle/>
        <a:p>
          <a:pPr rtl="0"/>
          <a:r>
            <a:rPr lang="en-US" dirty="0"/>
            <a:t>A common application for a hash-based PRF is for the generation of symmetric keys</a:t>
          </a:r>
        </a:p>
      </dgm:t>
    </dgm:pt>
    <dgm:pt modelId="{D9B79708-16E5-A444-848C-4BDA40A631A6}" type="parTrans" cxnId="{AAF12A67-E486-CB4B-BE9C-858D90B6B82F}">
      <dgm:prSet/>
      <dgm:spPr/>
      <dgm:t>
        <a:bodyPr/>
        <a:lstStyle/>
        <a:p>
          <a:endParaRPr lang="en-US"/>
        </a:p>
      </dgm:t>
    </dgm:pt>
    <dgm:pt modelId="{ABB6F286-DC2D-F24A-A05D-7C2C2ACA01A9}" type="sibTrans" cxnId="{AAF12A67-E486-CB4B-BE9C-858D90B6B82F}">
      <dgm:prSet/>
      <dgm:spPr/>
      <dgm:t>
        <a:bodyPr/>
        <a:lstStyle/>
        <a:p>
          <a:endParaRPr lang="en-US"/>
        </a:p>
      </dgm:t>
    </dgm:pt>
    <dgm:pt modelId="{2FDC9D7F-22DC-4C93-8331-D7EBCB9FD611}">
      <dgm:prSet/>
      <dgm:spPr>
        <a:solidFill>
          <a:schemeClr val="bg1"/>
        </a:solidFill>
        <a:effectLst>
          <a:glow rad="101600">
            <a:schemeClr val="accent1">
              <a:alpha val="75000"/>
            </a:schemeClr>
          </a:glow>
          <a:softEdge rad="63500"/>
        </a:effectLst>
      </dgm:spPr>
      <dgm:t>
        <a:bodyPr/>
        <a:lstStyle/>
        <a:p>
          <a:pPr rtl="0"/>
          <a:r>
            <a:rPr lang="en-US" dirty="0"/>
            <a:t>Digital currency proof of work</a:t>
          </a:r>
        </a:p>
      </dgm:t>
    </dgm:pt>
    <dgm:pt modelId="{3C028235-5F81-4F9D-8C80-6C35B9F5E41A}" type="parTrans" cxnId="{C2193355-2557-425B-B03F-2692DB9A1CE3}">
      <dgm:prSet/>
      <dgm:spPr/>
      <dgm:t>
        <a:bodyPr/>
        <a:lstStyle/>
        <a:p>
          <a:endParaRPr lang="it-IT"/>
        </a:p>
      </dgm:t>
    </dgm:pt>
    <dgm:pt modelId="{CC9A6A77-92AA-46C3-AC0A-352101672243}" type="sibTrans" cxnId="{C2193355-2557-425B-B03F-2692DB9A1CE3}">
      <dgm:prSet/>
      <dgm:spPr/>
      <dgm:t>
        <a:bodyPr/>
        <a:lstStyle/>
        <a:p>
          <a:endParaRPr lang="it-IT"/>
        </a:p>
      </dgm:t>
    </dgm:pt>
    <dgm:pt modelId="{FD4493AC-DE7F-429D-90AA-3547EF27F449}">
      <dgm:prSet/>
      <dgm:spPr/>
      <dgm:t>
        <a:bodyPr/>
        <a:lstStyle/>
        <a:p>
          <a:r>
            <a:rPr lang="en-US" dirty="0"/>
            <a:t>Sign transaction blocks by </a:t>
          </a:r>
          <a:r>
            <a:rPr lang="en-US" dirty="0" err="1"/>
            <a:t>bruteforcing</a:t>
          </a:r>
          <a:r>
            <a:rPr lang="en-US" dirty="0"/>
            <a:t> hash values with a fixed number of ‘0’s</a:t>
          </a:r>
          <a:endParaRPr lang="it-IT" dirty="0"/>
        </a:p>
      </dgm:t>
    </dgm:pt>
    <dgm:pt modelId="{A0CEB25A-6A24-41EA-A8A3-51744E832DAF}" type="parTrans" cxnId="{A43FDB22-1A94-4391-9F41-EC05DD181753}">
      <dgm:prSet/>
      <dgm:spPr/>
      <dgm:t>
        <a:bodyPr/>
        <a:lstStyle/>
        <a:p>
          <a:endParaRPr lang="it-IT"/>
        </a:p>
      </dgm:t>
    </dgm:pt>
    <dgm:pt modelId="{51322D59-1E71-4F55-A056-39332B660A11}" type="sibTrans" cxnId="{A43FDB22-1A94-4391-9F41-EC05DD181753}">
      <dgm:prSet/>
      <dgm:spPr/>
      <dgm:t>
        <a:bodyPr/>
        <a:lstStyle/>
        <a:p>
          <a:endParaRPr lang="it-IT"/>
        </a:p>
      </dgm:t>
    </dgm:pt>
    <dgm:pt modelId="{3A9DB640-426A-0648-828C-9459C8F29563}" type="pres">
      <dgm:prSet presAssocID="{F6EBDC1B-6146-8B4F-ADAA-B1BAE52EE31A}" presName="theList" presStyleCnt="0">
        <dgm:presLayoutVars>
          <dgm:dir/>
          <dgm:animLvl val="lvl"/>
          <dgm:resizeHandles val="exact"/>
        </dgm:presLayoutVars>
      </dgm:prSet>
      <dgm:spPr/>
    </dgm:pt>
    <dgm:pt modelId="{0E031654-D7E9-8E48-94E5-BBF8E3A21A9E}" type="pres">
      <dgm:prSet presAssocID="{2168749A-CCED-F94B-85DD-583BF6BB6ECA}" presName="compNode" presStyleCnt="0"/>
      <dgm:spPr/>
    </dgm:pt>
    <dgm:pt modelId="{1886384E-7F5E-0C46-B09E-DD5887B1D990}" type="pres">
      <dgm:prSet presAssocID="{2168749A-CCED-F94B-85DD-583BF6BB6ECA}" presName="aNode" presStyleLbl="bgShp" presStyleIdx="0" presStyleCnt="4"/>
      <dgm:spPr/>
    </dgm:pt>
    <dgm:pt modelId="{A4F68F0C-ADB1-7E4E-A35C-8C21154957C6}" type="pres">
      <dgm:prSet presAssocID="{2168749A-CCED-F94B-85DD-583BF6BB6ECA}" presName="textNode" presStyleLbl="bgShp" presStyleIdx="0" presStyleCnt="4"/>
      <dgm:spPr/>
    </dgm:pt>
    <dgm:pt modelId="{604D0E69-2C8A-FF4A-A767-DC104804CBE4}" type="pres">
      <dgm:prSet presAssocID="{2168749A-CCED-F94B-85DD-583BF6BB6ECA}" presName="compChildNode" presStyleCnt="0"/>
      <dgm:spPr/>
    </dgm:pt>
    <dgm:pt modelId="{3A6283B4-62BC-1642-8579-66480AFE9981}" type="pres">
      <dgm:prSet presAssocID="{2168749A-CCED-F94B-85DD-583BF6BB6ECA}" presName="theInnerList" presStyleCnt="0"/>
      <dgm:spPr/>
    </dgm:pt>
    <dgm:pt modelId="{9A5C8B54-E8B9-5144-A712-533FDFDCB980}" type="pres">
      <dgm:prSet presAssocID="{45CB8223-24EF-DA44-B0F7-261AFC2D85F1}" presName="childNode" presStyleLbl="node1" presStyleIdx="0" presStyleCnt="7">
        <dgm:presLayoutVars>
          <dgm:bulletEnabled val="1"/>
        </dgm:presLayoutVars>
      </dgm:prSet>
      <dgm:spPr/>
    </dgm:pt>
    <dgm:pt modelId="{EF5C0AB9-8408-B444-8622-D43C27D9DAFC}" type="pres">
      <dgm:prSet presAssocID="{45CB8223-24EF-DA44-B0F7-261AFC2D85F1}" presName="aSpace2" presStyleCnt="0"/>
      <dgm:spPr/>
    </dgm:pt>
    <dgm:pt modelId="{32190510-28D4-564D-8C61-CA1C4E71FFDA}" type="pres">
      <dgm:prSet presAssocID="{60DD25D4-1CB3-834F-9602-C41C798A7F4D}" presName="childNode" presStyleLbl="node1" presStyleIdx="1" presStyleCnt="7">
        <dgm:presLayoutVars>
          <dgm:bulletEnabled val="1"/>
        </dgm:presLayoutVars>
      </dgm:prSet>
      <dgm:spPr/>
    </dgm:pt>
    <dgm:pt modelId="{0A2909FE-8B7B-FD4B-80C1-8E30337A1613}" type="pres">
      <dgm:prSet presAssocID="{2168749A-CCED-F94B-85DD-583BF6BB6ECA}" presName="aSpace" presStyleCnt="0"/>
      <dgm:spPr/>
    </dgm:pt>
    <dgm:pt modelId="{FA2DD86E-B6D3-E94E-958E-153B47809AD4}" type="pres">
      <dgm:prSet presAssocID="{C6BFF961-4373-6E4D-90C3-1F201EBAB55E}" presName="compNode" presStyleCnt="0"/>
      <dgm:spPr/>
    </dgm:pt>
    <dgm:pt modelId="{5F7C211F-9042-EC43-AF3D-42BEB42044BE}" type="pres">
      <dgm:prSet presAssocID="{C6BFF961-4373-6E4D-90C3-1F201EBAB55E}" presName="aNode" presStyleLbl="bgShp" presStyleIdx="1" presStyleCnt="4"/>
      <dgm:spPr/>
    </dgm:pt>
    <dgm:pt modelId="{42B7F9B9-8348-0C4D-AC9B-CC66D458F7FF}" type="pres">
      <dgm:prSet presAssocID="{C6BFF961-4373-6E4D-90C3-1F201EBAB55E}" presName="textNode" presStyleLbl="bgShp" presStyleIdx="1" presStyleCnt="4"/>
      <dgm:spPr/>
    </dgm:pt>
    <dgm:pt modelId="{268DBC68-748D-B043-B027-807A4CC41A44}" type="pres">
      <dgm:prSet presAssocID="{C6BFF961-4373-6E4D-90C3-1F201EBAB55E}" presName="compChildNode" presStyleCnt="0"/>
      <dgm:spPr/>
    </dgm:pt>
    <dgm:pt modelId="{0E727FDF-35A6-7145-B311-ECCC0E742A36}" type="pres">
      <dgm:prSet presAssocID="{C6BFF961-4373-6E4D-90C3-1F201EBAB55E}" presName="theInnerList" presStyleCnt="0"/>
      <dgm:spPr/>
    </dgm:pt>
    <dgm:pt modelId="{BB3EEB33-7471-3C46-B37A-EF306DC11397}" type="pres">
      <dgm:prSet presAssocID="{E645E13A-A24E-6B48-B19F-89AFAD4995F2}" presName="childNode" presStyleLbl="node1" presStyleIdx="2" presStyleCnt="7">
        <dgm:presLayoutVars>
          <dgm:bulletEnabled val="1"/>
        </dgm:presLayoutVars>
      </dgm:prSet>
      <dgm:spPr/>
    </dgm:pt>
    <dgm:pt modelId="{B6AADDC7-19A1-E046-8D58-2090353C4FC2}" type="pres">
      <dgm:prSet presAssocID="{E645E13A-A24E-6B48-B19F-89AFAD4995F2}" presName="aSpace2" presStyleCnt="0"/>
      <dgm:spPr/>
    </dgm:pt>
    <dgm:pt modelId="{219509CF-B5AE-824C-9137-90FE6F41E897}" type="pres">
      <dgm:prSet presAssocID="{8A46D1A2-AE66-5545-B5C6-68A577BE8DFF}" presName="childNode" presStyleLbl="node1" presStyleIdx="3" presStyleCnt="7">
        <dgm:presLayoutVars>
          <dgm:bulletEnabled val="1"/>
        </dgm:presLayoutVars>
      </dgm:prSet>
      <dgm:spPr/>
    </dgm:pt>
    <dgm:pt modelId="{E0CE05AF-A9AC-F34D-BAE5-F9BF37374EDB}" type="pres">
      <dgm:prSet presAssocID="{8A46D1A2-AE66-5545-B5C6-68A577BE8DFF}" presName="aSpace2" presStyleCnt="0"/>
      <dgm:spPr/>
    </dgm:pt>
    <dgm:pt modelId="{BF798EF9-4DCA-F54E-BDEA-C66F968FF331}" type="pres">
      <dgm:prSet presAssocID="{35D04BC2-6AD2-EF4F-B93B-6DF04AE62FD4}" presName="childNode" presStyleLbl="node1" presStyleIdx="4" presStyleCnt="7">
        <dgm:presLayoutVars>
          <dgm:bulletEnabled val="1"/>
        </dgm:presLayoutVars>
      </dgm:prSet>
      <dgm:spPr/>
    </dgm:pt>
    <dgm:pt modelId="{A051A7FC-48BE-1849-81A6-2DCDABBA10D4}" type="pres">
      <dgm:prSet presAssocID="{C6BFF961-4373-6E4D-90C3-1F201EBAB55E}" presName="aSpace" presStyleCnt="0"/>
      <dgm:spPr/>
    </dgm:pt>
    <dgm:pt modelId="{DE5651E1-E47C-46AC-85BC-660F9EC6DD8D}" type="pres">
      <dgm:prSet presAssocID="{2FDC9D7F-22DC-4C93-8331-D7EBCB9FD611}" presName="compNode" presStyleCnt="0"/>
      <dgm:spPr/>
    </dgm:pt>
    <dgm:pt modelId="{067782CD-F30A-47D3-B007-FA9E47CBBCC4}" type="pres">
      <dgm:prSet presAssocID="{2FDC9D7F-22DC-4C93-8331-D7EBCB9FD611}" presName="aNode" presStyleLbl="bgShp" presStyleIdx="2" presStyleCnt="4"/>
      <dgm:spPr/>
    </dgm:pt>
    <dgm:pt modelId="{EA997C74-7433-469F-864A-5D121A70B2E9}" type="pres">
      <dgm:prSet presAssocID="{2FDC9D7F-22DC-4C93-8331-D7EBCB9FD611}" presName="textNode" presStyleLbl="bgShp" presStyleIdx="2" presStyleCnt="4"/>
      <dgm:spPr/>
    </dgm:pt>
    <dgm:pt modelId="{B1A746F3-955B-40CD-A33E-BAA5011FBFD6}" type="pres">
      <dgm:prSet presAssocID="{2FDC9D7F-22DC-4C93-8331-D7EBCB9FD611}" presName="compChildNode" presStyleCnt="0"/>
      <dgm:spPr/>
    </dgm:pt>
    <dgm:pt modelId="{FEA09E50-2BE6-4DA2-A4D1-387704BDFA17}" type="pres">
      <dgm:prSet presAssocID="{2FDC9D7F-22DC-4C93-8331-D7EBCB9FD611}" presName="theInnerList" presStyleCnt="0"/>
      <dgm:spPr/>
    </dgm:pt>
    <dgm:pt modelId="{D996A7CD-DC0F-4A68-B201-42388ACADEFE}" type="pres">
      <dgm:prSet presAssocID="{FD4493AC-DE7F-429D-90AA-3547EF27F449}" presName="childNode" presStyleLbl="node1" presStyleIdx="5" presStyleCnt="7">
        <dgm:presLayoutVars>
          <dgm:bulletEnabled val="1"/>
        </dgm:presLayoutVars>
      </dgm:prSet>
      <dgm:spPr/>
    </dgm:pt>
    <dgm:pt modelId="{64E0CE24-98E4-40F4-A7E6-A14B10F6E758}" type="pres">
      <dgm:prSet presAssocID="{2FDC9D7F-22DC-4C93-8331-D7EBCB9FD611}" presName="aSpace" presStyleCnt="0"/>
      <dgm:spPr/>
    </dgm:pt>
    <dgm:pt modelId="{194E2B3A-3D7A-354B-B54E-F148D5E0D04C}" type="pres">
      <dgm:prSet presAssocID="{C19458EB-338E-834D-9D24-B265F4C45145}" presName="compNode" presStyleCnt="0"/>
      <dgm:spPr/>
    </dgm:pt>
    <dgm:pt modelId="{847E0B4C-8D6D-244B-9DA0-6F3A49E346AE}" type="pres">
      <dgm:prSet presAssocID="{C19458EB-338E-834D-9D24-B265F4C45145}" presName="aNode" presStyleLbl="bgShp" presStyleIdx="3" presStyleCnt="4"/>
      <dgm:spPr/>
    </dgm:pt>
    <dgm:pt modelId="{2F0FD1B9-6F06-5F43-8A4B-220409073675}" type="pres">
      <dgm:prSet presAssocID="{C19458EB-338E-834D-9D24-B265F4C45145}" presName="textNode" presStyleLbl="bgShp" presStyleIdx="3" presStyleCnt="4"/>
      <dgm:spPr/>
    </dgm:pt>
    <dgm:pt modelId="{835EDF3B-C9A5-3246-9510-75B3D6732884}" type="pres">
      <dgm:prSet presAssocID="{C19458EB-338E-834D-9D24-B265F4C45145}" presName="compChildNode" presStyleCnt="0"/>
      <dgm:spPr/>
    </dgm:pt>
    <dgm:pt modelId="{D37A1B7D-60C9-C140-B7DD-4859D7571AC8}" type="pres">
      <dgm:prSet presAssocID="{C19458EB-338E-834D-9D24-B265F4C45145}" presName="theInnerList" presStyleCnt="0"/>
      <dgm:spPr/>
    </dgm:pt>
    <dgm:pt modelId="{2DE2D63A-4790-D443-97AA-DFD90F9B3785}" type="pres">
      <dgm:prSet presAssocID="{A015E574-47A3-E944-B303-D53B4E1815CF}" presName="childNode" presStyleLbl="node1" presStyleIdx="6" presStyleCnt="7">
        <dgm:presLayoutVars>
          <dgm:bulletEnabled val="1"/>
        </dgm:presLayoutVars>
      </dgm:prSet>
      <dgm:spPr/>
    </dgm:pt>
  </dgm:ptLst>
  <dgm:cxnLst>
    <dgm:cxn modelId="{42366A1C-2F6A-AE42-8B22-C9D6F383404B}" srcId="{C6BFF961-4373-6E4D-90C3-1F201EBAB55E}" destId="{E645E13A-A24E-6B48-B19F-89AFAD4995F2}" srcOrd="0" destOrd="0" parTransId="{59B39548-73D2-0249-A7C6-B778D02A4F88}" sibTransId="{29313F91-225C-F043-8F8F-E6D2E14FAD7C}"/>
    <dgm:cxn modelId="{A43FDB22-1A94-4391-9F41-EC05DD181753}" srcId="{2FDC9D7F-22DC-4C93-8331-D7EBCB9FD611}" destId="{FD4493AC-DE7F-429D-90AA-3547EF27F449}" srcOrd="0" destOrd="0" parTransId="{A0CEB25A-6A24-41EA-A8A3-51744E832DAF}" sibTransId="{51322D59-1E71-4F55-A056-39332B660A11}"/>
    <dgm:cxn modelId="{559E892D-7927-C249-9FB8-9E44772FF545}" type="presOf" srcId="{60DD25D4-1CB3-834F-9602-C41C798A7F4D}" destId="{32190510-28D4-564D-8C61-CA1C4E71FFDA}" srcOrd="0" destOrd="0" presId="urn:microsoft.com/office/officeart/2005/8/layout/lProcess2"/>
    <dgm:cxn modelId="{707D4A32-D877-2349-B7F2-716DDA5684CB}" type="presOf" srcId="{45CB8223-24EF-DA44-B0F7-261AFC2D85F1}" destId="{9A5C8B54-E8B9-5144-A712-533FDFDCB980}" srcOrd="0" destOrd="0" presId="urn:microsoft.com/office/officeart/2005/8/layout/lProcess2"/>
    <dgm:cxn modelId="{AAF12A67-E486-CB4B-BE9C-858D90B6B82F}" srcId="{C19458EB-338E-834D-9D24-B265F4C45145}" destId="{A015E574-47A3-E944-B303-D53B4E1815CF}" srcOrd="0" destOrd="0" parTransId="{D9B79708-16E5-A444-848C-4BDA40A631A6}" sibTransId="{ABB6F286-DC2D-F24A-A05D-7C2C2ACA01A9}"/>
    <dgm:cxn modelId="{CC5CB549-5090-6C4F-A69B-F64612837DEB}" type="presOf" srcId="{35D04BC2-6AD2-EF4F-B93B-6DF04AE62FD4}" destId="{BF798EF9-4DCA-F54E-BDEA-C66F968FF331}" srcOrd="0" destOrd="0" presId="urn:microsoft.com/office/officeart/2005/8/layout/lProcess2"/>
    <dgm:cxn modelId="{758B056E-8CC3-E74E-8545-FC1DAC17A20E}" type="presOf" srcId="{E645E13A-A24E-6B48-B19F-89AFAD4995F2}" destId="{BB3EEB33-7471-3C46-B37A-EF306DC11397}" srcOrd="0" destOrd="0" presId="urn:microsoft.com/office/officeart/2005/8/layout/lProcess2"/>
    <dgm:cxn modelId="{C2193355-2557-425B-B03F-2692DB9A1CE3}" srcId="{F6EBDC1B-6146-8B4F-ADAA-B1BAE52EE31A}" destId="{2FDC9D7F-22DC-4C93-8331-D7EBCB9FD611}" srcOrd="2" destOrd="0" parTransId="{3C028235-5F81-4F9D-8C80-6C35B9F5E41A}" sibTransId="{CC9A6A77-92AA-46C3-AC0A-352101672243}"/>
    <dgm:cxn modelId="{E8C8A089-2F88-1A4B-AB2C-E0670115ED5B}" type="presOf" srcId="{F6EBDC1B-6146-8B4F-ADAA-B1BAE52EE31A}" destId="{3A9DB640-426A-0648-828C-9459C8F29563}" srcOrd="0" destOrd="0" presId="urn:microsoft.com/office/officeart/2005/8/layout/lProcess2"/>
    <dgm:cxn modelId="{01112895-96DA-4940-BC27-1C63CCAEFCFD}" srcId="{C6BFF961-4373-6E4D-90C3-1F201EBAB55E}" destId="{35D04BC2-6AD2-EF4F-B93B-6DF04AE62FD4}" srcOrd="2" destOrd="0" parTransId="{918F828C-F7CE-4245-BDE4-80D63A70B67C}" sibTransId="{D08FEB11-9159-CB47-A020-E7CE4A2E6A60}"/>
    <dgm:cxn modelId="{0CA59C97-B8BC-0D43-99F3-6CC05E025D02}" type="presOf" srcId="{C19458EB-338E-834D-9D24-B265F4C45145}" destId="{847E0B4C-8D6D-244B-9DA0-6F3A49E346AE}" srcOrd="0" destOrd="0" presId="urn:microsoft.com/office/officeart/2005/8/layout/lProcess2"/>
    <dgm:cxn modelId="{91662299-971F-4A69-ACC9-EF2D8E64FA9D}" type="presOf" srcId="{FD4493AC-DE7F-429D-90AA-3547EF27F449}" destId="{D996A7CD-DC0F-4A68-B201-42388ACADEFE}" srcOrd="0" destOrd="0" presId="urn:microsoft.com/office/officeart/2005/8/layout/lProcess2"/>
    <dgm:cxn modelId="{AF82A59B-F7F8-CB45-94DC-41AF2A71C81F}" type="presOf" srcId="{C6BFF961-4373-6E4D-90C3-1F201EBAB55E}" destId="{5F7C211F-9042-EC43-AF3D-42BEB42044BE}" srcOrd="0" destOrd="0" presId="urn:microsoft.com/office/officeart/2005/8/layout/lProcess2"/>
    <dgm:cxn modelId="{49DE799D-F643-4742-B3EA-CFA13418E709}" srcId="{F6EBDC1B-6146-8B4F-ADAA-B1BAE52EE31A}" destId="{2168749A-CCED-F94B-85DD-583BF6BB6ECA}" srcOrd="0" destOrd="0" parTransId="{6C916D29-5426-E845-97F0-AA734D75502E}" sibTransId="{2666BCAD-EF2E-ED48-8EB0-7FA10ED7AB39}"/>
    <dgm:cxn modelId="{B2C7D9A6-28D6-E24B-B4C0-759FBA866AAF}" srcId="{2168749A-CCED-F94B-85DD-583BF6BB6ECA}" destId="{60DD25D4-1CB3-834F-9602-C41C798A7F4D}" srcOrd="1" destOrd="0" parTransId="{0A089693-76E9-7A4B-9148-82FE024D2EC8}" sibTransId="{05551EFB-9F83-2349-9014-87D3233C4975}"/>
    <dgm:cxn modelId="{7D600AA9-2C38-4DD9-B02A-6EE17B910105}" type="presOf" srcId="{2FDC9D7F-22DC-4C93-8331-D7EBCB9FD611}" destId="{067782CD-F30A-47D3-B007-FA9E47CBBCC4}" srcOrd="0" destOrd="0" presId="urn:microsoft.com/office/officeart/2005/8/layout/lProcess2"/>
    <dgm:cxn modelId="{46CA3FAB-EEB2-FE49-90EE-BEC1461EEAE9}" type="presOf" srcId="{2168749A-CCED-F94B-85DD-583BF6BB6ECA}" destId="{1886384E-7F5E-0C46-B09E-DD5887B1D990}" srcOrd="0" destOrd="0" presId="urn:microsoft.com/office/officeart/2005/8/layout/lProcess2"/>
    <dgm:cxn modelId="{22FFC3AB-841E-0140-839B-8A4AD36269F0}" type="presOf" srcId="{A015E574-47A3-E944-B303-D53B4E1815CF}" destId="{2DE2D63A-4790-D443-97AA-DFD90F9B3785}" srcOrd="0" destOrd="0" presId="urn:microsoft.com/office/officeart/2005/8/layout/lProcess2"/>
    <dgm:cxn modelId="{CF9116B3-8426-9148-A34F-36CDAB7EE007}" srcId="{C6BFF961-4373-6E4D-90C3-1F201EBAB55E}" destId="{8A46D1A2-AE66-5545-B5C6-68A577BE8DFF}" srcOrd="1" destOrd="0" parTransId="{6024C005-E62C-944B-A18B-3CA93DF3F49C}" sibTransId="{DCC37FF7-A669-D344-BFD1-C182DC2A28CF}"/>
    <dgm:cxn modelId="{72C011B5-2295-6A45-BE11-28F2182A526C}" type="presOf" srcId="{C19458EB-338E-834D-9D24-B265F4C45145}" destId="{2F0FD1B9-6F06-5F43-8A4B-220409073675}" srcOrd="1" destOrd="0" presId="urn:microsoft.com/office/officeart/2005/8/layout/lProcess2"/>
    <dgm:cxn modelId="{B627FDCA-CB57-43C1-9729-CC44119545ED}" type="presOf" srcId="{2FDC9D7F-22DC-4C93-8331-D7EBCB9FD611}" destId="{EA997C74-7433-469F-864A-5D121A70B2E9}" srcOrd="1" destOrd="0" presId="urn:microsoft.com/office/officeart/2005/8/layout/lProcess2"/>
    <dgm:cxn modelId="{A293BFD2-4A86-2A45-A3A9-C86F624029B9}" srcId="{2168749A-CCED-F94B-85DD-583BF6BB6ECA}" destId="{45CB8223-24EF-DA44-B0F7-261AFC2D85F1}" srcOrd="0" destOrd="0" parTransId="{19BDC7F9-204D-BC45-8712-C0E743B3E059}" sibTransId="{6ACE365A-8EE6-3441-BC81-803990CBAA46}"/>
    <dgm:cxn modelId="{C8F87FE0-1097-164B-ABD3-CC52BB94F35C}" type="presOf" srcId="{2168749A-CCED-F94B-85DD-583BF6BB6ECA}" destId="{A4F68F0C-ADB1-7E4E-A35C-8C21154957C6}" srcOrd="1" destOrd="0" presId="urn:microsoft.com/office/officeart/2005/8/layout/lProcess2"/>
    <dgm:cxn modelId="{B52114E4-AA6B-0A40-AB14-D739C44CE811}" srcId="{F6EBDC1B-6146-8B4F-ADAA-B1BAE52EE31A}" destId="{C19458EB-338E-834D-9D24-B265F4C45145}" srcOrd="3" destOrd="0" parTransId="{053173A1-753A-0343-970C-5BE5BAB1D2EC}" sibTransId="{98381C18-658F-454A-ABED-C101412FD474}"/>
    <dgm:cxn modelId="{9AE2DCE7-05CA-074B-B01D-C6FEF106E329}" type="presOf" srcId="{C6BFF961-4373-6E4D-90C3-1F201EBAB55E}" destId="{42B7F9B9-8348-0C4D-AC9B-CC66D458F7FF}" srcOrd="1" destOrd="0" presId="urn:microsoft.com/office/officeart/2005/8/layout/lProcess2"/>
    <dgm:cxn modelId="{AD6F7AF3-0DDE-E540-947F-337A24E28EEE}" srcId="{F6EBDC1B-6146-8B4F-ADAA-B1BAE52EE31A}" destId="{C6BFF961-4373-6E4D-90C3-1F201EBAB55E}" srcOrd="1" destOrd="0" parTransId="{CF7868EC-A98C-5342-8873-CCCF7E182B9A}" sibTransId="{34C2C00B-100D-8548-88E7-E3DF6B3D1BCE}"/>
    <dgm:cxn modelId="{5F97B4FF-12E9-8E4F-B293-5A29C4EE4186}" type="presOf" srcId="{8A46D1A2-AE66-5545-B5C6-68A577BE8DFF}" destId="{219509CF-B5AE-824C-9137-90FE6F41E897}" srcOrd="0" destOrd="0" presId="urn:microsoft.com/office/officeart/2005/8/layout/lProcess2"/>
    <dgm:cxn modelId="{A331142C-A11F-B94E-90EF-D21E7D37F7C8}" type="presParOf" srcId="{3A9DB640-426A-0648-828C-9459C8F29563}" destId="{0E031654-D7E9-8E48-94E5-BBF8E3A21A9E}" srcOrd="0" destOrd="0" presId="urn:microsoft.com/office/officeart/2005/8/layout/lProcess2"/>
    <dgm:cxn modelId="{17F462F0-535F-9844-A48B-4A9270B35063}" type="presParOf" srcId="{0E031654-D7E9-8E48-94E5-BBF8E3A21A9E}" destId="{1886384E-7F5E-0C46-B09E-DD5887B1D990}" srcOrd="0" destOrd="0" presId="urn:microsoft.com/office/officeart/2005/8/layout/lProcess2"/>
    <dgm:cxn modelId="{CD34E19B-02FB-8F4D-BCEF-3A1861DAD8ED}" type="presParOf" srcId="{0E031654-D7E9-8E48-94E5-BBF8E3A21A9E}" destId="{A4F68F0C-ADB1-7E4E-A35C-8C21154957C6}" srcOrd="1" destOrd="0" presId="urn:microsoft.com/office/officeart/2005/8/layout/lProcess2"/>
    <dgm:cxn modelId="{687E52EA-DAB9-8841-AA12-E181E51381FC}" type="presParOf" srcId="{0E031654-D7E9-8E48-94E5-BBF8E3A21A9E}" destId="{604D0E69-2C8A-FF4A-A767-DC104804CBE4}" srcOrd="2" destOrd="0" presId="urn:microsoft.com/office/officeart/2005/8/layout/lProcess2"/>
    <dgm:cxn modelId="{167D623C-BF09-AC4F-948A-02CD2B8A9CEC}" type="presParOf" srcId="{604D0E69-2C8A-FF4A-A767-DC104804CBE4}" destId="{3A6283B4-62BC-1642-8579-66480AFE9981}" srcOrd="0" destOrd="0" presId="urn:microsoft.com/office/officeart/2005/8/layout/lProcess2"/>
    <dgm:cxn modelId="{3C681CB4-F299-3A44-AD61-2F1739F4D3FC}" type="presParOf" srcId="{3A6283B4-62BC-1642-8579-66480AFE9981}" destId="{9A5C8B54-E8B9-5144-A712-533FDFDCB980}" srcOrd="0" destOrd="0" presId="urn:microsoft.com/office/officeart/2005/8/layout/lProcess2"/>
    <dgm:cxn modelId="{12226C72-20E8-884F-9AA1-C3CA55CED57C}" type="presParOf" srcId="{3A6283B4-62BC-1642-8579-66480AFE9981}" destId="{EF5C0AB9-8408-B444-8622-D43C27D9DAFC}" srcOrd="1" destOrd="0" presId="urn:microsoft.com/office/officeart/2005/8/layout/lProcess2"/>
    <dgm:cxn modelId="{A7B51812-21F4-F34E-AE2A-0F31CB1AD4A6}" type="presParOf" srcId="{3A6283B4-62BC-1642-8579-66480AFE9981}" destId="{32190510-28D4-564D-8C61-CA1C4E71FFDA}" srcOrd="2" destOrd="0" presId="urn:microsoft.com/office/officeart/2005/8/layout/lProcess2"/>
    <dgm:cxn modelId="{BC283709-5845-D74A-B6BF-E573DD70EB33}" type="presParOf" srcId="{3A9DB640-426A-0648-828C-9459C8F29563}" destId="{0A2909FE-8B7B-FD4B-80C1-8E30337A1613}" srcOrd="1" destOrd="0" presId="urn:microsoft.com/office/officeart/2005/8/layout/lProcess2"/>
    <dgm:cxn modelId="{41332DDC-60D8-7E4D-8C81-C1772859E4E2}" type="presParOf" srcId="{3A9DB640-426A-0648-828C-9459C8F29563}" destId="{FA2DD86E-B6D3-E94E-958E-153B47809AD4}" srcOrd="2" destOrd="0" presId="urn:microsoft.com/office/officeart/2005/8/layout/lProcess2"/>
    <dgm:cxn modelId="{4F1C9542-C1B5-5748-8417-4B540F6C7762}" type="presParOf" srcId="{FA2DD86E-B6D3-E94E-958E-153B47809AD4}" destId="{5F7C211F-9042-EC43-AF3D-42BEB42044BE}" srcOrd="0" destOrd="0" presId="urn:microsoft.com/office/officeart/2005/8/layout/lProcess2"/>
    <dgm:cxn modelId="{FAF41E32-9422-6245-85F5-27861BD3CDB8}" type="presParOf" srcId="{FA2DD86E-B6D3-E94E-958E-153B47809AD4}" destId="{42B7F9B9-8348-0C4D-AC9B-CC66D458F7FF}" srcOrd="1" destOrd="0" presId="urn:microsoft.com/office/officeart/2005/8/layout/lProcess2"/>
    <dgm:cxn modelId="{225AD14E-E25D-964D-8FF2-0BC635AA9CF6}" type="presParOf" srcId="{FA2DD86E-B6D3-E94E-958E-153B47809AD4}" destId="{268DBC68-748D-B043-B027-807A4CC41A44}" srcOrd="2" destOrd="0" presId="urn:microsoft.com/office/officeart/2005/8/layout/lProcess2"/>
    <dgm:cxn modelId="{D393D2B9-6BD7-3A4D-A7F5-86CC6AF866EB}" type="presParOf" srcId="{268DBC68-748D-B043-B027-807A4CC41A44}" destId="{0E727FDF-35A6-7145-B311-ECCC0E742A36}" srcOrd="0" destOrd="0" presId="urn:microsoft.com/office/officeart/2005/8/layout/lProcess2"/>
    <dgm:cxn modelId="{A0099B5D-0B9C-A949-884E-24295CF71684}" type="presParOf" srcId="{0E727FDF-35A6-7145-B311-ECCC0E742A36}" destId="{BB3EEB33-7471-3C46-B37A-EF306DC11397}" srcOrd="0" destOrd="0" presId="urn:microsoft.com/office/officeart/2005/8/layout/lProcess2"/>
    <dgm:cxn modelId="{330AB1B0-7D58-D744-93DF-774DC20A006C}" type="presParOf" srcId="{0E727FDF-35A6-7145-B311-ECCC0E742A36}" destId="{B6AADDC7-19A1-E046-8D58-2090353C4FC2}" srcOrd="1" destOrd="0" presId="urn:microsoft.com/office/officeart/2005/8/layout/lProcess2"/>
    <dgm:cxn modelId="{4A394923-4B65-F24D-9BBF-CCD71B87BA5D}" type="presParOf" srcId="{0E727FDF-35A6-7145-B311-ECCC0E742A36}" destId="{219509CF-B5AE-824C-9137-90FE6F41E897}" srcOrd="2" destOrd="0" presId="urn:microsoft.com/office/officeart/2005/8/layout/lProcess2"/>
    <dgm:cxn modelId="{C6774328-92E2-F643-8C4D-F11D0A12B3E9}" type="presParOf" srcId="{0E727FDF-35A6-7145-B311-ECCC0E742A36}" destId="{E0CE05AF-A9AC-F34D-BAE5-F9BF37374EDB}" srcOrd="3" destOrd="0" presId="urn:microsoft.com/office/officeart/2005/8/layout/lProcess2"/>
    <dgm:cxn modelId="{0E47AD68-F8F1-7748-9F4B-387C9B77F2F5}" type="presParOf" srcId="{0E727FDF-35A6-7145-B311-ECCC0E742A36}" destId="{BF798EF9-4DCA-F54E-BDEA-C66F968FF331}" srcOrd="4" destOrd="0" presId="urn:microsoft.com/office/officeart/2005/8/layout/lProcess2"/>
    <dgm:cxn modelId="{C2E829F6-6CA8-7D4A-8703-4D20AD8EBD7C}" type="presParOf" srcId="{3A9DB640-426A-0648-828C-9459C8F29563}" destId="{A051A7FC-48BE-1849-81A6-2DCDABBA10D4}" srcOrd="3" destOrd="0" presId="urn:microsoft.com/office/officeart/2005/8/layout/lProcess2"/>
    <dgm:cxn modelId="{62D6B414-15A8-463B-A79C-42B834F59420}" type="presParOf" srcId="{3A9DB640-426A-0648-828C-9459C8F29563}" destId="{DE5651E1-E47C-46AC-85BC-660F9EC6DD8D}" srcOrd="4" destOrd="0" presId="urn:microsoft.com/office/officeart/2005/8/layout/lProcess2"/>
    <dgm:cxn modelId="{29DE9E0C-7134-4903-B52C-6088709ADDD7}" type="presParOf" srcId="{DE5651E1-E47C-46AC-85BC-660F9EC6DD8D}" destId="{067782CD-F30A-47D3-B007-FA9E47CBBCC4}" srcOrd="0" destOrd="0" presId="urn:microsoft.com/office/officeart/2005/8/layout/lProcess2"/>
    <dgm:cxn modelId="{25FA1E7D-36AD-481B-A61C-B57381A7075A}" type="presParOf" srcId="{DE5651E1-E47C-46AC-85BC-660F9EC6DD8D}" destId="{EA997C74-7433-469F-864A-5D121A70B2E9}" srcOrd="1" destOrd="0" presId="urn:microsoft.com/office/officeart/2005/8/layout/lProcess2"/>
    <dgm:cxn modelId="{EADCFC27-1B29-470D-A433-AF5E226C676E}" type="presParOf" srcId="{DE5651E1-E47C-46AC-85BC-660F9EC6DD8D}" destId="{B1A746F3-955B-40CD-A33E-BAA5011FBFD6}" srcOrd="2" destOrd="0" presId="urn:microsoft.com/office/officeart/2005/8/layout/lProcess2"/>
    <dgm:cxn modelId="{D11E9050-D355-46DA-B0D4-9B1868914D44}" type="presParOf" srcId="{B1A746F3-955B-40CD-A33E-BAA5011FBFD6}" destId="{FEA09E50-2BE6-4DA2-A4D1-387704BDFA17}" srcOrd="0" destOrd="0" presId="urn:microsoft.com/office/officeart/2005/8/layout/lProcess2"/>
    <dgm:cxn modelId="{B8687475-7F62-4790-A125-74AE0926D91D}" type="presParOf" srcId="{FEA09E50-2BE6-4DA2-A4D1-387704BDFA17}" destId="{D996A7CD-DC0F-4A68-B201-42388ACADEFE}" srcOrd="0" destOrd="0" presId="urn:microsoft.com/office/officeart/2005/8/layout/lProcess2"/>
    <dgm:cxn modelId="{788E7FCC-C92C-432A-96FF-DE16EE618811}" type="presParOf" srcId="{3A9DB640-426A-0648-828C-9459C8F29563}" destId="{64E0CE24-98E4-40F4-A7E6-A14B10F6E758}" srcOrd="5" destOrd="0" presId="urn:microsoft.com/office/officeart/2005/8/layout/lProcess2"/>
    <dgm:cxn modelId="{508E6E18-438C-C14F-B40B-5B89709C2C3B}" type="presParOf" srcId="{3A9DB640-426A-0648-828C-9459C8F29563}" destId="{194E2B3A-3D7A-354B-B54E-F148D5E0D04C}" srcOrd="6" destOrd="0" presId="urn:microsoft.com/office/officeart/2005/8/layout/lProcess2"/>
    <dgm:cxn modelId="{27068305-41AD-804A-AE2E-C6CEC3284445}" type="presParOf" srcId="{194E2B3A-3D7A-354B-B54E-F148D5E0D04C}" destId="{847E0B4C-8D6D-244B-9DA0-6F3A49E346AE}" srcOrd="0" destOrd="0" presId="urn:microsoft.com/office/officeart/2005/8/layout/lProcess2"/>
    <dgm:cxn modelId="{F90779AA-C5ED-5143-9ABA-5BAFEBE4DA39}" type="presParOf" srcId="{194E2B3A-3D7A-354B-B54E-F148D5E0D04C}" destId="{2F0FD1B9-6F06-5F43-8A4B-220409073675}" srcOrd="1" destOrd="0" presId="urn:microsoft.com/office/officeart/2005/8/layout/lProcess2"/>
    <dgm:cxn modelId="{36BF6CD9-140A-2746-B0F7-4F5B18E1F3D5}" type="presParOf" srcId="{194E2B3A-3D7A-354B-B54E-F148D5E0D04C}" destId="{835EDF3B-C9A5-3246-9510-75B3D6732884}" srcOrd="2" destOrd="0" presId="urn:microsoft.com/office/officeart/2005/8/layout/lProcess2"/>
    <dgm:cxn modelId="{6C74917E-4BAA-F84A-A12A-17C2E268CD27}" type="presParOf" srcId="{835EDF3B-C9A5-3246-9510-75B3D6732884}" destId="{D37A1B7D-60C9-C140-B7DD-4859D7571AC8}" srcOrd="0" destOrd="0" presId="urn:microsoft.com/office/officeart/2005/8/layout/lProcess2"/>
    <dgm:cxn modelId="{D19CF248-0AFE-7C45-BEF9-F59A8E81A6BA}" type="presParOf" srcId="{D37A1B7D-60C9-C140-B7DD-4859D7571AC8}" destId="{2DE2D63A-4790-D443-97AA-DFD90F9B378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E9771E-BB07-DD4B-BAA6-1FF590A2A3AC}"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90CE9CE0-49D7-B447-868E-3F6990D64B0F}">
      <dgm:prSet phldrT="[Text]"/>
      <dgm:spPr>
        <a:solidFill>
          <a:schemeClr val="bg1"/>
        </a:solidFill>
        <a:ln>
          <a:solidFill>
            <a:schemeClr val="accent1"/>
          </a:solidFill>
        </a:ln>
      </dgm:spPr>
      <dgm:t>
        <a:bodyPr/>
        <a:lstStyle/>
        <a:p>
          <a:r>
            <a:rPr lang="en-AU" dirty="0"/>
            <a:t>Plaintext</a:t>
          </a:r>
          <a:endParaRPr lang="en-US" dirty="0"/>
        </a:p>
      </dgm:t>
    </dgm:pt>
    <dgm:pt modelId="{4F8D4922-37BD-974F-96C6-15C278DCECF3}" type="parTrans" cxnId="{B13089F1-E60C-BB4B-A199-166B077445E1}">
      <dgm:prSet/>
      <dgm:spPr/>
      <dgm:t>
        <a:bodyPr/>
        <a:lstStyle/>
        <a:p>
          <a:endParaRPr lang="en-US"/>
        </a:p>
      </dgm:t>
    </dgm:pt>
    <dgm:pt modelId="{9741ED17-F573-404D-8A34-A3CEDFF5D273}" type="sibTrans" cxnId="{B13089F1-E60C-BB4B-A199-166B077445E1}">
      <dgm:prSet/>
      <dgm:spPr/>
      <dgm:t>
        <a:bodyPr/>
        <a:lstStyle/>
        <a:p>
          <a:endParaRPr lang="en-US"/>
        </a:p>
      </dgm:t>
    </dgm:pt>
    <dgm:pt modelId="{261F40C1-7E02-DA45-BFC1-98073985D4AE}">
      <dgm:prSet custT="1"/>
      <dgm:spPr>
        <a:ln>
          <a:solidFill>
            <a:schemeClr val="tx1"/>
          </a:solidFill>
        </a:ln>
        <a:effectLst/>
      </dgm:spPr>
      <dgm:t>
        <a:bodyPr/>
        <a:lstStyle/>
        <a:p>
          <a:r>
            <a:rPr lang="en-AU" sz="1600" b="1" i="0" dirty="0"/>
            <a:t>The readable message or data that is fed into the algorithm as input</a:t>
          </a:r>
        </a:p>
      </dgm:t>
    </dgm:pt>
    <dgm:pt modelId="{A17E81BD-F36F-7E4A-AB10-F1F3E0E78598}" type="parTrans" cxnId="{ADC1C764-19F5-6145-8669-21881E3478EB}">
      <dgm:prSet/>
      <dgm:spPr/>
      <dgm:t>
        <a:bodyPr/>
        <a:lstStyle/>
        <a:p>
          <a:endParaRPr lang="en-US"/>
        </a:p>
      </dgm:t>
    </dgm:pt>
    <dgm:pt modelId="{DF9040C9-7F48-0C48-A9AD-04D61152645D}" type="sibTrans" cxnId="{ADC1C764-19F5-6145-8669-21881E3478EB}">
      <dgm:prSet/>
      <dgm:spPr/>
      <dgm:t>
        <a:bodyPr/>
        <a:lstStyle/>
        <a:p>
          <a:endParaRPr lang="en-US"/>
        </a:p>
      </dgm:t>
    </dgm:pt>
    <dgm:pt modelId="{C166F341-50FA-B846-98BD-E7EDD1067A0C}">
      <dgm:prSet/>
      <dgm:spPr>
        <a:solidFill>
          <a:schemeClr val="bg1"/>
        </a:solidFill>
        <a:ln>
          <a:solidFill>
            <a:schemeClr val="accent1"/>
          </a:solidFill>
        </a:ln>
      </dgm:spPr>
      <dgm:t>
        <a:bodyPr/>
        <a:lstStyle/>
        <a:p>
          <a:r>
            <a:rPr lang="en-AU" dirty="0"/>
            <a:t>Encryption algorithm</a:t>
          </a:r>
        </a:p>
      </dgm:t>
    </dgm:pt>
    <dgm:pt modelId="{5A90ED35-D7E9-794E-BE81-9951979A7FDF}" type="parTrans" cxnId="{D8AF1A3F-CF5F-AE4E-A5C6-68DF1A8E05A9}">
      <dgm:prSet/>
      <dgm:spPr/>
      <dgm:t>
        <a:bodyPr/>
        <a:lstStyle/>
        <a:p>
          <a:endParaRPr lang="en-US"/>
        </a:p>
      </dgm:t>
    </dgm:pt>
    <dgm:pt modelId="{3F8AB0C2-D10E-5040-A929-74DFCE6B2270}" type="sibTrans" cxnId="{D8AF1A3F-CF5F-AE4E-A5C6-68DF1A8E05A9}">
      <dgm:prSet/>
      <dgm:spPr/>
      <dgm:t>
        <a:bodyPr/>
        <a:lstStyle/>
        <a:p>
          <a:endParaRPr lang="en-US"/>
        </a:p>
      </dgm:t>
    </dgm:pt>
    <dgm:pt modelId="{E4B47229-731B-CE4A-9CC4-46785BDEDA3B}">
      <dgm:prSet custT="1"/>
      <dgm:spPr>
        <a:ln>
          <a:solidFill>
            <a:schemeClr val="tx1"/>
          </a:solidFill>
        </a:ln>
      </dgm:spPr>
      <dgm:t>
        <a:bodyPr/>
        <a:lstStyle/>
        <a:p>
          <a:r>
            <a:rPr lang="en-AU" sz="1600" b="1" i="0" dirty="0"/>
            <a:t>Performs various </a:t>
          </a:r>
          <a:r>
            <a:rPr lang="en-AU" sz="1600" b="1" i="0" dirty="0" err="1"/>
            <a:t>transforma-tions</a:t>
          </a:r>
          <a:r>
            <a:rPr lang="en-AU" sz="1600" b="1" i="0" dirty="0"/>
            <a:t> on the plaintext</a:t>
          </a:r>
        </a:p>
      </dgm:t>
    </dgm:pt>
    <dgm:pt modelId="{AA48253F-7A06-2247-A519-D69992DF4442}" type="parTrans" cxnId="{29FD7559-32AA-7E49-BDA6-1AA08946394F}">
      <dgm:prSet/>
      <dgm:spPr/>
      <dgm:t>
        <a:bodyPr/>
        <a:lstStyle/>
        <a:p>
          <a:endParaRPr lang="en-US"/>
        </a:p>
      </dgm:t>
    </dgm:pt>
    <dgm:pt modelId="{FFE89E57-F97A-2645-98EC-A7A86589167D}" type="sibTrans" cxnId="{29FD7559-32AA-7E49-BDA6-1AA08946394F}">
      <dgm:prSet/>
      <dgm:spPr/>
      <dgm:t>
        <a:bodyPr/>
        <a:lstStyle/>
        <a:p>
          <a:endParaRPr lang="en-US"/>
        </a:p>
      </dgm:t>
    </dgm:pt>
    <dgm:pt modelId="{1FDFDE4D-0011-F74A-A8DD-3C684F225A5B}">
      <dgm:prSet/>
      <dgm:spPr>
        <a:solidFill>
          <a:schemeClr val="bg1"/>
        </a:solidFill>
        <a:ln>
          <a:solidFill>
            <a:schemeClr val="accent1"/>
          </a:solidFill>
        </a:ln>
      </dgm:spPr>
      <dgm:t>
        <a:bodyPr/>
        <a:lstStyle/>
        <a:p>
          <a:r>
            <a:rPr lang="en-AU" dirty="0"/>
            <a:t>Public key</a:t>
          </a:r>
        </a:p>
      </dgm:t>
    </dgm:pt>
    <dgm:pt modelId="{CD40001B-AD08-4547-A23E-D415B3AE038E}" type="parTrans" cxnId="{8E3DFFB1-2F42-BE4B-9D93-E4DE70A2EA46}">
      <dgm:prSet/>
      <dgm:spPr/>
      <dgm:t>
        <a:bodyPr/>
        <a:lstStyle/>
        <a:p>
          <a:endParaRPr lang="en-US"/>
        </a:p>
      </dgm:t>
    </dgm:pt>
    <dgm:pt modelId="{0BD97CA3-0E26-9140-BCEC-7339827E98DD}" type="sibTrans" cxnId="{8E3DFFB1-2F42-BE4B-9D93-E4DE70A2EA46}">
      <dgm:prSet/>
      <dgm:spPr/>
      <dgm:t>
        <a:bodyPr/>
        <a:lstStyle/>
        <a:p>
          <a:endParaRPr lang="en-US"/>
        </a:p>
      </dgm:t>
    </dgm:pt>
    <dgm:pt modelId="{1952F105-7600-7B48-B741-6715F32CA827}">
      <dgm:prSet custT="1"/>
      <dgm:spPr>
        <a:ln>
          <a:solidFill>
            <a:schemeClr val="tx1"/>
          </a:solidFill>
        </a:ln>
      </dgm:spPr>
      <dgm:t>
        <a:bodyPr/>
        <a:lstStyle/>
        <a:p>
          <a:r>
            <a:rPr lang="en-AU" sz="1600" b="1" i="0" dirty="0"/>
            <a:t>Used for encryption or decryption</a:t>
          </a:r>
        </a:p>
      </dgm:t>
    </dgm:pt>
    <dgm:pt modelId="{40483CA9-B7AF-1D43-8288-FB2B95D4D5FE}" type="parTrans" cxnId="{E7B8237F-CE9D-1F49-84C7-3C9AAB436EA2}">
      <dgm:prSet/>
      <dgm:spPr/>
      <dgm:t>
        <a:bodyPr/>
        <a:lstStyle/>
        <a:p>
          <a:endParaRPr lang="en-US"/>
        </a:p>
      </dgm:t>
    </dgm:pt>
    <dgm:pt modelId="{A067637A-07C2-224F-891B-284255C563D2}" type="sibTrans" cxnId="{E7B8237F-CE9D-1F49-84C7-3C9AAB436EA2}">
      <dgm:prSet/>
      <dgm:spPr/>
      <dgm:t>
        <a:bodyPr/>
        <a:lstStyle/>
        <a:p>
          <a:endParaRPr lang="en-US"/>
        </a:p>
      </dgm:t>
    </dgm:pt>
    <dgm:pt modelId="{2D925515-C5E7-2A4E-853D-D717DAB0E9BB}">
      <dgm:prSet/>
      <dgm:spPr>
        <a:solidFill>
          <a:schemeClr val="bg1"/>
        </a:solidFill>
        <a:ln>
          <a:solidFill>
            <a:schemeClr val="accent1"/>
          </a:solidFill>
        </a:ln>
      </dgm:spPr>
      <dgm:t>
        <a:bodyPr/>
        <a:lstStyle/>
        <a:p>
          <a:r>
            <a:rPr lang="en-AU" dirty="0"/>
            <a:t>Private key</a:t>
          </a:r>
        </a:p>
      </dgm:t>
    </dgm:pt>
    <dgm:pt modelId="{F1ABC093-6A47-2244-B0B7-CDCD5365F4F9}" type="parTrans" cxnId="{C8F8BEB9-48C2-D74F-816D-2A2469A9D74E}">
      <dgm:prSet/>
      <dgm:spPr/>
      <dgm:t>
        <a:bodyPr/>
        <a:lstStyle/>
        <a:p>
          <a:endParaRPr lang="en-US"/>
        </a:p>
      </dgm:t>
    </dgm:pt>
    <dgm:pt modelId="{4DDA5F6E-E54D-A14B-BDCA-87359F863874}" type="sibTrans" cxnId="{C8F8BEB9-48C2-D74F-816D-2A2469A9D74E}">
      <dgm:prSet/>
      <dgm:spPr/>
      <dgm:t>
        <a:bodyPr/>
        <a:lstStyle/>
        <a:p>
          <a:endParaRPr lang="en-US"/>
        </a:p>
      </dgm:t>
    </dgm:pt>
    <dgm:pt modelId="{8B0B8382-09D9-9C43-BA48-DCC1829176B6}">
      <dgm:prSet custT="1"/>
      <dgm:spPr>
        <a:ln>
          <a:solidFill>
            <a:schemeClr val="tx1"/>
          </a:solidFill>
        </a:ln>
      </dgm:spPr>
      <dgm:t>
        <a:bodyPr/>
        <a:lstStyle/>
        <a:p>
          <a:r>
            <a:rPr lang="en-AU" sz="1600" b="1" i="0" dirty="0"/>
            <a:t>Used for encryption or decryption</a:t>
          </a:r>
        </a:p>
      </dgm:t>
    </dgm:pt>
    <dgm:pt modelId="{8E55FE5C-5D5E-8949-92E4-A80A1521271D}" type="parTrans" cxnId="{265AA379-8381-7643-BA33-2BFB91FCE375}">
      <dgm:prSet/>
      <dgm:spPr/>
      <dgm:t>
        <a:bodyPr/>
        <a:lstStyle/>
        <a:p>
          <a:endParaRPr lang="en-US"/>
        </a:p>
      </dgm:t>
    </dgm:pt>
    <dgm:pt modelId="{73681498-392C-CD4B-B24B-53B205448944}" type="sibTrans" cxnId="{265AA379-8381-7643-BA33-2BFB91FCE375}">
      <dgm:prSet/>
      <dgm:spPr/>
      <dgm:t>
        <a:bodyPr/>
        <a:lstStyle/>
        <a:p>
          <a:endParaRPr lang="en-US"/>
        </a:p>
      </dgm:t>
    </dgm:pt>
    <dgm:pt modelId="{2C3DE6D9-8A06-5249-AED7-0AD1FDE42CFC}">
      <dgm:prSet/>
      <dgm:spPr>
        <a:solidFill>
          <a:schemeClr val="bg1"/>
        </a:solidFill>
        <a:ln>
          <a:solidFill>
            <a:schemeClr val="accent1"/>
          </a:solidFill>
        </a:ln>
      </dgm:spPr>
      <dgm:t>
        <a:bodyPr/>
        <a:lstStyle/>
        <a:p>
          <a:r>
            <a:rPr lang="en-AU"/>
            <a:t>Ciphertext</a:t>
          </a:r>
          <a:endParaRPr lang="en-AU" dirty="0"/>
        </a:p>
      </dgm:t>
    </dgm:pt>
    <dgm:pt modelId="{6FED049C-66FF-9C45-BC3A-B860FF6A5A5A}" type="parTrans" cxnId="{0A42FDC5-1421-7F4B-934A-84F4D550281E}">
      <dgm:prSet/>
      <dgm:spPr/>
      <dgm:t>
        <a:bodyPr/>
        <a:lstStyle/>
        <a:p>
          <a:endParaRPr lang="en-US"/>
        </a:p>
      </dgm:t>
    </dgm:pt>
    <dgm:pt modelId="{61DF70DB-25B6-E24E-8432-750AC90373FA}" type="sibTrans" cxnId="{0A42FDC5-1421-7F4B-934A-84F4D550281E}">
      <dgm:prSet/>
      <dgm:spPr/>
      <dgm:t>
        <a:bodyPr/>
        <a:lstStyle/>
        <a:p>
          <a:endParaRPr lang="en-US"/>
        </a:p>
      </dgm:t>
    </dgm:pt>
    <dgm:pt modelId="{C0E20B20-26DC-3B4B-A4B9-4E0C6C50A723}">
      <dgm:prSet/>
      <dgm:spPr>
        <a:ln>
          <a:solidFill>
            <a:schemeClr val="tx1"/>
          </a:solidFill>
        </a:ln>
      </dgm:spPr>
      <dgm:t>
        <a:bodyPr/>
        <a:lstStyle/>
        <a:p>
          <a:r>
            <a:rPr lang="en-AU" b="1" i="0" dirty="0"/>
            <a:t>The scrambled message produced as output</a:t>
          </a:r>
        </a:p>
      </dgm:t>
    </dgm:pt>
    <dgm:pt modelId="{A0FE6041-1FA6-1E4E-BE33-87FCA0B8A793}" type="parTrans" cxnId="{532B3715-9B3D-3D42-8792-1A2788E6F57B}">
      <dgm:prSet/>
      <dgm:spPr/>
      <dgm:t>
        <a:bodyPr/>
        <a:lstStyle/>
        <a:p>
          <a:endParaRPr lang="en-US"/>
        </a:p>
      </dgm:t>
    </dgm:pt>
    <dgm:pt modelId="{AD3EFFF4-28AE-224C-8A33-2B24D9439B91}" type="sibTrans" cxnId="{532B3715-9B3D-3D42-8792-1A2788E6F57B}">
      <dgm:prSet/>
      <dgm:spPr/>
      <dgm:t>
        <a:bodyPr/>
        <a:lstStyle/>
        <a:p>
          <a:endParaRPr lang="en-US"/>
        </a:p>
      </dgm:t>
    </dgm:pt>
    <dgm:pt modelId="{7FF012FF-DEE7-D94F-BF03-055E54642452}">
      <dgm:prSet/>
      <dgm:spPr>
        <a:solidFill>
          <a:schemeClr val="bg1"/>
        </a:solidFill>
        <a:ln>
          <a:solidFill>
            <a:schemeClr val="accent1"/>
          </a:solidFill>
        </a:ln>
      </dgm:spPr>
      <dgm:t>
        <a:bodyPr/>
        <a:lstStyle/>
        <a:p>
          <a:r>
            <a:rPr lang="en-AU"/>
            <a:t>Decryption algorithm</a:t>
          </a:r>
          <a:endParaRPr lang="en-AU" dirty="0"/>
        </a:p>
      </dgm:t>
    </dgm:pt>
    <dgm:pt modelId="{21B1DEB2-DF36-FA4D-BE7F-6D5830B16888}" type="parTrans" cxnId="{01A1DFBC-94FA-8041-8933-418FEE400A02}">
      <dgm:prSet/>
      <dgm:spPr/>
      <dgm:t>
        <a:bodyPr/>
        <a:lstStyle/>
        <a:p>
          <a:endParaRPr lang="en-US"/>
        </a:p>
      </dgm:t>
    </dgm:pt>
    <dgm:pt modelId="{A7D8CBAA-EBE2-FA4A-B619-BC30A13979BD}" type="sibTrans" cxnId="{01A1DFBC-94FA-8041-8933-418FEE400A02}">
      <dgm:prSet/>
      <dgm:spPr/>
      <dgm:t>
        <a:bodyPr/>
        <a:lstStyle/>
        <a:p>
          <a:endParaRPr lang="en-US"/>
        </a:p>
      </dgm:t>
    </dgm:pt>
    <dgm:pt modelId="{704DD6A1-E74B-A44B-8D72-8D91B7171BB7}">
      <dgm:prSet custT="1"/>
      <dgm:spPr>
        <a:ln>
          <a:solidFill>
            <a:schemeClr val="tx1"/>
          </a:solidFill>
        </a:ln>
      </dgm:spPr>
      <dgm:t>
        <a:bodyPr/>
        <a:lstStyle/>
        <a:p>
          <a:r>
            <a:rPr lang="en-AU" sz="1600" b="1" i="0" dirty="0"/>
            <a:t>Accepts the </a:t>
          </a:r>
          <a:r>
            <a:rPr lang="en-AU" sz="1600" b="1" i="0" dirty="0" err="1"/>
            <a:t>ciphertext</a:t>
          </a:r>
          <a:r>
            <a:rPr lang="en-AU" sz="1600" b="1" i="0" dirty="0"/>
            <a:t> and the matching key and produces the original plaintext</a:t>
          </a:r>
        </a:p>
      </dgm:t>
    </dgm:pt>
    <dgm:pt modelId="{4E5001B0-7D95-B146-9FA7-02336AF961D5}" type="parTrans" cxnId="{8442A4D7-ED10-004E-BFDF-FC0153BE7FD8}">
      <dgm:prSet/>
      <dgm:spPr/>
      <dgm:t>
        <a:bodyPr/>
        <a:lstStyle/>
        <a:p>
          <a:endParaRPr lang="en-US"/>
        </a:p>
      </dgm:t>
    </dgm:pt>
    <dgm:pt modelId="{339989ED-9791-A341-A81E-F6DFAE6A7CD3}" type="sibTrans" cxnId="{8442A4D7-ED10-004E-BFDF-FC0153BE7FD8}">
      <dgm:prSet/>
      <dgm:spPr/>
      <dgm:t>
        <a:bodyPr/>
        <a:lstStyle/>
        <a:p>
          <a:endParaRPr lang="en-US"/>
        </a:p>
      </dgm:t>
    </dgm:pt>
    <dgm:pt modelId="{24E0BDBE-4582-544C-8963-250205123224}" type="pres">
      <dgm:prSet presAssocID="{C0E9771E-BB07-DD4B-BAA6-1FF590A2A3AC}" presName="theList" presStyleCnt="0">
        <dgm:presLayoutVars>
          <dgm:dir/>
          <dgm:animLvl val="lvl"/>
          <dgm:resizeHandles val="exact"/>
        </dgm:presLayoutVars>
      </dgm:prSet>
      <dgm:spPr/>
    </dgm:pt>
    <dgm:pt modelId="{4AA6785F-EF80-684D-B9E1-E47ACFFDB9F1}" type="pres">
      <dgm:prSet presAssocID="{90CE9CE0-49D7-B447-868E-3F6990D64B0F}" presName="compNode" presStyleCnt="0"/>
      <dgm:spPr/>
    </dgm:pt>
    <dgm:pt modelId="{02027EE2-FF3C-994D-A776-4D37484DD5FD}" type="pres">
      <dgm:prSet presAssocID="{90CE9CE0-49D7-B447-868E-3F6990D64B0F}" presName="aNode" presStyleLbl="bgShp" presStyleIdx="0" presStyleCnt="6"/>
      <dgm:spPr/>
    </dgm:pt>
    <dgm:pt modelId="{2F2532B3-7BFA-184C-A454-ED378FABE244}" type="pres">
      <dgm:prSet presAssocID="{90CE9CE0-49D7-B447-868E-3F6990D64B0F}" presName="textNode" presStyleLbl="bgShp" presStyleIdx="0" presStyleCnt="6"/>
      <dgm:spPr/>
    </dgm:pt>
    <dgm:pt modelId="{6171A512-F964-0D4B-8059-460244AFC691}" type="pres">
      <dgm:prSet presAssocID="{90CE9CE0-49D7-B447-868E-3F6990D64B0F}" presName="compChildNode" presStyleCnt="0"/>
      <dgm:spPr/>
    </dgm:pt>
    <dgm:pt modelId="{97BFE183-3770-D04D-8866-86F16DD2BC11}" type="pres">
      <dgm:prSet presAssocID="{90CE9CE0-49D7-B447-868E-3F6990D64B0F}" presName="theInnerList" presStyleCnt="0"/>
      <dgm:spPr/>
    </dgm:pt>
    <dgm:pt modelId="{36E59498-7C13-1140-A51E-5D3A8D84CC22}" type="pres">
      <dgm:prSet presAssocID="{261F40C1-7E02-DA45-BFC1-98073985D4AE}" presName="childNode" presStyleLbl="node1" presStyleIdx="0" presStyleCnt="6">
        <dgm:presLayoutVars>
          <dgm:bulletEnabled val="1"/>
        </dgm:presLayoutVars>
      </dgm:prSet>
      <dgm:spPr/>
    </dgm:pt>
    <dgm:pt modelId="{DDFEC640-F2FE-754A-9D40-0AC227ED4574}" type="pres">
      <dgm:prSet presAssocID="{90CE9CE0-49D7-B447-868E-3F6990D64B0F}" presName="aSpace" presStyleCnt="0"/>
      <dgm:spPr/>
    </dgm:pt>
    <dgm:pt modelId="{460AC76E-7A07-A841-8AA5-AFDBACDDCBE3}" type="pres">
      <dgm:prSet presAssocID="{C166F341-50FA-B846-98BD-E7EDD1067A0C}" presName="compNode" presStyleCnt="0"/>
      <dgm:spPr/>
    </dgm:pt>
    <dgm:pt modelId="{2851CE41-8A79-8D45-BDED-E09AAFA1E6DB}" type="pres">
      <dgm:prSet presAssocID="{C166F341-50FA-B846-98BD-E7EDD1067A0C}" presName="aNode" presStyleLbl="bgShp" presStyleIdx="1" presStyleCnt="6" custScaleX="110303"/>
      <dgm:spPr/>
    </dgm:pt>
    <dgm:pt modelId="{E2FE584B-E14E-5541-957A-7F020213F807}" type="pres">
      <dgm:prSet presAssocID="{C166F341-50FA-B846-98BD-E7EDD1067A0C}" presName="textNode" presStyleLbl="bgShp" presStyleIdx="1" presStyleCnt="6"/>
      <dgm:spPr/>
    </dgm:pt>
    <dgm:pt modelId="{2CB27E6E-5340-9B4E-A5E8-D0FFD9FD70B4}" type="pres">
      <dgm:prSet presAssocID="{C166F341-50FA-B846-98BD-E7EDD1067A0C}" presName="compChildNode" presStyleCnt="0"/>
      <dgm:spPr/>
    </dgm:pt>
    <dgm:pt modelId="{61EEBBB3-4F3B-164E-943F-149665FF2FD1}" type="pres">
      <dgm:prSet presAssocID="{C166F341-50FA-B846-98BD-E7EDD1067A0C}" presName="theInnerList" presStyleCnt="0"/>
      <dgm:spPr/>
    </dgm:pt>
    <dgm:pt modelId="{6D1D3F2C-2E14-D14B-BE6E-9C2B6C4D677D}" type="pres">
      <dgm:prSet presAssocID="{E4B47229-731B-CE4A-9CC4-46785BDEDA3B}" presName="childNode" presStyleLbl="node1" presStyleIdx="1" presStyleCnt="6" custScaleX="118486">
        <dgm:presLayoutVars>
          <dgm:bulletEnabled val="1"/>
        </dgm:presLayoutVars>
      </dgm:prSet>
      <dgm:spPr/>
    </dgm:pt>
    <dgm:pt modelId="{00BE2CDB-361B-1C4B-9053-54EDBEC9F19C}" type="pres">
      <dgm:prSet presAssocID="{C166F341-50FA-B846-98BD-E7EDD1067A0C}" presName="aSpace" presStyleCnt="0"/>
      <dgm:spPr/>
    </dgm:pt>
    <dgm:pt modelId="{890BB40B-A441-1B47-BB47-C8B167ACB919}" type="pres">
      <dgm:prSet presAssocID="{1FDFDE4D-0011-F74A-A8DD-3C684F225A5B}" presName="compNode" presStyleCnt="0"/>
      <dgm:spPr/>
    </dgm:pt>
    <dgm:pt modelId="{0CE6E98A-073C-EA48-AF0E-CA7DAE973DFD}" type="pres">
      <dgm:prSet presAssocID="{1FDFDE4D-0011-F74A-A8DD-3C684F225A5B}" presName="aNode" presStyleLbl="bgShp" presStyleIdx="2" presStyleCnt="6"/>
      <dgm:spPr/>
    </dgm:pt>
    <dgm:pt modelId="{642D9DB7-9B1B-5546-B78E-92EA7D07EB31}" type="pres">
      <dgm:prSet presAssocID="{1FDFDE4D-0011-F74A-A8DD-3C684F225A5B}" presName="textNode" presStyleLbl="bgShp" presStyleIdx="2" presStyleCnt="6"/>
      <dgm:spPr/>
    </dgm:pt>
    <dgm:pt modelId="{D0E4E55B-366C-EF4E-BDC4-19D561B75B79}" type="pres">
      <dgm:prSet presAssocID="{1FDFDE4D-0011-F74A-A8DD-3C684F225A5B}" presName="compChildNode" presStyleCnt="0"/>
      <dgm:spPr/>
    </dgm:pt>
    <dgm:pt modelId="{82813AC1-348F-D346-B2CD-41EE9A7983EA}" type="pres">
      <dgm:prSet presAssocID="{1FDFDE4D-0011-F74A-A8DD-3C684F225A5B}" presName="theInnerList" presStyleCnt="0"/>
      <dgm:spPr/>
    </dgm:pt>
    <dgm:pt modelId="{65F64760-4962-264D-8200-BFB3CE057398}" type="pres">
      <dgm:prSet presAssocID="{1952F105-7600-7B48-B741-6715F32CA827}" presName="childNode" presStyleLbl="node1" presStyleIdx="2" presStyleCnt="6" custScaleX="112821">
        <dgm:presLayoutVars>
          <dgm:bulletEnabled val="1"/>
        </dgm:presLayoutVars>
      </dgm:prSet>
      <dgm:spPr/>
    </dgm:pt>
    <dgm:pt modelId="{80382FFE-DE13-9D45-A8EF-2DC8B220D416}" type="pres">
      <dgm:prSet presAssocID="{1FDFDE4D-0011-F74A-A8DD-3C684F225A5B}" presName="aSpace" presStyleCnt="0"/>
      <dgm:spPr/>
    </dgm:pt>
    <dgm:pt modelId="{53F176EB-9FC0-644C-978E-BB98D8DE2B28}" type="pres">
      <dgm:prSet presAssocID="{2D925515-C5E7-2A4E-853D-D717DAB0E9BB}" presName="compNode" presStyleCnt="0"/>
      <dgm:spPr/>
    </dgm:pt>
    <dgm:pt modelId="{1780A409-40A8-FC4D-B6F6-DDE3780A5EE1}" type="pres">
      <dgm:prSet presAssocID="{2D925515-C5E7-2A4E-853D-D717DAB0E9BB}" presName="aNode" presStyleLbl="bgShp" presStyleIdx="3" presStyleCnt="6"/>
      <dgm:spPr/>
    </dgm:pt>
    <dgm:pt modelId="{1E7935A4-D16C-3B44-ABBB-DB845569236E}" type="pres">
      <dgm:prSet presAssocID="{2D925515-C5E7-2A4E-853D-D717DAB0E9BB}" presName="textNode" presStyleLbl="bgShp" presStyleIdx="3" presStyleCnt="6"/>
      <dgm:spPr/>
    </dgm:pt>
    <dgm:pt modelId="{CA2EAD4C-60F0-0442-AAA8-ECABC7235F59}" type="pres">
      <dgm:prSet presAssocID="{2D925515-C5E7-2A4E-853D-D717DAB0E9BB}" presName="compChildNode" presStyleCnt="0"/>
      <dgm:spPr/>
    </dgm:pt>
    <dgm:pt modelId="{241AF3B7-AC00-A646-8196-ECCC67AE3C1C}" type="pres">
      <dgm:prSet presAssocID="{2D925515-C5E7-2A4E-853D-D717DAB0E9BB}" presName="theInnerList" presStyleCnt="0"/>
      <dgm:spPr/>
    </dgm:pt>
    <dgm:pt modelId="{A594F0DC-0987-834E-B36D-EF0A1E13AA4F}" type="pres">
      <dgm:prSet presAssocID="{8B0B8382-09D9-9C43-BA48-DCC1829176B6}" presName="childNode" presStyleLbl="node1" presStyleIdx="3" presStyleCnt="6" custScaleX="108192">
        <dgm:presLayoutVars>
          <dgm:bulletEnabled val="1"/>
        </dgm:presLayoutVars>
      </dgm:prSet>
      <dgm:spPr/>
    </dgm:pt>
    <dgm:pt modelId="{1F450AB7-09EF-6E4A-B388-5B35086A794A}" type="pres">
      <dgm:prSet presAssocID="{2D925515-C5E7-2A4E-853D-D717DAB0E9BB}" presName="aSpace" presStyleCnt="0"/>
      <dgm:spPr/>
    </dgm:pt>
    <dgm:pt modelId="{7E146254-C99B-854D-A998-C20D23840C5F}" type="pres">
      <dgm:prSet presAssocID="{2C3DE6D9-8A06-5249-AED7-0AD1FDE42CFC}" presName="compNode" presStyleCnt="0"/>
      <dgm:spPr/>
    </dgm:pt>
    <dgm:pt modelId="{02D0EA8E-2F99-4F48-BE72-93FBD45D331E}" type="pres">
      <dgm:prSet presAssocID="{2C3DE6D9-8A06-5249-AED7-0AD1FDE42CFC}" presName="aNode" presStyleLbl="bgShp" presStyleIdx="4" presStyleCnt="6"/>
      <dgm:spPr/>
    </dgm:pt>
    <dgm:pt modelId="{373310CF-1FF9-A84E-98E3-2198E819FB29}" type="pres">
      <dgm:prSet presAssocID="{2C3DE6D9-8A06-5249-AED7-0AD1FDE42CFC}" presName="textNode" presStyleLbl="bgShp" presStyleIdx="4" presStyleCnt="6"/>
      <dgm:spPr/>
    </dgm:pt>
    <dgm:pt modelId="{2DA7B33F-F132-8D4B-84B7-D9380270CD3D}" type="pres">
      <dgm:prSet presAssocID="{2C3DE6D9-8A06-5249-AED7-0AD1FDE42CFC}" presName="compChildNode" presStyleCnt="0"/>
      <dgm:spPr/>
    </dgm:pt>
    <dgm:pt modelId="{596D463F-A139-0D4D-B337-03369CD01F08}" type="pres">
      <dgm:prSet presAssocID="{2C3DE6D9-8A06-5249-AED7-0AD1FDE42CFC}" presName="theInnerList" presStyleCnt="0"/>
      <dgm:spPr/>
    </dgm:pt>
    <dgm:pt modelId="{7B64A146-C0A8-8940-9124-D931298D8CF9}" type="pres">
      <dgm:prSet presAssocID="{C0E20B20-26DC-3B4B-A4B9-4E0C6C50A723}" presName="childNode" presStyleLbl="node1" presStyleIdx="4" presStyleCnt="6">
        <dgm:presLayoutVars>
          <dgm:bulletEnabled val="1"/>
        </dgm:presLayoutVars>
      </dgm:prSet>
      <dgm:spPr/>
    </dgm:pt>
    <dgm:pt modelId="{C2326672-C06D-F24A-A648-046AC6141E11}" type="pres">
      <dgm:prSet presAssocID="{2C3DE6D9-8A06-5249-AED7-0AD1FDE42CFC}" presName="aSpace" presStyleCnt="0"/>
      <dgm:spPr/>
    </dgm:pt>
    <dgm:pt modelId="{43C8EEDF-7C17-3C4D-BE6C-1CE9694ED576}" type="pres">
      <dgm:prSet presAssocID="{7FF012FF-DEE7-D94F-BF03-055E54642452}" presName="compNode" presStyleCnt="0"/>
      <dgm:spPr/>
    </dgm:pt>
    <dgm:pt modelId="{E0C1B328-6EE2-9646-B970-3DC2BBC44A27}" type="pres">
      <dgm:prSet presAssocID="{7FF012FF-DEE7-D94F-BF03-055E54642452}" presName="aNode" presStyleLbl="bgShp" presStyleIdx="5" presStyleCnt="6"/>
      <dgm:spPr/>
    </dgm:pt>
    <dgm:pt modelId="{9E8921A8-2576-984F-ACDF-8FA1DD30ECB0}" type="pres">
      <dgm:prSet presAssocID="{7FF012FF-DEE7-D94F-BF03-055E54642452}" presName="textNode" presStyleLbl="bgShp" presStyleIdx="5" presStyleCnt="6"/>
      <dgm:spPr/>
    </dgm:pt>
    <dgm:pt modelId="{7A852929-3C72-1541-9CDA-80AED5E6E5B4}" type="pres">
      <dgm:prSet presAssocID="{7FF012FF-DEE7-D94F-BF03-055E54642452}" presName="compChildNode" presStyleCnt="0"/>
      <dgm:spPr/>
    </dgm:pt>
    <dgm:pt modelId="{DE9041AA-A3A3-1643-B358-A2E296AFCEAA}" type="pres">
      <dgm:prSet presAssocID="{7FF012FF-DEE7-D94F-BF03-055E54642452}" presName="theInnerList" presStyleCnt="0"/>
      <dgm:spPr/>
    </dgm:pt>
    <dgm:pt modelId="{3365488A-89BC-3D4A-B118-9EF5A0947EA3}" type="pres">
      <dgm:prSet presAssocID="{704DD6A1-E74B-A44B-8D72-8D91B7171BB7}" presName="childNode" presStyleLbl="node1" presStyleIdx="5" presStyleCnt="6" custScaleX="125572">
        <dgm:presLayoutVars>
          <dgm:bulletEnabled val="1"/>
        </dgm:presLayoutVars>
      </dgm:prSet>
      <dgm:spPr/>
    </dgm:pt>
  </dgm:ptLst>
  <dgm:cxnLst>
    <dgm:cxn modelId="{CCC7D300-C8DC-804F-BD0C-4D723A67B115}" type="presOf" srcId="{7FF012FF-DEE7-D94F-BF03-055E54642452}" destId="{9E8921A8-2576-984F-ACDF-8FA1DD30ECB0}" srcOrd="1" destOrd="0" presId="urn:microsoft.com/office/officeart/2005/8/layout/lProcess2"/>
    <dgm:cxn modelId="{D4B9F401-07D0-1145-8C0C-D29A83CEC3EF}" type="presOf" srcId="{90CE9CE0-49D7-B447-868E-3F6990D64B0F}" destId="{2F2532B3-7BFA-184C-A454-ED378FABE244}" srcOrd="1" destOrd="0" presId="urn:microsoft.com/office/officeart/2005/8/layout/lProcess2"/>
    <dgm:cxn modelId="{532B3715-9B3D-3D42-8792-1A2788E6F57B}" srcId="{2C3DE6D9-8A06-5249-AED7-0AD1FDE42CFC}" destId="{C0E20B20-26DC-3B4B-A4B9-4E0C6C50A723}" srcOrd="0" destOrd="0" parTransId="{A0FE6041-1FA6-1E4E-BE33-87FCA0B8A793}" sibTransId="{AD3EFFF4-28AE-224C-8A33-2B24D9439B91}"/>
    <dgm:cxn modelId="{F69D1224-3D45-A644-966D-FE49A43F337B}" type="presOf" srcId="{E4B47229-731B-CE4A-9CC4-46785BDEDA3B}" destId="{6D1D3F2C-2E14-D14B-BE6E-9C2B6C4D677D}" srcOrd="0" destOrd="0" presId="urn:microsoft.com/office/officeart/2005/8/layout/lProcess2"/>
    <dgm:cxn modelId="{FDE25B28-9AD9-7442-8972-0FFBCAE76300}" type="presOf" srcId="{1FDFDE4D-0011-F74A-A8DD-3C684F225A5B}" destId="{0CE6E98A-073C-EA48-AF0E-CA7DAE973DFD}" srcOrd="0" destOrd="0" presId="urn:microsoft.com/office/officeart/2005/8/layout/lProcess2"/>
    <dgm:cxn modelId="{F2096739-C312-C54B-B862-A21A984CAA32}" type="presOf" srcId="{2D925515-C5E7-2A4E-853D-D717DAB0E9BB}" destId="{1E7935A4-D16C-3B44-ABBB-DB845569236E}" srcOrd="1" destOrd="0" presId="urn:microsoft.com/office/officeart/2005/8/layout/lProcess2"/>
    <dgm:cxn modelId="{D8AF1A3F-CF5F-AE4E-A5C6-68DF1A8E05A9}" srcId="{C0E9771E-BB07-DD4B-BAA6-1FF590A2A3AC}" destId="{C166F341-50FA-B846-98BD-E7EDD1067A0C}" srcOrd="1" destOrd="0" parTransId="{5A90ED35-D7E9-794E-BE81-9951979A7FDF}" sibTransId="{3F8AB0C2-D10E-5040-A929-74DFCE6B2270}"/>
    <dgm:cxn modelId="{AD9FF25D-1F42-1E44-9E7A-5B7CD8D06E69}" type="presOf" srcId="{2D925515-C5E7-2A4E-853D-D717DAB0E9BB}" destId="{1780A409-40A8-FC4D-B6F6-DDE3780A5EE1}" srcOrd="0" destOrd="0" presId="urn:microsoft.com/office/officeart/2005/8/layout/lProcess2"/>
    <dgm:cxn modelId="{FB0DE642-6F85-B442-A8DB-6BF1FCC3133A}" type="presOf" srcId="{2C3DE6D9-8A06-5249-AED7-0AD1FDE42CFC}" destId="{02D0EA8E-2F99-4F48-BE72-93FBD45D331E}" srcOrd="0" destOrd="0" presId="urn:microsoft.com/office/officeart/2005/8/layout/lProcess2"/>
    <dgm:cxn modelId="{C8425764-0227-7F4C-91CD-95AF6FBA1423}" type="presOf" srcId="{2C3DE6D9-8A06-5249-AED7-0AD1FDE42CFC}" destId="{373310CF-1FF9-A84E-98E3-2198E819FB29}" srcOrd="1" destOrd="0" presId="urn:microsoft.com/office/officeart/2005/8/layout/lProcess2"/>
    <dgm:cxn modelId="{ADC1C764-19F5-6145-8669-21881E3478EB}" srcId="{90CE9CE0-49D7-B447-868E-3F6990D64B0F}" destId="{261F40C1-7E02-DA45-BFC1-98073985D4AE}" srcOrd="0" destOrd="0" parTransId="{A17E81BD-F36F-7E4A-AB10-F1F3E0E78598}" sibTransId="{DF9040C9-7F48-0C48-A9AD-04D61152645D}"/>
    <dgm:cxn modelId="{29FD7559-32AA-7E49-BDA6-1AA08946394F}" srcId="{C166F341-50FA-B846-98BD-E7EDD1067A0C}" destId="{E4B47229-731B-CE4A-9CC4-46785BDEDA3B}" srcOrd="0" destOrd="0" parTransId="{AA48253F-7A06-2247-A519-D69992DF4442}" sibTransId="{FFE89E57-F97A-2645-98EC-A7A86589167D}"/>
    <dgm:cxn modelId="{265AA379-8381-7643-BA33-2BFB91FCE375}" srcId="{2D925515-C5E7-2A4E-853D-D717DAB0E9BB}" destId="{8B0B8382-09D9-9C43-BA48-DCC1829176B6}" srcOrd="0" destOrd="0" parTransId="{8E55FE5C-5D5E-8949-92E4-A80A1521271D}" sibTransId="{73681498-392C-CD4B-B24B-53B205448944}"/>
    <dgm:cxn modelId="{9837C27D-E681-524B-A486-03609540DB3F}" type="presOf" srcId="{1FDFDE4D-0011-F74A-A8DD-3C684F225A5B}" destId="{642D9DB7-9B1B-5546-B78E-92EA7D07EB31}" srcOrd="1" destOrd="0" presId="urn:microsoft.com/office/officeart/2005/8/layout/lProcess2"/>
    <dgm:cxn modelId="{E7B8237F-CE9D-1F49-84C7-3C9AAB436EA2}" srcId="{1FDFDE4D-0011-F74A-A8DD-3C684F225A5B}" destId="{1952F105-7600-7B48-B741-6715F32CA827}" srcOrd="0" destOrd="0" parTransId="{40483CA9-B7AF-1D43-8288-FB2B95D4D5FE}" sibTransId="{A067637A-07C2-224F-891B-284255C563D2}"/>
    <dgm:cxn modelId="{3250D28A-0CF4-8349-B6FD-BDE6680D2EEC}" type="presOf" srcId="{7FF012FF-DEE7-D94F-BF03-055E54642452}" destId="{E0C1B328-6EE2-9646-B970-3DC2BBC44A27}" srcOrd="0" destOrd="0" presId="urn:microsoft.com/office/officeart/2005/8/layout/lProcess2"/>
    <dgm:cxn modelId="{5C8282B1-C054-B14D-8007-D6CADB9994C3}" type="presOf" srcId="{8B0B8382-09D9-9C43-BA48-DCC1829176B6}" destId="{A594F0DC-0987-834E-B36D-EF0A1E13AA4F}" srcOrd="0" destOrd="0" presId="urn:microsoft.com/office/officeart/2005/8/layout/lProcess2"/>
    <dgm:cxn modelId="{8E3DFFB1-2F42-BE4B-9D93-E4DE70A2EA46}" srcId="{C0E9771E-BB07-DD4B-BAA6-1FF590A2A3AC}" destId="{1FDFDE4D-0011-F74A-A8DD-3C684F225A5B}" srcOrd="2" destOrd="0" parTransId="{CD40001B-AD08-4547-A23E-D415B3AE038E}" sibTransId="{0BD97CA3-0E26-9140-BCEC-7339827E98DD}"/>
    <dgm:cxn modelId="{C1D03EB7-94D2-5441-A7C2-C4AD0EC15098}" type="presOf" srcId="{1952F105-7600-7B48-B741-6715F32CA827}" destId="{65F64760-4962-264D-8200-BFB3CE057398}" srcOrd="0" destOrd="0" presId="urn:microsoft.com/office/officeart/2005/8/layout/lProcess2"/>
    <dgm:cxn modelId="{C8F8BEB9-48C2-D74F-816D-2A2469A9D74E}" srcId="{C0E9771E-BB07-DD4B-BAA6-1FF590A2A3AC}" destId="{2D925515-C5E7-2A4E-853D-D717DAB0E9BB}" srcOrd="3" destOrd="0" parTransId="{F1ABC093-6A47-2244-B0B7-CDCD5365F4F9}" sibTransId="{4DDA5F6E-E54D-A14B-BDCA-87359F863874}"/>
    <dgm:cxn modelId="{320EF9BB-A60C-FE4C-A2FE-DD7AD52BB82E}" type="presOf" srcId="{704DD6A1-E74B-A44B-8D72-8D91B7171BB7}" destId="{3365488A-89BC-3D4A-B118-9EF5A0947EA3}" srcOrd="0" destOrd="0" presId="urn:microsoft.com/office/officeart/2005/8/layout/lProcess2"/>
    <dgm:cxn modelId="{01A1DFBC-94FA-8041-8933-418FEE400A02}" srcId="{C0E9771E-BB07-DD4B-BAA6-1FF590A2A3AC}" destId="{7FF012FF-DEE7-D94F-BF03-055E54642452}" srcOrd="5" destOrd="0" parTransId="{21B1DEB2-DF36-FA4D-BE7F-6D5830B16888}" sibTransId="{A7D8CBAA-EBE2-FA4A-B619-BC30A13979BD}"/>
    <dgm:cxn modelId="{0DE8A8C2-4513-4F46-B83E-A96B6B52B3B9}" type="presOf" srcId="{C166F341-50FA-B846-98BD-E7EDD1067A0C}" destId="{2851CE41-8A79-8D45-BDED-E09AAFA1E6DB}" srcOrd="0" destOrd="0" presId="urn:microsoft.com/office/officeart/2005/8/layout/lProcess2"/>
    <dgm:cxn modelId="{0A42FDC5-1421-7F4B-934A-84F4D550281E}" srcId="{C0E9771E-BB07-DD4B-BAA6-1FF590A2A3AC}" destId="{2C3DE6D9-8A06-5249-AED7-0AD1FDE42CFC}" srcOrd="4" destOrd="0" parTransId="{6FED049C-66FF-9C45-BC3A-B860FF6A5A5A}" sibTransId="{61DF70DB-25B6-E24E-8432-750AC90373FA}"/>
    <dgm:cxn modelId="{B5C11BC9-393A-104E-852D-1BA3C3BB005A}" type="presOf" srcId="{261F40C1-7E02-DA45-BFC1-98073985D4AE}" destId="{36E59498-7C13-1140-A51E-5D3A8D84CC22}" srcOrd="0" destOrd="0" presId="urn:microsoft.com/office/officeart/2005/8/layout/lProcess2"/>
    <dgm:cxn modelId="{53BDBDCF-29DE-8E43-A3C4-1B87B32F75B1}" type="presOf" srcId="{90CE9CE0-49D7-B447-868E-3F6990D64B0F}" destId="{02027EE2-FF3C-994D-A776-4D37484DD5FD}" srcOrd="0" destOrd="0" presId="urn:microsoft.com/office/officeart/2005/8/layout/lProcess2"/>
    <dgm:cxn modelId="{8442A4D7-ED10-004E-BFDF-FC0153BE7FD8}" srcId="{7FF012FF-DEE7-D94F-BF03-055E54642452}" destId="{704DD6A1-E74B-A44B-8D72-8D91B7171BB7}" srcOrd="0" destOrd="0" parTransId="{4E5001B0-7D95-B146-9FA7-02336AF961D5}" sibTransId="{339989ED-9791-A341-A81E-F6DFAE6A7CD3}"/>
    <dgm:cxn modelId="{DF8FF7E8-17B3-E349-BCA0-4B0B22D63D2E}" type="presOf" srcId="{C166F341-50FA-B846-98BD-E7EDD1067A0C}" destId="{E2FE584B-E14E-5541-957A-7F020213F807}" srcOrd="1" destOrd="0" presId="urn:microsoft.com/office/officeart/2005/8/layout/lProcess2"/>
    <dgm:cxn modelId="{B13089F1-E60C-BB4B-A199-166B077445E1}" srcId="{C0E9771E-BB07-DD4B-BAA6-1FF590A2A3AC}" destId="{90CE9CE0-49D7-B447-868E-3F6990D64B0F}" srcOrd="0" destOrd="0" parTransId="{4F8D4922-37BD-974F-96C6-15C278DCECF3}" sibTransId="{9741ED17-F573-404D-8A34-A3CEDFF5D273}"/>
    <dgm:cxn modelId="{8E81F1F5-6609-0E4B-AFF6-951E251B87EF}" type="presOf" srcId="{C0E9771E-BB07-DD4B-BAA6-1FF590A2A3AC}" destId="{24E0BDBE-4582-544C-8963-250205123224}" srcOrd="0" destOrd="0" presId="urn:microsoft.com/office/officeart/2005/8/layout/lProcess2"/>
    <dgm:cxn modelId="{7E3D98FD-5EE7-FE4A-B57B-51740F91B0F0}" type="presOf" srcId="{C0E20B20-26DC-3B4B-A4B9-4E0C6C50A723}" destId="{7B64A146-C0A8-8940-9124-D931298D8CF9}" srcOrd="0" destOrd="0" presId="urn:microsoft.com/office/officeart/2005/8/layout/lProcess2"/>
    <dgm:cxn modelId="{ED0EBFAC-539F-E94D-A615-8DEFDA9FB63D}" type="presParOf" srcId="{24E0BDBE-4582-544C-8963-250205123224}" destId="{4AA6785F-EF80-684D-B9E1-E47ACFFDB9F1}" srcOrd="0" destOrd="0" presId="urn:microsoft.com/office/officeart/2005/8/layout/lProcess2"/>
    <dgm:cxn modelId="{69781FDB-66E5-9543-A5D6-926963528FA1}" type="presParOf" srcId="{4AA6785F-EF80-684D-B9E1-E47ACFFDB9F1}" destId="{02027EE2-FF3C-994D-A776-4D37484DD5FD}" srcOrd="0" destOrd="0" presId="urn:microsoft.com/office/officeart/2005/8/layout/lProcess2"/>
    <dgm:cxn modelId="{4D885D89-9905-CF40-9331-8162165FACBB}" type="presParOf" srcId="{4AA6785F-EF80-684D-B9E1-E47ACFFDB9F1}" destId="{2F2532B3-7BFA-184C-A454-ED378FABE244}" srcOrd="1" destOrd="0" presId="urn:microsoft.com/office/officeart/2005/8/layout/lProcess2"/>
    <dgm:cxn modelId="{D7CF7973-7ED3-9148-9ED1-A861F070E28D}" type="presParOf" srcId="{4AA6785F-EF80-684D-B9E1-E47ACFFDB9F1}" destId="{6171A512-F964-0D4B-8059-460244AFC691}" srcOrd="2" destOrd="0" presId="urn:microsoft.com/office/officeart/2005/8/layout/lProcess2"/>
    <dgm:cxn modelId="{F072A26F-50B3-B04E-B420-D5D2C8C500A7}" type="presParOf" srcId="{6171A512-F964-0D4B-8059-460244AFC691}" destId="{97BFE183-3770-D04D-8866-86F16DD2BC11}" srcOrd="0" destOrd="0" presId="urn:microsoft.com/office/officeart/2005/8/layout/lProcess2"/>
    <dgm:cxn modelId="{D0FE71F0-35E9-F947-BBB0-AD33A17469C1}" type="presParOf" srcId="{97BFE183-3770-D04D-8866-86F16DD2BC11}" destId="{36E59498-7C13-1140-A51E-5D3A8D84CC22}" srcOrd="0" destOrd="0" presId="urn:microsoft.com/office/officeart/2005/8/layout/lProcess2"/>
    <dgm:cxn modelId="{D89B9209-CFBB-1340-AB64-DCFFD648594B}" type="presParOf" srcId="{24E0BDBE-4582-544C-8963-250205123224}" destId="{DDFEC640-F2FE-754A-9D40-0AC227ED4574}" srcOrd="1" destOrd="0" presId="urn:microsoft.com/office/officeart/2005/8/layout/lProcess2"/>
    <dgm:cxn modelId="{B9BF1B42-8985-0B43-A489-9F11C6F94E16}" type="presParOf" srcId="{24E0BDBE-4582-544C-8963-250205123224}" destId="{460AC76E-7A07-A841-8AA5-AFDBACDDCBE3}" srcOrd="2" destOrd="0" presId="urn:microsoft.com/office/officeart/2005/8/layout/lProcess2"/>
    <dgm:cxn modelId="{9F3007D0-89B2-364F-A342-044207F9B033}" type="presParOf" srcId="{460AC76E-7A07-A841-8AA5-AFDBACDDCBE3}" destId="{2851CE41-8A79-8D45-BDED-E09AAFA1E6DB}" srcOrd="0" destOrd="0" presId="urn:microsoft.com/office/officeart/2005/8/layout/lProcess2"/>
    <dgm:cxn modelId="{5B6E02F6-FBC3-E84F-A209-57534FF3E8FA}" type="presParOf" srcId="{460AC76E-7A07-A841-8AA5-AFDBACDDCBE3}" destId="{E2FE584B-E14E-5541-957A-7F020213F807}" srcOrd="1" destOrd="0" presId="urn:microsoft.com/office/officeart/2005/8/layout/lProcess2"/>
    <dgm:cxn modelId="{4023F3DA-5B42-274C-909C-1C9FF8BADEAF}" type="presParOf" srcId="{460AC76E-7A07-A841-8AA5-AFDBACDDCBE3}" destId="{2CB27E6E-5340-9B4E-A5E8-D0FFD9FD70B4}" srcOrd="2" destOrd="0" presId="urn:microsoft.com/office/officeart/2005/8/layout/lProcess2"/>
    <dgm:cxn modelId="{3CF06961-8BE6-4345-891A-D0D6042A8D75}" type="presParOf" srcId="{2CB27E6E-5340-9B4E-A5E8-D0FFD9FD70B4}" destId="{61EEBBB3-4F3B-164E-943F-149665FF2FD1}" srcOrd="0" destOrd="0" presId="urn:microsoft.com/office/officeart/2005/8/layout/lProcess2"/>
    <dgm:cxn modelId="{017E7467-42FA-4245-A27C-67447C1EE32D}" type="presParOf" srcId="{61EEBBB3-4F3B-164E-943F-149665FF2FD1}" destId="{6D1D3F2C-2E14-D14B-BE6E-9C2B6C4D677D}" srcOrd="0" destOrd="0" presId="urn:microsoft.com/office/officeart/2005/8/layout/lProcess2"/>
    <dgm:cxn modelId="{1B7DECE5-1130-1647-9E25-F9074FAA8935}" type="presParOf" srcId="{24E0BDBE-4582-544C-8963-250205123224}" destId="{00BE2CDB-361B-1C4B-9053-54EDBEC9F19C}" srcOrd="3" destOrd="0" presId="urn:microsoft.com/office/officeart/2005/8/layout/lProcess2"/>
    <dgm:cxn modelId="{E9700B0F-A6C6-A74B-A7F7-C7D08A49A409}" type="presParOf" srcId="{24E0BDBE-4582-544C-8963-250205123224}" destId="{890BB40B-A441-1B47-BB47-C8B167ACB919}" srcOrd="4" destOrd="0" presId="urn:microsoft.com/office/officeart/2005/8/layout/lProcess2"/>
    <dgm:cxn modelId="{C8CA3691-EE1B-BE4F-9076-64B8B7FED369}" type="presParOf" srcId="{890BB40B-A441-1B47-BB47-C8B167ACB919}" destId="{0CE6E98A-073C-EA48-AF0E-CA7DAE973DFD}" srcOrd="0" destOrd="0" presId="urn:microsoft.com/office/officeart/2005/8/layout/lProcess2"/>
    <dgm:cxn modelId="{8355DAA2-72D7-2341-B375-E8A841D39AA0}" type="presParOf" srcId="{890BB40B-A441-1B47-BB47-C8B167ACB919}" destId="{642D9DB7-9B1B-5546-B78E-92EA7D07EB31}" srcOrd="1" destOrd="0" presId="urn:microsoft.com/office/officeart/2005/8/layout/lProcess2"/>
    <dgm:cxn modelId="{5565624A-C885-7A4E-8192-AA7A2384A069}" type="presParOf" srcId="{890BB40B-A441-1B47-BB47-C8B167ACB919}" destId="{D0E4E55B-366C-EF4E-BDC4-19D561B75B79}" srcOrd="2" destOrd="0" presId="urn:microsoft.com/office/officeart/2005/8/layout/lProcess2"/>
    <dgm:cxn modelId="{60FBB585-8C9B-A547-870D-0679E13C1CB9}" type="presParOf" srcId="{D0E4E55B-366C-EF4E-BDC4-19D561B75B79}" destId="{82813AC1-348F-D346-B2CD-41EE9A7983EA}" srcOrd="0" destOrd="0" presId="urn:microsoft.com/office/officeart/2005/8/layout/lProcess2"/>
    <dgm:cxn modelId="{0E053E9A-D718-1D41-9799-46E40DFCA3AD}" type="presParOf" srcId="{82813AC1-348F-D346-B2CD-41EE9A7983EA}" destId="{65F64760-4962-264D-8200-BFB3CE057398}" srcOrd="0" destOrd="0" presId="urn:microsoft.com/office/officeart/2005/8/layout/lProcess2"/>
    <dgm:cxn modelId="{13E6020A-D2D3-BD40-8480-9AD898AFFF04}" type="presParOf" srcId="{24E0BDBE-4582-544C-8963-250205123224}" destId="{80382FFE-DE13-9D45-A8EF-2DC8B220D416}" srcOrd="5" destOrd="0" presId="urn:microsoft.com/office/officeart/2005/8/layout/lProcess2"/>
    <dgm:cxn modelId="{8930B190-3A69-6F4B-A414-450B4C579C76}" type="presParOf" srcId="{24E0BDBE-4582-544C-8963-250205123224}" destId="{53F176EB-9FC0-644C-978E-BB98D8DE2B28}" srcOrd="6" destOrd="0" presId="urn:microsoft.com/office/officeart/2005/8/layout/lProcess2"/>
    <dgm:cxn modelId="{F8467F57-810A-B745-A7C6-72784C26B8FC}" type="presParOf" srcId="{53F176EB-9FC0-644C-978E-BB98D8DE2B28}" destId="{1780A409-40A8-FC4D-B6F6-DDE3780A5EE1}" srcOrd="0" destOrd="0" presId="urn:microsoft.com/office/officeart/2005/8/layout/lProcess2"/>
    <dgm:cxn modelId="{479C9FC1-E362-604F-8418-72F17116C44A}" type="presParOf" srcId="{53F176EB-9FC0-644C-978E-BB98D8DE2B28}" destId="{1E7935A4-D16C-3B44-ABBB-DB845569236E}" srcOrd="1" destOrd="0" presId="urn:microsoft.com/office/officeart/2005/8/layout/lProcess2"/>
    <dgm:cxn modelId="{0BEA4D52-0244-0345-81ED-ED58E9967918}" type="presParOf" srcId="{53F176EB-9FC0-644C-978E-BB98D8DE2B28}" destId="{CA2EAD4C-60F0-0442-AAA8-ECABC7235F59}" srcOrd="2" destOrd="0" presId="urn:microsoft.com/office/officeart/2005/8/layout/lProcess2"/>
    <dgm:cxn modelId="{44EAF0C7-320E-5046-AAC4-57FE353DFCC8}" type="presParOf" srcId="{CA2EAD4C-60F0-0442-AAA8-ECABC7235F59}" destId="{241AF3B7-AC00-A646-8196-ECCC67AE3C1C}" srcOrd="0" destOrd="0" presId="urn:microsoft.com/office/officeart/2005/8/layout/lProcess2"/>
    <dgm:cxn modelId="{B1233D67-7616-494E-AC40-80CFAFD865A0}" type="presParOf" srcId="{241AF3B7-AC00-A646-8196-ECCC67AE3C1C}" destId="{A594F0DC-0987-834E-B36D-EF0A1E13AA4F}" srcOrd="0" destOrd="0" presId="urn:microsoft.com/office/officeart/2005/8/layout/lProcess2"/>
    <dgm:cxn modelId="{9C84EC37-4ADA-104F-AF58-6DFC56330916}" type="presParOf" srcId="{24E0BDBE-4582-544C-8963-250205123224}" destId="{1F450AB7-09EF-6E4A-B388-5B35086A794A}" srcOrd="7" destOrd="0" presId="urn:microsoft.com/office/officeart/2005/8/layout/lProcess2"/>
    <dgm:cxn modelId="{A6910312-9269-244A-A24D-FAEF9D383CD8}" type="presParOf" srcId="{24E0BDBE-4582-544C-8963-250205123224}" destId="{7E146254-C99B-854D-A998-C20D23840C5F}" srcOrd="8" destOrd="0" presId="urn:microsoft.com/office/officeart/2005/8/layout/lProcess2"/>
    <dgm:cxn modelId="{30BBCF0F-ACCB-5547-9DF2-2134E60BE9A2}" type="presParOf" srcId="{7E146254-C99B-854D-A998-C20D23840C5F}" destId="{02D0EA8E-2F99-4F48-BE72-93FBD45D331E}" srcOrd="0" destOrd="0" presId="urn:microsoft.com/office/officeart/2005/8/layout/lProcess2"/>
    <dgm:cxn modelId="{BA7BF53A-7EF7-C647-B438-4166BF57C954}" type="presParOf" srcId="{7E146254-C99B-854D-A998-C20D23840C5F}" destId="{373310CF-1FF9-A84E-98E3-2198E819FB29}" srcOrd="1" destOrd="0" presId="urn:microsoft.com/office/officeart/2005/8/layout/lProcess2"/>
    <dgm:cxn modelId="{247729D6-BF67-194A-85C4-26B85F9FCCD6}" type="presParOf" srcId="{7E146254-C99B-854D-A998-C20D23840C5F}" destId="{2DA7B33F-F132-8D4B-84B7-D9380270CD3D}" srcOrd="2" destOrd="0" presId="urn:microsoft.com/office/officeart/2005/8/layout/lProcess2"/>
    <dgm:cxn modelId="{7850006B-AC8D-3C4E-ADBF-E7CF171D2EF6}" type="presParOf" srcId="{2DA7B33F-F132-8D4B-84B7-D9380270CD3D}" destId="{596D463F-A139-0D4D-B337-03369CD01F08}" srcOrd="0" destOrd="0" presId="urn:microsoft.com/office/officeart/2005/8/layout/lProcess2"/>
    <dgm:cxn modelId="{BFFAF4C9-9622-9A49-B75A-1F27CDF65CC3}" type="presParOf" srcId="{596D463F-A139-0D4D-B337-03369CD01F08}" destId="{7B64A146-C0A8-8940-9124-D931298D8CF9}" srcOrd="0" destOrd="0" presId="urn:microsoft.com/office/officeart/2005/8/layout/lProcess2"/>
    <dgm:cxn modelId="{E2685493-A94A-AD42-8E1C-4E152C095FDF}" type="presParOf" srcId="{24E0BDBE-4582-544C-8963-250205123224}" destId="{C2326672-C06D-F24A-A648-046AC6141E11}" srcOrd="9" destOrd="0" presId="urn:microsoft.com/office/officeart/2005/8/layout/lProcess2"/>
    <dgm:cxn modelId="{FAE3EA90-BFB6-D045-94CD-2F07A7B1DD53}" type="presParOf" srcId="{24E0BDBE-4582-544C-8963-250205123224}" destId="{43C8EEDF-7C17-3C4D-BE6C-1CE9694ED576}" srcOrd="10" destOrd="0" presId="urn:microsoft.com/office/officeart/2005/8/layout/lProcess2"/>
    <dgm:cxn modelId="{B6F5E6A9-5BE3-F246-9031-55A1F3683767}" type="presParOf" srcId="{43C8EEDF-7C17-3C4D-BE6C-1CE9694ED576}" destId="{E0C1B328-6EE2-9646-B970-3DC2BBC44A27}" srcOrd="0" destOrd="0" presId="urn:microsoft.com/office/officeart/2005/8/layout/lProcess2"/>
    <dgm:cxn modelId="{97A85D0A-F6BD-9B4F-9948-3BC98479555E}" type="presParOf" srcId="{43C8EEDF-7C17-3C4D-BE6C-1CE9694ED576}" destId="{9E8921A8-2576-984F-ACDF-8FA1DD30ECB0}" srcOrd="1" destOrd="0" presId="urn:microsoft.com/office/officeart/2005/8/layout/lProcess2"/>
    <dgm:cxn modelId="{22CFDCE2-8C7E-D54A-B0F3-29FFD9DBD396}" type="presParOf" srcId="{43C8EEDF-7C17-3C4D-BE6C-1CE9694ED576}" destId="{7A852929-3C72-1541-9CDA-80AED5E6E5B4}" srcOrd="2" destOrd="0" presId="urn:microsoft.com/office/officeart/2005/8/layout/lProcess2"/>
    <dgm:cxn modelId="{226DC56D-21F9-7946-88D8-0340E8FC2905}" type="presParOf" srcId="{7A852929-3C72-1541-9CDA-80AED5E6E5B4}" destId="{DE9041AA-A3A3-1643-B358-A2E296AFCEAA}" srcOrd="0" destOrd="0" presId="urn:microsoft.com/office/officeart/2005/8/layout/lProcess2"/>
    <dgm:cxn modelId="{11BE7332-55EA-B249-B3D8-9743795085AC}" type="presParOf" srcId="{DE9041AA-A3A3-1643-B358-A2E296AFCEAA}" destId="{3365488A-89BC-3D4A-B118-9EF5A0947EA3}"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C0440-96E9-49FD-9677-A5ABAD3F0B16}">
      <dsp:nvSpPr>
        <dsp:cNvPr id="0" name=""/>
        <dsp:cNvSpPr/>
      </dsp:nvSpPr>
      <dsp:spPr>
        <a:xfrm>
          <a:off x="0" y="571496"/>
          <a:ext cx="7315200" cy="15590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Network security</a:t>
          </a:r>
          <a:endParaRPr lang="it-IT" sz="6500" kern="1200" dirty="0"/>
        </a:p>
      </dsp:txBody>
      <dsp:txXfrm>
        <a:off x="76105" y="647601"/>
        <a:ext cx="7162990" cy="1406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49BD4-CB10-4E23-9359-27EA615C98AA}">
      <dsp:nvSpPr>
        <dsp:cNvPr id="0" name=""/>
        <dsp:cNvSpPr/>
      </dsp:nvSpPr>
      <dsp:spPr>
        <a:xfrm>
          <a:off x="0" y="509427"/>
          <a:ext cx="7315200" cy="15970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Public key cryptography - Hashes	</a:t>
          </a:r>
          <a:endParaRPr lang="it-IT" sz="4000" kern="1200" dirty="0"/>
        </a:p>
      </dsp:txBody>
      <dsp:txXfrm>
        <a:off x="77962" y="587389"/>
        <a:ext cx="7159276" cy="14411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6384E-7F5E-0C46-B09E-DD5887B1D990}">
      <dsp:nvSpPr>
        <dsp:cNvPr id="0" name=""/>
        <dsp:cNvSpPr/>
      </dsp:nvSpPr>
      <dsp:spPr>
        <a:xfrm>
          <a:off x="2039" y="0"/>
          <a:ext cx="2000975" cy="4867274"/>
        </a:xfrm>
        <a:prstGeom prst="roundRect">
          <a:avLst>
            <a:gd name="adj" fmla="val 10000"/>
          </a:avLst>
        </a:prstGeom>
        <a:solidFill>
          <a:schemeClr val="bg1"/>
        </a:solidFill>
        <a:ln>
          <a:noFill/>
        </a:ln>
        <a:effectLst>
          <a:glow rad="101600">
            <a:schemeClr val="accent1">
              <a:alpha val="75000"/>
            </a:schemeClr>
          </a:glow>
          <a:softEdge rad="101600"/>
        </a:effectLst>
      </dsp:spPr>
      <dsp:style>
        <a:lnRef idx="0">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Commonly used to create a one-way password file</a:t>
          </a:r>
        </a:p>
      </dsp:txBody>
      <dsp:txXfrm>
        <a:off x="2039" y="0"/>
        <a:ext cx="2000975" cy="1460182"/>
      </dsp:txXfrm>
    </dsp:sp>
    <dsp:sp modelId="{9A5C8B54-E8B9-5144-A712-533FDFDCB980}">
      <dsp:nvSpPr>
        <dsp:cNvPr id="0" name=""/>
        <dsp:cNvSpPr/>
      </dsp:nvSpPr>
      <dsp:spPr>
        <a:xfrm>
          <a:off x="202136" y="1461608"/>
          <a:ext cx="1600780" cy="146754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dirty="0"/>
            <a:t>When a user enters a password, the hash of that password is compared to the stored hash value for verification</a:t>
          </a:r>
        </a:p>
      </dsp:txBody>
      <dsp:txXfrm>
        <a:off x="245119" y="1504591"/>
        <a:ext cx="1514814" cy="1381583"/>
      </dsp:txXfrm>
    </dsp:sp>
    <dsp:sp modelId="{32190510-28D4-564D-8C61-CA1C4E71FFDA}">
      <dsp:nvSpPr>
        <dsp:cNvPr id="0" name=""/>
        <dsp:cNvSpPr/>
      </dsp:nvSpPr>
      <dsp:spPr>
        <a:xfrm>
          <a:off x="202136" y="3154935"/>
          <a:ext cx="1600780" cy="146754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dirty="0"/>
            <a:t>This approach to password protection is used by most operating systems </a:t>
          </a:r>
        </a:p>
      </dsp:txBody>
      <dsp:txXfrm>
        <a:off x="245119" y="3197918"/>
        <a:ext cx="1514814" cy="1381583"/>
      </dsp:txXfrm>
    </dsp:sp>
    <dsp:sp modelId="{5F7C211F-9042-EC43-AF3D-42BEB42044BE}">
      <dsp:nvSpPr>
        <dsp:cNvPr id="0" name=""/>
        <dsp:cNvSpPr/>
      </dsp:nvSpPr>
      <dsp:spPr>
        <a:xfrm>
          <a:off x="2153087" y="0"/>
          <a:ext cx="2000975" cy="4867274"/>
        </a:xfrm>
        <a:prstGeom prst="roundRect">
          <a:avLst>
            <a:gd name="adj" fmla="val 10000"/>
          </a:avLst>
        </a:prstGeom>
        <a:solidFill>
          <a:schemeClr val="bg1"/>
        </a:solidFill>
        <a:ln>
          <a:noFill/>
        </a:ln>
        <a:effectLst>
          <a:glow rad="101600">
            <a:schemeClr val="accent1">
              <a:alpha val="75000"/>
            </a:schemeClr>
          </a:glow>
          <a:softEdge rad="63500"/>
        </a:effectLst>
      </dsp:spPr>
      <dsp:style>
        <a:lnRef idx="0">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Can be used for intrusion and virus detection</a:t>
          </a:r>
        </a:p>
      </dsp:txBody>
      <dsp:txXfrm>
        <a:off x="2153087" y="0"/>
        <a:ext cx="2000975" cy="1460182"/>
      </dsp:txXfrm>
    </dsp:sp>
    <dsp:sp modelId="{BB3EEB33-7471-3C46-B37A-EF306DC11397}">
      <dsp:nvSpPr>
        <dsp:cNvPr id="0" name=""/>
        <dsp:cNvSpPr/>
      </dsp:nvSpPr>
      <dsp:spPr>
        <a:xfrm>
          <a:off x="2353185" y="1460598"/>
          <a:ext cx="1600780" cy="95622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dirty="0"/>
            <a:t>Store H(F) for each file on a system and secure the hash values</a:t>
          </a:r>
        </a:p>
      </dsp:txBody>
      <dsp:txXfrm>
        <a:off x="2381192" y="1488605"/>
        <a:ext cx="1544766" cy="900210"/>
      </dsp:txXfrm>
    </dsp:sp>
    <dsp:sp modelId="{219509CF-B5AE-824C-9137-90FE6F41E897}">
      <dsp:nvSpPr>
        <dsp:cNvPr id="0" name=""/>
        <dsp:cNvSpPr/>
      </dsp:nvSpPr>
      <dsp:spPr>
        <a:xfrm>
          <a:off x="2353185" y="2563934"/>
          <a:ext cx="1600780" cy="95622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dirty="0"/>
            <a:t>One can later determine if a file has been modified by recomputing H(F) </a:t>
          </a:r>
        </a:p>
      </dsp:txBody>
      <dsp:txXfrm>
        <a:off x="2381192" y="2591941"/>
        <a:ext cx="1544766" cy="900210"/>
      </dsp:txXfrm>
    </dsp:sp>
    <dsp:sp modelId="{BF798EF9-4DCA-F54E-BDEA-C66F968FF331}">
      <dsp:nvSpPr>
        <dsp:cNvPr id="0" name=""/>
        <dsp:cNvSpPr/>
      </dsp:nvSpPr>
      <dsp:spPr>
        <a:xfrm>
          <a:off x="2353185" y="3667270"/>
          <a:ext cx="1600780" cy="95622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dirty="0"/>
            <a:t>An intruder would need to change F without changing H(F)</a:t>
          </a:r>
        </a:p>
      </dsp:txBody>
      <dsp:txXfrm>
        <a:off x="2381192" y="3695277"/>
        <a:ext cx="1544766" cy="900210"/>
      </dsp:txXfrm>
    </dsp:sp>
    <dsp:sp modelId="{067782CD-F30A-47D3-B007-FA9E47CBBCC4}">
      <dsp:nvSpPr>
        <dsp:cNvPr id="0" name=""/>
        <dsp:cNvSpPr/>
      </dsp:nvSpPr>
      <dsp:spPr>
        <a:xfrm>
          <a:off x="4304136" y="0"/>
          <a:ext cx="2000975" cy="4867274"/>
        </a:xfrm>
        <a:prstGeom prst="roundRect">
          <a:avLst>
            <a:gd name="adj" fmla="val 10000"/>
          </a:avLst>
        </a:prstGeom>
        <a:solidFill>
          <a:schemeClr val="bg1"/>
        </a:solidFill>
        <a:ln>
          <a:noFill/>
        </a:ln>
        <a:effectLst>
          <a:glow rad="101600">
            <a:schemeClr val="accent1">
              <a:alpha val="75000"/>
            </a:schemeClr>
          </a:glow>
          <a:softEdge rad="63500"/>
        </a:effectLst>
      </dsp:spPr>
      <dsp:style>
        <a:lnRef idx="0">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Digital currency proof of work</a:t>
          </a:r>
        </a:p>
      </dsp:txBody>
      <dsp:txXfrm>
        <a:off x="4304136" y="0"/>
        <a:ext cx="2000975" cy="1460182"/>
      </dsp:txXfrm>
    </dsp:sp>
    <dsp:sp modelId="{D996A7CD-DC0F-4A68-B201-42388ACADEFE}">
      <dsp:nvSpPr>
        <dsp:cNvPr id="0" name=""/>
        <dsp:cNvSpPr/>
      </dsp:nvSpPr>
      <dsp:spPr>
        <a:xfrm>
          <a:off x="4504234" y="1460182"/>
          <a:ext cx="1600780" cy="316372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Sign transaction blocks by </a:t>
          </a:r>
          <a:r>
            <a:rPr lang="en-US" sz="1300" kern="1200" dirty="0" err="1"/>
            <a:t>bruteforcing</a:t>
          </a:r>
          <a:r>
            <a:rPr lang="en-US" sz="1300" kern="1200" dirty="0"/>
            <a:t> hash values with a fixed number of ‘0’s</a:t>
          </a:r>
          <a:endParaRPr lang="it-IT" sz="1300" kern="1200" dirty="0"/>
        </a:p>
      </dsp:txBody>
      <dsp:txXfrm>
        <a:off x="4551119" y="1507067"/>
        <a:ext cx="1507010" cy="3069958"/>
      </dsp:txXfrm>
    </dsp:sp>
    <dsp:sp modelId="{847E0B4C-8D6D-244B-9DA0-6F3A49E346AE}">
      <dsp:nvSpPr>
        <dsp:cNvPr id="0" name=""/>
        <dsp:cNvSpPr/>
      </dsp:nvSpPr>
      <dsp:spPr>
        <a:xfrm>
          <a:off x="6455185" y="0"/>
          <a:ext cx="2000975" cy="4867274"/>
        </a:xfrm>
        <a:prstGeom prst="roundRect">
          <a:avLst>
            <a:gd name="adj" fmla="val 10000"/>
          </a:avLst>
        </a:prstGeom>
        <a:solidFill>
          <a:schemeClr val="bg1"/>
        </a:solidFill>
        <a:ln>
          <a:noFill/>
        </a:ln>
        <a:effectLst>
          <a:glow rad="101600">
            <a:schemeClr val="accent1">
              <a:alpha val="75000"/>
            </a:schemeClr>
          </a:glow>
          <a:softEdge rad="63500"/>
        </a:effectLst>
      </dsp:spPr>
      <dsp:style>
        <a:lnRef idx="0">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Can be used to construct a pseudorandom function (PRF) or a pseudorandom number generator (PRNG)</a:t>
          </a:r>
        </a:p>
      </dsp:txBody>
      <dsp:txXfrm>
        <a:off x="6455185" y="0"/>
        <a:ext cx="2000975" cy="1460182"/>
      </dsp:txXfrm>
    </dsp:sp>
    <dsp:sp modelId="{2DE2D63A-4790-D443-97AA-DFD90F9B3785}">
      <dsp:nvSpPr>
        <dsp:cNvPr id="0" name=""/>
        <dsp:cNvSpPr/>
      </dsp:nvSpPr>
      <dsp:spPr>
        <a:xfrm>
          <a:off x="6655282" y="1460182"/>
          <a:ext cx="1600780" cy="316372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dirty="0"/>
            <a:t>A common application for a hash-based PRF is for the generation of symmetric keys</a:t>
          </a:r>
        </a:p>
      </dsp:txBody>
      <dsp:txXfrm>
        <a:off x="6702167" y="1507067"/>
        <a:ext cx="1507010" cy="3069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27EE2-FF3C-994D-A776-4D37484DD5FD}">
      <dsp:nvSpPr>
        <dsp:cNvPr id="0" name=""/>
        <dsp:cNvSpPr/>
      </dsp:nvSpPr>
      <dsp:spPr>
        <a:xfrm>
          <a:off x="5740" y="0"/>
          <a:ext cx="1322955" cy="4495800"/>
        </a:xfrm>
        <a:prstGeom prst="roundRect">
          <a:avLst>
            <a:gd name="adj" fmla="val 10000"/>
          </a:avLst>
        </a:prstGeom>
        <a:solidFill>
          <a:schemeClr val="bg1"/>
        </a:solidFill>
        <a:ln>
          <a:solidFill>
            <a:schemeClr val="accent1"/>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Plaintext</a:t>
          </a:r>
          <a:endParaRPr lang="en-US" sz="2000" kern="1200" dirty="0"/>
        </a:p>
      </dsp:txBody>
      <dsp:txXfrm>
        <a:off x="5740" y="0"/>
        <a:ext cx="1322955" cy="1348740"/>
      </dsp:txXfrm>
    </dsp:sp>
    <dsp:sp modelId="{36E59498-7C13-1140-A51E-5D3A8D84CC22}">
      <dsp:nvSpPr>
        <dsp:cNvPr id="0" name=""/>
        <dsp:cNvSpPr/>
      </dsp:nvSpPr>
      <dsp:spPr>
        <a:xfrm>
          <a:off x="138035" y="1348740"/>
          <a:ext cx="1058364" cy="292227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AU" sz="1600" b="1" i="0" kern="1200" dirty="0"/>
            <a:t>The readable message or data that is fed into the algorithm as input</a:t>
          </a:r>
        </a:p>
      </dsp:txBody>
      <dsp:txXfrm>
        <a:off x="169033" y="1379738"/>
        <a:ext cx="996368" cy="2860274"/>
      </dsp:txXfrm>
    </dsp:sp>
    <dsp:sp modelId="{2851CE41-8A79-8D45-BDED-E09AAFA1E6DB}">
      <dsp:nvSpPr>
        <dsp:cNvPr id="0" name=""/>
        <dsp:cNvSpPr/>
      </dsp:nvSpPr>
      <dsp:spPr>
        <a:xfrm>
          <a:off x="1427917" y="0"/>
          <a:ext cx="1459259" cy="4495800"/>
        </a:xfrm>
        <a:prstGeom prst="roundRect">
          <a:avLst>
            <a:gd name="adj" fmla="val 10000"/>
          </a:avLst>
        </a:prstGeom>
        <a:solidFill>
          <a:schemeClr val="bg1"/>
        </a:solidFill>
        <a:ln>
          <a:solidFill>
            <a:schemeClr val="accent1"/>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Encryption algorithm</a:t>
          </a:r>
        </a:p>
      </dsp:txBody>
      <dsp:txXfrm>
        <a:off x="1427917" y="0"/>
        <a:ext cx="1459259" cy="1348740"/>
      </dsp:txXfrm>
    </dsp:sp>
    <dsp:sp modelId="{6D1D3F2C-2E14-D14B-BE6E-9C2B6C4D677D}">
      <dsp:nvSpPr>
        <dsp:cNvPr id="0" name=""/>
        <dsp:cNvSpPr/>
      </dsp:nvSpPr>
      <dsp:spPr>
        <a:xfrm>
          <a:off x="1530540" y="1348740"/>
          <a:ext cx="1254013" cy="292227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AU" sz="1600" b="1" i="0" kern="1200" dirty="0"/>
            <a:t>Performs various </a:t>
          </a:r>
          <a:r>
            <a:rPr lang="en-AU" sz="1600" b="1" i="0" kern="1200" dirty="0" err="1"/>
            <a:t>transforma-tions</a:t>
          </a:r>
          <a:r>
            <a:rPr lang="en-AU" sz="1600" b="1" i="0" kern="1200" dirty="0"/>
            <a:t> on the plaintext</a:t>
          </a:r>
        </a:p>
      </dsp:txBody>
      <dsp:txXfrm>
        <a:off x="1567269" y="1385469"/>
        <a:ext cx="1180555" cy="2848812"/>
      </dsp:txXfrm>
    </dsp:sp>
    <dsp:sp modelId="{0CE6E98A-073C-EA48-AF0E-CA7DAE973DFD}">
      <dsp:nvSpPr>
        <dsp:cNvPr id="0" name=""/>
        <dsp:cNvSpPr/>
      </dsp:nvSpPr>
      <dsp:spPr>
        <a:xfrm>
          <a:off x="2986398" y="0"/>
          <a:ext cx="1322955" cy="4495800"/>
        </a:xfrm>
        <a:prstGeom prst="roundRect">
          <a:avLst>
            <a:gd name="adj" fmla="val 10000"/>
          </a:avLst>
        </a:prstGeom>
        <a:solidFill>
          <a:schemeClr val="bg1"/>
        </a:solidFill>
        <a:ln>
          <a:solidFill>
            <a:schemeClr val="accent1"/>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Public key</a:t>
          </a:r>
        </a:p>
      </dsp:txBody>
      <dsp:txXfrm>
        <a:off x="2986398" y="0"/>
        <a:ext cx="1322955" cy="1348740"/>
      </dsp:txXfrm>
    </dsp:sp>
    <dsp:sp modelId="{65F64760-4962-264D-8200-BFB3CE057398}">
      <dsp:nvSpPr>
        <dsp:cNvPr id="0" name=""/>
        <dsp:cNvSpPr/>
      </dsp:nvSpPr>
      <dsp:spPr>
        <a:xfrm>
          <a:off x="3050847" y="1348740"/>
          <a:ext cx="1194057" cy="292227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AU" sz="1600" b="1" i="0" kern="1200" dirty="0"/>
            <a:t>Used for encryption or decryption</a:t>
          </a:r>
        </a:p>
      </dsp:txBody>
      <dsp:txXfrm>
        <a:off x="3085820" y="1383713"/>
        <a:ext cx="1124111" cy="2852324"/>
      </dsp:txXfrm>
    </dsp:sp>
    <dsp:sp modelId="{1780A409-40A8-FC4D-B6F6-DDE3780A5EE1}">
      <dsp:nvSpPr>
        <dsp:cNvPr id="0" name=""/>
        <dsp:cNvSpPr/>
      </dsp:nvSpPr>
      <dsp:spPr>
        <a:xfrm>
          <a:off x="4408575" y="0"/>
          <a:ext cx="1322955" cy="4495800"/>
        </a:xfrm>
        <a:prstGeom prst="roundRect">
          <a:avLst>
            <a:gd name="adj" fmla="val 10000"/>
          </a:avLst>
        </a:prstGeom>
        <a:solidFill>
          <a:schemeClr val="bg1"/>
        </a:solidFill>
        <a:ln>
          <a:solidFill>
            <a:schemeClr val="accent1"/>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Private key</a:t>
          </a:r>
        </a:p>
      </dsp:txBody>
      <dsp:txXfrm>
        <a:off x="4408575" y="0"/>
        <a:ext cx="1322955" cy="1348740"/>
      </dsp:txXfrm>
    </dsp:sp>
    <dsp:sp modelId="{A594F0DC-0987-834E-B36D-EF0A1E13AA4F}">
      <dsp:nvSpPr>
        <dsp:cNvPr id="0" name=""/>
        <dsp:cNvSpPr/>
      </dsp:nvSpPr>
      <dsp:spPr>
        <a:xfrm>
          <a:off x="4497520" y="1348740"/>
          <a:ext cx="1145065" cy="292227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AU" sz="1600" b="1" i="0" kern="1200" dirty="0"/>
            <a:t>Used for encryption or decryption</a:t>
          </a:r>
        </a:p>
      </dsp:txBody>
      <dsp:txXfrm>
        <a:off x="4531058" y="1382278"/>
        <a:ext cx="1077989" cy="2855194"/>
      </dsp:txXfrm>
    </dsp:sp>
    <dsp:sp modelId="{02D0EA8E-2F99-4F48-BE72-93FBD45D331E}">
      <dsp:nvSpPr>
        <dsp:cNvPr id="0" name=""/>
        <dsp:cNvSpPr/>
      </dsp:nvSpPr>
      <dsp:spPr>
        <a:xfrm>
          <a:off x="5830753" y="0"/>
          <a:ext cx="1322955" cy="4495800"/>
        </a:xfrm>
        <a:prstGeom prst="roundRect">
          <a:avLst>
            <a:gd name="adj" fmla="val 10000"/>
          </a:avLst>
        </a:prstGeom>
        <a:solidFill>
          <a:schemeClr val="bg1"/>
        </a:solidFill>
        <a:ln>
          <a:solidFill>
            <a:schemeClr val="accent1"/>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a:t>Ciphertext</a:t>
          </a:r>
          <a:endParaRPr lang="en-AU" sz="2000" kern="1200" dirty="0"/>
        </a:p>
      </dsp:txBody>
      <dsp:txXfrm>
        <a:off x="5830753" y="0"/>
        <a:ext cx="1322955" cy="1348740"/>
      </dsp:txXfrm>
    </dsp:sp>
    <dsp:sp modelId="{7B64A146-C0A8-8940-9124-D931298D8CF9}">
      <dsp:nvSpPr>
        <dsp:cNvPr id="0" name=""/>
        <dsp:cNvSpPr/>
      </dsp:nvSpPr>
      <dsp:spPr>
        <a:xfrm>
          <a:off x="5963048" y="1348740"/>
          <a:ext cx="1058364" cy="292227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AU" sz="1600" b="1" i="0" kern="1200" dirty="0"/>
            <a:t>The scrambled message produced as output</a:t>
          </a:r>
        </a:p>
      </dsp:txBody>
      <dsp:txXfrm>
        <a:off x="5994046" y="1379738"/>
        <a:ext cx="996368" cy="2860274"/>
      </dsp:txXfrm>
    </dsp:sp>
    <dsp:sp modelId="{E0C1B328-6EE2-9646-B970-3DC2BBC44A27}">
      <dsp:nvSpPr>
        <dsp:cNvPr id="0" name=""/>
        <dsp:cNvSpPr/>
      </dsp:nvSpPr>
      <dsp:spPr>
        <a:xfrm>
          <a:off x="7255957" y="0"/>
          <a:ext cx="1322955" cy="4495800"/>
        </a:xfrm>
        <a:prstGeom prst="roundRect">
          <a:avLst>
            <a:gd name="adj" fmla="val 10000"/>
          </a:avLst>
        </a:prstGeom>
        <a:solidFill>
          <a:schemeClr val="bg1"/>
        </a:solidFill>
        <a:ln>
          <a:solidFill>
            <a:schemeClr val="accent1"/>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a:t>Decryption algorithm</a:t>
          </a:r>
          <a:endParaRPr lang="en-AU" sz="2000" kern="1200" dirty="0"/>
        </a:p>
      </dsp:txBody>
      <dsp:txXfrm>
        <a:off x="7255957" y="0"/>
        <a:ext cx="1322955" cy="1348740"/>
      </dsp:txXfrm>
    </dsp:sp>
    <dsp:sp modelId="{3365488A-89BC-3D4A-B118-9EF5A0947EA3}">
      <dsp:nvSpPr>
        <dsp:cNvPr id="0" name=""/>
        <dsp:cNvSpPr/>
      </dsp:nvSpPr>
      <dsp:spPr>
        <a:xfrm>
          <a:off x="7252930" y="1350166"/>
          <a:ext cx="1329009" cy="291941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AU" sz="1600" b="1" i="0" kern="1200" dirty="0"/>
            <a:t>Accepts the </a:t>
          </a:r>
          <a:r>
            <a:rPr lang="en-AU" sz="1600" b="1" i="0" kern="1200" dirty="0" err="1"/>
            <a:t>ciphertext</a:t>
          </a:r>
          <a:r>
            <a:rPr lang="en-AU" sz="1600" b="1" i="0" kern="1200" dirty="0"/>
            <a:t> and the matching key and produces the original plaintext</a:t>
          </a:r>
        </a:p>
      </dsp:txBody>
      <dsp:txXfrm>
        <a:off x="7291855" y="1389091"/>
        <a:ext cx="1251159" cy="28415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85F0F47-0893-4E41-A564-739783C19E3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ea typeface="+mn-ea"/>
              </a:defRPr>
            </a:lvl1pPr>
          </a:lstStyle>
          <a:p>
            <a:pPr>
              <a:defRPr/>
            </a:pPr>
            <a:endParaRPr lang="en-US"/>
          </a:p>
        </p:txBody>
      </p:sp>
      <p:sp>
        <p:nvSpPr>
          <p:cNvPr id="22531" name="Rectangle 3">
            <a:extLst>
              <a:ext uri="{FF2B5EF4-FFF2-40B4-BE49-F238E27FC236}">
                <a16:creationId xmlns:a16="http://schemas.microsoft.com/office/drawing/2014/main" id="{21845D1A-694B-44CD-82DB-41FA7325F4B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ea typeface="+mn-ea"/>
              </a:defRPr>
            </a:lvl1pPr>
          </a:lstStyle>
          <a:p>
            <a:pPr>
              <a:defRPr/>
            </a:pPr>
            <a:endParaRPr lang="en-US"/>
          </a:p>
        </p:txBody>
      </p:sp>
      <p:sp>
        <p:nvSpPr>
          <p:cNvPr id="28676" name="Rectangle 4">
            <a:extLst>
              <a:ext uri="{FF2B5EF4-FFF2-40B4-BE49-F238E27FC236}">
                <a16:creationId xmlns:a16="http://schemas.microsoft.com/office/drawing/2014/main" id="{C6EC39B2-2297-42CC-92A5-4C4C7587EE87}"/>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a:extLst>
              <a:ext uri="{FF2B5EF4-FFF2-40B4-BE49-F238E27FC236}">
                <a16:creationId xmlns:a16="http://schemas.microsoft.com/office/drawing/2014/main" id="{9A2CC15F-F598-46EA-88BC-84EE3496699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2534" name="Rectangle 6">
            <a:extLst>
              <a:ext uri="{FF2B5EF4-FFF2-40B4-BE49-F238E27FC236}">
                <a16:creationId xmlns:a16="http://schemas.microsoft.com/office/drawing/2014/main" id="{2E3C134E-62E9-42E5-9E8D-6551DA8EBE68}"/>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ea typeface="+mn-ea"/>
              </a:defRPr>
            </a:lvl1pPr>
          </a:lstStyle>
          <a:p>
            <a:pPr>
              <a:defRPr/>
            </a:pPr>
            <a:endParaRPr lang="en-US"/>
          </a:p>
        </p:txBody>
      </p:sp>
      <p:sp>
        <p:nvSpPr>
          <p:cNvPr id="22535" name="Rectangle 7">
            <a:extLst>
              <a:ext uri="{FF2B5EF4-FFF2-40B4-BE49-F238E27FC236}">
                <a16:creationId xmlns:a16="http://schemas.microsoft.com/office/drawing/2014/main" id="{09E2B2E5-6988-48BF-AEF3-5915A77E7A8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6CF38EF-D7C1-47BC-8154-468B8023B181}" type="slidenum">
              <a:rPr lang="en-AU" altLang="it-IT"/>
              <a:pPr/>
              <a:t>‹#›</a:t>
            </a:fld>
            <a:endParaRPr lang="en-AU"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0D0CE30F-274D-4ACC-8AF5-0B00505F52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A75F759E-5CDD-465A-9EAD-5C1998531B5A}" type="slidenum">
              <a:rPr lang="en-AU" altLang="it-IT"/>
              <a:pPr eaLnBrk="1" hangingPunct="1">
                <a:spcBef>
                  <a:spcPct val="0"/>
                </a:spcBef>
              </a:pPr>
              <a:t>1</a:t>
            </a:fld>
            <a:endParaRPr lang="en-AU" altLang="it-IT"/>
          </a:p>
        </p:txBody>
      </p:sp>
      <p:sp>
        <p:nvSpPr>
          <p:cNvPr id="29699" name="Rectangle 2">
            <a:extLst>
              <a:ext uri="{FF2B5EF4-FFF2-40B4-BE49-F238E27FC236}">
                <a16:creationId xmlns:a16="http://schemas.microsoft.com/office/drawing/2014/main" id="{16B33464-A268-4A4B-AAFD-A57B8B798272}"/>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79C13927-4406-4376-96A7-86F72C9BAF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Lecture slides by Lawrie Brown for “Cryptography and Network Security”, 5/e, by William Stallings, Chapter 10 – “</a:t>
            </a:r>
            <a:r>
              <a:rPr lang="en-AU" altLang="it-IT">
                <a:latin typeface="Arial" panose="020B0604020202020204" pitchFamily="34" charset="0"/>
              </a:rPr>
              <a:t>Other Public Key Cryptosystems</a:t>
            </a:r>
            <a:r>
              <a:rPr lang="en-US" altLang="it-IT">
                <a:latin typeface="Arial" panose="020B0604020202020204" pitchFamily="34" charset="0"/>
              </a:rPr>
              <a:t>”.</a:t>
            </a:r>
            <a:endParaRPr lang="en-AU" altLang="it-IT">
              <a:latin typeface="Arial" panose="020B0604020202020204" pitchFamily="34" charset="0"/>
            </a:endParaRPr>
          </a:p>
          <a:p>
            <a:pPr eaLnBrk="1" hangingPunct="1"/>
            <a:endParaRPr lang="en-US" altLang="it-IT">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6DC8771-D619-426B-ABE8-BFB116DCC6E6}"/>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ADD53BBA-E556-4578-8154-8C0466EA601D}"/>
              </a:ext>
            </a:extLst>
          </p:cNvPr>
          <p:cNvSpPr>
            <a:spLocks noGrp="1"/>
          </p:cNvSpPr>
          <p:nvPr>
            <p:ph type="body" idx="1"/>
          </p:nvPr>
        </p:nvSpPr>
        <p:spPr>
          <a:xfrm>
            <a:off x="457200" y="4343400"/>
            <a:ext cx="6019800" cy="4341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As with encryption algorithms, there are two categories of attacks on hash functions: brute-force attacks and cryptanalysis. A brute-force attack does not depend on the specific algorithm but depends only on bit length. In the case of a hash function, a brute-force attack depends only on the bit length of the hash value. A cryptanalysis, in contrast, is an attack based on weaknesses in a particular cryptographic algorithm. </a:t>
            </a:r>
          </a:p>
          <a:p>
            <a:pPr eaLnBrk="1" hangingPunct="1"/>
            <a:r>
              <a:rPr lang="en-US" altLang="it-IT">
                <a:latin typeface="Arial" panose="020B0604020202020204" pitchFamily="34" charset="0"/>
              </a:rPr>
              <a:t>For a preimage or second preimage attack, an adversary wishes to find a value </a:t>
            </a:r>
            <a:r>
              <a:rPr lang="en-US" altLang="it-IT" i="1">
                <a:latin typeface="Arial" panose="020B0604020202020204" pitchFamily="34" charset="0"/>
              </a:rPr>
              <a:t>y </a:t>
            </a:r>
            <a:r>
              <a:rPr lang="en-US" altLang="it-IT">
                <a:latin typeface="Arial" panose="020B0604020202020204" pitchFamily="34" charset="0"/>
              </a:rPr>
              <a:t>such that </a:t>
            </a:r>
            <a:r>
              <a:rPr lang="en-US" altLang="it-IT" i="1">
                <a:latin typeface="Arial" panose="020B0604020202020204" pitchFamily="34" charset="0"/>
              </a:rPr>
              <a:t>H(y) </a:t>
            </a:r>
            <a:r>
              <a:rPr lang="en-US" altLang="it-IT">
                <a:latin typeface="Arial" panose="020B0604020202020204" pitchFamily="34" charset="0"/>
              </a:rPr>
              <a:t>is equal to a given hash value h. The brute force method is to pick values of y at random and try each value until a collision occurs. For an </a:t>
            </a:r>
            <a:r>
              <a:rPr lang="en-US" altLang="it-IT" i="1">
                <a:latin typeface="Arial" panose="020B0604020202020204" pitchFamily="34" charset="0"/>
              </a:rPr>
              <a:t>m-bit </a:t>
            </a:r>
            <a:r>
              <a:rPr lang="en-US" altLang="it-IT">
                <a:latin typeface="Arial" panose="020B0604020202020204" pitchFamily="34" charset="0"/>
              </a:rPr>
              <a:t>hash value, the level of effort is proportional to 2</a:t>
            </a:r>
            <a:r>
              <a:rPr lang="en-US" altLang="it-IT" baseline="30000">
                <a:latin typeface="Arial" panose="020B0604020202020204" pitchFamily="34" charset="0"/>
              </a:rPr>
              <a:t>m</a:t>
            </a:r>
            <a:r>
              <a:rPr lang="en-US" altLang="it-IT">
                <a:latin typeface="Arial" panose="020B0604020202020204" pitchFamily="34" charset="0"/>
              </a:rPr>
              <a:t>. Specifically, the adversary would have to try, on average, 2</a:t>
            </a:r>
            <a:r>
              <a:rPr lang="en-US" altLang="it-IT" baseline="30000">
                <a:latin typeface="Arial" panose="020B0604020202020204" pitchFamily="34" charset="0"/>
              </a:rPr>
              <a:t>m–1 </a:t>
            </a:r>
            <a:r>
              <a:rPr lang="en-US" altLang="it-IT">
                <a:latin typeface="Arial" panose="020B0604020202020204" pitchFamily="34" charset="0"/>
              </a:rPr>
              <a:t>values of y to find one that generates a given hash value h</a:t>
            </a:r>
            <a:r>
              <a:rPr lang="en-US" altLang="it-IT" i="1">
                <a:latin typeface="Arial" panose="020B0604020202020204" pitchFamily="34" charset="0"/>
              </a:rPr>
              <a:t>. </a:t>
            </a:r>
          </a:p>
          <a:p>
            <a:pPr eaLnBrk="1" hangingPunct="1"/>
            <a:r>
              <a:rPr lang="en-US" altLang="it-IT">
                <a:latin typeface="Arial" panose="020B0604020202020204" pitchFamily="34" charset="0"/>
              </a:rPr>
              <a:t>For a collision resistant attack, an adversary wishes to find two messages or data blocks, x and </a:t>
            </a:r>
            <a:r>
              <a:rPr lang="en-US" altLang="it-IT" i="1">
                <a:latin typeface="Arial" panose="020B0604020202020204" pitchFamily="34" charset="0"/>
              </a:rPr>
              <a:t>y, </a:t>
            </a:r>
            <a:r>
              <a:rPr lang="en-US" altLang="it-IT">
                <a:latin typeface="Arial" panose="020B0604020202020204" pitchFamily="34" charset="0"/>
              </a:rPr>
              <a:t>that yield the same hash function: H(x) = H(y). This requires much less effort than a preimage or second preimage attack. The effort required is explained by a mathematical result referred to as the birthday paradox (next slide).</a:t>
            </a:r>
          </a:p>
          <a:p>
            <a:pPr eaLnBrk="1" hangingPunct="1"/>
            <a:r>
              <a:rPr lang="en-US" altLang="it-IT">
                <a:latin typeface="Arial" panose="020B0604020202020204" pitchFamily="34" charset="0"/>
              </a:rPr>
              <a:t>If collision resistance is required, then the value 2</a:t>
            </a:r>
            <a:r>
              <a:rPr lang="en-US" altLang="it-IT" i="1" baseline="30000">
                <a:latin typeface="Arial" panose="020B0604020202020204" pitchFamily="34" charset="0"/>
              </a:rPr>
              <a:t>m/2 </a:t>
            </a:r>
            <a:r>
              <a:rPr lang="en-US" altLang="it-IT">
                <a:latin typeface="Arial" panose="020B0604020202020204" pitchFamily="34" charset="0"/>
              </a:rPr>
              <a:t>determines the strength of the hash code against brute-force attacks. Van Oorschot and Wiener presented a design for a $10 million collision search machine for MD5, which has a 128-bit hash length, that could find a collision in 24 days. Thus a 128-bit code may be viewed as inadequate. The next step up, if a hash code is treated as a sequence of 32 bits, is a 160-bit hash length. With a hash length of 160 bits, the same search machine would require over four thousand years to find a collision. With today's technology, the time would be much shorter, so that 160 bits now appears suspect. </a:t>
            </a:r>
          </a:p>
        </p:txBody>
      </p:sp>
      <p:sp>
        <p:nvSpPr>
          <p:cNvPr id="22532" name="Slide Number Placeholder 3">
            <a:extLst>
              <a:ext uri="{FF2B5EF4-FFF2-40B4-BE49-F238E27FC236}">
                <a16:creationId xmlns:a16="http://schemas.microsoft.com/office/drawing/2014/main" id="{EB14A19A-6DEE-499C-9784-185BCE3823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C98744C-8D7A-4C3F-8377-3D11BBFCFF4A}" type="slidenum">
              <a:rPr lang="en-AU" altLang="it-IT"/>
              <a:pPr>
                <a:spcBef>
                  <a:spcPct val="0"/>
                </a:spcBef>
              </a:pPr>
              <a:t>13</a:t>
            </a:fld>
            <a:endParaRPr lang="en-AU"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C27248A7-0C3D-BE42-AD30-26B10311FFD1}" type="slidenum">
              <a:rPr lang="en-AU">
                <a:latin typeface="Arial" pitchFamily="-84" charset="0"/>
              </a:rPr>
              <a:pPr/>
              <a:t>14</a:t>
            </a:fld>
            <a:endParaRPr lang="en-AU" dirty="0">
              <a:latin typeface="Arial" pitchFamily="-8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r>
              <a:rPr lang="en-US" sz="1200" kern="1200" baseline="0" dirty="0">
                <a:solidFill>
                  <a:schemeClr val="tx1"/>
                </a:solidFill>
                <a:latin typeface="Arial" charset="0"/>
                <a:ea typeface="ＭＳ Ｐゴシック" charset="-128"/>
                <a:cs typeface="ＭＳ Ｐゴシック" charset="-128"/>
              </a:rPr>
              <a:t>For a collision resistant attack, an adversary wishes</a:t>
            </a:r>
          </a:p>
          <a:p>
            <a:r>
              <a:rPr lang="en-US" sz="1200" kern="1200" baseline="0" dirty="0">
                <a:solidFill>
                  <a:schemeClr val="tx1"/>
                </a:solidFill>
                <a:latin typeface="Arial" charset="0"/>
                <a:ea typeface="ＭＳ Ｐゴシック" charset="-128"/>
                <a:cs typeface="ＭＳ Ｐゴシック" charset="-128"/>
              </a:rPr>
              <a:t>to find two messages or data blocks,</a:t>
            </a:r>
            <a:r>
              <a:rPr lang="en-US" sz="1200" i="1" kern="1200" baseline="0" dirty="0">
                <a:solidFill>
                  <a:schemeClr val="tx1"/>
                </a:solidFill>
                <a:latin typeface="Arial" charset="0"/>
                <a:ea typeface="ＭＳ Ｐゴシック" charset="-128"/>
                <a:cs typeface="ＭＳ Ｐゴシック" charset="-128"/>
              </a:rPr>
              <a:t> x  </a:t>
            </a:r>
            <a:r>
              <a:rPr lang="en-US" sz="1200" kern="1200" baseline="0" dirty="0">
                <a:solidFill>
                  <a:schemeClr val="tx1"/>
                </a:solidFill>
                <a:latin typeface="Arial" charset="0"/>
                <a:ea typeface="ＭＳ Ｐゴシック" charset="-128"/>
                <a:cs typeface="ＭＳ Ｐゴシック" charset="-128"/>
              </a:rPr>
              <a:t>and </a:t>
            </a:r>
            <a:r>
              <a:rPr lang="en-US" sz="1200" i="1" kern="1200" baseline="0" dirty="0">
                <a:solidFill>
                  <a:schemeClr val="tx1"/>
                </a:solidFill>
                <a:latin typeface="Arial" charset="0"/>
                <a:ea typeface="ＭＳ Ｐゴシック" charset="-128"/>
                <a:cs typeface="ＭＳ Ｐゴシック" charset="-128"/>
              </a:rPr>
              <a:t>y</a:t>
            </a:r>
            <a:r>
              <a:rPr lang="en-US" sz="1200" kern="1200" baseline="0" dirty="0">
                <a:solidFill>
                  <a:schemeClr val="tx1"/>
                </a:solidFill>
                <a:latin typeface="Arial" charset="0"/>
                <a:ea typeface="ＭＳ Ｐゴシック" charset="-128"/>
                <a:cs typeface="ＭＳ Ｐゴシック" charset="-128"/>
              </a:rPr>
              <a:t> , that yield the same hash function:</a:t>
            </a:r>
          </a:p>
          <a:p>
            <a:r>
              <a:rPr lang="en-US" sz="1200" kern="1200" baseline="0" dirty="0">
                <a:solidFill>
                  <a:schemeClr val="tx1"/>
                </a:solidFill>
                <a:latin typeface="Arial" charset="0"/>
                <a:ea typeface="ＭＳ Ｐゴシック" charset="-128"/>
                <a:cs typeface="ＭＳ Ｐゴシック" charset="-128"/>
              </a:rPr>
              <a:t>H(</a:t>
            </a:r>
            <a:r>
              <a:rPr lang="en-US" sz="1200" i="1" kern="1200" baseline="0" dirty="0">
                <a:solidFill>
                  <a:schemeClr val="tx1"/>
                </a:solidFill>
                <a:latin typeface="Arial" charset="0"/>
                <a:ea typeface="ＭＳ Ｐゴシック" charset="-128"/>
                <a:cs typeface="ＭＳ Ｐゴシック" charset="-128"/>
              </a:rPr>
              <a:t>x</a:t>
            </a:r>
            <a:r>
              <a:rPr lang="en-US" sz="1200" kern="1200" baseline="0" dirty="0">
                <a:solidFill>
                  <a:schemeClr val="tx1"/>
                </a:solidFill>
                <a:latin typeface="Arial" charset="0"/>
                <a:ea typeface="ＭＳ Ｐゴシック" charset="-128"/>
                <a:cs typeface="ＭＳ Ｐゴシック" charset="-128"/>
              </a:rPr>
              <a:t>) =  H(</a:t>
            </a:r>
            <a:r>
              <a:rPr lang="en-US" sz="1200" i="1" kern="1200" baseline="0" dirty="0">
                <a:solidFill>
                  <a:schemeClr val="tx1"/>
                </a:solidFill>
                <a:latin typeface="Arial" charset="0"/>
                <a:ea typeface="ＭＳ Ｐゴシック" charset="-128"/>
                <a:cs typeface="ＭＳ Ｐゴシック" charset="-128"/>
              </a:rPr>
              <a:t>y</a:t>
            </a:r>
            <a:r>
              <a:rPr lang="en-US" sz="1200" kern="1200" baseline="0" dirty="0">
                <a:solidFill>
                  <a:schemeClr val="tx1"/>
                </a:solidFill>
                <a:latin typeface="Arial" charset="0"/>
                <a:ea typeface="ＭＳ Ｐゴシック" charset="-128"/>
                <a:cs typeface="ＭＳ Ｐゴシック" charset="-128"/>
              </a:rPr>
              <a:t>). This turns out to require considerably less effort than a preimage or</a:t>
            </a:r>
          </a:p>
          <a:p>
            <a:r>
              <a:rPr lang="en-US" sz="1200" kern="1200" baseline="0" dirty="0">
                <a:solidFill>
                  <a:schemeClr val="tx1"/>
                </a:solidFill>
                <a:latin typeface="Arial" charset="0"/>
                <a:ea typeface="ＭＳ Ｐゴシック" charset="-128"/>
                <a:cs typeface="ＭＳ Ｐゴシック" charset="-128"/>
              </a:rPr>
              <a:t>second preimage attack. The effort required is explained by a mathematical result</a:t>
            </a:r>
          </a:p>
          <a:p>
            <a:r>
              <a:rPr lang="en-US" sz="1200" kern="1200" baseline="0" dirty="0">
                <a:solidFill>
                  <a:schemeClr val="tx1"/>
                </a:solidFill>
                <a:latin typeface="Arial" charset="0"/>
                <a:ea typeface="ＭＳ Ｐゴシック" charset="-128"/>
                <a:cs typeface="ＭＳ Ｐゴシック" charset="-128"/>
              </a:rPr>
              <a:t>referred to as the </a:t>
            </a:r>
            <a:r>
              <a:rPr lang="en-US" sz="1200" b="1" kern="1200" baseline="0" dirty="0">
                <a:solidFill>
                  <a:schemeClr val="tx1"/>
                </a:solidFill>
                <a:latin typeface="Arial" charset="0"/>
                <a:ea typeface="ＭＳ Ｐゴシック" charset="-128"/>
                <a:cs typeface="ＭＳ Ｐゴシック" charset="-128"/>
              </a:rPr>
              <a:t>birthday paradox</a:t>
            </a:r>
            <a:r>
              <a:rPr lang="en-US" sz="1200" kern="1200" baseline="0" dirty="0">
                <a:solidFill>
                  <a:schemeClr val="tx1"/>
                </a:solidFill>
                <a:latin typeface="Arial" charset="0"/>
                <a:ea typeface="ＭＳ Ｐゴシック" charset="-128"/>
                <a:cs typeface="ＭＳ Ｐゴシック" charset="-128"/>
              </a:rPr>
              <a:t>. In essence, if we choose random variables from a uniform distribution in the range 0 through N -  1, then the probability that a</a:t>
            </a:r>
          </a:p>
          <a:p>
            <a:r>
              <a:rPr lang="en-US" sz="1200" kern="1200" baseline="0" dirty="0">
                <a:solidFill>
                  <a:schemeClr val="tx1"/>
                </a:solidFill>
                <a:latin typeface="Arial" charset="0"/>
                <a:ea typeface="ＭＳ Ｐゴシック" charset="-128"/>
                <a:cs typeface="ＭＳ Ｐゴシック" charset="-128"/>
              </a:rPr>
              <a:t>repeated element is encountered exceeds 0.5 after √</a:t>
            </a:r>
            <a:r>
              <a:rPr lang="en-US" sz="1200" b="0" kern="1200" baseline="0" dirty="0">
                <a:solidFill>
                  <a:schemeClr val="tx1"/>
                </a:solidFill>
                <a:latin typeface="Arial" charset="0"/>
                <a:ea typeface="ＭＳ Ｐゴシック" charset="-128"/>
                <a:cs typeface="ＭＳ Ｐゴシック" charset="-128"/>
              </a:rPr>
              <a:t>N  choices have been made.</a:t>
            </a:r>
          </a:p>
          <a:p>
            <a:r>
              <a:rPr lang="en-US" sz="1200" kern="1200" baseline="0" dirty="0">
                <a:solidFill>
                  <a:schemeClr val="tx1"/>
                </a:solidFill>
                <a:latin typeface="Arial" charset="0"/>
                <a:ea typeface="ＭＳ Ｐゴシック" charset="-128"/>
                <a:cs typeface="ＭＳ Ｐゴシック" charset="-128"/>
              </a:rPr>
              <a:t>Thus, for an </a:t>
            </a:r>
            <a:r>
              <a:rPr lang="en-US" sz="1200" i="1" kern="1200" baseline="0" dirty="0">
                <a:solidFill>
                  <a:schemeClr val="tx1"/>
                </a:solidFill>
                <a:latin typeface="Arial" charset="0"/>
                <a:ea typeface="ＭＳ Ｐゴシック" charset="-128"/>
                <a:cs typeface="ＭＳ Ｐゴシック" charset="-128"/>
              </a:rPr>
              <a:t>m</a:t>
            </a:r>
            <a:r>
              <a:rPr lang="en-US" sz="1200" kern="1200" baseline="0" dirty="0">
                <a:solidFill>
                  <a:schemeClr val="tx1"/>
                </a:solidFill>
                <a:latin typeface="Arial" charset="0"/>
                <a:ea typeface="ＭＳ Ｐゴシック" charset="-128"/>
                <a:cs typeface="ＭＳ Ｐゴシック" charset="-128"/>
              </a:rPr>
              <a:t>-bit hash value, if we pick data blocks at random, we can expect to</a:t>
            </a:r>
          </a:p>
          <a:p>
            <a:r>
              <a:rPr lang="en-US" sz="1200" kern="1200" baseline="0" dirty="0">
                <a:solidFill>
                  <a:schemeClr val="tx1"/>
                </a:solidFill>
                <a:latin typeface="Arial" charset="0"/>
                <a:ea typeface="ＭＳ Ｐゴシック" charset="-128"/>
                <a:cs typeface="ＭＳ Ｐゴシック" charset="-128"/>
              </a:rPr>
              <a:t>find two data blocks with the same hash value within √</a:t>
            </a:r>
            <a:r>
              <a:rPr lang="en-US" sz="1200" b="0" kern="1200" baseline="0" dirty="0">
                <a:solidFill>
                  <a:schemeClr val="tx1"/>
                </a:solidFill>
                <a:latin typeface="Arial" charset="0"/>
                <a:ea typeface="ＭＳ Ｐゴシック" charset="-128"/>
                <a:cs typeface="ＭＳ Ｐゴシック" charset="-128"/>
              </a:rPr>
              <a:t>2</a:t>
            </a:r>
            <a:r>
              <a:rPr lang="en-US" sz="1200" b="0" kern="1200" baseline="30000" dirty="0">
                <a:solidFill>
                  <a:schemeClr val="tx1"/>
                </a:solidFill>
                <a:latin typeface="Arial" charset="0"/>
                <a:ea typeface="ＭＳ Ｐゴシック" charset="-128"/>
                <a:cs typeface="ＭＳ Ｐゴシック" charset="-128"/>
              </a:rPr>
              <a:t>m</a:t>
            </a:r>
            <a:r>
              <a:rPr lang="en-US" sz="1200" b="0" kern="1200" baseline="0" dirty="0">
                <a:solidFill>
                  <a:schemeClr val="tx1"/>
                </a:solidFill>
                <a:latin typeface="Arial" charset="0"/>
                <a:ea typeface="ＭＳ Ｐゴシック" charset="-128"/>
                <a:cs typeface="ＭＳ Ｐゴシック" charset="-128"/>
              </a:rPr>
              <a:t> =  2</a:t>
            </a:r>
            <a:r>
              <a:rPr lang="en-US" sz="1200" b="0" kern="1200" baseline="30000" dirty="0">
                <a:solidFill>
                  <a:schemeClr val="tx1"/>
                </a:solidFill>
                <a:latin typeface="Arial" charset="0"/>
                <a:ea typeface="ＭＳ Ｐゴシック" charset="-128"/>
                <a:cs typeface="ＭＳ Ｐゴシック" charset="-128"/>
              </a:rPr>
              <a:t>m/2  </a:t>
            </a:r>
            <a:r>
              <a:rPr lang="en-US" sz="1200" b="0" kern="1200" baseline="0" dirty="0">
                <a:solidFill>
                  <a:schemeClr val="tx1"/>
                </a:solidFill>
                <a:latin typeface="Arial" charset="0"/>
                <a:ea typeface="ＭＳ Ｐゴシック" charset="-128"/>
                <a:cs typeface="ＭＳ Ｐゴシック" charset="-128"/>
              </a:rPr>
              <a:t>attempts. The</a:t>
            </a:r>
          </a:p>
          <a:p>
            <a:r>
              <a:rPr lang="en-US" sz="1200" kern="1200" baseline="0" dirty="0">
                <a:solidFill>
                  <a:schemeClr val="tx1"/>
                </a:solidFill>
                <a:latin typeface="Arial" charset="0"/>
                <a:ea typeface="ＭＳ Ｐゴシック" charset="-128"/>
                <a:cs typeface="ＭＳ Ｐゴシック" charset="-128"/>
              </a:rPr>
              <a:t>mathematical derivation of this result is found in Appendix E.</a:t>
            </a:r>
          </a:p>
          <a:p>
            <a:endParaRPr lang="en-US" sz="1200" kern="1200" baseline="0" dirty="0">
              <a:solidFill>
                <a:schemeClr val="tx1"/>
              </a:solidFill>
              <a:latin typeface="Arial" charset="0"/>
              <a:ea typeface="ＭＳ Ｐゴシック" charset="-128"/>
              <a:cs typeface="ＭＳ Ｐゴシック" charset="-128"/>
            </a:endParaRPr>
          </a:p>
          <a:p>
            <a:r>
              <a:rPr lang="en-US" sz="1200" kern="1200" baseline="0" dirty="0">
                <a:solidFill>
                  <a:schemeClr val="tx1"/>
                </a:solidFill>
                <a:latin typeface="Arial" charset="0"/>
                <a:ea typeface="ＭＳ Ｐゴシック" charset="-128"/>
                <a:cs typeface="ＭＳ Ｐゴシック" charset="-128"/>
              </a:rPr>
              <a:t> Yuval proposed the following strategy to exploit the birthday paradox in a</a:t>
            </a:r>
          </a:p>
          <a:p>
            <a:r>
              <a:rPr lang="en-US" sz="1200" kern="1200" baseline="0" dirty="0">
                <a:solidFill>
                  <a:schemeClr val="tx1"/>
                </a:solidFill>
                <a:latin typeface="Arial" charset="0"/>
                <a:ea typeface="ＭＳ Ｐゴシック" charset="-128"/>
                <a:cs typeface="ＭＳ Ｐゴシック" charset="-128"/>
              </a:rPr>
              <a:t>Collision resistant attack [YUVA79].</a:t>
            </a:r>
          </a:p>
          <a:p>
            <a:endParaRPr lang="en-US" sz="1200" kern="1200" baseline="0" dirty="0">
              <a:solidFill>
                <a:schemeClr val="tx1"/>
              </a:solidFill>
              <a:latin typeface="Arial" charset="0"/>
              <a:ea typeface="ＭＳ Ｐゴシック" charset="-128"/>
              <a:cs typeface="ＭＳ Ｐゴシック" charset="-128"/>
            </a:endParaRPr>
          </a:p>
          <a:p>
            <a:pPr marL="228600" indent="-228600">
              <a:buAutoNum type="arabicPeriod"/>
            </a:pPr>
            <a:r>
              <a:rPr lang="en-US" sz="1200" kern="1200" baseline="0" dirty="0">
                <a:solidFill>
                  <a:schemeClr val="tx1"/>
                </a:solidFill>
                <a:latin typeface="Arial" charset="0"/>
                <a:ea typeface="ＭＳ Ｐゴシック" charset="-128"/>
                <a:cs typeface="ＭＳ Ｐゴシック" charset="-128"/>
              </a:rPr>
              <a:t>The source, A, is prepared to sign a legitimate message </a:t>
            </a:r>
            <a:r>
              <a:rPr lang="en-US" sz="1200" i="1" kern="1200" baseline="0" dirty="0" err="1">
                <a:solidFill>
                  <a:schemeClr val="tx1"/>
                </a:solidFill>
                <a:latin typeface="Arial" charset="0"/>
                <a:ea typeface="ＭＳ Ｐゴシック" charset="-128"/>
                <a:cs typeface="ＭＳ Ｐゴシック" charset="-128"/>
              </a:rPr>
              <a:t>x</a:t>
            </a:r>
            <a:r>
              <a:rPr lang="en-US" sz="1200" kern="1200" baseline="0" dirty="0">
                <a:solidFill>
                  <a:schemeClr val="tx1"/>
                </a:solidFill>
                <a:latin typeface="Arial" charset="0"/>
                <a:ea typeface="ＭＳ Ｐゴシック" charset="-128"/>
                <a:cs typeface="ＭＳ Ｐゴシック" charset="-128"/>
              </a:rPr>
              <a:t> by appending the appropriate </a:t>
            </a:r>
            <a:r>
              <a:rPr lang="en-US" sz="1200" i="1" kern="1200" baseline="0" dirty="0" err="1">
                <a:solidFill>
                  <a:schemeClr val="tx1"/>
                </a:solidFill>
                <a:latin typeface="Arial" charset="0"/>
                <a:ea typeface="ＭＳ Ｐゴシック" charset="-128"/>
                <a:cs typeface="ＭＳ Ｐゴシック" charset="-128"/>
              </a:rPr>
              <a:t>m</a:t>
            </a:r>
            <a:r>
              <a:rPr lang="en-US" sz="1200" kern="1200" baseline="0" dirty="0">
                <a:solidFill>
                  <a:schemeClr val="tx1"/>
                </a:solidFill>
                <a:latin typeface="Arial" charset="0"/>
                <a:ea typeface="ＭＳ Ｐゴシック" charset="-128"/>
                <a:cs typeface="ＭＳ Ｐゴシック" charset="-128"/>
              </a:rPr>
              <a:t>-bit hash code and encrypting that hash code with A’s private key (Figure 11.4a).</a:t>
            </a:r>
          </a:p>
          <a:p>
            <a:pPr marL="228600" indent="-228600">
              <a:buAutoNum type="arabicPeriod"/>
            </a:pPr>
            <a:endParaRPr lang="en-US" sz="1200" kern="1200" baseline="0" dirty="0">
              <a:solidFill>
                <a:schemeClr val="tx1"/>
              </a:solidFill>
              <a:latin typeface="Arial" charset="0"/>
              <a:ea typeface="ＭＳ Ｐゴシック" charset="-128"/>
              <a:cs typeface="ＭＳ Ｐゴシック" charset="-128"/>
            </a:endParaRPr>
          </a:p>
          <a:p>
            <a:r>
              <a:rPr lang="en-US" sz="1200" kern="1200" baseline="0" dirty="0">
                <a:solidFill>
                  <a:schemeClr val="tx1"/>
                </a:solidFill>
                <a:latin typeface="Arial" charset="0"/>
                <a:ea typeface="ＭＳ Ｐゴシック" charset="-128"/>
                <a:cs typeface="ＭＳ Ｐゴシック" charset="-128"/>
              </a:rPr>
              <a:t>2.  The opponent generates 2</a:t>
            </a:r>
            <a:r>
              <a:rPr lang="en-US" sz="1200" kern="1200" baseline="30000" dirty="0">
                <a:solidFill>
                  <a:schemeClr val="tx1"/>
                </a:solidFill>
                <a:latin typeface="Arial" charset="0"/>
                <a:ea typeface="ＭＳ Ｐゴシック" charset="-128"/>
                <a:cs typeface="ＭＳ Ｐゴシック" charset="-128"/>
              </a:rPr>
              <a:t>m/2  </a:t>
            </a:r>
            <a:r>
              <a:rPr lang="en-US" sz="1200" kern="1200" baseline="0" dirty="0">
                <a:solidFill>
                  <a:schemeClr val="tx1"/>
                </a:solidFill>
                <a:latin typeface="Arial" charset="0"/>
                <a:ea typeface="ＭＳ Ｐゴシック" charset="-128"/>
                <a:cs typeface="ＭＳ Ｐゴシック" charset="-128"/>
              </a:rPr>
              <a:t>variations </a:t>
            </a:r>
            <a:r>
              <a:rPr lang="en-US" sz="1200" i="1" kern="1200" baseline="0" dirty="0" err="1">
                <a:solidFill>
                  <a:schemeClr val="tx1"/>
                </a:solidFill>
                <a:latin typeface="Arial" charset="0"/>
                <a:ea typeface="ＭＳ Ｐゴシック" charset="-128"/>
                <a:cs typeface="ＭＳ Ｐゴシック" charset="-128"/>
              </a:rPr>
              <a:t>x</a:t>
            </a:r>
            <a:r>
              <a:rPr lang="en-US" sz="1200" kern="1200" baseline="0" dirty="0">
                <a:solidFill>
                  <a:schemeClr val="tx1"/>
                </a:solidFill>
                <a:latin typeface="Arial" charset="0"/>
                <a:ea typeface="ＭＳ Ｐゴシック" charset="-128"/>
                <a:cs typeface="ＭＳ Ｐゴシック" charset="-128"/>
              </a:rPr>
              <a:t>’ of </a:t>
            </a:r>
            <a:r>
              <a:rPr lang="en-US" sz="1200" i="1" kern="1200" baseline="0" dirty="0" err="1">
                <a:solidFill>
                  <a:schemeClr val="tx1"/>
                </a:solidFill>
                <a:latin typeface="Arial" charset="0"/>
                <a:ea typeface="ＭＳ Ｐゴシック" charset="-128"/>
                <a:cs typeface="ＭＳ Ｐゴシック" charset="-128"/>
              </a:rPr>
              <a:t>x</a:t>
            </a:r>
            <a:r>
              <a:rPr lang="en-US" sz="1200" kern="1200" baseline="0" dirty="0">
                <a:solidFill>
                  <a:schemeClr val="tx1"/>
                </a:solidFill>
                <a:latin typeface="Arial" charset="0"/>
                <a:ea typeface="ＭＳ Ｐゴシック" charset="-128"/>
                <a:cs typeface="ＭＳ Ｐゴシック" charset="-128"/>
              </a:rPr>
              <a:t>, all of which convey essentially</a:t>
            </a:r>
          </a:p>
          <a:p>
            <a:r>
              <a:rPr lang="en-US" sz="1200" kern="1200" baseline="0" dirty="0">
                <a:solidFill>
                  <a:schemeClr val="tx1"/>
                </a:solidFill>
                <a:latin typeface="Arial" charset="0"/>
                <a:ea typeface="ＭＳ Ｐゴシック" charset="-128"/>
                <a:cs typeface="ＭＳ Ｐゴシック" charset="-128"/>
              </a:rPr>
              <a:t>the same meaning, and stores the messages and their hash values.</a:t>
            </a:r>
          </a:p>
          <a:p>
            <a:endParaRPr lang="en-US" sz="1200" kern="1200" baseline="0" dirty="0">
              <a:solidFill>
                <a:schemeClr val="tx1"/>
              </a:solidFill>
              <a:latin typeface="Arial" charset="0"/>
              <a:ea typeface="ＭＳ Ｐゴシック" charset="-128"/>
              <a:cs typeface="ＭＳ Ｐゴシック" charset="-128"/>
            </a:endParaRPr>
          </a:p>
          <a:p>
            <a:r>
              <a:rPr lang="en-US" sz="1200" kern="1200" baseline="0" dirty="0">
                <a:solidFill>
                  <a:schemeClr val="tx1"/>
                </a:solidFill>
                <a:latin typeface="Arial" charset="0"/>
                <a:ea typeface="ＭＳ Ｐゴシック" charset="-128"/>
                <a:cs typeface="ＭＳ Ｐゴシック" charset="-128"/>
              </a:rPr>
              <a:t>3.  The opponent prepares a fraudulent message </a:t>
            </a:r>
            <a:r>
              <a:rPr lang="en-US" sz="1200" kern="1200" baseline="0" dirty="0" err="1">
                <a:solidFill>
                  <a:schemeClr val="tx1"/>
                </a:solidFill>
                <a:latin typeface="Arial" charset="0"/>
                <a:ea typeface="ＭＳ Ｐゴシック" charset="-128"/>
                <a:cs typeface="ＭＳ Ｐゴシック" charset="-128"/>
              </a:rPr>
              <a:t>y</a:t>
            </a:r>
            <a:r>
              <a:rPr lang="en-US" sz="1200" kern="1200" baseline="0" dirty="0">
                <a:solidFill>
                  <a:schemeClr val="tx1"/>
                </a:solidFill>
                <a:latin typeface="Arial" charset="0"/>
                <a:ea typeface="ＭＳ Ｐゴシック" charset="-128"/>
                <a:cs typeface="ＭＳ Ｐゴシック" charset="-128"/>
              </a:rPr>
              <a:t> for which A’s signature is</a:t>
            </a:r>
          </a:p>
          <a:p>
            <a:r>
              <a:rPr lang="en-US" sz="1200" kern="1200" baseline="0" dirty="0">
                <a:solidFill>
                  <a:schemeClr val="tx1"/>
                </a:solidFill>
                <a:latin typeface="Arial" charset="0"/>
                <a:ea typeface="ＭＳ Ｐゴシック" charset="-128"/>
                <a:cs typeface="ＭＳ Ｐゴシック" charset="-128"/>
              </a:rPr>
              <a:t>desired.</a:t>
            </a:r>
          </a:p>
          <a:p>
            <a:endParaRPr lang="en-US" sz="1200" kern="1200" baseline="0" dirty="0">
              <a:solidFill>
                <a:schemeClr val="tx1"/>
              </a:solidFill>
              <a:latin typeface="Arial" charset="0"/>
              <a:ea typeface="ＭＳ Ｐゴシック" charset="-128"/>
              <a:cs typeface="ＭＳ Ｐゴシック" charset="-128"/>
            </a:endParaRPr>
          </a:p>
          <a:p>
            <a:r>
              <a:rPr lang="en-US" sz="1200" kern="1200" baseline="0" dirty="0">
                <a:solidFill>
                  <a:schemeClr val="tx1"/>
                </a:solidFill>
                <a:latin typeface="Arial" charset="0"/>
                <a:ea typeface="ＭＳ Ｐゴシック" charset="-128"/>
                <a:cs typeface="ＭＳ Ｐゴシック" charset="-128"/>
              </a:rPr>
              <a:t>4.  The opponent generates minor variations </a:t>
            </a:r>
            <a:r>
              <a:rPr lang="en-US" sz="1200" kern="1200" baseline="0" dirty="0" err="1">
                <a:solidFill>
                  <a:schemeClr val="tx1"/>
                </a:solidFill>
                <a:latin typeface="Arial" charset="0"/>
                <a:ea typeface="ＭＳ Ｐゴシック" charset="-128"/>
                <a:cs typeface="ＭＳ Ｐゴシック" charset="-128"/>
              </a:rPr>
              <a:t>y</a:t>
            </a:r>
            <a:r>
              <a:rPr lang="en-US" sz="1200" kern="1200" baseline="0" dirty="0">
                <a:solidFill>
                  <a:schemeClr val="tx1"/>
                </a:solidFill>
                <a:latin typeface="Arial" charset="0"/>
                <a:ea typeface="ＭＳ Ｐゴシック" charset="-128"/>
                <a:cs typeface="ＭＳ Ｐゴシック" charset="-128"/>
              </a:rPr>
              <a:t>’ of </a:t>
            </a:r>
            <a:r>
              <a:rPr lang="en-US" sz="1200" kern="1200" baseline="0" dirty="0" err="1">
                <a:solidFill>
                  <a:schemeClr val="tx1"/>
                </a:solidFill>
                <a:latin typeface="Arial" charset="0"/>
                <a:ea typeface="ＭＳ Ｐゴシック" charset="-128"/>
                <a:cs typeface="ＭＳ Ｐゴシック" charset="-128"/>
              </a:rPr>
              <a:t>y</a:t>
            </a:r>
            <a:r>
              <a:rPr lang="en-US" sz="1200" kern="1200" baseline="0" dirty="0">
                <a:solidFill>
                  <a:schemeClr val="tx1"/>
                </a:solidFill>
                <a:latin typeface="Arial" charset="0"/>
                <a:ea typeface="ＭＳ Ｐゴシック" charset="-128"/>
                <a:cs typeface="ＭＳ Ｐゴシック" charset="-128"/>
              </a:rPr>
              <a:t>, all of which convey essentially</a:t>
            </a:r>
          </a:p>
          <a:p>
            <a:r>
              <a:rPr lang="en-US" sz="1200" kern="1200" baseline="0" dirty="0">
                <a:solidFill>
                  <a:schemeClr val="tx1"/>
                </a:solidFill>
                <a:latin typeface="Arial" charset="0"/>
                <a:ea typeface="ＭＳ Ｐゴシック" charset="-128"/>
                <a:cs typeface="ＭＳ Ｐゴシック" charset="-128"/>
              </a:rPr>
              <a:t>the same meaning. For each </a:t>
            </a:r>
            <a:r>
              <a:rPr lang="en-US" sz="1200" kern="1200" baseline="0" dirty="0" err="1">
                <a:solidFill>
                  <a:schemeClr val="tx1"/>
                </a:solidFill>
                <a:latin typeface="Arial" charset="0"/>
                <a:ea typeface="ＭＳ Ｐゴシック" charset="-128"/>
                <a:cs typeface="ＭＳ Ｐゴシック" charset="-128"/>
              </a:rPr>
              <a:t>y</a:t>
            </a:r>
            <a:r>
              <a:rPr lang="en-US" sz="1200" kern="1200" baseline="0" dirty="0">
                <a:solidFill>
                  <a:schemeClr val="tx1"/>
                </a:solidFill>
                <a:latin typeface="Arial" charset="0"/>
                <a:ea typeface="ＭＳ Ｐゴシック" charset="-128"/>
                <a:cs typeface="ＭＳ Ｐゴシック" charset="-128"/>
              </a:rPr>
              <a:t>’, the opponent computes </a:t>
            </a:r>
            <a:r>
              <a:rPr lang="en-US" sz="1200" kern="1200" baseline="0" dirty="0" err="1">
                <a:solidFill>
                  <a:schemeClr val="tx1"/>
                </a:solidFill>
                <a:latin typeface="Arial" charset="0"/>
                <a:ea typeface="ＭＳ Ｐゴシック" charset="-128"/>
                <a:cs typeface="ＭＳ Ｐゴシック" charset="-128"/>
              </a:rPr>
              <a:t>H(y</a:t>
            </a:r>
            <a:r>
              <a:rPr lang="en-US" sz="1200" kern="1200" baseline="0" dirty="0">
                <a:solidFill>
                  <a:schemeClr val="tx1"/>
                </a:solidFill>
                <a:latin typeface="Arial" charset="0"/>
                <a:ea typeface="ＭＳ Ｐゴシック" charset="-128"/>
                <a:cs typeface="ＭＳ Ｐゴシック" charset="-128"/>
              </a:rPr>
              <a:t>’), checks</a:t>
            </a:r>
          </a:p>
          <a:p>
            <a:r>
              <a:rPr lang="en-US" sz="1200" kern="1200" baseline="0" dirty="0">
                <a:solidFill>
                  <a:schemeClr val="tx1"/>
                </a:solidFill>
                <a:latin typeface="Arial" charset="0"/>
                <a:ea typeface="ＭＳ Ｐゴシック" charset="-128"/>
                <a:cs typeface="ＭＳ Ｐゴシック" charset="-128"/>
              </a:rPr>
              <a:t>for matches with any of the </a:t>
            </a:r>
            <a:r>
              <a:rPr lang="en-US" sz="1200" kern="1200" baseline="0" dirty="0" err="1">
                <a:solidFill>
                  <a:schemeClr val="tx1"/>
                </a:solidFill>
                <a:latin typeface="Arial" charset="0"/>
                <a:ea typeface="ＭＳ Ｐゴシック" charset="-128"/>
                <a:cs typeface="ＭＳ Ｐゴシック" charset="-128"/>
              </a:rPr>
              <a:t>H(x</a:t>
            </a:r>
            <a:r>
              <a:rPr lang="en-US" sz="1200" kern="1200" baseline="0" dirty="0">
                <a:solidFill>
                  <a:schemeClr val="tx1"/>
                </a:solidFill>
                <a:latin typeface="Arial" charset="0"/>
                <a:ea typeface="ＭＳ Ｐゴシック" charset="-128"/>
                <a:cs typeface="ＭＳ Ｐゴシック" charset="-128"/>
              </a:rPr>
              <a:t>’) values, and continues until a match is found.</a:t>
            </a:r>
          </a:p>
          <a:p>
            <a:r>
              <a:rPr lang="en-US" sz="1200" kern="1200" baseline="0" dirty="0">
                <a:solidFill>
                  <a:schemeClr val="tx1"/>
                </a:solidFill>
                <a:latin typeface="Arial" charset="0"/>
                <a:ea typeface="ＭＳ Ｐゴシック" charset="-128"/>
                <a:cs typeface="ＭＳ Ｐゴシック" charset="-128"/>
              </a:rPr>
              <a:t>That is, the process continues until a </a:t>
            </a:r>
            <a:r>
              <a:rPr lang="en-US" sz="1200" kern="1200" baseline="0" dirty="0" err="1">
                <a:solidFill>
                  <a:schemeClr val="tx1"/>
                </a:solidFill>
                <a:latin typeface="Arial" charset="0"/>
                <a:ea typeface="ＭＳ Ｐゴシック" charset="-128"/>
                <a:cs typeface="ＭＳ Ｐゴシック" charset="-128"/>
              </a:rPr>
              <a:t>y</a:t>
            </a:r>
            <a:r>
              <a:rPr lang="en-US" sz="1200" kern="1200" baseline="0" dirty="0">
                <a:solidFill>
                  <a:schemeClr val="tx1"/>
                </a:solidFill>
                <a:latin typeface="Arial" charset="0"/>
                <a:ea typeface="ＭＳ Ｐゴシック" charset="-128"/>
                <a:cs typeface="ＭＳ Ｐゴシック" charset="-128"/>
              </a:rPr>
              <a:t>’ is generated with a hash value equal to</a:t>
            </a:r>
          </a:p>
          <a:p>
            <a:r>
              <a:rPr lang="en-US" sz="1200" kern="1200" baseline="0" dirty="0">
                <a:solidFill>
                  <a:schemeClr val="tx1"/>
                </a:solidFill>
                <a:latin typeface="Arial" charset="0"/>
                <a:ea typeface="ＭＳ Ｐゴシック" charset="-128"/>
                <a:cs typeface="ＭＳ Ｐゴシック" charset="-128"/>
              </a:rPr>
              <a:t>the hash value of one of the </a:t>
            </a:r>
            <a:r>
              <a:rPr lang="en-US" sz="1200" kern="1200" baseline="0" dirty="0" err="1">
                <a:solidFill>
                  <a:schemeClr val="tx1"/>
                </a:solidFill>
                <a:latin typeface="Arial" charset="0"/>
                <a:ea typeface="ＭＳ Ｐゴシック" charset="-128"/>
                <a:cs typeface="ＭＳ Ｐゴシック" charset="-128"/>
              </a:rPr>
              <a:t>x</a:t>
            </a:r>
            <a:r>
              <a:rPr lang="en-US" sz="1200" kern="1200" baseline="0" dirty="0">
                <a:solidFill>
                  <a:schemeClr val="tx1"/>
                </a:solidFill>
                <a:latin typeface="Arial" charset="0"/>
                <a:ea typeface="ＭＳ Ｐゴシック" charset="-128"/>
                <a:cs typeface="ＭＳ Ｐゴシック" charset="-128"/>
              </a:rPr>
              <a:t>’ values.</a:t>
            </a:r>
          </a:p>
          <a:p>
            <a:endParaRPr lang="en-US" sz="1200" kern="1200" baseline="0" dirty="0">
              <a:solidFill>
                <a:schemeClr val="tx1"/>
              </a:solidFill>
              <a:latin typeface="Arial" charset="0"/>
              <a:ea typeface="ＭＳ Ｐゴシック" charset="-128"/>
              <a:cs typeface="ＭＳ Ｐゴシック" charset="-128"/>
            </a:endParaRPr>
          </a:p>
          <a:p>
            <a:r>
              <a:rPr lang="en-US" sz="1200" kern="1200" baseline="0" dirty="0">
                <a:solidFill>
                  <a:schemeClr val="tx1"/>
                </a:solidFill>
                <a:latin typeface="Arial" charset="0"/>
                <a:ea typeface="ＭＳ Ｐゴシック" charset="-128"/>
                <a:cs typeface="ＭＳ Ｐゴシック" charset="-128"/>
              </a:rPr>
              <a:t>5.  The opponent offers the valid variation to A for signature. This signature can</a:t>
            </a:r>
          </a:p>
          <a:p>
            <a:r>
              <a:rPr lang="en-US" sz="1200" kern="1200" baseline="0" dirty="0">
                <a:solidFill>
                  <a:schemeClr val="tx1"/>
                </a:solidFill>
                <a:latin typeface="Arial" charset="0"/>
                <a:ea typeface="ＭＳ Ｐゴシック" charset="-128"/>
                <a:cs typeface="ＭＳ Ｐゴシック" charset="-128"/>
              </a:rPr>
              <a:t>then be attached to the fraudulent variation for transmission to the intended</a:t>
            </a:r>
          </a:p>
          <a:p>
            <a:r>
              <a:rPr lang="en-US" sz="1200" kern="1200" baseline="0" dirty="0">
                <a:solidFill>
                  <a:schemeClr val="tx1"/>
                </a:solidFill>
                <a:latin typeface="Arial" charset="0"/>
                <a:ea typeface="ＭＳ Ｐゴシック" charset="-128"/>
                <a:cs typeface="ＭＳ Ｐゴシック" charset="-128"/>
              </a:rPr>
              <a:t>recipient. Because the two variations have the same hash code, they will produce</a:t>
            </a:r>
          </a:p>
          <a:p>
            <a:r>
              <a:rPr lang="en-US" sz="1200" kern="1200" baseline="0" dirty="0">
                <a:solidFill>
                  <a:schemeClr val="tx1"/>
                </a:solidFill>
                <a:latin typeface="Arial" charset="0"/>
                <a:ea typeface="ＭＳ Ｐゴシック" charset="-128"/>
                <a:cs typeface="ＭＳ Ｐゴシック" charset="-128"/>
              </a:rPr>
              <a:t>the same signature; the opponent is assured of success even though the</a:t>
            </a:r>
          </a:p>
          <a:p>
            <a:r>
              <a:rPr lang="en-US" sz="1200" kern="1200" baseline="0" dirty="0">
                <a:solidFill>
                  <a:schemeClr val="tx1"/>
                </a:solidFill>
                <a:latin typeface="Arial" charset="0"/>
                <a:ea typeface="ＭＳ Ｐゴシック" charset="-128"/>
                <a:cs typeface="ＭＳ Ｐゴシック" charset="-128"/>
              </a:rPr>
              <a:t>encryption key is not known.</a:t>
            </a:r>
          </a:p>
          <a:p>
            <a:endParaRPr lang="en-US" sz="1200" kern="1200" baseline="0" dirty="0">
              <a:solidFill>
                <a:schemeClr val="tx1"/>
              </a:solidFill>
              <a:latin typeface="Arial" charset="0"/>
              <a:ea typeface="ＭＳ Ｐゴシック" charset="-128"/>
              <a:cs typeface="ＭＳ Ｐゴシック" charset="-128"/>
            </a:endParaRPr>
          </a:p>
          <a:p>
            <a:r>
              <a:rPr lang="en-US" sz="1200" kern="1200" baseline="0" dirty="0">
                <a:solidFill>
                  <a:schemeClr val="tx1"/>
                </a:solidFill>
                <a:latin typeface="Arial" charset="0"/>
                <a:ea typeface="ＭＳ Ｐゴシック" charset="-128"/>
                <a:cs typeface="ＭＳ Ｐゴシック" charset="-128"/>
              </a:rPr>
              <a:t> Thus, if a 64-bit hash code is used, the level of effort required is only on the</a:t>
            </a:r>
          </a:p>
          <a:p>
            <a:r>
              <a:rPr lang="en-US" sz="1200" kern="1200" baseline="0" dirty="0">
                <a:solidFill>
                  <a:schemeClr val="tx1"/>
                </a:solidFill>
                <a:latin typeface="Arial" charset="0"/>
                <a:ea typeface="ＭＳ Ｐゴシック" charset="-128"/>
                <a:cs typeface="ＭＳ Ｐゴシック" charset="-128"/>
              </a:rPr>
              <a:t>order of 2</a:t>
            </a:r>
            <a:r>
              <a:rPr lang="en-US" sz="1200" kern="1200" baseline="30000" dirty="0">
                <a:solidFill>
                  <a:schemeClr val="tx1"/>
                </a:solidFill>
                <a:latin typeface="Arial" charset="0"/>
                <a:ea typeface="ＭＳ Ｐゴシック" charset="-128"/>
                <a:cs typeface="ＭＳ Ｐゴシック" charset="-128"/>
              </a:rPr>
              <a:t>32</a:t>
            </a:r>
            <a:r>
              <a:rPr lang="en-US" sz="1200" kern="1200" baseline="0" dirty="0">
                <a:solidFill>
                  <a:schemeClr val="tx1"/>
                </a:solidFill>
                <a:latin typeface="Arial" charset="0"/>
                <a:ea typeface="ＭＳ Ｐゴシック" charset="-128"/>
                <a:cs typeface="ＭＳ Ｐゴシック" charset="-128"/>
              </a:rPr>
              <a:t>  [see Appendix E, Equation (E.7)].</a:t>
            </a:r>
          </a:p>
          <a:p>
            <a:endParaRPr lang="en-US" sz="1200" kern="1200" baseline="0" dirty="0">
              <a:solidFill>
                <a:schemeClr val="tx1"/>
              </a:solidFill>
              <a:latin typeface="Arial" charset="0"/>
              <a:ea typeface="ＭＳ Ｐゴシック" charset="-128"/>
              <a:cs typeface="ＭＳ Ｐゴシック" charset="-128"/>
            </a:endParaRPr>
          </a:p>
          <a:p>
            <a:r>
              <a:rPr lang="en-US" sz="1200" kern="1200" baseline="0" dirty="0">
                <a:solidFill>
                  <a:schemeClr val="tx1"/>
                </a:solidFill>
                <a:latin typeface="Arial" charset="0"/>
                <a:ea typeface="ＭＳ Ｐゴシック" charset="-128"/>
                <a:cs typeface="ＭＳ Ｐゴシック" charset="-128"/>
              </a:rPr>
              <a:t>The generation of many variations that convey the same meaning is not difficult.</a:t>
            </a:r>
          </a:p>
          <a:p>
            <a:r>
              <a:rPr lang="en-US" sz="1200" kern="1200" baseline="0" dirty="0">
                <a:solidFill>
                  <a:schemeClr val="tx1"/>
                </a:solidFill>
                <a:latin typeface="Arial" charset="0"/>
                <a:ea typeface="ＭＳ Ｐゴシック" charset="-128"/>
                <a:cs typeface="ＭＳ Ｐゴシック" charset="-128"/>
              </a:rPr>
              <a:t>For example, the opponent could insert a number of “space-space-backspace”</a:t>
            </a:r>
          </a:p>
          <a:p>
            <a:r>
              <a:rPr lang="en-US" sz="1200" kern="1200" baseline="0" dirty="0">
                <a:solidFill>
                  <a:schemeClr val="tx1"/>
                </a:solidFill>
                <a:latin typeface="Arial" charset="0"/>
                <a:ea typeface="ＭＳ Ｐゴシック" charset="-128"/>
                <a:cs typeface="ＭＳ Ｐゴシック" charset="-128"/>
              </a:rPr>
              <a:t>character pairs between words throughout the document. Variations could then</a:t>
            </a:r>
          </a:p>
          <a:p>
            <a:r>
              <a:rPr lang="en-US" sz="1200" kern="1200" baseline="0" dirty="0">
                <a:solidFill>
                  <a:schemeClr val="tx1"/>
                </a:solidFill>
                <a:latin typeface="Arial" charset="0"/>
                <a:ea typeface="ＭＳ Ｐゴシック" charset="-128"/>
                <a:cs typeface="ＭＳ Ｐゴシック" charset="-128"/>
              </a:rPr>
              <a:t>be generated by substituting “space-backspace-space” in selected instances.</a:t>
            </a:r>
          </a:p>
          <a:p>
            <a:endParaRPr lang="en-US" sz="1200" kern="1200" baseline="0" dirty="0">
              <a:solidFill>
                <a:schemeClr val="tx1"/>
              </a:solidFill>
              <a:latin typeface="Arial" charset="0"/>
              <a:ea typeface="ＭＳ Ｐゴシック" charset="-128"/>
              <a:cs typeface="ＭＳ Ｐゴシック" charset="-128"/>
            </a:endParaRPr>
          </a:p>
          <a:p>
            <a:r>
              <a:rPr lang="en-US" sz="1200" kern="1200" baseline="0" dirty="0">
                <a:solidFill>
                  <a:schemeClr val="tx1"/>
                </a:solidFill>
                <a:latin typeface="Arial" charset="0"/>
                <a:ea typeface="ＭＳ Ｐゴシック" charset="-128"/>
                <a:cs typeface="ＭＳ Ｐゴシック" charset="-128"/>
              </a:rPr>
              <a:t> Alternatively, the opponent could simply reword the message but retain the</a:t>
            </a:r>
          </a:p>
          <a:p>
            <a:r>
              <a:rPr lang="en-US" sz="1200" kern="1200" baseline="0" dirty="0">
                <a:solidFill>
                  <a:schemeClr val="tx1"/>
                </a:solidFill>
                <a:latin typeface="Arial" charset="0"/>
                <a:ea typeface="ＭＳ Ｐゴシック" charset="-128"/>
                <a:cs typeface="ＭＳ Ｐゴシック" charset="-128"/>
              </a:rPr>
              <a:t>Meaning.  Figure 11.7 provides an example.</a:t>
            </a:r>
          </a:p>
          <a:p>
            <a:endParaRPr lang="en-US" sz="1200" kern="1200" baseline="0" dirty="0">
              <a:solidFill>
                <a:schemeClr val="tx1"/>
              </a:solidFill>
              <a:latin typeface="Arial" charset="0"/>
              <a:ea typeface="ＭＳ Ｐゴシック" charset="-128"/>
              <a:cs typeface="ＭＳ Ｐゴシック" charset="-128"/>
            </a:endParaRPr>
          </a:p>
          <a:p>
            <a:r>
              <a:rPr lang="en-US" sz="1200" kern="1200" baseline="0" dirty="0">
                <a:solidFill>
                  <a:schemeClr val="tx1"/>
                </a:solidFill>
                <a:latin typeface="Arial" charset="0"/>
                <a:ea typeface="ＭＳ Ｐゴシック" charset="-128"/>
                <a:cs typeface="ＭＳ Ｐゴシック" charset="-128"/>
              </a:rPr>
              <a:t> To summarize, for a hash code of length </a:t>
            </a:r>
            <a:r>
              <a:rPr lang="en-US" sz="1200" b="0" i="1" kern="1200" baseline="0" dirty="0" err="1">
                <a:solidFill>
                  <a:schemeClr val="tx1"/>
                </a:solidFill>
                <a:latin typeface="Arial" charset="0"/>
                <a:ea typeface="ＭＳ Ｐゴシック" charset="-128"/>
                <a:cs typeface="ＭＳ Ｐゴシック" charset="-128"/>
              </a:rPr>
              <a:t>m</a:t>
            </a:r>
            <a:r>
              <a:rPr lang="en-US" sz="1200" b="0" kern="1200" baseline="0" dirty="0">
                <a:solidFill>
                  <a:schemeClr val="tx1"/>
                </a:solidFill>
                <a:latin typeface="Arial" charset="0"/>
                <a:ea typeface="ＭＳ Ｐゴシック" charset="-128"/>
                <a:cs typeface="ＭＳ Ｐゴシック" charset="-128"/>
              </a:rPr>
              <a:t>, the level of effort required, as we</a:t>
            </a:r>
          </a:p>
          <a:p>
            <a:r>
              <a:rPr lang="en-US" sz="1200" b="0" kern="1200" baseline="0" dirty="0">
                <a:solidFill>
                  <a:schemeClr val="tx1"/>
                </a:solidFill>
                <a:latin typeface="Arial" charset="0"/>
                <a:ea typeface="ＭＳ Ｐゴシック" charset="-128"/>
                <a:cs typeface="ＭＳ Ｐゴシック" charset="-128"/>
              </a:rPr>
              <a:t>have seen, is proportional to the following.</a:t>
            </a:r>
          </a:p>
          <a:p>
            <a:endParaRPr lang="en-US" sz="1200" b="0" kern="1200" baseline="0" dirty="0">
              <a:solidFill>
                <a:schemeClr val="tx1"/>
              </a:solidFill>
              <a:latin typeface="Arial" charset="0"/>
              <a:ea typeface="ＭＳ Ｐゴシック" charset="-128"/>
              <a:cs typeface="ＭＳ Ｐゴシック" charset="-128"/>
            </a:endParaRPr>
          </a:p>
          <a:p>
            <a:r>
              <a:rPr lang="en-US" sz="1200" b="0" kern="1200" baseline="0" dirty="0" err="1">
                <a:solidFill>
                  <a:schemeClr val="tx1"/>
                </a:solidFill>
                <a:latin typeface="Arial" charset="0"/>
                <a:ea typeface="ＭＳ Ｐゴシック" charset="-128"/>
                <a:cs typeface="ＭＳ Ｐゴシック" charset="-128"/>
              </a:rPr>
              <a:t>Preimage</a:t>
            </a:r>
            <a:r>
              <a:rPr lang="en-US" sz="1200" b="0" kern="1200" baseline="0" dirty="0">
                <a:solidFill>
                  <a:schemeClr val="tx1"/>
                </a:solidFill>
                <a:latin typeface="Arial" charset="0"/>
                <a:ea typeface="ＭＳ Ｐゴシック" charset="-128"/>
                <a:cs typeface="ＭＳ Ｐゴシック" charset="-128"/>
              </a:rPr>
              <a:t> resistant 		2</a:t>
            </a:r>
            <a:r>
              <a:rPr lang="en-US" sz="1600" kern="1200" baseline="30000" dirty="0">
                <a:solidFill>
                  <a:schemeClr val="tx2"/>
                </a:solidFill>
                <a:latin typeface="+mn-lt"/>
                <a:ea typeface="ＭＳ Ｐゴシック" pitchFamily="-84" charset="-128"/>
                <a:cs typeface="+mn-cs"/>
              </a:rPr>
              <a:t>m</a:t>
            </a:r>
          </a:p>
          <a:p>
            <a:r>
              <a:rPr lang="en-US" sz="1200" b="0" kern="1200" baseline="0" dirty="0">
                <a:solidFill>
                  <a:schemeClr val="tx1"/>
                </a:solidFill>
                <a:latin typeface="Arial" charset="0"/>
                <a:ea typeface="ＭＳ Ｐゴシック" charset="-128"/>
                <a:cs typeface="ＭＳ Ｐゴシック" charset="-128"/>
              </a:rPr>
              <a:t>Second </a:t>
            </a:r>
            <a:r>
              <a:rPr lang="en-US" sz="1200" b="0" kern="1200" baseline="0" dirty="0" err="1">
                <a:solidFill>
                  <a:schemeClr val="tx1"/>
                </a:solidFill>
                <a:latin typeface="Arial" charset="0"/>
                <a:ea typeface="ＭＳ Ｐゴシック" charset="-128"/>
                <a:cs typeface="ＭＳ Ｐゴシック" charset="-128"/>
              </a:rPr>
              <a:t>preimage</a:t>
            </a:r>
            <a:r>
              <a:rPr lang="en-US" sz="1200" b="0" kern="1200" baseline="0" dirty="0">
                <a:solidFill>
                  <a:schemeClr val="tx1"/>
                </a:solidFill>
                <a:latin typeface="Arial" charset="0"/>
                <a:ea typeface="ＭＳ Ｐゴシック" charset="-128"/>
                <a:cs typeface="ＭＳ Ｐゴシック" charset="-128"/>
              </a:rPr>
              <a:t> resistant		2</a:t>
            </a:r>
            <a:r>
              <a:rPr lang="en-US" sz="1600" kern="1200" baseline="30000" dirty="0">
                <a:solidFill>
                  <a:schemeClr val="tx2"/>
                </a:solidFill>
                <a:latin typeface="+mn-lt"/>
                <a:ea typeface="ＭＳ Ｐゴシック" pitchFamily="-84" charset="-128"/>
                <a:cs typeface="+mn-cs"/>
              </a:rPr>
              <a:t>m</a:t>
            </a:r>
          </a:p>
          <a:p>
            <a:r>
              <a:rPr lang="en-US" sz="1200" b="0" kern="1200" baseline="0" dirty="0">
                <a:solidFill>
                  <a:schemeClr val="tx1"/>
                </a:solidFill>
                <a:latin typeface="Arial" charset="0"/>
                <a:ea typeface="ＭＳ Ｐゴシック" charset="-128"/>
                <a:cs typeface="ＭＳ Ｐゴシック" charset="-128"/>
              </a:rPr>
              <a:t>Collision resistant 		2</a:t>
            </a:r>
            <a:r>
              <a:rPr lang="en-US" sz="1600" kern="1200" baseline="30000" dirty="0">
                <a:solidFill>
                  <a:schemeClr val="tx2"/>
                </a:solidFill>
                <a:latin typeface="+mn-lt"/>
                <a:ea typeface="ＭＳ Ｐゴシック" pitchFamily="-84" charset="-128"/>
                <a:cs typeface="+mn-cs"/>
              </a:rPr>
              <a:t>m/2</a:t>
            </a:r>
            <a:endParaRPr lang="en-AU" sz="1600" kern="1200" baseline="30000" dirty="0">
              <a:solidFill>
                <a:schemeClr val="tx2"/>
              </a:solidFill>
              <a:latin typeface="+mn-lt"/>
              <a:ea typeface="ＭＳ Ｐゴシック" pitchFamily="-8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B51A7D2E-D2A1-4BD8-A27C-9937E78D55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4C8F915-B520-4126-B1D0-A795F06046A2}" type="slidenum">
              <a:rPr lang="en-AU" altLang="it-IT"/>
              <a:pPr>
                <a:spcBef>
                  <a:spcPct val="0"/>
                </a:spcBef>
              </a:pPr>
              <a:t>15</a:t>
            </a:fld>
            <a:endParaRPr lang="en-AU" altLang="it-IT"/>
          </a:p>
        </p:txBody>
      </p:sp>
      <p:sp>
        <p:nvSpPr>
          <p:cNvPr id="25603" name="Rectangle 2">
            <a:extLst>
              <a:ext uri="{FF2B5EF4-FFF2-40B4-BE49-F238E27FC236}">
                <a16:creationId xmlns:a16="http://schemas.microsoft.com/office/drawing/2014/main" id="{95C4EF32-DEB0-42EB-BE2C-500438CFDC25}"/>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497D2785-0AA4-417A-AC55-E328F9E75D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The Birthday Attack exploits the birthday paradox – the chance that in a group of people two will share the same birthday – only 23 people are needed for a Pr&gt;0.5 of this. Can generalize the problem to one wanting a matching pair from any two sets, and show need 2</a:t>
            </a:r>
            <a:r>
              <a:rPr lang="en-US" altLang="it-IT" baseline="60000">
                <a:latin typeface="Arial" panose="020B0604020202020204" pitchFamily="34" charset="0"/>
              </a:rPr>
              <a:t>m</a:t>
            </a:r>
            <a:r>
              <a:rPr lang="en-US" altLang="it-IT" baseline="40000">
                <a:latin typeface="Arial" panose="020B0604020202020204" pitchFamily="34" charset="0"/>
              </a:rPr>
              <a:t>/</a:t>
            </a:r>
            <a:r>
              <a:rPr lang="en-US" altLang="it-IT" baseline="20000">
                <a:latin typeface="Arial" panose="020B0604020202020204" pitchFamily="34" charset="0"/>
              </a:rPr>
              <a:t>2</a:t>
            </a:r>
            <a:r>
              <a:rPr lang="en-US" altLang="it-IT">
                <a:latin typeface="Arial" panose="020B0604020202020204" pitchFamily="34" charset="0"/>
              </a:rPr>
              <a:t> in each to get a matching m-bit hash.</a:t>
            </a:r>
          </a:p>
          <a:p>
            <a:pPr eaLnBrk="1" hangingPunct="1"/>
            <a:r>
              <a:rPr lang="en-US" altLang="it-IT">
                <a:latin typeface="Arial" panose="020B0604020202020204" pitchFamily="34" charset="0"/>
              </a:rPr>
              <a:t>Yuval proposed the strategy shown to exploit the birthday paradox in a collision resistant attack. Note that creating many message variants is relatively easy, either by rewording or just varying the amount of white-space in the message. All of which indicates that larger MACs/Hashes are needed.</a:t>
            </a:r>
            <a:endParaRPr lang="en-AU" altLang="it-IT">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Arial" charset="0"/>
                <a:ea typeface="ＭＳ Ｐゴシック" charset="-128"/>
                <a:cs typeface="ＭＳ Ｐゴシック" charset="-128"/>
              </a:rPr>
              <a:t>If collision resistance is required (and this is desirable for a general-purpose</a:t>
            </a:r>
          </a:p>
          <a:p>
            <a:r>
              <a:rPr lang="en-US" sz="1200" kern="1200" baseline="0" dirty="0">
                <a:solidFill>
                  <a:schemeClr val="tx1"/>
                </a:solidFill>
                <a:latin typeface="Arial" charset="0"/>
                <a:ea typeface="ＭＳ Ｐゴシック" charset="-128"/>
                <a:cs typeface="ＭＳ Ｐゴシック" charset="-128"/>
              </a:rPr>
              <a:t>secure hash code), then the value </a:t>
            </a:r>
            <a:r>
              <a:rPr lang="en-US" sz="1200" b="0" kern="1200" baseline="0" dirty="0">
                <a:solidFill>
                  <a:schemeClr val="tx1"/>
                </a:solidFill>
                <a:latin typeface="Arial" charset="0"/>
                <a:ea typeface="ＭＳ Ｐゴシック" charset="-128"/>
                <a:cs typeface="ＭＳ Ｐゴシック" charset="-128"/>
              </a:rPr>
              <a:t>2</a:t>
            </a:r>
            <a:r>
              <a:rPr lang="en-US" sz="1200" b="0" kern="1200" baseline="30000" dirty="0">
                <a:solidFill>
                  <a:schemeClr val="tx1"/>
                </a:solidFill>
                <a:latin typeface="Arial" charset="0"/>
                <a:ea typeface="ＭＳ Ｐゴシック" charset="-128"/>
                <a:cs typeface="ＭＳ Ｐゴシック" charset="-128"/>
              </a:rPr>
              <a:t>m/2  </a:t>
            </a:r>
            <a:r>
              <a:rPr lang="en-US" sz="1200" b="0" kern="1200" baseline="0" dirty="0">
                <a:solidFill>
                  <a:schemeClr val="tx1"/>
                </a:solidFill>
                <a:latin typeface="Arial" charset="0"/>
                <a:ea typeface="ＭＳ Ｐゴシック" charset="-128"/>
                <a:cs typeface="ＭＳ Ｐゴシック" charset="-128"/>
              </a:rPr>
              <a:t>determines the strength of the hash code</a:t>
            </a:r>
          </a:p>
          <a:p>
            <a:r>
              <a:rPr lang="en-US" sz="1200" kern="1200" baseline="0" dirty="0">
                <a:solidFill>
                  <a:schemeClr val="tx1"/>
                </a:solidFill>
                <a:latin typeface="Arial" charset="0"/>
                <a:ea typeface="ＭＳ Ｐゴシック" charset="-128"/>
                <a:cs typeface="ＭＳ Ｐゴシック" charset="-128"/>
              </a:rPr>
              <a:t>against brute-force attacks. Van </a:t>
            </a:r>
            <a:r>
              <a:rPr lang="en-US" sz="1200" kern="1200" baseline="0" dirty="0" err="1">
                <a:solidFill>
                  <a:schemeClr val="tx1"/>
                </a:solidFill>
                <a:latin typeface="Arial" charset="0"/>
                <a:ea typeface="ＭＳ Ｐゴシック" charset="-128"/>
                <a:cs typeface="ＭＳ Ｐゴシック" charset="-128"/>
              </a:rPr>
              <a:t>Oorschot</a:t>
            </a:r>
            <a:r>
              <a:rPr lang="en-US" sz="1200" kern="1200" baseline="0" dirty="0">
                <a:solidFill>
                  <a:schemeClr val="tx1"/>
                </a:solidFill>
                <a:latin typeface="Arial" charset="0"/>
                <a:ea typeface="ＭＳ Ｐゴシック" charset="-128"/>
                <a:cs typeface="ＭＳ Ｐゴシック" charset="-128"/>
              </a:rPr>
              <a:t> and Wiener [VANO94] presented</a:t>
            </a:r>
          </a:p>
          <a:p>
            <a:r>
              <a:rPr lang="en-US" sz="1200" kern="1200" baseline="0" dirty="0">
                <a:solidFill>
                  <a:schemeClr val="tx1"/>
                </a:solidFill>
                <a:latin typeface="Arial" charset="0"/>
                <a:ea typeface="ＭＳ Ｐゴシック" charset="-128"/>
                <a:cs typeface="ＭＳ Ｐゴシック" charset="-128"/>
              </a:rPr>
              <a:t>a design for a $10 million collision search machine for </a:t>
            </a:r>
            <a:r>
              <a:rPr lang="en-US" sz="1200" b="1" kern="1200" baseline="0" dirty="0">
                <a:solidFill>
                  <a:schemeClr val="tx1"/>
                </a:solidFill>
                <a:latin typeface="Arial" charset="0"/>
                <a:ea typeface="ＭＳ Ｐゴシック" charset="-128"/>
                <a:cs typeface="ＭＳ Ｐゴシック" charset="-128"/>
              </a:rPr>
              <a:t>MD5</a:t>
            </a:r>
            <a:r>
              <a:rPr lang="en-US" sz="1200" kern="1200" baseline="0" dirty="0">
                <a:solidFill>
                  <a:schemeClr val="tx1"/>
                </a:solidFill>
                <a:latin typeface="Arial" charset="0"/>
                <a:ea typeface="ＭＳ Ｐゴシック" charset="-128"/>
                <a:cs typeface="ＭＳ Ｐゴシック" charset="-128"/>
              </a:rPr>
              <a:t>, which has a 128-bit hash length, that could find a collision in 24 days. Thus, a 128-bit code may be viewed as inadequate. The next step up, if a hash code is treated as a sequence of 32 bits, is a 160-bit hash length. With a hash length of 160 bits, the same search machine would require over four thousand years to find a collision. With today’s technology, the time would be much shorter, so that 160 bits now appears suspect.</a:t>
            </a:r>
            <a:endParaRPr lang="en-US" dirty="0"/>
          </a:p>
        </p:txBody>
      </p:sp>
      <p:sp>
        <p:nvSpPr>
          <p:cNvPr id="4" name="Slide Number Placeholder 3"/>
          <p:cNvSpPr>
            <a:spLocks noGrp="1"/>
          </p:cNvSpPr>
          <p:nvPr>
            <p:ph type="sldNum" sz="quarter" idx="10"/>
          </p:nvPr>
        </p:nvSpPr>
        <p:spPr/>
        <p:txBody>
          <a:bodyPr/>
          <a:lstStyle/>
          <a:p>
            <a:pPr>
              <a:defRPr/>
            </a:pPr>
            <a:fld id="{E83E65D8-9B49-EC43-BBB1-0F187E663737}" type="slidenum">
              <a:rPr lang="en-AU" smtClean="0"/>
              <a:pPr>
                <a:defRPr/>
              </a:pPr>
              <a:t>16</a:t>
            </a:fld>
            <a:endParaRPr lang="en-A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a:extLst>
              <a:ext uri="{FF2B5EF4-FFF2-40B4-BE49-F238E27FC236}">
                <a16:creationId xmlns:a16="http://schemas.microsoft.com/office/drawing/2014/main" id="{7D8255ED-70C2-46A3-8F4E-A0FD2E5419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558530FC-CD48-4C67-9C7D-1FEE4602AB7F}" type="slidenum">
              <a:rPr lang="en-AU" altLang="it-IT"/>
              <a:pPr eaLnBrk="1" hangingPunct="1">
                <a:spcBef>
                  <a:spcPct val="0"/>
                </a:spcBef>
              </a:pPr>
              <a:t>19</a:t>
            </a:fld>
            <a:endParaRPr lang="en-AU" altLang="it-IT"/>
          </a:p>
        </p:txBody>
      </p:sp>
      <p:sp>
        <p:nvSpPr>
          <p:cNvPr id="53251" name="Rectangle 2">
            <a:extLst>
              <a:ext uri="{FF2B5EF4-FFF2-40B4-BE49-F238E27FC236}">
                <a16:creationId xmlns:a16="http://schemas.microsoft.com/office/drawing/2014/main" id="{528C2763-09A7-4DC1-BD68-56F519F1188E}"/>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FB09C04F-BFF6-4AD9-AC3B-1451C625A0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it-IT">
                <a:latin typeface="Arial" panose="020B0604020202020204" pitchFamily="34" charset="0"/>
              </a:rPr>
              <a:t>The idea of a keyed hash evolved into HMAC, designed to overcome some problems with the original proposals. It involves hashing padded versions of the key concatenated with the message, and then with another outer hash of the result prepended by another padded variant of the key. The hash function need only be used on 3 more blocks than when hashing just the original message (for the two keys + inner hash). HMAC can use any desired hash function, and has been shown to have the same security as the underlying hash function. Can choose the hash function to use based on speed/security concerns.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a:extLst>
              <a:ext uri="{FF2B5EF4-FFF2-40B4-BE49-F238E27FC236}">
                <a16:creationId xmlns:a16="http://schemas.microsoft.com/office/drawing/2014/main" id="{5CF9FBFA-9C94-450D-827A-AB13EE3D8B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6A9B1E80-D80A-448F-B20F-D026B9B64C93}" type="slidenum">
              <a:rPr lang="en-AU" altLang="it-IT"/>
              <a:pPr eaLnBrk="1" hangingPunct="1">
                <a:spcBef>
                  <a:spcPct val="0"/>
                </a:spcBef>
              </a:pPr>
              <a:t>20</a:t>
            </a:fld>
            <a:endParaRPr lang="en-AU" altLang="it-IT"/>
          </a:p>
        </p:txBody>
      </p:sp>
      <p:sp>
        <p:nvSpPr>
          <p:cNvPr id="54275" name="Rectangle 2">
            <a:extLst>
              <a:ext uri="{FF2B5EF4-FFF2-40B4-BE49-F238E27FC236}">
                <a16:creationId xmlns:a16="http://schemas.microsoft.com/office/drawing/2014/main" id="{3D2C93E2-D881-4BD0-AC34-D51D3E20549B}"/>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76A78A2D-D155-423B-94E9-AD8947E88CAA}"/>
              </a:ext>
            </a:extLst>
          </p:cNvPr>
          <p:cNvSpPr>
            <a:spLocks noGrp="1" noChangeArrowheads="1"/>
          </p:cNvSpPr>
          <p:nvPr>
            <p:ph type="body" idx="1"/>
          </p:nvPr>
        </p:nvSpPr>
        <p:spPr>
          <a:xfrm>
            <a:off x="457200" y="4343400"/>
            <a:ext cx="5867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Stallings Figure 12.5 illustrates the overall operation of HMAC:</a:t>
            </a:r>
          </a:p>
          <a:p>
            <a:pPr lvl="1" eaLnBrk="1" hangingPunct="1"/>
            <a:r>
              <a:rPr lang="en-AU" altLang="it-IT">
                <a:latin typeface="Courier New" panose="02070309020205020404" pitchFamily="49" charset="0"/>
              </a:rPr>
              <a:t>HMAC</a:t>
            </a:r>
            <a:r>
              <a:rPr lang="en-AU" altLang="it-IT" baseline="-25000">
                <a:latin typeface="Courier New" panose="02070309020205020404" pitchFamily="49" charset="0"/>
              </a:rPr>
              <a:t>K</a:t>
            </a:r>
            <a:r>
              <a:rPr lang="en-AU" altLang="it-IT">
                <a:latin typeface="Courier New" panose="02070309020205020404" pitchFamily="49" charset="0"/>
              </a:rPr>
              <a:t> = Hash[(K</a:t>
            </a:r>
            <a:r>
              <a:rPr lang="en-AU" altLang="it-IT" baseline="30000">
                <a:latin typeface="Courier New" panose="02070309020205020404" pitchFamily="49" charset="0"/>
              </a:rPr>
              <a:t>+</a:t>
            </a:r>
            <a:r>
              <a:rPr lang="en-AU" altLang="it-IT">
                <a:latin typeface="Courier New" panose="02070309020205020404" pitchFamily="49" charset="0"/>
              </a:rPr>
              <a:t> XOR opad) || Hash[(K</a:t>
            </a:r>
            <a:r>
              <a:rPr lang="en-AU" altLang="it-IT" baseline="30000">
                <a:latin typeface="Courier New" panose="02070309020205020404" pitchFamily="49" charset="0"/>
              </a:rPr>
              <a:t>+</a:t>
            </a:r>
            <a:r>
              <a:rPr lang="en-AU" altLang="it-IT">
                <a:latin typeface="Courier New" panose="02070309020205020404" pitchFamily="49" charset="0"/>
              </a:rPr>
              <a:t> XOR ipad) || M)]</a:t>
            </a:r>
          </a:p>
          <a:p>
            <a:pPr lvl="1" eaLnBrk="1" hangingPunct="1"/>
            <a:r>
              <a:rPr lang="en-AU" altLang="it-IT">
                <a:latin typeface="Arial" panose="020B0604020202020204" pitchFamily="34" charset="0"/>
                <a:cs typeface="Arial" panose="020B0604020202020204" pitchFamily="34" charset="0"/>
              </a:rPr>
              <a:t>where:</a:t>
            </a:r>
          </a:p>
          <a:p>
            <a:pPr lvl="1" eaLnBrk="1" hangingPunct="1"/>
            <a:r>
              <a:rPr lang="en-AU" altLang="it-IT">
                <a:latin typeface="Courier New" panose="02070309020205020404" pitchFamily="49" charset="0"/>
              </a:rPr>
              <a:t>K</a:t>
            </a:r>
            <a:r>
              <a:rPr lang="en-AU" altLang="it-IT" baseline="30000">
                <a:latin typeface="Courier New" panose="02070309020205020404" pitchFamily="49" charset="0"/>
              </a:rPr>
              <a:t>+</a:t>
            </a:r>
            <a:r>
              <a:rPr lang="en-AU" altLang="it-IT">
                <a:latin typeface="Courier New" panose="02070309020205020404" pitchFamily="49" charset="0"/>
              </a:rPr>
              <a:t> is</a:t>
            </a:r>
            <a:r>
              <a:rPr lang="en-US" altLang="it-IT">
                <a:latin typeface="Arial" panose="020B0604020202020204" pitchFamily="34" charset="0"/>
              </a:rPr>
              <a:t> K padded with zeros on the left so that the result is b bits in length</a:t>
            </a:r>
          </a:p>
          <a:p>
            <a:pPr lvl="1" eaLnBrk="1" hangingPunct="1"/>
            <a:r>
              <a:rPr lang="en-US" altLang="it-IT">
                <a:latin typeface="Arial" panose="020B0604020202020204" pitchFamily="34" charset="0"/>
              </a:rPr>
              <a:t>ipad is a pad value of 36 hex repeated to fill block</a:t>
            </a:r>
          </a:p>
          <a:p>
            <a:pPr lvl="1" eaLnBrk="1" hangingPunct="1"/>
            <a:r>
              <a:rPr lang="en-US" altLang="it-IT">
                <a:latin typeface="Arial" panose="020B0604020202020204" pitchFamily="34" charset="0"/>
              </a:rPr>
              <a:t>opad is a pad value of 5C hex repeated to fill block</a:t>
            </a:r>
          </a:p>
          <a:p>
            <a:pPr lvl="1" eaLnBrk="1" hangingPunct="1"/>
            <a:r>
              <a:rPr lang="en-US" altLang="it-IT">
                <a:latin typeface="Arial" panose="020B0604020202020204" pitchFamily="34" charset="0"/>
              </a:rPr>
              <a:t>M is the message input to HMAC (including the padding specified in the embedded hash function)</a:t>
            </a:r>
          </a:p>
          <a:p>
            <a:pPr lvl="1" eaLnBrk="1" hangingPunct="1"/>
            <a:r>
              <a:rPr lang="en-US" altLang="it-IT">
                <a:latin typeface="Arial" panose="020B0604020202020204" pitchFamily="34" charset="0"/>
              </a:rPr>
              <a:t>Note that the XOR with ipad results in flipping one-half of the bits of </a:t>
            </a:r>
            <a:r>
              <a:rPr lang="en-US" altLang="it-IT" i="1">
                <a:latin typeface="Arial" panose="020B0604020202020204" pitchFamily="34" charset="0"/>
              </a:rPr>
              <a:t>K. </a:t>
            </a:r>
            <a:r>
              <a:rPr lang="en-US" altLang="it-IT">
                <a:latin typeface="Arial" panose="020B0604020202020204" pitchFamily="34" charset="0"/>
              </a:rPr>
              <a:t>Similarly, the XOR with opad results in flipping one-half of the bits of K, but a different set of bits. In effect, pseudorandomly generated two keys from K. HMAC should execute in approximately the same time as the embedded hash function for long messages. HMAC adds three executions of the hash compression function (for </a:t>
            </a:r>
            <a:r>
              <a:rPr lang="en-US" altLang="it-IT" i="1">
                <a:latin typeface="Arial" panose="020B0604020202020204" pitchFamily="34" charset="0"/>
              </a:rPr>
              <a:t>Si, So</a:t>
            </a:r>
            <a:r>
              <a:rPr lang="en-US" altLang="it-IT">
                <a:latin typeface="Arial" panose="020B0604020202020204" pitchFamily="34" charset="0"/>
              </a:rPr>
              <a:t>, and the block produced from the inner hash). A more efficient implementation is possible by precomputing the internal hash function on (</a:t>
            </a:r>
            <a:r>
              <a:rPr lang="en-AU" altLang="it-IT">
                <a:latin typeface="Courier New" panose="02070309020205020404" pitchFamily="49" charset="0"/>
              </a:rPr>
              <a:t>K</a:t>
            </a:r>
            <a:r>
              <a:rPr lang="en-AU" altLang="it-IT" baseline="30000">
                <a:latin typeface="Courier New" panose="02070309020205020404" pitchFamily="49" charset="0"/>
              </a:rPr>
              <a:t>+</a:t>
            </a:r>
            <a:r>
              <a:rPr lang="en-AU" altLang="it-IT">
                <a:latin typeface="Courier New" panose="02070309020205020404" pitchFamily="49" charset="0"/>
              </a:rPr>
              <a:t> XOR opad) and (K</a:t>
            </a:r>
            <a:r>
              <a:rPr lang="en-AU" altLang="it-IT" baseline="30000">
                <a:latin typeface="Courier New" panose="02070309020205020404" pitchFamily="49" charset="0"/>
              </a:rPr>
              <a:t>+</a:t>
            </a:r>
            <a:r>
              <a:rPr lang="en-AU" altLang="it-IT">
                <a:latin typeface="Courier New" panose="02070309020205020404" pitchFamily="49" charset="0"/>
              </a:rPr>
              <a:t> XOR ipad</a:t>
            </a:r>
            <a:r>
              <a:rPr lang="en-AU" altLang="it-IT">
                <a:latin typeface="Arial" panose="020B0604020202020204" pitchFamily="34" charset="0"/>
                <a:cs typeface="Arial" panose="020B0604020202020204" pitchFamily="34" charset="0"/>
              </a:rPr>
              <a:t>) and inserting the results into the hash processing at start &amp; end. </a:t>
            </a:r>
            <a:r>
              <a:rPr lang="en-US" altLang="it-IT">
                <a:latin typeface="Arial" panose="020B0604020202020204" pitchFamily="34" charset="0"/>
              </a:rPr>
              <a:t>With this implementation, only one additional instance of the compression function is added to the processing normally produced by the hash function. This is especially worthwhile if most of the messages for which a MAC is computed are short.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A6F3F715-01D8-564F-8DAD-71A9371F59BE}" type="slidenum">
              <a:rPr lang="en-AU">
                <a:latin typeface="Arial" pitchFamily="-84" charset="0"/>
              </a:rPr>
              <a:pPr/>
              <a:t>24</a:t>
            </a:fld>
            <a:endParaRPr lang="en-AU" dirty="0">
              <a:latin typeface="Arial" pitchFamily="-8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r>
              <a:rPr lang="en-US" sz="1200" kern="1200" baseline="0" dirty="0">
                <a:solidFill>
                  <a:schemeClr val="tx1"/>
                </a:solidFill>
                <a:latin typeface="Arial" charset="0"/>
                <a:ea typeface="ＭＳ Ｐゴシック" charset="-128"/>
                <a:cs typeface="ＭＳ Ｐゴシック" charset="-128"/>
              </a:rPr>
              <a:t>The first published public-key algorithm appeared in the seminal paper by Diffie and Hellman that defined public-key cryptography [DIFF76b] and is generally referred to as </a:t>
            </a:r>
            <a:r>
              <a:rPr lang="en-US" sz="1200" b="1" kern="1200" baseline="0" dirty="0">
                <a:solidFill>
                  <a:schemeClr val="tx1"/>
                </a:solidFill>
                <a:latin typeface="Arial" charset="0"/>
                <a:ea typeface="ＭＳ Ｐゴシック" charset="-128"/>
                <a:cs typeface="ＭＳ Ｐゴシック" charset="-128"/>
              </a:rPr>
              <a:t>Diffie-Hellman key exchange</a:t>
            </a:r>
            <a:r>
              <a:rPr lang="en-US" sz="1200" kern="1200" baseline="0" dirty="0">
                <a:solidFill>
                  <a:schemeClr val="tx1"/>
                </a:solidFill>
                <a:latin typeface="Arial" charset="0"/>
                <a:ea typeface="ＭＳ Ｐゴシック" charset="-128"/>
                <a:cs typeface="ＭＳ Ｐゴシック" charset="-128"/>
              </a:rPr>
              <a:t>.  A number of commercial products employ this key exchange technique.</a:t>
            </a:r>
          </a:p>
          <a:p>
            <a:endParaRPr lang="en-US" sz="1200" kern="1200" baseline="0" dirty="0">
              <a:solidFill>
                <a:schemeClr val="tx1"/>
              </a:solidFill>
              <a:latin typeface="Arial" charset="0"/>
              <a:ea typeface="ＭＳ Ｐゴシック" charset="-128"/>
              <a:cs typeface="ＭＳ Ｐゴシック" charset="-128"/>
            </a:endParaRPr>
          </a:p>
          <a:p>
            <a:r>
              <a:rPr lang="en-US" sz="1200" kern="1200" baseline="0" dirty="0">
                <a:solidFill>
                  <a:schemeClr val="tx1"/>
                </a:solidFill>
                <a:latin typeface="Arial" charset="0"/>
                <a:ea typeface="ＭＳ Ｐゴシック" charset="-128"/>
                <a:cs typeface="ＭＳ Ｐゴシック" charset="-128"/>
              </a:rPr>
              <a:t>The purpose of the algorithm is to enable two users to securely exchange a key that can then be used for subsequent symmetric encryption of messages. The algorithm itself is limited to the exchange of secret values.</a:t>
            </a:r>
          </a:p>
          <a:p>
            <a:endParaRPr lang="en-US" sz="1200" kern="1200" baseline="0" dirty="0">
              <a:solidFill>
                <a:schemeClr val="tx1"/>
              </a:solidFill>
              <a:latin typeface="Arial" charset="0"/>
              <a:ea typeface="ＭＳ Ｐゴシック" charset="-128"/>
              <a:cs typeface="ＭＳ Ｐゴシック" charset="-128"/>
            </a:endParaRPr>
          </a:p>
          <a:p>
            <a:r>
              <a:rPr lang="en-US" sz="1200" b="0" kern="1200" baseline="0" dirty="0">
                <a:solidFill>
                  <a:schemeClr val="tx1"/>
                </a:solidFill>
                <a:latin typeface="Arial" charset="0"/>
                <a:ea typeface="ＭＳ Ｐゴシック" charset="-128"/>
                <a:cs typeface="ＭＳ Ｐゴシック" charset="-128"/>
              </a:rPr>
              <a:t>The Diffie-Hellman algorithm depends for its effectiveness on the difficulty of computing discrete logarithms. Briefly, we can define the discrete logarithm in the following way. Recall from Chapter 2 that a </a:t>
            </a:r>
            <a:r>
              <a:rPr lang="en-US" sz="1200" b="1" kern="1200" baseline="0" dirty="0">
                <a:solidFill>
                  <a:schemeClr val="tx1"/>
                </a:solidFill>
                <a:latin typeface="Arial" charset="0"/>
                <a:ea typeface="ＭＳ Ｐゴシック" charset="-128"/>
                <a:cs typeface="ＭＳ Ｐゴシック" charset="-128"/>
              </a:rPr>
              <a:t>primitive root </a:t>
            </a:r>
            <a:r>
              <a:rPr lang="en-US" sz="1200" b="0" kern="1200" baseline="0" dirty="0">
                <a:solidFill>
                  <a:schemeClr val="tx1"/>
                </a:solidFill>
                <a:latin typeface="Arial" charset="0"/>
                <a:ea typeface="ＭＳ Ｐゴシック" charset="-128"/>
                <a:cs typeface="ＭＳ Ｐゴシック" charset="-128"/>
              </a:rPr>
              <a:t>of a prime number </a:t>
            </a:r>
            <a:r>
              <a:rPr lang="en-US" sz="1200" b="0" i="1" kern="1200" baseline="0" dirty="0">
                <a:solidFill>
                  <a:schemeClr val="tx1"/>
                </a:solidFill>
                <a:latin typeface="Arial" charset="0"/>
                <a:ea typeface="ＭＳ Ｐゴシック" charset="-128"/>
                <a:cs typeface="ＭＳ Ｐゴシック" charset="-128"/>
              </a:rPr>
              <a:t>p</a:t>
            </a:r>
            <a:r>
              <a:rPr lang="en-US" sz="1200" b="0" kern="1200" baseline="0" dirty="0">
                <a:solidFill>
                  <a:schemeClr val="tx1"/>
                </a:solidFill>
                <a:latin typeface="Arial" charset="0"/>
                <a:ea typeface="ＭＳ Ｐゴシック" charset="-128"/>
                <a:cs typeface="ＭＳ Ｐゴシック" charset="-128"/>
              </a:rPr>
              <a:t> is one whose powers modulo </a:t>
            </a:r>
            <a:r>
              <a:rPr lang="en-US" sz="1200" b="0" i="1" kern="1200" baseline="0" dirty="0">
                <a:solidFill>
                  <a:schemeClr val="tx1"/>
                </a:solidFill>
                <a:latin typeface="Arial" charset="0"/>
                <a:ea typeface="ＭＳ Ｐゴシック" charset="-128"/>
                <a:cs typeface="ＭＳ Ｐゴシック" charset="-128"/>
              </a:rPr>
              <a:t>p </a:t>
            </a:r>
            <a:r>
              <a:rPr lang="en-US" sz="1200" b="0" kern="1200" baseline="0" dirty="0">
                <a:solidFill>
                  <a:schemeClr val="tx1"/>
                </a:solidFill>
                <a:latin typeface="Arial" charset="0"/>
                <a:ea typeface="ＭＳ Ｐゴシック" charset="-128"/>
                <a:cs typeface="ＭＳ Ｐゴシック" charset="-128"/>
              </a:rPr>
              <a:t>generate all the integers from 1 to </a:t>
            </a:r>
            <a:r>
              <a:rPr lang="en-US" sz="1200" b="0" i="1" kern="1200" baseline="0" dirty="0">
                <a:solidFill>
                  <a:schemeClr val="tx1"/>
                </a:solidFill>
                <a:latin typeface="Arial" charset="0"/>
                <a:ea typeface="ＭＳ Ｐゴシック" charset="-128"/>
                <a:cs typeface="ＭＳ Ｐゴシック" charset="-128"/>
              </a:rPr>
              <a:t>p </a:t>
            </a:r>
            <a:r>
              <a:rPr lang="en-US" sz="1200" b="0" kern="1200" baseline="0" dirty="0">
                <a:solidFill>
                  <a:schemeClr val="tx1"/>
                </a:solidFill>
                <a:latin typeface="Arial" charset="0"/>
                <a:ea typeface="ＭＳ Ｐゴシック" charset="-128"/>
                <a:cs typeface="ＭＳ Ｐゴシック" charset="-128"/>
              </a:rPr>
              <a:t>- 1. That is, if </a:t>
            </a:r>
            <a:r>
              <a:rPr lang="en-US" sz="1200" b="0" i="1" kern="1200" baseline="0" dirty="0">
                <a:solidFill>
                  <a:schemeClr val="tx1"/>
                </a:solidFill>
                <a:latin typeface="Arial" charset="0"/>
                <a:ea typeface="ＭＳ Ｐゴシック" charset="-128"/>
                <a:cs typeface="ＭＳ Ｐゴシック" charset="-128"/>
              </a:rPr>
              <a:t>a</a:t>
            </a:r>
          </a:p>
          <a:p>
            <a:r>
              <a:rPr lang="en-US" sz="1200" b="0" kern="1200" baseline="0" dirty="0">
                <a:solidFill>
                  <a:schemeClr val="tx1"/>
                </a:solidFill>
                <a:latin typeface="Arial" charset="0"/>
                <a:ea typeface="ＭＳ Ｐゴシック" charset="-128"/>
                <a:cs typeface="ＭＳ Ｐゴシック" charset="-128"/>
              </a:rPr>
              <a:t> is a primitive root of the prime number </a:t>
            </a:r>
            <a:r>
              <a:rPr lang="en-US" sz="1200" b="0" i="1" kern="1200" baseline="0" dirty="0">
                <a:solidFill>
                  <a:schemeClr val="tx1"/>
                </a:solidFill>
                <a:latin typeface="Arial" charset="0"/>
                <a:ea typeface="ＭＳ Ｐゴシック" charset="-128"/>
                <a:cs typeface="ＭＳ Ｐゴシック" charset="-128"/>
              </a:rPr>
              <a:t>p</a:t>
            </a:r>
            <a:r>
              <a:rPr lang="en-US" sz="1200" b="0" kern="1200" baseline="0" dirty="0">
                <a:solidFill>
                  <a:schemeClr val="tx1"/>
                </a:solidFill>
                <a:latin typeface="Arial" charset="0"/>
                <a:ea typeface="ＭＳ Ｐゴシック" charset="-128"/>
                <a:cs typeface="ＭＳ Ｐゴシック" charset="-128"/>
              </a:rPr>
              <a:t>, then the numbers</a:t>
            </a:r>
          </a:p>
          <a:p>
            <a:endParaRPr lang="en-US" sz="1200" b="0" kern="1200" baseline="0" dirty="0">
              <a:solidFill>
                <a:schemeClr val="tx1"/>
              </a:solidFill>
              <a:latin typeface="Arial" charset="0"/>
              <a:ea typeface="ＭＳ Ｐゴシック" charset="-128"/>
              <a:cs typeface="ＭＳ Ｐゴシック" charset="-128"/>
            </a:endParaRPr>
          </a:p>
          <a:p>
            <a:r>
              <a:rPr lang="en-US" sz="1200" b="0" i="1" kern="1200" baseline="0" dirty="0">
                <a:solidFill>
                  <a:schemeClr val="tx1"/>
                </a:solidFill>
                <a:latin typeface="Arial" charset="0"/>
                <a:ea typeface="ＭＳ Ｐゴシック" charset="-128"/>
                <a:cs typeface="ＭＳ Ｐゴシック" charset="-128"/>
              </a:rPr>
              <a:t>a</a:t>
            </a:r>
            <a:r>
              <a:rPr lang="en-US" sz="1200" b="0" kern="1200" baseline="0" dirty="0">
                <a:solidFill>
                  <a:schemeClr val="tx1"/>
                </a:solidFill>
                <a:latin typeface="Arial" charset="0"/>
                <a:ea typeface="ＭＳ Ｐゴシック" charset="-128"/>
                <a:cs typeface="ＭＳ Ｐゴシック" charset="-128"/>
              </a:rPr>
              <a:t>  mod </a:t>
            </a:r>
            <a:r>
              <a:rPr lang="en-US" sz="1200" b="0" i="1" kern="1200" baseline="0" dirty="0">
                <a:solidFill>
                  <a:schemeClr val="tx1"/>
                </a:solidFill>
                <a:latin typeface="Arial" charset="0"/>
                <a:ea typeface="ＭＳ Ｐゴシック" charset="-128"/>
                <a:cs typeface="ＭＳ Ｐゴシック" charset="-128"/>
              </a:rPr>
              <a:t>p , a</a:t>
            </a:r>
            <a:r>
              <a:rPr lang="en-US" sz="1200" b="0" i="1" kern="1200" baseline="30000" dirty="0">
                <a:solidFill>
                  <a:schemeClr val="tx1"/>
                </a:solidFill>
                <a:latin typeface="Arial" charset="0"/>
                <a:ea typeface="ＭＳ Ｐゴシック" charset="-128"/>
                <a:cs typeface="ＭＳ Ｐゴシック" charset="-128"/>
              </a:rPr>
              <a:t>2</a:t>
            </a:r>
            <a:r>
              <a:rPr lang="en-US" sz="1200" b="0" i="1" kern="1200" baseline="0" dirty="0">
                <a:solidFill>
                  <a:schemeClr val="tx1"/>
                </a:solidFill>
                <a:latin typeface="Arial" charset="0"/>
                <a:ea typeface="ＭＳ Ｐゴシック" charset="-128"/>
                <a:cs typeface="ＭＳ Ｐゴシック" charset="-128"/>
              </a:rPr>
              <a:t>  </a:t>
            </a:r>
            <a:r>
              <a:rPr lang="en-US" sz="1200" b="0" kern="1200" baseline="0" dirty="0">
                <a:solidFill>
                  <a:schemeClr val="tx1"/>
                </a:solidFill>
                <a:latin typeface="Arial" charset="0"/>
                <a:ea typeface="ＭＳ Ｐゴシック" charset="-128"/>
                <a:cs typeface="ＭＳ Ｐゴシック" charset="-128"/>
              </a:rPr>
              <a:t>mod </a:t>
            </a:r>
            <a:r>
              <a:rPr lang="en-US" sz="1200" b="0" i="1" kern="1200" baseline="0" dirty="0">
                <a:solidFill>
                  <a:schemeClr val="tx1"/>
                </a:solidFill>
                <a:latin typeface="Arial" charset="0"/>
                <a:ea typeface="ＭＳ Ｐゴシック" charset="-128"/>
                <a:cs typeface="ＭＳ Ｐゴシック" charset="-128"/>
              </a:rPr>
              <a:t>p</a:t>
            </a:r>
            <a:r>
              <a:rPr lang="en-US" sz="1200" b="0" kern="1200" baseline="0" dirty="0">
                <a:solidFill>
                  <a:schemeClr val="tx1"/>
                </a:solidFill>
                <a:latin typeface="Arial" charset="0"/>
                <a:ea typeface="ＭＳ Ｐゴシック" charset="-128"/>
                <a:cs typeface="ＭＳ Ｐゴシック" charset="-128"/>
              </a:rPr>
              <a:t> , . . .  , </a:t>
            </a:r>
            <a:r>
              <a:rPr lang="en-US" sz="1200" b="0" i="1" kern="1200" baseline="0" dirty="0">
                <a:solidFill>
                  <a:schemeClr val="tx1"/>
                </a:solidFill>
                <a:latin typeface="Arial" charset="0"/>
                <a:ea typeface="ＭＳ Ｐゴシック" charset="-128"/>
                <a:cs typeface="ＭＳ Ｐゴシック" charset="-128"/>
              </a:rPr>
              <a:t>a</a:t>
            </a:r>
            <a:r>
              <a:rPr lang="en-US" sz="1200" b="0" i="1" kern="1200" baseline="30000" dirty="0">
                <a:solidFill>
                  <a:schemeClr val="tx1"/>
                </a:solidFill>
                <a:latin typeface="Arial" charset="0"/>
                <a:ea typeface="ＭＳ Ｐゴシック" charset="-128"/>
                <a:cs typeface="ＭＳ Ｐゴシック" charset="-128"/>
              </a:rPr>
              <a:t>p-1  </a:t>
            </a:r>
            <a:r>
              <a:rPr lang="en-US" sz="1200" b="0" kern="1200" baseline="0" dirty="0">
                <a:solidFill>
                  <a:schemeClr val="tx1"/>
                </a:solidFill>
                <a:latin typeface="Arial" charset="0"/>
                <a:ea typeface="ＭＳ Ｐゴシック" charset="-128"/>
                <a:cs typeface="ＭＳ Ｐゴシック" charset="-128"/>
              </a:rPr>
              <a:t>mod </a:t>
            </a:r>
            <a:r>
              <a:rPr lang="en-US" sz="1200" b="0" i="1" kern="1200" baseline="0" dirty="0">
                <a:solidFill>
                  <a:schemeClr val="tx1"/>
                </a:solidFill>
                <a:latin typeface="Arial" charset="0"/>
                <a:ea typeface="ＭＳ Ｐゴシック" charset="-128"/>
                <a:cs typeface="ＭＳ Ｐゴシック" charset="-128"/>
              </a:rPr>
              <a:t>p</a:t>
            </a:r>
          </a:p>
          <a:p>
            <a:endParaRPr lang="en-US" sz="1200" b="0" kern="1200" baseline="0" dirty="0">
              <a:solidFill>
                <a:schemeClr val="tx1"/>
              </a:solidFill>
              <a:latin typeface="Arial" charset="0"/>
              <a:ea typeface="ＭＳ Ｐゴシック" charset="-128"/>
              <a:cs typeface="ＭＳ Ｐゴシック" charset="-128"/>
            </a:endParaRPr>
          </a:p>
          <a:p>
            <a:r>
              <a:rPr lang="en-US" sz="1200" b="0" kern="1200" baseline="0" dirty="0">
                <a:solidFill>
                  <a:schemeClr val="tx1"/>
                </a:solidFill>
                <a:latin typeface="Arial" charset="0"/>
                <a:ea typeface="ＭＳ Ｐゴシック" charset="-128"/>
                <a:cs typeface="ＭＳ Ｐゴシック" charset="-128"/>
              </a:rPr>
              <a:t> are distinct and consist of the integers from 1 through </a:t>
            </a:r>
            <a:r>
              <a:rPr lang="en-US" sz="1200" b="0" i="1" kern="1200" baseline="0" dirty="0">
                <a:solidFill>
                  <a:schemeClr val="tx1"/>
                </a:solidFill>
                <a:latin typeface="Arial" charset="0"/>
                <a:ea typeface="ＭＳ Ｐゴシック" charset="-128"/>
                <a:cs typeface="ＭＳ Ｐゴシック" charset="-128"/>
              </a:rPr>
              <a:t>p -  1 </a:t>
            </a:r>
            <a:r>
              <a:rPr lang="en-US" sz="1200" b="0" kern="1200" baseline="0" dirty="0">
                <a:solidFill>
                  <a:schemeClr val="tx1"/>
                </a:solidFill>
                <a:latin typeface="Arial" charset="0"/>
                <a:ea typeface="ＭＳ Ｐゴシック" charset="-128"/>
                <a:cs typeface="ＭＳ Ｐゴシック" charset="-128"/>
              </a:rPr>
              <a:t>in some permutation.</a:t>
            </a:r>
          </a:p>
          <a:p>
            <a:endParaRPr lang="en-US" sz="1200" b="0" kern="1200" baseline="0" dirty="0">
              <a:solidFill>
                <a:schemeClr val="tx1"/>
              </a:solidFill>
              <a:latin typeface="Arial" charset="0"/>
              <a:ea typeface="ＭＳ Ｐゴシック" charset="-128"/>
              <a:cs typeface="ＭＳ Ｐゴシック" charset="-128"/>
            </a:endParaRPr>
          </a:p>
          <a:p>
            <a:r>
              <a:rPr lang="en-US" sz="1200" b="0" kern="1200" baseline="0" dirty="0">
                <a:solidFill>
                  <a:schemeClr val="tx1"/>
                </a:solidFill>
                <a:latin typeface="Arial" charset="0"/>
                <a:ea typeface="ＭＳ Ｐゴシック" charset="-128"/>
                <a:cs typeface="ＭＳ Ｐゴシック" charset="-128"/>
              </a:rPr>
              <a:t>For any integer </a:t>
            </a:r>
            <a:r>
              <a:rPr lang="en-US" sz="1200" b="0" i="1" kern="1200" baseline="0" dirty="0">
                <a:solidFill>
                  <a:schemeClr val="tx1"/>
                </a:solidFill>
                <a:latin typeface="Arial" charset="0"/>
                <a:ea typeface="ＭＳ Ｐゴシック" charset="-128"/>
                <a:cs typeface="ＭＳ Ｐゴシック" charset="-128"/>
              </a:rPr>
              <a:t>b</a:t>
            </a:r>
            <a:r>
              <a:rPr lang="en-US" sz="1200" b="0" kern="1200" baseline="0" dirty="0">
                <a:solidFill>
                  <a:schemeClr val="tx1"/>
                </a:solidFill>
                <a:latin typeface="Arial" charset="0"/>
                <a:ea typeface="ＭＳ Ｐゴシック" charset="-128"/>
                <a:cs typeface="ＭＳ Ｐゴシック" charset="-128"/>
              </a:rPr>
              <a:t>  and a primitive root </a:t>
            </a:r>
            <a:r>
              <a:rPr lang="en-US" sz="1200" b="0" i="1" kern="1200" baseline="0" dirty="0">
                <a:solidFill>
                  <a:schemeClr val="tx1"/>
                </a:solidFill>
                <a:latin typeface="Arial" charset="0"/>
                <a:ea typeface="ＭＳ Ｐゴシック" charset="-128"/>
                <a:cs typeface="ＭＳ Ｐゴシック" charset="-128"/>
              </a:rPr>
              <a:t>a </a:t>
            </a:r>
            <a:r>
              <a:rPr lang="en-US" sz="1200" b="0" kern="1200" baseline="0" dirty="0">
                <a:solidFill>
                  <a:schemeClr val="tx1"/>
                </a:solidFill>
                <a:latin typeface="Arial" charset="0"/>
                <a:ea typeface="ＭＳ Ｐゴシック" charset="-128"/>
                <a:cs typeface="ＭＳ Ｐゴシック" charset="-128"/>
              </a:rPr>
              <a:t>of prime number </a:t>
            </a:r>
            <a:r>
              <a:rPr lang="en-US" sz="1200" b="0" i="1" kern="1200" baseline="0" dirty="0">
                <a:solidFill>
                  <a:schemeClr val="tx1"/>
                </a:solidFill>
                <a:latin typeface="Arial" charset="0"/>
                <a:ea typeface="ＭＳ Ｐゴシック" charset="-128"/>
                <a:cs typeface="ＭＳ Ｐゴシック" charset="-128"/>
              </a:rPr>
              <a:t>p </a:t>
            </a:r>
            <a:r>
              <a:rPr lang="en-US" sz="1200" b="0" kern="1200" baseline="0" dirty="0">
                <a:solidFill>
                  <a:schemeClr val="tx1"/>
                </a:solidFill>
                <a:latin typeface="Arial" charset="0"/>
                <a:ea typeface="ＭＳ Ｐゴシック" charset="-128"/>
                <a:cs typeface="ＭＳ Ｐゴシック" charset="-128"/>
              </a:rPr>
              <a:t>, we can find a unique exponent</a:t>
            </a:r>
            <a:r>
              <a:rPr lang="en-US" sz="1200" b="0" i="1" kern="1200" baseline="0" dirty="0">
                <a:solidFill>
                  <a:schemeClr val="tx1"/>
                </a:solidFill>
                <a:latin typeface="Arial" charset="0"/>
                <a:ea typeface="ＭＳ Ｐゴシック" charset="-128"/>
                <a:cs typeface="ＭＳ Ｐゴシック" charset="-128"/>
              </a:rPr>
              <a:t> i </a:t>
            </a:r>
            <a:r>
              <a:rPr lang="en-US" sz="1200" b="0" kern="1200" baseline="0" dirty="0">
                <a:solidFill>
                  <a:schemeClr val="tx1"/>
                </a:solidFill>
                <a:latin typeface="Arial" charset="0"/>
                <a:ea typeface="ＭＳ Ｐゴシック" charset="-128"/>
                <a:cs typeface="ＭＳ Ｐゴシック" charset="-128"/>
              </a:rPr>
              <a:t>such that</a:t>
            </a:r>
          </a:p>
          <a:p>
            <a:endParaRPr lang="en-US" sz="1200" b="0" kern="1200" baseline="0" dirty="0">
              <a:solidFill>
                <a:schemeClr val="tx1"/>
              </a:solidFill>
              <a:latin typeface="Arial" charset="0"/>
              <a:ea typeface="ＭＳ Ｐゴシック" charset="-128"/>
              <a:cs typeface="ＭＳ Ｐゴシック" charset="-128"/>
            </a:endParaRPr>
          </a:p>
          <a:p>
            <a:r>
              <a:rPr lang="en-US" sz="1200" b="0" i="1" kern="1200" baseline="0" dirty="0">
                <a:solidFill>
                  <a:schemeClr val="tx1"/>
                </a:solidFill>
                <a:latin typeface="Arial" charset="0"/>
                <a:ea typeface="ＭＳ Ｐゴシック" charset="-128"/>
                <a:cs typeface="ＭＳ Ｐゴシック" charset="-128"/>
              </a:rPr>
              <a:t>b = a</a:t>
            </a:r>
            <a:r>
              <a:rPr lang="en-US" sz="1200" b="0" i="1" kern="1200" baseline="30000" dirty="0">
                <a:solidFill>
                  <a:schemeClr val="tx1"/>
                </a:solidFill>
                <a:latin typeface="Arial" charset="0"/>
                <a:ea typeface="ＭＳ Ｐゴシック" charset="-128"/>
                <a:cs typeface="ＭＳ Ｐゴシック" charset="-128"/>
              </a:rPr>
              <a:t>i</a:t>
            </a:r>
            <a:r>
              <a:rPr lang="en-US" sz="1200" b="0" i="1" kern="1200" baseline="0" dirty="0">
                <a:solidFill>
                  <a:schemeClr val="tx1"/>
                </a:solidFill>
                <a:latin typeface="Arial" charset="0"/>
                <a:ea typeface="ＭＳ Ｐゴシック" charset="-128"/>
                <a:cs typeface="ＭＳ Ｐゴシック" charset="-128"/>
              </a:rPr>
              <a:t>  </a:t>
            </a:r>
            <a:r>
              <a:rPr lang="en-US" sz="1200" b="0" kern="1200" baseline="0" dirty="0">
                <a:solidFill>
                  <a:schemeClr val="tx1"/>
                </a:solidFill>
                <a:latin typeface="Arial" charset="0"/>
                <a:ea typeface="ＭＳ Ｐゴシック" charset="-128"/>
                <a:cs typeface="ＭＳ Ｐゴシック" charset="-128"/>
              </a:rPr>
              <a:t>(mod </a:t>
            </a:r>
            <a:r>
              <a:rPr lang="en-US" sz="1200" b="0" i="1" kern="1200" baseline="0" dirty="0">
                <a:solidFill>
                  <a:schemeClr val="tx1"/>
                </a:solidFill>
                <a:latin typeface="Arial" charset="0"/>
                <a:ea typeface="ＭＳ Ｐゴシック" charset="-128"/>
                <a:cs typeface="ＭＳ Ｐゴシック" charset="-128"/>
              </a:rPr>
              <a:t>p</a:t>
            </a:r>
            <a:r>
              <a:rPr lang="en-US" sz="1200" b="0" kern="1200" baseline="0" dirty="0">
                <a:solidFill>
                  <a:schemeClr val="tx1"/>
                </a:solidFill>
                <a:latin typeface="Arial" charset="0"/>
                <a:ea typeface="ＭＳ Ｐゴシック" charset="-128"/>
                <a:cs typeface="ＭＳ Ｐゴシック" charset="-128"/>
              </a:rPr>
              <a:t> ) where </a:t>
            </a:r>
            <a:r>
              <a:rPr lang="en-US" sz="1200" b="0" i="1" kern="1200" baseline="0" dirty="0">
                <a:solidFill>
                  <a:schemeClr val="tx1"/>
                </a:solidFill>
                <a:latin typeface="Arial" charset="0"/>
                <a:ea typeface="ＭＳ Ｐゴシック" charset="-128"/>
                <a:cs typeface="ＭＳ Ｐゴシック" charset="-128"/>
              </a:rPr>
              <a:t>0 ≤  i ≤ (p -  1)</a:t>
            </a:r>
          </a:p>
          <a:p>
            <a:endParaRPr lang="en-US" sz="1200" b="0" kern="1200" baseline="0" dirty="0">
              <a:solidFill>
                <a:schemeClr val="tx1"/>
              </a:solidFill>
              <a:latin typeface="Arial" charset="0"/>
              <a:ea typeface="ＭＳ Ｐゴシック" charset="-128"/>
              <a:cs typeface="ＭＳ Ｐゴシック" charset="-128"/>
            </a:endParaRPr>
          </a:p>
          <a:p>
            <a:r>
              <a:rPr lang="en-US" sz="1200" b="0" kern="1200" baseline="0" dirty="0">
                <a:solidFill>
                  <a:schemeClr val="tx1"/>
                </a:solidFill>
                <a:latin typeface="Arial" charset="0"/>
                <a:ea typeface="ＭＳ Ｐゴシック" charset="-128"/>
                <a:cs typeface="ＭＳ Ｐゴシック" charset="-128"/>
              </a:rPr>
              <a:t>The exponent </a:t>
            </a:r>
            <a:r>
              <a:rPr lang="en-US" sz="1200" b="0" i="1" kern="1200" baseline="0" dirty="0">
                <a:solidFill>
                  <a:schemeClr val="tx1"/>
                </a:solidFill>
                <a:latin typeface="Arial" charset="0"/>
                <a:ea typeface="ＭＳ Ｐゴシック" charset="-128"/>
                <a:cs typeface="ＭＳ Ｐゴシック" charset="-128"/>
              </a:rPr>
              <a:t>i</a:t>
            </a:r>
            <a:r>
              <a:rPr lang="en-US" sz="1200" b="0" kern="1200" baseline="0" dirty="0">
                <a:solidFill>
                  <a:schemeClr val="tx1"/>
                </a:solidFill>
                <a:latin typeface="Arial" charset="0"/>
                <a:ea typeface="ＭＳ Ｐゴシック" charset="-128"/>
                <a:cs typeface="ＭＳ Ｐゴシック" charset="-128"/>
              </a:rPr>
              <a:t>  is referred to as the </a:t>
            </a:r>
            <a:r>
              <a:rPr lang="en-US" sz="1200" b="1" kern="1200" baseline="0" dirty="0">
                <a:solidFill>
                  <a:schemeClr val="tx1"/>
                </a:solidFill>
                <a:latin typeface="Arial" charset="0"/>
                <a:ea typeface="ＭＳ Ｐゴシック" charset="-128"/>
                <a:cs typeface="ＭＳ Ｐゴシック" charset="-128"/>
              </a:rPr>
              <a:t>discrete logarithm  </a:t>
            </a:r>
            <a:r>
              <a:rPr lang="en-US" sz="1200" b="0" kern="1200" baseline="0" dirty="0">
                <a:solidFill>
                  <a:schemeClr val="tx1"/>
                </a:solidFill>
                <a:latin typeface="Arial" charset="0"/>
                <a:ea typeface="ＭＳ Ｐゴシック" charset="-128"/>
                <a:cs typeface="ＭＳ Ｐゴシック" charset="-128"/>
              </a:rPr>
              <a:t>of </a:t>
            </a:r>
            <a:r>
              <a:rPr lang="en-US" sz="1200" b="0" i="1" kern="1200" baseline="0" dirty="0">
                <a:solidFill>
                  <a:schemeClr val="tx1"/>
                </a:solidFill>
                <a:latin typeface="Arial" charset="0"/>
                <a:ea typeface="ＭＳ Ｐゴシック" charset="-128"/>
                <a:cs typeface="ＭＳ Ｐゴシック" charset="-128"/>
              </a:rPr>
              <a:t>b</a:t>
            </a:r>
            <a:r>
              <a:rPr lang="en-US" sz="1200" b="0" kern="1200" baseline="0" dirty="0">
                <a:solidFill>
                  <a:schemeClr val="tx1"/>
                </a:solidFill>
                <a:latin typeface="Arial" charset="0"/>
                <a:ea typeface="ＭＳ Ｐゴシック" charset="-128"/>
                <a:cs typeface="ＭＳ Ｐゴシック" charset="-128"/>
              </a:rPr>
              <a:t>  for the base </a:t>
            </a:r>
            <a:r>
              <a:rPr lang="en-US" sz="1200" b="0" i="1" kern="1200" baseline="0" dirty="0">
                <a:solidFill>
                  <a:schemeClr val="tx1"/>
                </a:solidFill>
                <a:latin typeface="Arial" charset="0"/>
                <a:ea typeface="ＭＳ Ｐゴシック" charset="-128"/>
                <a:cs typeface="ＭＳ Ｐゴシック" charset="-128"/>
              </a:rPr>
              <a:t>a</a:t>
            </a:r>
            <a:r>
              <a:rPr lang="en-US" sz="1200" b="0" kern="1200" baseline="0" dirty="0">
                <a:solidFill>
                  <a:schemeClr val="tx1"/>
                </a:solidFill>
                <a:latin typeface="Arial" charset="0"/>
                <a:ea typeface="ＭＳ Ｐゴシック" charset="-128"/>
                <a:cs typeface="ＭＳ Ｐゴシック" charset="-128"/>
              </a:rPr>
              <a:t> , mod </a:t>
            </a:r>
            <a:r>
              <a:rPr lang="en-US" sz="1200" b="0" i="1" kern="1200" baseline="0" dirty="0">
                <a:solidFill>
                  <a:schemeClr val="tx1"/>
                </a:solidFill>
                <a:latin typeface="Arial" charset="0"/>
                <a:ea typeface="ＭＳ Ｐゴシック" charset="-128"/>
                <a:cs typeface="ＭＳ Ｐゴシック" charset="-128"/>
              </a:rPr>
              <a:t>p</a:t>
            </a:r>
            <a:r>
              <a:rPr lang="en-US" sz="1200" b="0" kern="1200" baseline="0" dirty="0">
                <a:solidFill>
                  <a:schemeClr val="tx1"/>
                </a:solidFill>
                <a:latin typeface="Arial" charset="0"/>
                <a:ea typeface="ＭＳ Ｐゴシック" charset="-128"/>
                <a:cs typeface="ＭＳ Ｐゴシック" charset="-128"/>
              </a:rPr>
              <a:t> . We express this value as dlog</a:t>
            </a:r>
            <a:r>
              <a:rPr lang="en-US" sz="1200" b="0" kern="1200" baseline="-25000" dirty="0">
                <a:solidFill>
                  <a:schemeClr val="tx1"/>
                </a:solidFill>
                <a:latin typeface="Arial" charset="0"/>
                <a:ea typeface="ＭＳ Ｐゴシック" charset="-128"/>
                <a:cs typeface="ＭＳ Ｐゴシック" charset="-128"/>
              </a:rPr>
              <a:t>a,p </a:t>
            </a:r>
            <a:r>
              <a:rPr lang="en-US" sz="1200" b="0" kern="1200" baseline="0" dirty="0">
                <a:solidFill>
                  <a:schemeClr val="tx1"/>
                </a:solidFill>
                <a:latin typeface="Arial" charset="0"/>
                <a:ea typeface="ＭＳ Ｐゴシック" charset="-128"/>
                <a:cs typeface="ＭＳ Ｐゴシック" charset="-128"/>
              </a:rPr>
              <a:t>(</a:t>
            </a:r>
            <a:r>
              <a:rPr lang="en-US" sz="1200" b="0" i="1" kern="1200" baseline="0" dirty="0">
                <a:solidFill>
                  <a:schemeClr val="tx1"/>
                </a:solidFill>
                <a:latin typeface="Arial" charset="0"/>
                <a:ea typeface="ＭＳ Ｐゴシック" charset="-128"/>
                <a:cs typeface="ＭＳ Ｐゴシック" charset="-128"/>
              </a:rPr>
              <a:t>b</a:t>
            </a:r>
            <a:r>
              <a:rPr lang="en-US" sz="1200" b="0" kern="1200" baseline="0" dirty="0">
                <a:solidFill>
                  <a:schemeClr val="tx1"/>
                </a:solidFill>
                <a:latin typeface="Arial" charset="0"/>
                <a:ea typeface="ＭＳ Ｐゴシック" charset="-128"/>
                <a:cs typeface="ＭＳ Ｐゴシック" charset="-128"/>
              </a:rPr>
              <a:t> ). See Chapter 2 for an extended discussion of discrete logarithms.</a:t>
            </a:r>
            <a:endParaRPr lang="en-AU" b="0" dirty="0">
              <a:latin typeface="Arial" pitchFamily="-84" charset="0"/>
              <a:ea typeface="Arial" pitchFamily="-84" charset="0"/>
              <a:cs typeface="Arial" pitchFamily="-8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Arial" charset="0"/>
                <a:ea typeface="ＭＳ Ｐゴシック" charset="-128"/>
                <a:cs typeface="ＭＳ Ｐゴシック" charset="-128"/>
              </a:rPr>
              <a:t> Figure 10.1 summarizes the Diffie-Hellman key exchange algorithm. For this scheme, there are two publicly known numbers: a prime number </a:t>
            </a:r>
            <a:r>
              <a:rPr lang="en-US" sz="1200" i="1" kern="1200" baseline="0" dirty="0">
                <a:solidFill>
                  <a:schemeClr val="tx1"/>
                </a:solidFill>
                <a:latin typeface="Arial" charset="0"/>
                <a:ea typeface="ＭＳ Ｐゴシック" charset="-128"/>
                <a:cs typeface="ＭＳ Ｐゴシック" charset="-128"/>
              </a:rPr>
              <a:t>q </a:t>
            </a:r>
            <a:r>
              <a:rPr lang="en-US" sz="1200" kern="1200" baseline="0" dirty="0">
                <a:solidFill>
                  <a:schemeClr val="tx1"/>
                </a:solidFill>
                <a:latin typeface="Arial" charset="0"/>
                <a:ea typeface="ＭＳ Ｐゴシック" charset="-128"/>
                <a:cs typeface="ＭＳ Ｐゴシック" charset="-128"/>
              </a:rPr>
              <a:t> and an integer </a:t>
            </a:r>
            <a:r>
              <a:rPr lang="en-US" sz="1200" i="1" kern="1200" baseline="0" dirty="0">
                <a:solidFill>
                  <a:schemeClr val="tx1"/>
                </a:solidFill>
                <a:latin typeface="Arial" charset="0"/>
                <a:ea typeface="ＭＳ Ｐゴシック" charset="-128"/>
                <a:cs typeface="ＭＳ Ｐゴシック" charset="-128"/>
              </a:rPr>
              <a:t>a </a:t>
            </a:r>
            <a:r>
              <a:rPr lang="en-US" sz="1200" kern="1200" baseline="0" dirty="0">
                <a:solidFill>
                  <a:schemeClr val="tx1"/>
                </a:solidFill>
                <a:latin typeface="Arial" charset="0"/>
                <a:ea typeface="ＭＳ Ｐゴシック" charset="-128"/>
                <a:cs typeface="ＭＳ Ｐゴシック" charset="-128"/>
              </a:rPr>
              <a:t>that is a primitive root of </a:t>
            </a:r>
            <a:r>
              <a:rPr lang="en-US" sz="1200" i="1" kern="1200" baseline="0" dirty="0">
                <a:solidFill>
                  <a:schemeClr val="tx1"/>
                </a:solidFill>
                <a:latin typeface="Arial" charset="0"/>
                <a:ea typeface="ＭＳ Ｐゴシック" charset="-128"/>
                <a:cs typeface="ＭＳ Ｐゴシック" charset="-128"/>
              </a:rPr>
              <a:t>q</a:t>
            </a:r>
            <a:r>
              <a:rPr lang="en-US" sz="1200" kern="1200" baseline="0" dirty="0">
                <a:solidFill>
                  <a:schemeClr val="tx1"/>
                </a:solidFill>
                <a:latin typeface="Arial" charset="0"/>
                <a:ea typeface="ＭＳ Ｐゴシック" charset="-128"/>
                <a:cs typeface="ＭＳ Ｐゴシック" charset="-128"/>
              </a:rPr>
              <a:t> . </a:t>
            </a:r>
          </a:p>
          <a:p>
            <a:endParaRPr lang="en-US" sz="1200" kern="1200" baseline="0" dirty="0">
              <a:solidFill>
                <a:schemeClr val="tx1"/>
              </a:solidFill>
              <a:latin typeface="Arial" charset="0"/>
              <a:ea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Figure 10.1 shows a simple protocol that makes use of the Diffie–Hellman calculation. Suppose that user A wishes to set up a connection with user B and use a secret key to encrypt messages on that connection. User A can generate a one-time private key </a:t>
            </a:r>
            <a:r>
              <a:rPr lang="en-US" sz="1200" i="1" kern="1200" dirty="0">
                <a:solidFill>
                  <a:schemeClr val="tx1"/>
                </a:solidFill>
                <a:effectLst/>
                <a:latin typeface="Arial" charset="0"/>
                <a:ea typeface="ＭＳ Ｐゴシック" charset="-128"/>
                <a:cs typeface="ＭＳ Ｐゴシック" charset="-128"/>
              </a:rPr>
              <a:t>X</a:t>
            </a:r>
            <a:r>
              <a:rPr lang="en-US" sz="1200" i="1" kern="1200" baseline="-25000" dirty="0">
                <a:solidFill>
                  <a:schemeClr val="tx1"/>
                </a:solidFill>
                <a:effectLst/>
                <a:latin typeface="Arial" charset="0"/>
                <a:ea typeface="ＭＳ Ｐゴシック" charset="-128"/>
                <a:cs typeface="ＭＳ Ｐゴシック" charset="-128"/>
              </a:rPr>
              <a:t>A</a:t>
            </a:r>
            <a:r>
              <a:rPr lang="en-US" sz="1200" kern="1200" dirty="0">
                <a:solidFill>
                  <a:schemeClr val="tx1"/>
                </a:solidFill>
                <a:effectLst/>
                <a:latin typeface="Arial" charset="0"/>
                <a:ea typeface="ＭＳ Ｐゴシック" charset="-128"/>
                <a:cs typeface="ＭＳ Ｐゴシック" charset="-128"/>
              </a:rPr>
              <a:t>, calculate </a:t>
            </a:r>
            <a:r>
              <a:rPr lang="en-US" sz="1200" i="1" kern="1200" dirty="0">
                <a:solidFill>
                  <a:schemeClr val="tx1"/>
                </a:solidFill>
                <a:effectLst/>
                <a:latin typeface="Arial" charset="0"/>
                <a:ea typeface="ＭＳ Ｐゴシック" charset="-128"/>
                <a:cs typeface="ＭＳ Ｐゴシック" charset="-128"/>
              </a:rPr>
              <a:t>Y</a:t>
            </a:r>
            <a:r>
              <a:rPr lang="en-US" sz="1200" i="1" kern="1200" baseline="-25000" dirty="0">
                <a:solidFill>
                  <a:schemeClr val="tx1"/>
                </a:solidFill>
                <a:effectLst/>
                <a:latin typeface="Arial" charset="0"/>
                <a:ea typeface="ＭＳ Ｐゴシック" charset="-128"/>
                <a:cs typeface="ＭＳ Ｐゴシック" charset="-128"/>
              </a:rPr>
              <a:t>A</a:t>
            </a:r>
            <a:r>
              <a:rPr lang="en-US" sz="1200" kern="1200" dirty="0">
                <a:solidFill>
                  <a:schemeClr val="tx1"/>
                </a:solidFill>
                <a:effectLst/>
                <a:latin typeface="Arial" charset="0"/>
                <a:ea typeface="ＭＳ Ｐゴシック" charset="-128"/>
                <a:cs typeface="ＭＳ Ｐゴシック" charset="-128"/>
              </a:rPr>
              <a:t>, and send that to user B. User B responds by generating a private value </a:t>
            </a:r>
            <a:r>
              <a:rPr lang="en-US" sz="1200" i="1" kern="1200" dirty="0">
                <a:solidFill>
                  <a:schemeClr val="tx1"/>
                </a:solidFill>
                <a:effectLst/>
                <a:latin typeface="Arial" charset="0"/>
                <a:ea typeface="ＭＳ Ｐゴシック" charset="-128"/>
                <a:cs typeface="ＭＳ Ｐゴシック" charset="-128"/>
              </a:rPr>
              <a:t>X</a:t>
            </a:r>
            <a:r>
              <a:rPr lang="en-US" sz="1200" i="1" kern="1200" baseline="-25000" dirty="0">
                <a:solidFill>
                  <a:schemeClr val="tx1"/>
                </a:solidFill>
                <a:effectLst/>
                <a:latin typeface="Arial" charset="0"/>
                <a:ea typeface="ＭＳ Ｐゴシック" charset="-128"/>
                <a:cs typeface="ＭＳ Ｐゴシック" charset="-128"/>
              </a:rPr>
              <a:t>B</a:t>
            </a:r>
            <a:r>
              <a:rPr lang="en-US" sz="1200" kern="1200" dirty="0">
                <a:solidFill>
                  <a:schemeClr val="tx1"/>
                </a:solidFill>
                <a:effectLst/>
                <a:latin typeface="Arial" charset="0"/>
                <a:ea typeface="ＭＳ Ｐゴシック" charset="-128"/>
                <a:cs typeface="ＭＳ Ｐゴシック" charset="-128"/>
              </a:rPr>
              <a:t>, calculating </a:t>
            </a:r>
            <a:r>
              <a:rPr lang="en-US" sz="1200" i="1" kern="1200" dirty="0">
                <a:solidFill>
                  <a:schemeClr val="tx1"/>
                </a:solidFill>
                <a:effectLst/>
                <a:latin typeface="Arial" charset="0"/>
                <a:ea typeface="ＭＳ Ｐゴシック" charset="-128"/>
                <a:cs typeface="ＭＳ Ｐゴシック" charset="-128"/>
              </a:rPr>
              <a:t>Y</a:t>
            </a:r>
            <a:r>
              <a:rPr lang="en-US" sz="1200" i="1" kern="1200" baseline="-25000" dirty="0">
                <a:solidFill>
                  <a:schemeClr val="tx1"/>
                </a:solidFill>
                <a:effectLst/>
                <a:latin typeface="Arial" charset="0"/>
                <a:ea typeface="ＭＳ Ｐゴシック" charset="-128"/>
                <a:cs typeface="ＭＳ Ｐゴシック" charset="-128"/>
              </a:rPr>
              <a:t>B</a:t>
            </a:r>
            <a:r>
              <a:rPr lang="en-US" sz="1200" kern="1200" dirty="0">
                <a:solidFill>
                  <a:schemeClr val="tx1"/>
                </a:solidFill>
                <a:effectLst/>
                <a:latin typeface="Arial" charset="0"/>
                <a:ea typeface="ＭＳ Ｐゴシック" charset="-128"/>
                <a:cs typeface="ＭＳ Ｐゴシック" charset="-128"/>
              </a:rPr>
              <a:t>, and sending </a:t>
            </a:r>
            <a:r>
              <a:rPr lang="en-US" sz="1200" i="1" kern="1200" dirty="0">
                <a:solidFill>
                  <a:schemeClr val="tx1"/>
                </a:solidFill>
                <a:effectLst/>
                <a:latin typeface="Arial" charset="0"/>
                <a:ea typeface="ＭＳ Ｐゴシック" charset="-128"/>
                <a:cs typeface="ＭＳ Ｐゴシック" charset="-128"/>
              </a:rPr>
              <a:t>Y</a:t>
            </a:r>
            <a:r>
              <a:rPr lang="en-US" sz="1200" i="1" kern="1200" baseline="-25000" dirty="0">
                <a:solidFill>
                  <a:schemeClr val="tx1"/>
                </a:solidFill>
                <a:effectLst/>
                <a:latin typeface="Arial" charset="0"/>
                <a:ea typeface="ＭＳ Ｐゴシック" charset="-128"/>
                <a:cs typeface="ＭＳ Ｐゴシック" charset="-128"/>
              </a:rPr>
              <a:t>B</a:t>
            </a:r>
            <a:r>
              <a:rPr lang="en-US" sz="1200" i="1" kern="120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to user A. Both users can now calculate the key. The necessary public values </a:t>
            </a:r>
            <a:r>
              <a:rPr lang="en-US" sz="1200" i="1" kern="1200" dirty="0">
                <a:solidFill>
                  <a:schemeClr val="tx1"/>
                </a:solidFill>
                <a:effectLst/>
                <a:latin typeface="Arial" charset="0"/>
                <a:ea typeface="ＭＳ Ｐゴシック" charset="-128"/>
                <a:cs typeface="ＭＳ Ｐゴシック" charset="-128"/>
              </a:rPr>
              <a:t>q </a:t>
            </a:r>
            <a:r>
              <a:rPr lang="en-US" sz="1200" kern="1200" dirty="0">
                <a:solidFill>
                  <a:schemeClr val="tx1"/>
                </a:solidFill>
                <a:effectLst/>
                <a:latin typeface="Arial" charset="0"/>
                <a:ea typeface="ＭＳ Ｐゴシック" charset="-128"/>
                <a:cs typeface="ＭＳ Ｐゴシック" charset="-128"/>
              </a:rPr>
              <a:t>and a would need to be known ahead of time. Alternatively, user A could pick values for </a:t>
            </a:r>
            <a:r>
              <a:rPr lang="en-US" sz="1200" i="1" kern="1200" dirty="0">
                <a:solidFill>
                  <a:schemeClr val="tx1"/>
                </a:solidFill>
                <a:effectLst/>
                <a:latin typeface="Arial" charset="0"/>
                <a:ea typeface="ＭＳ Ｐゴシック" charset="-128"/>
                <a:cs typeface="ＭＳ Ｐゴシック" charset="-128"/>
              </a:rPr>
              <a:t>q </a:t>
            </a:r>
            <a:r>
              <a:rPr lang="en-US" sz="1200" kern="1200" dirty="0">
                <a:solidFill>
                  <a:schemeClr val="tx1"/>
                </a:solidFill>
                <a:effectLst/>
                <a:latin typeface="Arial" charset="0"/>
                <a:ea typeface="ＭＳ Ｐゴシック" charset="-128"/>
                <a:cs typeface="ＭＳ Ｐゴシック" charset="-128"/>
              </a:rPr>
              <a:t>and a and include those in the first message.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C914AB1-A579-2F42-995D-A924F462C005}" type="slidenum">
              <a:rPr lang="en-AU" smtClean="0"/>
              <a:pPr>
                <a:defRPr/>
              </a:pPr>
              <a:t>25</a:t>
            </a:fld>
            <a:endParaRPr lang="en-A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xfrm>
            <a:off x="685800" y="4343400"/>
            <a:ext cx="5486400" cy="4341813"/>
          </a:xfrm>
          <a:noFill/>
          <a:ln/>
        </p:spPr>
        <p:txBody>
          <a:bodyPr/>
          <a:lstStyle/>
          <a:p>
            <a:r>
              <a:rPr lang="en-US" sz="1200" kern="1200" baseline="0" dirty="0">
                <a:solidFill>
                  <a:schemeClr val="tx1"/>
                </a:solidFill>
                <a:latin typeface="Arial" charset="0"/>
                <a:ea typeface="ＭＳ Ｐゴシック" charset="-128"/>
                <a:cs typeface="ＭＳ Ｐゴシック" charset="-128"/>
              </a:rPr>
              <a:t>The protocol depicted in Figure 10.1 is insecure against a </a:t>
            </a:r>
            <a:r>
              <a:rPr lang="en-US" sz="1200" b="1" kern="1200" baseline="0" dirty="0">
                <a:solidFill>
                  <a:schemeClr val="tx1"/>
                </a:solidFill>
                <a:latin typeface="Arial" charset="0"/>
                <a:ea typeface="ＭＳ Ｐゴシック" charset="-128"/>
                <a:cs typeface="ＭＳ Ｐゴシック" charset="-128"/>
              </a:rPr>
              <a:t>man-in-the-middle attack</a:t>
            </a:r>
            <a:r>
              <a:rPr lang="en-US" sz="1200" kern="1200" baseline="0" dirty="0">
                <a:solidFill>
                  <a:schemeClr val="tx1"/>
                </a:solidFill>
                <a:latin typeface="Arial" charset="0"/>
                <a:ea typeface="ＭＳ Ｐゴシック" charset="-128"/>
                <a:cs typeface="ＭＳ Ｐゴシック" charset="-128"/>
              </a:rPr>
              <a:t>. Suppose Alice and Bob wish to exchange keys, and Darth is the adversary. The attack proceeds as follows (Figure 10.2).</a:t>
            </a:r>
          </a:p>
          <a:p>
            <a:endParaRPr lang="en-US" sz="1100" dirty="0">
              <a:latin typeface="Arial" pitchFamily="-84" charset="0"/>
              <a:ea typeface="ＭＳ Ｐゴシック" pitchFamily="-84" charset="-128"/>
              <a:cs typeface="ＭＳ Ｐゴシック" pitchFamily="-84" charset="-128"/>
            </a:endParaRPr>
          </a:p>
          <a:p>
            <a:pPr eaLnBrk="1" hangingPunct="1">
              <a:lnSpc>
                <a:spcPct val="90000"/>
              </a:lnSpc>
              <a:buFontTx/>
              <a:buAutoNum type="arabicPeriod"/>
            </a:pPr>
            <a:r>
              <a:rPr lang="en-US" sz="1100" dirty="0">
                <a:latin typeface="Arial" pitchFamily="-84" charset="0"/>
                <a:ea typeface="ＭＳ Ｐゴシック" pitchFamily="-84" charset="-128"/>
                <a:cs typeface="ＭＳ Ｐゴシック" pitchFamily="-84" charset="-128"/>
              </a:rPr>
              <a:t>Darth prepares for the attack by generating two random private keys X</a:t>
            </a:r>
            <a:r>
              <a:rPr lang="en-US" sz="1100" baseline="-25000" dirty="0">
                <a:latin typeface="Arial" pitchFamily="-84" charset="0"/>
                <a:ea typeface="ＭＳ Ｐゴシック" pitchFamily="-84" charset="-128"/>
                <a:cs typeface="ＭＳ Ｐゴシック" pitchFamily="-84" charset="-128"/>
              </a:rPr>
              <a:t>D1</a:t>
            </a:r>
            <a:r>
              <a:rPr lang="en-US" sz="1100" dirty="0">
                <a:latin typeface="Arial" pitchFamily="-84" charset="0"/>
                <a:ea typeface="ＭＳ Ｐゴシック" pitchFamily="-84" charset="-128"/>
                <a:cs typeface="ＭＳ Ｐゴシック" pitchFamily="-84" charset="-128"/>
              </a:rPr>
              <a:t> and X</a:t>
            </a:r>
            <a:r>
              <a:rPr lang="en-US" sz="1100" baseline="-25000" dirty="0">
                <a:latin typeface="Arial" pitchFamily="-84" charset="0"/>
                <a:ea typeface="ＭＳ Ｐゴシック" pitchFamily="-84" charset="-128"/>
                <a:cs typeface="ＭＳ Ｐゴシック" pitchFamily="-84" charset="-128"/>
              </a:rPr>
              <a:t>D2</a:t>
            </a:r>
            <a:r>
              <a:rPr lang="en-US" sz="1100" dirty="0">
                <a:latin typeface="Arial" pitchFamily="-84" charset="0"/>
                <a:ea typeface="ＭＳ Ｐゴシック" pitchFamily="-84" charset="-128"/>
                <a:cs typeface="ＭＳ Ｐゴシック" pitchFamily="-84" charset="-128"/>
              </a:rPr>
              <a:t> and then computing the corresponding public keys Y</a:t>
            </a:r>
            <a:r>
              <a:rPr lang="en-US" sz="1100" baseline="-25000" dirty="0">
                <a:latin typeface="Arial" pitchFamily="-84" charset="0"/>
                <a:ea typeface="ＭＳ Ｐゴシック" pitchFamily="-84" charset="-128"/>
                <a:cs typeface="ＭＳ Ｐゴシック" pitchFamily="-84" charset="-128"/>
              </a:rPr>
              <a:t>D1</a:t>
            </a:r>
            <a:r>
              <a:rPr lang="en-US" sz="1100" dirty="0">
                <a:latin typeface="Arial" pitchFamily="-84" charset="0"/>
                <a:ea typeface="ＭＳ Ｐゴシック" pitchFamily="-84" charset="-128"/>
                <a:cs typeface="ＭＳ Ｐゴシック" pitchFamily="-84" charset="-128"/>
              </a:rPr>
              <a:t> and Y</a:t>
            </a:r>
            <a:r>
              <a:rPr lang="en-US" sz="1100" baseline="-25000" dirty="0">
                <a:latin typeface="Arial" pitchFamily="-84" charset="0"/>
                <a:ea typeface="ＭＳ Ｐゴシック" pitchFamily="-84" charset="-128"/>
                <a:cs typeface="ＭＳ Ｐゴシック" pitchFamily="-84" charset="-128"/>
              </a:rPr>
              <a:t>D2</a:t>
            </a:r>
          </a:p>
          <a:p>
            <a:pPr eaLnBrk="1" hangingPunct="1">
              <a:lnSpc>
                <a:spcPct val="90000"/>
              </a:lnSpc>
              <a:buFontTx/>
              <a:buAutoNum type="arabicPeriod"/>
            </a:pPr>
            <a:endParaRPr lang="en-US" sz="1100" baseline="-25000" dirty="0">
              <a:latin typeface="Arial" pitchFamily="-84" charset="0"/>
              <a:ea typeface="ＭＳ Ｐゴシック" pitchFamily="-84" charset="-128"/>
              <a:cs typeface="ＭＳ Ｐゴシック" pitchFamily="-84" charset="-128"/>
            </a:endParaRPr>
          </a:p>
          <a:p>
            <a:pPr eaLnBrk="1" hangingPunct="1">
              <a:lnSpc>
                <a:spcPct val="90000"/>
              </a:lnSpc>
              <a:buFontTx/>
              <a:buAutoNum type="arabicPeriod"/>
            </a:pPr>
            <a:r>
              <a:rPr lang="en-US" sz="1100" dirty="0">
                <a:latin typeface="Arial" pitchFamily="-84" charset="0"/>
                <a:ea typeface="ＭＳ Ｐゴシック" pitchFamily="-84" charset="-128"/>
                <a:cs typeface="ＭＳ Ｐゴシック" pitchFamily="-84" charset="-128"/>
              </a:rPr>
              <a:t> Alice transmits Y</a:t>
            </a:r>
            <a:r>
              <a:rPr lang="en-US" sz="1100" baseline="-25000" dirty="0">
                <a:latin typeface="Arial" pitchFamily="-84" charset="0"/>
                <a:ea typeface="ＭＳ Ｐゴシック" pitchFamily="-84" charset="-128"/>
                <a:cs typeface="ＭＳ Ｐゴシック" pitchFamily="-84" charset="-128"/>
              </a:rPr>
              <a:t>A</a:t>
            </a:r>
            <a:r>
              <a:rPr lang="en-US" sz="1100" dirty="0">
                <a:latin typeface="Arial" pitchFamily="-84" charset="0"/>
                <a:ea typeface="ＭＳ Ｐゴシック" pitchFamily="-84" charset="-128"/>
                <a:cs typeface="ＭＳ Ｐゴシック" pitchFamily="-84" charset="-128"/>
              </a:rPr>
              <a:t> to Bob. </a:t>
            </a:r>
          </a:p>
          <a:p>
            <a:pPr eaLnBrk="1" hangingPunct="1">
              <a:lnSpc>
                <a:spcPct val="90000"/>
              </a:lnSpc>
              <a:buFontTx/>
              <a:buAutoNum type="arabicPeriod"/>
            </a:pPr>
            <a:endParaRPr lang="en-US" sz="1100" dirty="0">
              <a:latin typeface="Arial" pitchFamily="-84" charset="0"/>
              <a:ea typeface="ＭＳ Ｐゴシック" pitchFamily="-84" charset="-128"/>
              <a:cs typeface="ＭＳ Ｐゴシック" pitchFamily="-84" charset="-128"/>
            </a:endParaRPr>
          </a:p>
          <a:p>
            <a:pPr eaLnBrk="1" hangingPunct="1">
              <a:lnSpc>
                <a:spcPct val="90000"/>
              </a:lnSpc>
              <a:buFontTx/>
              <a:buAutoNum type="arabicPeriod"/>
            </a:pPr>
            <a:r>
              <a:rPr lang="en-US" sz="1100" dirty="0">
                <a:latin typeface="Arial" pitchFamily="-84" charset="0"/>
                <a:ea typeface="ＭＳ Ｐゴシック" pitchFamily="-84" charset="-128"/>
                <a:cs typeface="ＭＳ Ｐゴシック" pitchFamily="-84" charset="-128"/>
              </a:rPr>
              <a:t> Darth intercepts Y</a:t>
            </a:r>
            <a:r>
              <a:rPr lang="en-US" sz="1100" baseline="-25000" dirty="0">
                <a:latin typeface="Arial" pitchFamily="-84" charset="0"/>
                <a:ea typeface="ＭＳ Ｐゴシック" pitchFamily="-84" charset="-128"/>
                <a:cs typeface="ＭＳ Ｐゴシック" pitchFamily="-84" charset="-128"/>
              </a:rPr>
              <a:t>A</a:t>
            </a:r>
            <a:r>
              <a:rPr lang="en-US" sz="1100" dirty="0">
                <a:latin typeface="Arial" pitchFamily="-84" charset="0"/>
                <a:ea typeface="ＭＳ Ｐゴシック" pitchFamily="-84" charset="-128"/>
                <a:cs typeface="ＭＳ Ｐゴシック" pitchFamily="-84" charset="-128"/>
              </a:rPr>
              <a:t> and transmits Y</a:t>
            </a:r>
            <a:r>
              <a:rPr lang="en-US" sz="1100" baseline="-25000" dirty="0">
                <a:latin typeface="Arial" pitchFamily="-84" charset="0"/>
                <a:ea typeface="ＭＳ Ｐゴシック" pitchFamily="-84" charset="-128"/>
                <a:cs typeface="ＭＳ Ｐゴシック" pitchFamily="-84" charset="-128"/>
              </a:rPr>
              <a:t>D1</a:t>
            </a:r>
            <a:r>
              <a:rPr lang="en-US" sz="1100" dirty="0">
                <a:latin typeface="Arial" pitchFamily="-84" charset="0"/>
                <a:ea typeface="ＭＳ Ｐゴシック" pitchFamily="-84" charset="-128"/>
                <a:cs typeface="ＭＳ Ｐゴシック" pitchFamily="-84" charset="-128"/>
              </a:rPr>
              <a:t> to Bob. Darth also calculates K2 = (Y</a:t>
            </a:r>
            <a:r>
              <a:rPr lang="en-US" sz="1100" baseline="-25000" dirty="0">
                <a:latin typeface="Arial" pitchFamily="-84" charset="0"/>
                <a:ea typeface="ＭＳ Ｐゴシック" pitchFamily="-84" charset="-128"/>
                <a:cs typeface="ＭＳ Ｐゴシック" pitchFamily="-84" charset="-128"/>
              </a:rPr>
              <a:t>A</a:t>
            </a:r>
            <a:r>
              <a:rPr lang="en-US" sz="1100" dirty="0">
                <a:latin typeface="Arial" pitchFamily="-84" charset="0"/>
                <a:ea typeface="ＭＳ Ｐゴシック" pitchFamily="-84" charset="-128"/>
                <a:cs typeface="ＭＳ Ｐゴシック" pitchFamily="-84" charset="-128"/>
              </a:rPr>
              <a:t>  )^ X</a:t>
            </a:r>
            <a:r>
              <a:rPr lang="en-US" sz="1100" baseline="-25000" dirty="0">
                <a:latin typeface="Arial" pitchFamily="-84" charset="0"/>
                <a:ea typeface="ＭＳ Ｐゴシック" pitchFamily="-84" charset="-128"/>
                <a:cs typeface="ＭＳ Ｐゴシック" pitchFamily="-84" charset="-128"/>
              </a:rPr>
              <a:t>D2 </a:t>
            </a:r>
            <a:r>
              <a:rPr lang="en-US" sz="1100" dirty="0">
                <a:latin typeface="Arial" pitchFamily="-84" charset="0"/>
                <a:ea typeface="ＭＳ Ｐゴシック" pitchFamily="-84" charset="-128"/>
                <a:cs typeface="ＭＳ Ｐゴシック" pitchFamily="-84" charset="-128"/>
              </a:rPr>
              <a:t>mod q  </a:t>
            </a:r>
          </a:p>
          <a:p>
            <a:pPr eaLnBrk="1" hangingPunct="1">
              <a:lnSpc>
                <a:spcPct val="90000"/>
              </a:lnSpc>
              <a:buFontTx/>
              <a:buAutoNum type="arabicPeriod"/>
            </a:pPr>
            <a:endParaRPr lang="en-US" sz="1100" dirty="0">
              <a:latin typeface="Arial" pitchFamily="-84" charset="0"/>
              <a:ea typeface="ＭＳ Ｐゴシック" pitchFamily="-84" charset="-128"/>
              <a:cs typeface="ＭＳ Ｐゴシック" pitchFamily="-84" charset="-128"/>
            </a:endParaRPr>
          </a:p>
          <a:p>
            <a:pPr eaLnBrk="1" hangingPunct="1">
              <a:lnSpc>
                <a:spcPct val="90000"/>
              </a:lnSpc>
              <a:buFontTx/>
              <a:buAutoNum type="arabicPeriod"/>
            </a:pPr>
            <a:r>
              <a:rPr lang="en-US" sz="1100" dirty="0">
                <a:latin typeface="Arial" pitchFamily="-84" charset="0"/>
                <a:ea typeface="ＭＳ Ｐゴシック" pitchFamily="-84" charset="-128"/>
                <a:cs typeface="ＭＳ Ｐゴシック" pitchFamily="-84" charset="-128"/>
              </a:rPr>
              <a:t>Bob receives Y</a:t>
            </a:r>
            <a:r>
              <a:rPr lang="en-US" sz="1100" baseline="-25000" dirty="0">
                <a:latin typeface="Arial" pitchFamily="-84" charset="0"/>
                <a:ea typeface="ＭＳ Ｐゴシック" pitchFamily="-84" charset="-128"/>
                <a:cs typeface="ＭＳ Ｐゴシック" pitchFamily="-84" charset="-128"/>
              </a:rPr>
              <a:t>D1 </a:t>
            </a:r>
            <a:r>
              <a:rPr lang="en-US" sz="1100" dirty="0">
                <a:latin typeface="Arial" pitchFamily="-84" charset="0"/>
                <a:ea typeface="ＭＳ Ｐゴシック" pitchFamily="-84" charset="-128"/>
                <a:cs typeface="ＭＳ Ｐゴシック" pitchFamily="-84" charset="-128"/>
              </a:rPr>
              <a:t>and calculates K1=(Y</a:t>
            </a:r>
            <a:r>
              <a:rPr lang="en-US" sz="1100" baseline="-25000" dirty="0">
                <a:latin typeface="Arial" pitchFamily="-84" charset="0"/>
                <a:ea typeface="ＭＳ Ｐゴシック" pitchFamily="-84" charset="-128"/>
                <a:cs typeface="ＭＳ Ｐゴシック" pitchFamily="-84" charset="-128"/>
              </a:rPr>
              <a:t>D1 </a:t>
            </a:r>
            <a:r>
              <a:rPr lang="en-US" sz="1100" dirty="0">
                <a:latin typeface="Arial" pitchFamily="-84" charset="0"/>
                <a:ea typeface="ＭＳ Ｐゴシック" pitchFamily="-84" charset="-128"/>
                <a:cs typeface="ＭＳ Ｐゴシック" pitchFamily="-84" charset="-128"/>
              </a:rPr>
              <a:t>)^ X</a:t>
            </a:r>
            <a:r>
              <a:rPr lang="en-US" sz="1100" baseline="-25000" dirty="0">
                <a:latin typeface="Arial" pitchFamily="-84" charset="0"/>
                <a:ea typeface="ＭＳ Ｐゴシック" pitchFamily="-84" charset="-128"/>
                <a:cs typeface="ＭＳ Ｐゴシック" pitchFamily="-84" charset="-128"/>
              </a:rPr>
              <a:t>B</a:t>
            </a:r>
            <a:r>
              <a:rPr lang="en-US" sz="1100" dirty="0">
                <a:latin typeface="Arial" pitchFamily="-84" charset="0"/>
                <a:ea typeface="ＭＳ Ｐゴシック" pitchFamily="-84" charset="-128"/>
                <a:cs typeface="ＭＳ Ｐゴシック" pitchFamily="-84" charset="-128"/>
              </a:rPr>
              <a:t> mod q</a:t>
            </a:r>
          </a:p>
          <a:p>
            <a:pPr eaLnBrk="1" hangingPunct="1">
              <a:lnSpc>
                <a:spcPct val="90000"/>
              </a:lnSpc>
              <a:buFontTx/>
              <a:buAutoNum type="arabicPeriod"/>
            </a:pPr>
            <a:endParaRPr lang="en-US" sz="1100" dirty="0">
              <a:latin typeface="Arial" pitchFamily="-84" charset="0"/>
              <a:ea typeface="ＭＳ Ｐゴシック" pitchFamily="-84" charset="-128"/>
              <a:cs typeface="ＭＳ Ｐゴシック" pitchFamily="-84" charset="-128"/>
            </a:endParaRPr>
          </a:p>
          <a:p>
            <a:pPr eaLnBrk="1" hangingPunct="1">
              <a:lnSpc>
                <a:spcPct val="90000"/>
              </a:lnSpc>
              <a:buFontTx/>
              <a:buAutoNum type="arabicPeriod"/>
            </a:pPr>
            <a:r>
              <a:rPr lang="en-US" sz="1100" dirty="0">
                <a:latin typeface="Arial" pitchFamily="-84" charset="0"/>
                <a:ea typeface="ＭＳ Ｐゴシック" pitchFamily="-84" charset="-128"/>
                <a:cs typeface="ＭＳ Ｐゴシック" pitchFamily="-84" charset="-128"/>
              </a:rPr>
              <a:t>Bob transmits Y</a:t>
            </a:r>
            <a:r>
              <a:rPr lang="en-US" sz="1100" baseline="-25000" dirty="0">
                <a:latin typeface="Arial" pitchFamily="-84" charset="0"/>
                <a:ea typeface="ＭＳ Ｐゴシック" pitchFamily="-84" charset="-128"/>
                <a:cs typeface="ＭＳ Ｐゴシック" pitchFamily="-84" charset="-128"/>
              </a:rPr>
              <a:t>B</a:t>
            </a:r>
            <a:r>
              <a:rPr lang="en-US" sz="1100" dirty="0">
                <a:latin typeface="Arial" pitchFamily="-84" charset="0"/>
                <a:ea typeface="ＭＳ Ｐゴシック" pitchFamily="-84" charset="-128"/>
                <a:cs typeface="ＭＳ Ｐゴシック" pitchFamily="-84" charset="-128"/>
              </a:rPr>
              <a:t> to Alice. </a:t>
            </a:r>
          </a:p>
          <a:p>
            <a:pPr eaLnBrk="1" hangingPunct="1">
              <a:lnSpc>
                <a:spcPct val="90000"/>
              </a:lnSpc>
              <a:buFontTx/>
              <a:buAutoNum type="arabicPeriod"/>
            </a:pPr>
            <a:endParaRPr lang="en-US" sz="1100" dirty="0">
              <a:latin typeface="Arial" pitchFamily="-84" charset="0"/>
              <a:ea typeface="ＭＳ Ｐゴシック" pitchFamily="-84" charset="-128"/>
              <a:cs typeface="ＭＳ Ｐゴシック" pitchFamily="-84" charset="-128"/>
            </a:endParaRPr>
          </a:p>
          <a:p>
            <a:pPr eaLnBrk="1" hangingPunct="1">
              <a:lnSpc>
                <a:spcPct val="90000"/>
              </a:lnSpc>
              <a:buFontTx/>
              <a:buAutoNum type="arabicPeriod"/>
            </a:pPr>
            <a:r>
              <a:rPr lang="en-US" sz="1100" dirty="0">
                <a:latin typeface="Arial" pitchFamily="-84" charset="0"/>
                <a:ea typeface="ＭＳ Ｐゴシック" pitchFamily="-84" charset="-128"/>
                <a:cs typeface="ＭＳ Ｐゴシック" pitchFamily="-84" charset="-128"/>
              </a:rPr>
              <a:t>Darth intercepts Y</a:t>
            </a:r>
            <a:r>
              <a:rPr lang="en-US" sz="1100" baseline="-25000" dirty="0">
                <a:latin typeface="Arial" pitchFamily="-84" charset="0"/>
                <a:ea typeface="ＭＳ Ｐゴシック" pitchFamily="-84" charset="-128"/>
                <a:cs typeface="ＭＳ Ｐゴシック" pitchFamily="-84" charset="-128"/>
              </a:rPr>
              <a:t>B </a:t>
            </a:r>
            <a:r>
              <a:rPr lang="en-US" sz="1100" dirty="0">
                <a:latin typeface="Arial" pitchFamily="-84" charset="0"/>
                <a:ea typeface="ＭＳ Ｐゴシック" pitchFamily="-84" charset="-128"/>
                <a:cs typeface="ＭＳ Ｐゴシック" pitchFamily="-84" charset="-128"/>
              </a:rPr>
              <a:t>and transmits Y</a:t>
            </a:r>
            <a:r>
              <a:rPr lang="en-US" sz="1100" baseline="-25000" dirty="0">
                <a:latin typeface="Arial" pitchFamily="-84" charset="0"/>
                <a:ea typeface="ＭＳ Ｐゴシック" pitchFamily="-84" charset="-128"/>
                <a:cs typeface="ＭＳ Ｐゴシック" pitchFamily="-84" charset="-128"/>
              </a:rPr>
              <a:t>D2 </a:t>
            </a:r>
            <a:r>
              <a:rPr lang="en-US" sz="1100" dirty="0">
                <a:latin typeface="Arial" pitchFamily="-84" charset="0"/>
                <a:ea typeface="ＭＳ Ｐゴシック" pitchFamily="-84" charset="-128"/>
                <a:cs typeface="ＭＳ Ｐゴシック" pitchFamily="-84" charset="-128"/>
              </a:rPr>
              <a:t>to Alice. Darth calculates K1=(Y</a:t>
            </a:r>
            <a:r>
              <a:rPr lang="en-US" sz="1100" baseline="-25000" dirty="0">
                <a:latin typeface="Arial" pitchFamily="-84" charset="0"/>
                <a:ea typeface="ＭＳ Ｐゴシック" pitchFamily="-84" charset="-128"/>
                <a:cs typeface="ＭＳ Ｐゴシック" pitchFamily="-84" charset="-128"/>
              </a:rPr>
              <a:t>B</a:t>
            </a:r>
            <a:r>
              <a:rPr lang="en-US" sz="1100" dirty="0">
                <a:latin typeface="Arial" pitchFamily="-84" charset="0"/>
                <a:ea typeface="ＭＳ Ｐゴシック" pitchFamily="-84" charset="-128"/>
                <a:cs typeface="ＭＳ Ｐゴシック" pitchFamily="-84" charset="-128"/>
              </a:rPr>
              <a:t> )^ X</a:t>
            </a:r>
            <a:r>
              <a:rPr lang="en-US" sz="1100" baseline="-25000" dirty="0">
                <a:latin typeface="Arial" pitchFamily="-84" charset="0"/>
                <a:ea typeface="ＭＳ Ｐゴシック" pitchFamily="-84" charset="-128"/>
                <a:cs typeface="ＭＳ Ｐゴシック" pitchFamily="-84" charset="-128"/>
              </a:rPr>
              <a:t>D1</a:t>
            </a:r>
            <a:r>
              <a:rPr lang="en-US" sz="1100" dirty="0">
                <a:latin typeface="Arial" pitchFamily="-84" charset="0"/>
                <a:ea typeface="ＭＳ Ｐゴシック" pitchFamily="-84" charset="-128"/>
                <a:cs typeface="ＭＳ Ｐゴシック" pitchFamily="-84" charset="-128"/>
              </a:rPr>
              <a:t>  mod q</a:t>
            </a:r>
          </a:p>
          <a:p>
            <a:pPr eaLnBrk="1" hangingPunct="1">
              <a:lnSpc>
                <a:spcPct val="90000"/>
              </a:lnSpc>
              <a:buFontTx/>
              <a:buAutoNum type="arabicPeriod"/>
            </a:pPr>
            <a:endParaRPr lang="en-US" sz="1100" dirty="0">
              <a:latin typeface="Arial" pitchFamily="-84" charset="0"/>
              <a:ea typeface="ＭＳ Ｐゴシック" pitchFamily="-84" charset="-128"/>
              <a:cs typeface="ＭＳ Ｐゴシック" pitchFamily="-84" charset="-128"/>
            </a:endParaRPr>
          </a:p>
          <a:p>
            <a:pPr eaLnBrk="1" hangingPunct="1">
              <a:lnSpc>
                <a:spcPct val="90000"/>
              </a:lnSpc>
              <a:buFontTx/>
              <a:buAutoNum type="arabicPeriod"/>
            </a:pPr>
            <a:r>
              <a:rPr lang="en-US" sz="1100" dirty="0">
                <a:latin typeface="Arial" pitchFamily="-84" charset="0"/>
                <a:ea typeface="ＭＳ Ｐゴシック" pitchFamily="-84" charset="-128"/>
                <a:cs typeface="ＭＳ Ｐゴシック" pitchFamily="-84" charset="-128"/>
              </a:rPr>
              <a:t>Alice receives Y</a:t>
            </a:r>
            <a:r>
              <a:rPr lang="en-US" sz="1100" baseline="-25000" dirty="0">
                <a:latin typeface="Arial" pitchFamily="-84" charset="0"/>
                <a:ea typeface="ＭＳ Ｐゴシック" pitchFamily="-84" charset="-128"/>
                <a:cs typeface="ＭＳ Ｐゴシック" pitchFamily="-84" charset="-128"/>
              </a:rPr>
              <a:t>D2 </a:t>
            </a:r>
            <a:r>
              <a:rPr lang="en-US" sz="1100" dirty="0">
                <a:latin typeface="Arial" pitchFamily="-84" charset="0"/>
                <a:ea typeface="ＭＳ Ｐゴシック" pitchFamily="-84" charset="-128"/>
                <a:cs typeface="ＭＳ Ｐゴシック" pitchFamily="-84" charset="-128"/>
              </a:rPr>
              <a:t>and calculates K2=(Y</a:t>
            </a:r>
            <a:r>
              <a:rPr lang="en-US" sz="1100" baseline="-25000" dirty="0">
                <a:latin typeface="Arial" pitchFamily="-84" charset="0"/>
                <a:ea typeface="ＭＳ Ｐゴシック" pitchFamily="-84" charset="-128"/>
                <a:cs typeface="ＭＳ Ｐゴシック" pitchFamily="-84" charset="-128"/>
              </a:rPr>
              <a:t>D2 </a:t>
            </a:r>
            <a:r>
              <a:rPr lang="en-US" sz="1100" dirty="0">
                <a:latin typeface="Arial" pitchFamily="-84" charset="0"/>
                <a:ea typeface="ＭＳ Ｐゴシック" pitchFamily="-84" charset="-128"/>
                <a:cs typeface="ＭＳ Ｐゴシック" pitchFamily="-84" charset="-128"/>
              </a:rPr>
              <a:t>)^ X</a:t>
            </a:r>
            <a:r>
              <a:rPr lang="en-US" sz="1100" baseline="-25000" dirty="0">
                <a:latin typeface="Arial" pitchFamily="-84" charset="0"/>
                <a:ea typeface="ＭＳ Ｐゴシック" pitchFamily="-84" charset="-128"/>
                <a:cs typeface="ＭＳ Ｐゴシック" pitchFamily="-84" charset="-128"/>
              </a:rPr>
              <a:t>A</a:t>
            </a:r>
            <a:r>
              <a:rPr lang="en-US" sz="1100" dirty="0">
                <a:latin typeface="Arial" pitchFamily="-84" charset="0"/>
                <a:ea typeface="ＭＳ Ｐゴシック" pitchFamily="-84" charset="-128"/>
                <a:cs typeface="ＭＳ Ｐゴシック" pitchFamily="-84" charset="-128"/>
              </a:rPr>
              <a:t> mod q .   </a:t>
            </a:r>
          </a:p>
          <a:p>
            <a:pPr eaLnBrk="1" hangingPunct="1">
              <a:lnSpc>
                <a:spcPct val="90000"/>
              </a:lnSpc>
            </a:pPr>
            <a:endParaRPr lang="en-US" sz="1100" dirty="0">
              <a:latin typeface="Arial" pitchFamily="-84" charset="0"/>
              <a:ea typeface="ＭＳ Ｐゴシック" pitchFamily="-84" charset="-128"/>
              <a:cs typeface="ＭＳ Ｐゴシック" pitchFamily="-84" charset="-128"/>
            </a:endParaRPr>
          </a:p>
          <a:p>
            <a:pPr eaLnBrk="1" hangingPunct="1">
              <a:lnSpc>
                <a:spcPct val="90000"/>
              </a:lnSpc>
            </a:pPr>
            <a:r>
              <a:rPr lang="en-US" sz="1100" dirty="0">
                <a:latin typeface="Arial" pitchFamily="-84" charset="0"/>
                <a:ea typeface="ＭＳ Ｐゴシック" pitchFamily="-84" charset="-128"/>
                <a:cs typeface="ＭＳ Ｐゴシック" pitchFamily="-84" charset="-128"/>
              </a:rPr>
              <a:t>At this point, Bob and Alice think that they share a secret key, but instead Bob and Darth share secret key K1 and Alice and Darth share secret key K2. All future communication between Bob and Alice is compromised in the following way:   </a:t>
            </a:r>
          </a:p>
          <a:p>
            <a:pPr eaLnBrk="1" hangingPunct="1">
              <a:lnSpc>
                <a:spcPct val="90000"/>
              </a:lnSpc>
            </a:pPr>
            <a:endParaRPr lang="en-US" sz="1100" dirty="0">
              <a:latin typeface="Arial" pitchFamily="-84" charset="0"/>
              <a:ea typeface="ＭＳ Ｐゴシック" pitchFamily="-84" charset="-128"/>
              <a:cs typeface="ＭＳ Ｐゴシック" pitchFamily="-84" charset="-128"/>
            </a:endParaRPr>
          </a:p>
          <a:p>
            <a:pPr eaLnBrk="1" hangingPunct="1">
              <a:lnSpc>
                <a:spcPct val="90000"/>
              </a:lnSpc>
              <a:buFontTx/>
              <a:buAutoNum type="arabicPeriod"/>
            </a:pPr>
            <a:r>
              <a:rPr lang="en-US" sz="1100" dirty="0">
                <a:latin typeface="Arial" pitchFamily="-84" charset="0"/>
                <a:ea typeface="ＭＳ Ｐゴシック" pitchFamily="-84" charset="-128"/>
                <a:cs typeface="ＭＳ Ｐゴシック" pitchFamily="-84" charset="-128"/>
              </a:rPr>
              <a:t>Alice sends an encrypted message </a:t>
            </a:r>
            <a:r>
              <a:rPr lang="en-US" sz="1100" i="1" dirty="0">
                <a:latin typeface="Arial" pitchFamily="-84" charset="0"/>
                <a:ea typeface="ＭＳ Ｐゴシック" pitchFamily="-84" charset="-128"/>
                <a:cs typeface="ＭＳ Ｐゴシック" pitchFamily="-84" charset="-128"/>
              </a:rPr>
              <a:t>M</a:t>
            </a:r>
            <a:r>
              <a:rPr lang="en-US" sz="1100" dirty="0">
                <a:latin typeface="Arial" pitchFamily="-84" charset="0"/>
                <a:ea typeface="ＭＳ Ｐゴシック" pitchFamily="-84" charset="-128"/>
                <a:cs typeface="ＭＳ Ｐゴシック" pitchFamily="-84" charset="-128"/>
              </a:rPr>
              <a:t>: E(</a:t>
            </a:r>
            <a:r>
              <a:rPr lang="en-US" sz="1100" i="1" dirty="0">
                <a:latin typeface="Arial" pitchFamily="-84" charset="0"/>
                <a:ea typeface="ＭＳ Ｐゴシック" pitchFamily="-84" charset="-128"/>
                <a:cs typeface="ＭＳ Ｐゴシック" pitchFamily="-84" charset="-128"/>
              </a:rPr>
              <a:t>K2, M</a:t>
            </a:r>
            <a:r>
              <a:rPr lang="en-US" sz="1100" dirty="0">
                <a:latin typeface="Arial" pitchFamily="-84" charset="0"/>
                <a:ea typeface="ＭＳ Ｐゴシック" pitchFamily="-84" charset="-128"/>
                <a:cs typeface="ＭＳ Ｐゴシック" pitchFamily="-84" charset="-128"/>
              </a:rPr>
              <a:t>).  </a:t>
            </a:r>
          </a:p>
          <a:p>
            <a:pPr eaLnBrk="1" hangingPunct="1">
              <a:lnSpc>
                <a:spcPct val="90000"/>
              </a:lnSpc>
              <a:buFontTx/>
              <a:buAutoNum type="arabicPeriod"/>
            </a:pPr>
            <a:endParaRPr lang="en-US" sz="1100" dirty="0">
              <a:latin typeface="Arial" pitchFamily="-84" charset="0"/>
              <a:ea typeface="ＭＳ Ｐゴシック" pitchFamily="-84" charset="-128"/>
              <a:cs typeface="ＭＳ Ｐゴシック" pitchFamily="-84" charset="-128"/>
            </a:endParaRPr>
          </a:p>
          <a:p>
            <a:pPr eaLnBrk="1" hangingPunct="1">
              <a:lnSpc>
                <a:spcPct val="90000"/>
              </a:lnSpc>
              <a:buFontTx/>
              <a:buAutoNum type="arabicPeriod"/>
            </a:pPr>
            <a:r>
              <a:rPr lang="en-US" sz="1100" dirty="0">
                <a:latin typeface="Arial" pitchFamily="-84" charset="0"/>
                <a:ea typeface="ＭＳ Ｐゴシック" pitchFamily="-84" charset="-128"/>
                <a:cs typeface="ＭＳ Ｐゴシック" pitchFamily="-84" charset="-128"/>
              </a:rPr>
              <a:t>Darth intercepts the encrypted message and decrypts it, to recover </a:t>
            </a:r>
            <a:r>
              <a:rPr lang="en-US" sz="1100" i="1" dirty="0">
                <a:latin typeface="Arial" pitchFamily="-84" charset="0"/>
                <a:ea typeface="ＭＳ Ｐゴシック" pitchFamily="-84" charset="-128"/>
                <a:cs typeface="ＭＳ Ｐゴシック" pitchFamily="-84" charset="-128"/>
              </a:rPr>
              <a:t>M</a:t>
            </a:r>
            <a:r>
              <a:rPr lang="en-US" sz="1100" dirty="0">
                <a:latin typeface="Arial" pitchFamily="-84" charset="0"/>
                <a:ea typeface="ＭＳ Ｐゴシック" pitchFamily="-84" charset="-128"/>
                <a:cs typeface="ＭＳ Ｐゴシック" pitchFamily="-84" charset="-128"/>
              </a:rPr>
              <a:t>.  </a:t>
            </a:r>
          </a:p>
          <a:p>
            <a:pPr eaLnBrk="1" hangingPunct="1">
              <a:lnSpc>
                <a:spcPct val="90000"/>
              </a:lnSpc>
              <a:buFontTx/>
              <a:buAutoNum type="arabicPeriod"/>
            </a:pPr>
            <a:endParaRPr lang="en-US" sz="1100" dirty="0">
              <a:latin typeface="Arial" pitchFamily="-84" charset="0"/>
              <a:ea typeface="ＭＳ Ｐゴシック" pitchFamily="-84" charset="-128"/>
              <a:cs typeface="ＭＳ Ｐゴシック" pitchFamily="-84" charset="-128"/>
            </a:endParaRPr>
          </a:p>
          <a:p>
            <a:pPr eaLnBrk="1" hangingPunct="1">
              <a:lnSpc>
                <a:spcPct val="90000"/>
              </a:lnSpc>
              <a:buFontTx/>
              <a:buAutoNum type="arabicPeriod"/>
            </a:pPr>
            <a:r>
              <a:rPr lang="en-US" sz="1100" dirty="0">
                <a:latin typeface="Arial" pitchFamily="-84" charset="0"/>
                <a:ea typeface="ＭＳ Ｐゴシック" pitchFamily="-84" charset="-128"/>
                <a:cs typeface="ＭＳ Ｐゴシック" pitchFamily="-84" charset="-128"/>
              </a:rPr>
              <a:t>Darth sends Bob </a:t>
            </a:r>
            <a:r>
              <a:rPr lang="en-US" sz="1100" i="1" dirty="0">
                <a:latin typeface="Arial" pitchFamily="-84" charset="0"/>
                <a:ea typeface="ＭＳ Ｐゴシック" pitchFamily="-84" charset="-128"/>
                <a:cs typeface="ＭＳ Ｐゴシック" pitchFamily="-84" charset="-128"/>
              </a:rPr>
              <a:t>E</a:t>
            </a:r>
            <a:r>
              <a:rPr lang="en-US" sz="1100" dirty="0">
                <a:latin typeface="Arial" pitchFamily="-84" charset="0"/>
                <a:ea typeface="ＭＳ Ｐゴシック" pitchFamily="-84" charset="-128"/>
                <a:cs typeface="ＭＳ Ｐゴシック" pitchFamily="-84" charset="-128"/>
              </a:rPr>
              <a:t>(</a:t>
            </a:r>
            <a:r>
              <a:rPr lang="en-US" sz="1100" i="1" dirty="0">
                <a:latin typeface="Arial" pitchFamily="-84" charset="0"/>
                <a:ea typeface="ＭＳ Ｐゴシック" pitchFamily="-84" charset="-128"/>
                <a:cs typeface="ＭＳ Ｐゴシック" pitchFamily="-84" charset="-128"/>
              </a:rPr>
              <a:t>K1</a:t>
            </a:r>
            <a:r>
              <a:rPr lang="en-US" sz="1100" dirty="0">
                <a:latin typeface="Arial" pitchFamily="-84" charset="0"/>
                <a:ea typeface="ＭＳ Ｐゴシック" pitchFamily="-84" charset="-128"/>
                <a:cs typeface="ＭＳ Ｐゴシック" pitchFamily="-84" charset="-128"/>
              </a:rPr>
              <a:t>, </a:t>
            </a:r>
            <a:r>
              <a:rPr lang="en-US" sz="1100" i="1" dirty="0">
                <a:latin typeface="Arial" pitchFamily="-84" charset="0"/>
                <a:ea typeface="ＭＳ Ｐゴシック" pitchFamily="-84" charset="-128"/>
                <a:cs typeface="ＭＳ Ｐゴシック" pitchFamily="-84" charset="-128"/>
              </a:rPr>
              <a:t>M</a:t>
            </a:r>
            <a:r>
              <a:rPr lang="en-US" sz="1100" dirty="0">
                <a:latin typeface="Arial" pitchFamily="-84" charset="0"/>
                <a:ea typeface="ＭＳ Ｐゴシック" pitchFamily="-84" charset="-128"/>
                <a:cs typeface="ＭＳ Ｐゴシック" pitchFamily="-84" charset="-128"/>
              </a:rPr>
              <a:t>) or E(</a:t>
            </a:r>
            <a:r>
              <a:rPr lang="en-US" sz="1100" i="1" dirty="0">
                <a:latin typeface="Arial" pitchFamily="-84" charset="0"/>
                <a:ea typeface="ＭＳ Ｐゴシック" pitchFamily="-84" charset="-128"/>
                <a:cs typeface="ＭＳ Ｐゴシック" pitchFamily="-84" charset="-128"/>
              </a:rPr>
              <a:t>K1</a:t>
            </a:r>
            <a:r>
              <a:rPr lang="en-US" sz="1100" dirty="0">
                <a:latin typeface="Arial" pitchFamily="-84" charset="0"/>
                <a:ea typeface="ＭＳ Ｐゴシック" pitchFamily="-84" charset="-128"/>
                <a:cs typeface="ＭＳ Ｐゴシック" pitchFamily="-84" charset="-128"/>
              </a:rPr>
              <a:t>, </a:t>
            </a:r>
            <a:r>
              <a:rPr lang="en-US" sz="1100" i="1" dirty="0">
                <a:latin typeface="Arial" pitchFamily="-84" charset="0"/>
                <a:ea typeface="ＭＳ Ｐゴシック" pitchFamily="-84" charset="-128"/>
                <a:cs typeface="ＭＳ Ｐゴシック" pitchFamily="-84" charset="-128"/>
              </a:rPr>
              <a:t>M</a:t>
            </a:r>
            <a:r>
              <a:rPr lang="en-US" sz="1100" dirty="0">
                <a:latin typeface="Arial" pitchFamily="-84" charset="0"/>
                <a:ea typeface="ＭＳ Ｐゴシック" pitchFamily="-84" charset="-128"/>
                <a:cs typeface="ＭＳ Ｐゴシック" pitchFamily="-84" charset="-128"/>
              </a:rPr>
              <a:t>'), where </a:t>
            </a:r>
            <a:r>
              <a:rPr lang="en-US" sz="1100" i="1" dirty="0">
                <a:latin typeface="Arial" pitchFamily="-84" charset="0"/>
                <a:ea typeface="ＭＳ Ｐゴシック" pitchFamily="-84" charset="-128"/>
                <a:cs typeface="ＭＳ Ｐゴシック" pitchFamily="-84" charset="-128"/>
              </a:rPr>
              <a:t>M</a:t>
            </a:r>
            <a:r>
              <a:rPr lang="en-US" sz="1100" dirty="0">
                <a:latin typeface="Arial" pitchFamily="-84" charset="0"/>
                <a:ea typeface="ＭＳ Ｐゴシック" pitchFamily="-84" charset="-128"/>
                <a:cs typeface="ＭＳ Ｐゴシック" pitchFamily="-84" charset="-128"/>
              </a:rPr>
              <a:t>' is any message. In the first case, Darth simply wants to eavesdrop on the communication without altering it. In the second case, Darth wants to modify the message going to Bob.   </a:t>
            </a:r>
          </a:p>
          <a:p>
            <a:pPr eaLnBrk="1" hangingPunct="1">
              <a:lnSpc>
                <a:spcPct val="90000"/>
              </a:lnSpc>
              <a:buFontTx/>
              <a:buAutoNum type="arabicPeriod"/>
            </a:pPr>
            <a:endParaRPr lang="en-US" sz="1100" dirty="0">
              <a:latin typeface="Arial" pitchFamily="-84" charset="0"/>
              <a:ea typeface="ＭＳ Ｐゴシック" pitchFamily="-84" charset="-128"/>
              <a:cs typeface="ＭＳ Ｐゴシック" pitchFamily="-84" charset="-128"/>
            </a:endParaRPr>
          </a:p>
          <a:p>
            <a:pPr eaLnBrk="1" hangingPunct="1">
              <a:lnSpc>
                <a:spcPct val="90000"/>
              </a:lnSpc>
              <a:buFontTx/>
              <a:buNone/>
            </a:pPr>
            <a:r>
              <a:rPr lang="en-US" sz="1100" dirty="0">
                <a:latin typeface="Arial" pitchFamily="-84" charset="0"/>
                <a:ea typeface="ＭＳ Ｐゴシック" pitchFamily="-84" charset="-128"/>
                <a:cs typeface="ＭＳ Ｐゴシック" pitchFamily="-84" charset="-128"/>
              </a:rPr>
              <a:t>The key exchange protocol is vulnerable to such an attack because it does not authenticate the participants. This vulnerability can be overcome with the use of digital signatures and public-key certificates.</a:t>
            </a:r>
          </a:p>
        </p:txBody>
      </p:sp>
      <p:sp>
        <p:nvSpPr>
          <p:cNvPr id="31748" name="Slide Number Placeholder 3"/>
          <p:cNvSpPr>
            <a:spLocks noGrp="1"/>
          </p:cNvSpPr>
          <p:nvPr>
            <p:ph type="sldNum" sz="quarter" idx="5"/>
          </p:nvPr>
        </p:nvSpPr>
        <p:spPr>
          <a:noFill/>
        </p:spPr>
        <p:txBody>
          <a:bodyPr/>
          <a:lstStyle/>
          <a:p>
            <a:fld id="{1497ACC7-F361-EE47-BD9E-A66D06FA39DE}" type="slidenum">
              <a:rPr lang="en-AU" smtClean="0">
                <a:latin typeface="Arial" pitchFamily="-84" charset="0"/>
              </a:rPr>
              <a:pPr/>
              <a:t>26</a:t>
            </a:fld>
            <a:endParaRPr lang="en-AU" dirty="0">
              <a:latin typeface="Arial" pitchFamily="-8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ED44BB2-A66A-46B0-8601-B13744D66E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8FE0D01D-32C3-4B7F-ACA9-40CFB3760CFC}" type="slidenum">
              <a:rPr lang="en-AU" altLang="it-IT"/>
              <a:pPr eaLnBrk="1" hangingPunct="1">
                <a:spcBef>
                  <a:spcPct val="0"/>
                </a:spcBef>
              </a:pPr>
              <a:t>27</a:t>
            </a:fld>
            <a:endParaRPr lang="en-AU" altLang="it-IT"/>
          </a:p>
        </p:txBody>
      </p:sp>
      <p:sp>
        <p:nvSpPr>
          <p:cNvPr id="33795" name="Rectangle 2">
            <a:extLst>
              <a:ext uri="{FF2B5EF4-FFF2-40B4-BE49-F238E27FC236}">
                <a16:creationId xmlns:a16="http://schemas.microsoft.com/office/drawing/2014/main" id="{008FC9CC-61BF-4734-89E2-3CD9D58080EF}"/>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3F658F3A-96F7-42F7-9209-F43F492790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In the Diffie-Hellman key exchange algorithm, there are two publicly known numbers: a prime number q and an integer a that is a primitive root of q. </a:t>
            </a:r>
            <a:r>
              <a:rPr lang="en-AU" altLang="it-IT">
                <a:latin typeface="Arial" panose="020B0604020202020204" pitchFamily="34" charset="0"/>
                <a:cs typeface="Arial" panose="020B0604020202020204" pitchFamily="34" charset="0"/>
              </a:rPr>
              <a:t>The prime q and primitive root </a:t>
            </a:r>
            <a:r>
              <a:rPr lang="el-GR" altLang="it-IT">
                <a:latin typeface="Arial" panose="020B0604020202020204" pitchFamily="34" charset="0"/>
                <a:cs typeface="Arial" panose="020B0604020202020204" pitchFamily="34" charset="0"/>
              </a:rPr>
              <a:t>a</a:t>
            </a:r>
            <a:r>
              <a:rPr lang="en-AU" altLang="it-IT">
                <a:latin typeface="Arial" panose="020B0604020202020204" pitchFamily="34" charset="0"/>
                <a:cs typeface="Arial" panose="020B0604020202020204" pitchFamily="34" charset="0"/>
              </a:rPr>
              <a:t> can be common to all using some instance of the D-H scheme. Note that the primitive root </a:t>
            </a:r>
            <a:r>
              <a:rPr lang="el-GR" altLang="it-IT">
                <a:latin typeface="Arial" panose="020B0604020202020204" pitchFamily="34" charset="0"/>
                <a:cs typeface="Arial" panose="020B0604020202020204" pitchFamily="34" charset="0"/>
              </a:rPr>
              <a:t>a</a:t>
            </a:r>
            <a:r>
              <a:rPr lang="en-AU" altLang="it-IT">
                <a:latin typeface="Arial" panose="020B0604020202020204" pitchFamily="34" charset="0"/>
                <a:cs typeface="Arial" panose="020B0604020202020204" pitchFamily="34" charset="0"/>
              </a:rPr>
              <a:t> is a number whose powers successively generate all the elements mod q. Users Alice and Bob choose random secrets x's, and then "protect" them using exponentiation to create their public y's. For an attacker monitoring the exchange of the y's to recover either of the x's, they'd need to solve the discrete logarithm problem, which is hard.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68BC968E-068F-457C-8EF3-CCC456DE42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DDC035B-5BE5-476B-A4F0-431AC1F3F63C}" type="slidenum">
              <a:rPr lang="en-AU" altLang="it-IT"/>
              <a:pPr>
                <a:spcBef>
                  <a:spcPct val="0"/>
                </a:spcBef>
              </a:pPr>
              <a:t>3</a:t>
            </a:fld>
            <a:endParaRPr lang="en-AU" altLang="it-IT"/>
          </a:p>
        </p:txBody>
      </p:sp>
      <p:sp>
        <p:nvSpPr>
          <p:cNvPr id="8195" name="Rectangle 2">
            <a:extLst>
              <a:ext uri="{FF2B5EF4-FFF2-40B4-BE49-F238E27FC236}">
                <a16:creationId xmlns:a16="http://schemas.microsoft.com/office/drawing/2014/main" id="{3B7BB796-EB59-44D9-9243-57F4F6E62B83}"/>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84C794C4-68A4-4E30-8DF7-90CBB00B23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A hash function H accepts a variable-length block of data M as input and produces a fixed-size hash value h = H(M). A "good" hash function has the property that the results of applying the function to a large set of inputs will produce outputs that are evenly distributed, and apparently random. In general terms, the principal object of a hash function is data integrity. A change to any bit or bits in M results, with high probability, in a change to the hash code. The kind of hash function needed for security applications is referred to as a cryptographic hash function. A cryptographic hash function is an algorithm for which it is computationally infeasible (because no attack is significantly more efficient than brute force) to find either (a) a data object that maps to a pre-specified hash result (the one-way property) or (b) two data objects that map to the same hash result (the collision-free property). Because of these characteristics, hash functions are often used to determine whether or not data has changed.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E05AFC39-4796-4998-9113-29F486AAB3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ED3D1D50-C17F-4A27-A694-4515221F025B}" type="slidenum">
              <a:rPr lang="en-AU" altLang="it-IT"/>
              <a:pPr eaLnBrk="1" hangingPunct="1">
                <a:spcBef>
                  <a:spcPct val="0"/>
                </a:spcBef>
              </a:pPr>
              <a:t>28</a:t>
            </a:fld>
            <a:endParaRPr lang="en-AU" altLang="it-IT"/>
          </a:p>
        </p:txBody>
      </p:sp>
      <p:sp>
        <p:nvSpPr>
          <p:cNvPr id="34819" name="Rectangle 2">
            <a:extLst>
              <a:ext uri="{FF2B5EF4-FFF2-40B4-BE49-F238E27FC236}">
                <a16:creationId xmlns:a16="http://schemas.microsoft.com/office/drawing/2014/main" id="{528A86B1-36A5-41B1-8548-D47C5B555C98}"/>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5EE237E9-AB33-4913-97C1-E0BCD65FBA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it-IT">
                <a:latin typeface="Arial" panose="020B0604020202020204" pitchFamily="34" charset="0"/>
              </a:rPr>
              <a:t>The actual key exchange for either party consists of raising the others "public key' to power of their private key. The resulting number (or as much of as is necessary) is used as the key for a block cipher or other private key scheme. For an attacker to obtain the same value they need at least one of the secret numbers, which means solving a discrete log, which is computationally infeasible given large enough numbers. Note that if Alice and Bob subsequently communicate, they will have the </a:t>
            </a:r>
            <a:r>
              <a:rPr lang="en-AU" altLang="it-IT" b="1">
                <a:latin typeface="Arial" panose="020B0604020202020204" pitchFamily="34" charset="0"/>
              </a:rPr>
              <a:t>same</a:t>
            </a:r>
            <a:r>
              <a:rPr lang="en-AU" altLang="it-IT">
                <a:latin typeface="Arial" panose="020B0604020202020204" pitchFamily="34" charset="0"/>
              </a:rPr>
              <a:t> key as before, unless they choose new public-keys.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FDF75EF6-7C60-489B-831E-F90C9DEB32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92407FE6-64ED-482A-9619-1853EF267D58}" type="slidenum">
              <a:rPr lang="en-AU" altLang="it-IT"/>
              <a:pPr eaLnBrk="1" hangingPunct="1">
                <a:spcBef>
                  <a:spcPct val="0"/>
                </a:spcBef>
              </a:pPr>
              <a:t>29</a:t>
            </a:fld>
            <a:endParaRPr lang="en-AU" altLang="it-IT"/>
          </a:p>
        </p:txBody>
      </p:sp>
      <p:sp>
        <p:nvSpPr>
          <p:cNvPr id="35843" name="Rectangle 1026">
            <a:extLst>
              <a:ext uri="{FF2B5EF4-FFF2-40B4-BE49-F238E27FC236}">
                <a16:creationId xmlns:a16="http://schemas.microsoft.com/office/drawing/2014/main" id="{51ADDE55-0A2C-4B20-B4E5-651D7341014E}"/>
              </a:ext>
            </a:extLst>
          </p:cNvPr>
          <p:cNvSpPr>
            <a:spLocks noGrp="1" noRot="1" noChangeAspect="1" noChangeArrowheads="1" noTextEdit="1"/>
          </p:cNvSpPr>
          <p:nvPr>
            <p:ph type="sldImg"/>
          </p:nvPr>
        </p:nvSpPr>
        <p:spPr>
          <a:ln/>
        </p:spPr>
      </p:sp>
      <p:sp>
        <p:nvSpPr>
          <p:cNvPr id="35844" name="Rectangle 1027">
            <a:extLst>
              <a:ext uri="{FF2B5EF4-FFF2-40B4-BE49-F238E27FC236}">
                <a16:creationId xmlns:a16="http://schemas.microsoft.com/office/drawing/2014/main" id="{4FC288DC-51DE-4BB7-8A26-9F891F425D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Here is an example of Diffie-Hellman from the text using prime q=353, showing how each computes its public key, and then how after they exchange public keys, each can compute the common secret key.I n this simple example, it would be possible by brute force to determine the secret key 160. In particular, an attacker E can determine the common key by discovering a solution to the equation 3</a:t>
            </a:r>
            <a:r>
              <a:rPr lang="en-US" altLang="it-IT" i="1" baseline="30000">
                <a:latin typeface="Arial" panose="020B0604020202020204" pitchFamily="34" charset="0"/>
                <a:cs typeface="Arial" panose="020B0604020202020204" pitchFamily="34" charset="0"/>
              </a:rPr>
              <a:t>a</a:t>
            </a:r>
            <a:r>
              <a:rPr lang="en-US" altLang="it-IT">
                <a:latin typeface="Arial" panose="020B0604020202020204" pitchFamily="34" charset="0"/>
                <a:cs typeface="Arial" panose="020B0604020202020204" pitchFamily="34" charset="0"/>
              </a:rPr>
              <a:t> mod 353 = 40 or the equation 3</a:t>
            </a:r>
            <a:r>
              <a:rPr lang="en-US" altLang="it-IT" i="1" baseline="30000">
                <a:latin typeface="Arial" panose="020B0604020202020204" pitchFamily="34" charset="0"/>
                <a:cs typeface="Arial" panose="020B0604020202020204" pitchFamily="34" charset="0"/>
              </a:rPr>
              <a:t>b</a:t>
            </a:r>
            <a:r>
              <a:rPr lang="en-US" altLang="it-IT">
                <a:latin typeface="Arial" panose="020B0604020202020204" pitchFamily="34" charset="0"/>
                <a:cs typeface="Arial" panose="020B0604020202020204" pitchFamily="34" charset="0"/>
              </a:rPr>
              <a:t> mod 353 = 248. The brute-force approach is to calculate powers of 3 modulo 353, stopping when the result equals either 40 or 248. The desired answer is reached with the exponent value of 97, which provides 3</a:t>
            </a:r>
            <a:r>
              <a:rPr lang="en-US" altLang="it-IT" baseline="30000">
                <a:latin typeface="Arial" panose="020B0604020202020204" pitchFamily="34" charset="0"/>
                <a:cs typeface="Arial" panose="020B0604020202020204" pitchFamily="34" charset="0"/>
              </a:rPr>
              <a:t>97</a:t>
            </a:r>
            <a:r>
              <a:rPr lang="en-US" altLang="it-IT">
                <a:latin typeface="Arial" panose="020B0604020202020204" pitchFamily="34" charset="0"/>
                <a:cs typeface="Arial" panose="020B0604020202020204" pitchFamily="34" charset="0"/>
              </a:rPr>
              <a:t> mod 353 = 40.  With larger numbers, the problem becomes impractical.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7AB746F-6AD2-4C0B-A518-3DEAEB22860A}"/>
              </a:ext>
            </a:extLst>
          </p:cNvPr>
          <p:cNvSpPr>
            <a:spLocks noGrp="1" noRot="1" noChangeAspect="1" noTextEdit="1"/>
          </p:cNvSpPr>
          <p:nvPr>
            <p:ph type="sldImg"/>
          </p:nvPr>
        </p:nvSpPr>
        <p:spPr>
          <a:xfrm>
            <a:off x="381000" y="685800"/>
            <a:ext cx="6096000" cy="3429000"/>
          </a:xfrm>
          <a:ln/>
        </p:spPr>
      </p:sp>
      <p:sp>
        <p:nvSpPr>
          <p:cNvPr id="37891" name="Notes Placeholder 2">
            <a:extLst>
              <a:ext uri="{FF2B5EF4-FFF2-40B4-BE49-F238E27FC236}">
                <a16:creationId xmlns:a16="http://schemas.microsoft.com/office/drawing/2014/main" id="{19045E59-1AB0-4740-A46B-63DC7EE2918D}"/>
              </a:ext>
            </a:extLst>
          </p:cNvPr>
          <p:cNvSpPr>
            <a:spLocks noGrp="1"/>
          </p:cNvSpPr>
          <p:nvPr>
            <p:ph type="body" idx="1"/>
          </p:nvPr>
        </p:nvSpPr>
        <p:spPr>
          <a:xfrm>
            <a:off x="685800" y="4343400"/>
            <a:ext cx="5486400" cy="4341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it-IT" sz="1100">
                <a:latin typeface="Arial" panose="020B0604020202020204" pitchFamily="34" charset="0"/>
              </a:rPr>
              <a:t>The protocol described on the previous slide is insecure against a man-in-the-middle attack. Suppose Alice and Bob wish to exchange keys, and Darth is the adversary. The attack proceeds as follows:   </a:t>
            </a:r>
          </a:p>
          <a:p>
            <a:pPr eaLnBrk="1" hangingPunct="1">
              <a:lnSpc>
                <a:spcPct val="90000"/>
              </a:lnSpc>
              <a:buFontTx/>
              <a:buAutoNum type="arabicPeriod"/>
            </a:pPr>
            <a:r>
              <a:rPr lang="en-US" altLang="it-IT" sz="1100">
                <a:latin typeface="Arial" panose="020B0604020202020204" pitchFamily="34" charset="0"/>
              </a:rPr>
              <a:t>Darth prepares for the attack by generating two random private keys X</a:t>
            </a:r>
            <a:r>
              <a:rPr lang="en-US" altLang="it-IT" sz="1100" baseline="-25000">
                <a:latin typeface="Arial" panose="020B0604020202020204" pitchFamily="34" charset="0"/>
              </a:rPr>
              <a:t>D1</a:t>
            </a:r>
            <a:r>
              <a:rPr lang="en-US" altLang="it-IT" sz="1100">
                <a:latin typeface="Arial" panose="020B0604020202020204" pitchFamily="34" charset="0"/>
              </a:rPr>
              <a:t> and X</a:t>
            </a:r>
            <a:r>
              <a:rPr lang="en-US" altLang="it-IT" sz="1100" baseline="-25000">
                <a:latin typeface="Arial" panose="020B0604020202020204" pitchFamily="34" charset="0"/>
              </a:rPr>
              <a:t>D2</a:t>
            </a:r>
            <a:r>
              <a:rPr lang="en-US" altLang="it-IT" sz="1100">
                <a:latin typeface="Arial" panose="020B0604020202020204" pitchFamily="34" charset="0"/>
              </a:rPr>
              <a:t> and then computing the corresponding public keys Y</a:t>
            </a:r>
            <a:r>
              <a:rPr lang="en-US" altLang="it-IT" sz="1100" baseline="-25000">
                <a:latin typeface="Arial" panose="020B0604020202020204" pitchFamily="34" charset="0"/>
              </a:rPr>
              <a:t>D1</a:t>
            </a:r>
            <a:r>
              <a:rPr lang="en-US" altLang="it-IT" sz="1100">
                <a:latin typeface="Arial" panose="020B0604020202020204" pitchFamily="34" charset="0"/>
              </a:rPr>
              <a:t> and Y</a:t>
            </a:r>
            <a:r>
              <a:rPr lang="en-US" altLang="it-IT" sz="1100" baseline="-25000">
                <a:latin typeface="Arial" panose="020B0604020202020204" pitchFamily="34" charset="0"/>
              </a:rPr>
              <a:t>D2</a:t>
            </a:r>
          </a:p>
          <a:p>
            <a:pPr eaLnBrk="1" hangingPunct="1">
              <a:lnSpc>
                <a:spcPct val="90000"/>
              </a:lnSpc>
              <a:buFontTx/>
              <a:buAutoNum type="arabicPeriod"/>
            </a:pPr>
            <a:r>
              <a:rPr lang="en-US" altLang="it-IT" sz="1100">
                <a:latin typeface="Arial" panose="020B0604020202020204" pitchFamily="34" charset="0"/>
              </a:rPr>
              <a:t> Alice transmits Y</a:t>
            </a:r>
            <a:r>
              <a:rPr lang="en-US" altLang="it-IT" sz="1100" baseline="-25000">
                <a:latin typeface="Arial" panose="020B0604020202020204" pitchFamily="34" charset="0"/>
              </a:rPr>
              <a:t>A</a:t>
            </a:r>
            <a:r>
              <a:rPr lang="en-US" altLang="it-IT" sz="1100">
                <a:latin typeface="Arial" panose="020B0604020202020204" pitchFamily="34" charset="0"/>
              </a:rPr>
              <a:t> to Bob. </a:t>
            </a:r>
          </a:p>
          <a:p>
            <a:pPr eaLnBrk="1" hangingPunct="1">
              <a:lnSpc>
                <a:spcPct val="90000"/>
              </a:lnSpc>
              <a:buFontTx/>
              <a:buAutoNum type="arabicPeriod"/>
            </a:pPr>
            <a:r>
              <a:rPr lang="en-US" altLang="it-IT" sz="1100">
                <a:latin typeface="Arial" panose="020B0604020202020204" pitchFamily="34" charset="0"/>
              </a:rPr>
              <a:t> Darth intercepts Y</a:t>
            </a:r>
            <a:r>
              <a:rPr lang="en-US" altLang="it-IT" sz="1100" baseline="-25000">
                <a:latin typeface="Arial" panose="020B0604020202020204" pitchFamily="34" charset="0"/>
              </a:rPr>
              <a:t>A</a:t>
            </a:r>
            <a:r>
              <a:rPr lang="en-US" altLang="it-IT" sz="1100">
                <a:latin typeface="Arial" panose="020B0604020202020204" pitchFamily="34" charset="0"/>
              </a:rPr>
              <a:t> and transmits Y</a:t>
            </a:r>
            <a:r>
              <a:rPr lang="en-US" altLang="it-IT" sz="1100" baseline="-25000">
                <a:latin typeface="Arial" panose="020B0604020202020204" pitchFamily="34" charset="0"/>
              </a:rPr>
              <a:t>D1</a:t>
            </a:r>
            <a:r>
              <a:rPr lang="en-US" altLang="it-IT" sz="1100">
                <a:latin typeface="Arial" panose="020B0604020202020204" pitchFamily="34" charset="0"/>
              </a:rPr>
              <a:t> to Bob. Darth also calculates K2 = (Y</a:t>
            </a:r>
            <a:r>
              <a:rPr lang="en-US" altLang="it-IT" sz="1100" baseline="-25000">
                <a:latin typeface="Arial" panose="020B0604020202020204" pitchFamily="34" charset="0"/>
              </a:rPr>
              <a:t>A</a:t>
            </a:r>
            <a:r>
              <a:rPr lang="en-US" altLang="it-IT" sz="1100">
                <a:latin typeface="Arial" panose="020B0604020202020204" pitchFamily="34" charset="0"/>
              </a:rPr>
              <a:t>  )^ X</a:t>
            </a:r>
            <a:r>
              <a:rPr lang="en-US" altLang="it-IT" sz="1100" baseline="-25000">
                <a:latin typeface="Arial" panose="020B0604020202020204" pitchFamily="34" charset="0"/>
              </a:rPr>
              <a:t>D2 </a:t>
            </a:r>
            <a:r>
              <a:rPr lang="en-US" altLang="it-IT" sz="1100">
                <a:latin typeface="Arial" panose="020B0604020202020204" pitchFamily="34" charset="0"/>
              </a:rPr>
              <a:t>mod q  </a:t>
            </a:r>
          </a:p>
          <a:p>
            <a:pPr eaLnBrk="1" hangingPunct="1">
              <a:lnSpc>
                <a:spcPct val="90000"/>
              </a:lnSpc>
              <a:buFontTx/>
              <a:buAutoNum type="arabicPeriod"/>
            </a:pPr>
            <a:r>
              <a:rPr lang="en-US" altLang="it-IT" sz="1100">
                <a:latin typeface="Arial" panose="020B0604020202020204" pitchFamily="34" charset="0"/>
              </a:rPr>
              <a:t>Bob receives Y</a:t>
            </a:r>
            <a:r>
              <a:rPr lang="en-US" altLang="it-IT" sz="1100" baseline="-25000">
                <a:latin typeface="Arial" panose="020B0604020202020204" pitchFamily="34" charset="0"/>
              </a:rPr>
              <a:t>D1 </a:t>
            </a:r>
            <a:r>
              <a:rPr lang="en-US" altLang="it-IT" sz="1100">
                <a:latin typeface="Arial" panose="020B0604020202020204" pitchFamily="34" charset="0"/>
              </a:rPr>
              <a:t>and calculates K1=(Y</a:t>
            </a:r>
            <a:r>
              <a:rPr lang="en-US" altLang="it-IT" sz="1100" baseline="-25000">
                <a:latin typeface="Arial" panose="020B0604020202020204" pitchFamily="34" charset="0"/>
              </a:rPr>
              <a:t>D1 </a:t>
            </a:r>
            <a:r>
              <a:rPr lang="en-US" altLang="it-IT" sz="1100">
                <a:latin typeface="Arial" panose="020B0604020202020204" pitchFamily="34" charset="0"/>
              </a:rPr>
              <a:t>)^ X</a:t>
            </a:r>
            <a:r>
              <a:rPr lang="en-US" altLang="it-IT" sz="1100" baseline="-25000">
                <a:latin typeface="Arial" panose="020B0604020202020204" pitchFamily="34" charset="0"/>
              </a:rPr>
              <a:t>B</a:t>
            </a:r>
            <a:r>
              <a:rPr lang="en-US" altLang="it-IT" sz="1100">
                <a:latin typeface="Arial" panose="020B0604020202020204" pitchFamily="34" charset="0"/>
              </a:rPr>
              <a:t> mod q</a:t>
            </a:r>
          </a:p>
          <a:p>
            <a:pPr eaLnBrk="1" hangingPunct="1">
              <a:lnSpc>
                <a:spcPct val="90000"/>
              </a:lnSpc>
              <a:buFontTx/>
              <a:buAutoNum type="arabicPeriod"/>
            </a:pPr>
            <a:r>
              <a:rPr lang="en-US" altLang="it-IT" sz="1100">
                <a:latin typeface="Arial" panose="020B0604020202020204" pitchFamily="34" charset="0"/>
              </a:rPr>
              <a:t>Bob transmits Y</a:t>
            </a:r>
            <a:r>
              <a:rPr lang="en-US" altLang="it-IT" sz="1100" baseline="-25000">
                <a:latin typeface="Arial" panose="020B0604020202020204" pitchFamily="34" charset="0"/>
              </a:rPr>
              <a:t>B</a:t>
            </a:r>
            <a:r>
              <a:rPr lang="en-US" altLang="it-IT" sz="1100">
                <a:latin typeface="Arial" panose="020B0604020202020204" pitchFamily="34" charset="0"/>
              </a:rPr>
              <a:t> to Alice.  </a:t>
            </a:r>
          </a:p>
          <a:p>
            <a:pPr eaLnBrk="1" hangingPunct="1">
              <a:lnSpc>
                <a:spcPct val="90000"/>
              </a:lnSpc>
              <a:buFontTx/>
              <a:buAutoNum type="arabicPeriod"/>
            </a:pPr>
            <a:r>
              <a:rPr lang="en-US" altLang="it-IT" sz="1100">
                <a:latin typeface="Arial" panose="020B0604020202020204" pitchFamily="34" charset="0"/>
              </a:rPr>
              <a:t>Darth intercepts Y</a:t>
            </a:r>
            <a:r>
              <a:rPr lang="en-US" altLang="it-IT" sz="1100" baseline="-25000">
                <a:latin typeface="Arial" panose="020B0604020202020204" pitchFamily="34" charset="0"/>
              </a:rPr>
              <a:t>B </a:t>
            </a:r>
            <a:r>
              <a:rPr lang="en-US" altLang="it-IT" sz="1100">
                <a:latin typeface="Arial" panose="020B0604020202020204" pitchFamily="34" charset="0"/>
              </a:rPr>
              <a:t>and transmits Y</a:t>
            </a:r>
            <a:r>
              <a:rPr lang="en-US" altLang="it-IT" sz="1100" baseline="-25000">
                <a:latin typeface="Arial" panose="020B0604020202020204" pitchFamily="34" charset="0"/>
              </a:rPr>
              <a:t>D2 </a:t>
            </a:r>
            <a:r>
              <a:rPr lang="en-US" altLang="it-IT" sz="1100">
                <a:latin typeface="Arial" panose="020B0604020202020204" pitchFamily="34" charset="0"/>
              </a:rPr>
              <a:t>to Alice. Darth calculates K1=(Y</a:t>
            </a:r>
            <a:r>
              <a:rPr lang="en-US" altLang="it-IT" sz="1100" baseline="-25000">
                <a:latin typeface="Arial" panose="020B0604020202020204" pitchFamily="34" charset="0"/>
              </a:rPr>
              <a:t>B</a:t>
            </a:r>
            <a:r>
              <a:rPr lang="en-US" altLang="it-IT" sz="1100">
                <a:latin typeface="Arial" panose="020B0604020202020204" pitchFamily="34" charset="0"/>
              </a:rPr>
              <a:t> )^ X</a:t>
            </a:r>
            <a:r>
              <a:rPr lang="en-US" altLang="it-IT" sz="1100" baseline="-25000">
                <a:latin typeface="Arial" panose="020B0604020202020204" pitchFamily="34" charset="0"/>
              </a:rPr>
              <a:t>D1</a:t>
            </a:r>
            <a:r>
              <a:rPr lang="en-US" altLang="it-IT" sz="1100">
                <a:latin typeface="Arial" panose="020B0604020202020204" pitchFamily="34" charset="0"/>
              </a:rPr>
              <a:t>  mod q</a:t>
            </a:r>
          </a:p>
          <a:p>
            <a:pPr eaLnBrk="1" hangingPunct="1">
              <a:lnSpc>
                <a:spcPct val="90000"/>
              </a:lnSpc>
              <a:buFontTx/>
              <a:buAutoNum type="arabicPeriod"/>
            </a:pPr>
            <a:r>
              <a:rPr lang="en-US" altLang="it-IT" sz="1100">
                <a:latin typeface="Arial" panose="020B0604020202020204" pitchFamily="34" charset="0"/>
              </a:rPr>
              <a:t>Alice receives Y</a:t>
            </a:r>
            <a:r>
              <a:rPr lang="en-US" altLang="it-IT" sz="1100" baseline="-25000">
                <a:latin typeface="Arial" panose="020B0604020202020204" pitchFamily="34" charset="0"/>
              </a:rPr>
              <a:t>D2 </a:t>
            </a:r>
            <a:r>
              <a:rPr lang="en-US" altLang="it-IT" sz="1100">
                <a:latin typeface="Arial" panose="020B0604020202020204" pitchFamily="34" charset="0"/>
              </a:rPr>
              <a:t>and calculates K2=(Y</a:t>
            </a:r>
            <a:r>
              <a:rPr lang="en-US" altLang="it-IT" sz="1100" baseline="-25000">
                <a:latin typeface="Arial" panose="020B0604020202020204" pitchFamily="34" charset="0"/>
              </a:rPr>
              <a:t>D2 </a:t>
            </a:r>
            <a:r>
              <a:rPr lang="en-US" altLang="it-IT" sz="1100">
                <a:latin typeface="Arial" panose="020B0604020202020204" pitchFamily="34" charset="0"/>
              </a:rPr>
              <a:t>)^ X</a:t>
            </a:r>
            <a:r>
              <a:rPr lang="en-US" altLang="it-IT" sz="1100" baseline="-25000">
                <a:latin typeface="Arial" panose="020B0604020202020204" pitchFamily="34" charset="0"/>
              </a:rPr>
              <a:t>A</a:t>
            </a:r>
            <a:r>
              <a:rPr lang="en-US" altLang="it-IT" sz="1100">
                <a:latin typeface="Arial" panose="020B0604020202020204" pitchFamily="34" charset="0"/>
              </a:rPr>
              <a:t> mod q .   </a:t>
            </a:r>
          </a:p>
          <a:p>
            <a:pPr eaLnBrk="1" hangingPunct="1">
              <a:lnSpc>
                <a:spcPct val="90000"/>
              </a:lnSpc>
            </a:pPr>
            <a:r>
              <a:rPr lang="en-US" altLang="it-IT" sz="1100">
                <a:latin typeface="Arial" panose="020B0604020202020204" pitchFamily="34" charset="0"/>
              </a:rPr>
              <a:t>At this point, Bob and Alice think that they share a secret key, but instead Bob and Darth share secret key K1 and Alice and Darth share secret key K2. All future communication between Bob and Alice is compromised in the following way:   </a:t>
            </a:r>
          </a:p>
          <a:p>
            <a:pPr eaLnBrk="1" hangingPunct="1">
              <a:lnSpc>
                <a:spcPct val="90000"/>
              </a:lnSpc>
              <a:buFontTx/>
              <a:buAutoNum type="arabicPeriod"/>
            </a:pPr>
            <a:r>
              <a:rPr lang="en-US" altLang="it-IT" sz="1100">
                <a:latin typeface="Arial" panose="020B0604020202020204" pitchFamily="34" charset="0"/>
              </a:rPr>
              <a:t>Alice sends an encrypted message M: E(K2, M).  </a:t>
            </a:r>
          </a:p>
          <a:p>
            <a:pPr eaLnBrk="1" hangingPunct="1">
              <a:lnSpc>
                <a:spcPct val="90000"/>
              </a:lnSpc>
              <a:buFontTx/>
              <a:buAutoNum type="arabicPeriod"/>
            </a:pPr>
            <a:r>
              <a:rPr lang="en-US" altLang="it-IT" sz="1100">
                <a:latin typeface="Arial" panose="020B0604020202020204" pitchFamily="34" charset="0"/>
              </a:rPr>
              <a:t>Darth intercepts the encrypted message and decrypts it, to recover M.  </a:t>
            </a:r>
          </a:p>
          <a:p>
            <a:pPr eaLnBrk="1" hangingPunct="1">
              <a:lnSpc>
                <a:spcPct val="90000"/>
              </a:lnSpc>
              <a:buFontTx/>
              <a:buAutoNum type="arabicPeriod"/>
            </a:pPr>
            <a:r>
              <a:rPr lang="en-US" altLang="it-IT" sz="1100">
                <a:latin typeface="Arial" panose="020B0604020202020204" pitchFamily="34" charset="0"/>
              </a:rPr>
              <a:t>Darth sends Bob E(K1, M) or E(K1, M'), where M' is any message. In the first case, Darth simply wants to eavesdrop on the communication without altering it. In the second case, Darth wants to modify the message going to Bob.   The key exchange protocol is vulnerable to such an attack because it does not authenticate the participants. This vulnerability can be overcome with the use of digital signatures and public- key certificates.</a:t>
            </a:r>
          </a:p>
        </p:txBody>
      </p:sp>
      <p:sp>
        <p:nvSpPr>
          <p:cNvPr id="37892" name="Slide Number Placeholder 3">
            <a:extLst>
              <a:ext uri="{FF2B5EF4-FFF2-40B4-BE49-F238E27FC236}">
                <a16:creationId xmlns:a16="http://schemas.microsoft.com/office/drawing/2014/main" id="{8FA3AF25-8285-4550-A3A9-38DFB7DC11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0788E2E2-8B50-4443-BEFE-62FB698970BB}" type="slidenum">
              <a:rPr lang="en-AU" altLang="it-IT"/>
              <a:pPr eaLnBrk="1" hangingPunct="1">
                <a:spcBef>
                  <a:spcPct val="0"/>
                </a:spcBef>
              </a:pPr>
              <a:t>30</a:t>
            </a:fld>
            <a:endParaRPr lang="en-AU"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0089CBAF-74CD-9842-855B-ACC1A106CFD6}" type="slidenum">
              <a:rPr lang="en-AU">
                <a:latin typeface="Arial" pitchFamily="-84" charset="0"/>
              </a:rPr>
              <a:pPr/>
              <a:t>33</a:t>
            </a:fld>
            <a:endParaRPr lang="en-AU" dirty="0">
              <a:latin typeface="Arial" pitchFamily="-8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r>
              <a:rPr lang="en-US" sz="1200" kern="1200" baseline="0" dirty="0">
                <a:solidFill>
                  <a:schemeClr val="tx1"/>
                </a:solidFill>
                <a:latin typeface="Arial" charset="0"/>
                <a:ea typeface="ＭＳ Ｐゴシック" pitchFamily="-107" charset="-128"/>
                <a:cs typeface="ＭＳ Ｐゴシック" pitchFamily="-107" charset="-128"/>
              </a:rPr>
              <a:t>Asymmetric algorithms rely on one key for encryption and a different but related</a:t>
            </a:r>
          </a:p>
          <a:p>
            <a:r>
              <a:rPr lang="en-US" sz="1200" kern="1200" baseline="0" dirty="0">
                <a:solidFill>
                  <a:schemeClr val="tx1"/>
                </a:solidFill>
                <a:latin typeface="Arial" charset="0"/>
                <a:ea typeface="ＭＳ Ｐゴシック" pitchFamily="-107" charset="-128"/>
                <a:cs typeface="ＭＳ Ｐゴシック" pitchFamily="-107" charset="-128"/>
              </a:rPr>
              <a:t>key for decryption. These algorithms have the following important characteristic.</a:t>
            </a:r>
          </a:p>
          <a:p>
            <a:endParaRPr lang="en-US" sz="1200" kern="1200" baseline="0" dirty="0">
              <a:solidFill>
                <a:schemeClr val="tx1"/>
              </a:solidFill>
              <a:latin typeface="Arial" charset="0"/>
              <a:ea typeface="ＭＳ Ｐゴシック" pitchFamily="-107" charset="-128"/>
              <a:cs typeface="ＭＳ Ｐゴシック" pitchFamily="-107" charset="-128"/>
            </a:endParaRPr>
          </a:p>
          <a:p>
            <a:r>
              <a:rPr lang="en-US" sz="1200" kern="1200" baseline="0" dirty="0">
                <a:solidFill>
                  <a:schemeClr val="tx1"/>
                </a:solidFill>
                <a:latin typeface="Arial" charset="0"/>
                <a:ea typeface="ＭＳ Ｐゴシック" pitchFamily="-107" charset="-128"/>
                <a:cs typeface="ＭＳ Ｐゴシック" pitchFamily="-107" charset="-128"/>
              </a:rPr>
              <a:t>•  It is computationally infeasible to determine the decryption key given only</a:t>
            </a:r>
          </a:p>
          <a:p>
            <a:r>
              <a:rPr lang="en-US" sz="1200" kern="1200" baseline="0" dirty="0">
                <a:solidFill>
                  <a:schemeClr val="tx1"/>
                </a:solidFill>
                <a:latin typeface="Arial" charset="0"/>
                <a:ea typeface="ＭＳ Ｐゴシック" pitchFamily="-107" charset="-128"/>
                <a:cs typeface="ＭＳ Ｐゴシック" pitchFamily="-107" charset="-128"/>
              </a:rPr>
              <a:t>knowledge of the cryptographic algorithm and the encryption key.</a:t>
            </a:r>
          </a:p>
          <a:p>
            <a:endParaRPr lang="en-US" sz="1200" kern="1200" baseline="0" dirty="0">
              <a:solidFill>
                <a:schemeClr val="tx1"/>
              </a:solidFill>
              <a:latin typeface="Arial" charset="0"/>
              <a:ea typeface="ＭＳ Ｐゴシック" pitchFamily="-107" charset="-128"/>
              <a:cs typeface="ＭＳ Ｐゴシック" pitchFamily="-107" charset="-128"/>
            </a:endParaRPr>
          </a:p>
          <a:p>
            <a:r>
              <a:rPr lang="en-US" sz="1200" kern="1200" baseline="0" dirty="0">
                <a:solidFill>
                  <a:schemeClr val="tx1"/>
                </a:solidFill>
                <a:latin typeface="Arial" charset="0"/>
                <a:ea typeface="ＭＳ Ｐゴシック" pitchFamily="-107" charset="-128"/>
                <a:cs typeface="ＭＳ Ｐゴシック" pitchFamily="-107" charset="-128"/>
              </a:rPr>
              <a:t>In addition, some algorithms, such as RSA, also exhibit the following characteristic.</a:t>
            </a:r>
          </a:p>
          <a:p>
            <a:endParaRPr lang="en-US" sz="1200" kern="1200" baseline="0" dirty="0">
              <a:solidFill>
                <a:schemeClr val="tx1"/>
              </a:solidFill>
              <a:latin typeface="Arial" charset="0"/>
              <a:ea typeface="ＭＳ Ｐゴシック" pitchFamily="-107" charset="-128"/>
              <a:cs typeface="ＭＳ Ｐゴシック" pitchFamily="-107" charset="-128"/>
            </a:endParaRPr>
          </a:p>
          <a:p>
            <a:r>
              <a:rPr lang="en-US" sz="1200" kern="1200" baseline="0" dirty="0">
                <a:solidFill>
                  <a:schemeClr val="tx1"/>
                </a:solidFill>
                <a:latin typeface="Arial" charset="0"/>
                <a:ea typeface="ＭＳ Ｐゴシック" pitchFamily="-107" charset="-128"/>
                <a:cs typeface="ＭＳ Ｐゴシック" pitchFamily="-107" charset="-128"/>
              </a:rPr>
              <a:t>•  Either of the two related keys can be used for encryption, with the other used</a:t>
            </a:r>
          </a:p>
          <a:p>
            <a:r>
              <a:rPr lang="en-US" sz="1200" kern="1200" baseline="0" dirty="0">
                <a:solidFill>
                  <a:schemeClr val="tx1"/>
                </a:solidFill>
                <a:latin typeface="Arial" charset="0"/>
                <a:ea typeface="ＭＳ Ｐゴシック" pitchFamily="-107" charset="-128"/>
                <a:cs typeface="ＭＳ Ｐゴシック" pitchFamily="-107" charset="-128"/>
              </a:rPr>
              <a:t>for decryption.</a:t>
            </a:r>
          </a:p>
          <a:p>
            <a:endParaRPr lang="en-US" sz="1200" kern="1200" baseline="0" dirty="0">
              <a:solidFill>
                <a:schemeClr val="tx1"/>
              </a:solidFill>
              <a:latin typeface="Arial" charset="0"/>
              <a:ea typeface="ＭＳ Ｐゴシック" pitchFamily="-107" charset="-128"/>
              <a:cs typeface="ＭＳ Ｐゴシック" pitchFamily="-107" charset="-128"/>
            </a:endParaRPr>
          </a:p>
          <a:p>
            <a:r>
              <a:rPr lang="en-US" sz="1200" kern="1200" baseline="0" dirty="0">
                <a:solidFill>
                  <a:schemeClr val="tx1"/>
                </a:solidFill>
                <a:latin typeface="Arial" charset="0"/>
                <a:ea typeface="ＭＳ Ｐゴシック" pitchFamily="-107" charset="-128"/>
                <a:cs typeface="ＭＳ Ｐゴシック" pitchFamily="-107" charset="-128"/>
              </a:rPr>
              <a:t>A </a:t>
            </a:r>
            <a:r>
              <a:rPr lang="en-US" sz="1200" b="1" kern="1200" baseline="0" dirty="0">
                <a:solidFill>
                  <a:schemeClr val="tx1"/>
                </a:solidFill>
                <a:latin typeface="Arial" charset="0"/>
                <a:ea typeface="ＭＳ Ｐゴシック" pitchFamily="-107" charset="-128"/>
                <a:cs typeface="ＭＳ Ｐゴシック" pitchFamily="-107" charset="-128"/>
              </a:rPr>
              <a:t>public-key encryption  </a:t>
            </a:r>
            <a:r>
              <a:rPr lang="en-US" sz="1200" kern="1200" baseline="0" dirty="0">
                <a:solidFill>
                  <a:schemeClr val="tx1"/>
                </a:solidFill>
                <a:latin typeface="Arial" charset="0"/>
                <a:ea typeface="ＭＳ Ｐゴシック" pitchFamily="-107" charset="-128"/>
                <a:cs typeface="ＭＳ Ｐゴシック" pitchFamily="-107" charset="-128"/>
              </a:rPr>
              <a:t>scheme has six ingredients (Figure 9.1a; compare</a:t>
            </a:r>
          </a:p>
          <a:p>
            <a:r>
              <a:rPr lang="en-US" sz="1200" kern="1200" baseline="0" dirty="0">
                <a:solidFill>
                  <a:schemeClr val="tx1"/>
                </a:solidFill>
                <a:latin typeface="Arial" charset="0"/>
                <a:ea typeface="ＭＳ Ｐゴシック" pitchFamily="-107" charset="-128"/>
                <a:cs typeface="ＭＳ Ｐゴシック" pitchFamily="-107" charset="-128"/>
              </a:rPr>
              <a:t>with Figure 3.1).</a:t>
            </a:r>
          </a:p>
          <a:p>
            <a:endParaRPr lang="en-US" sz="1200" kern="1200" baseline="0" dirty="0">
              <a:solidFill>
                <a:schemeClr val="tx1"/>
              </a:solidFill>
              <a:latin typeface="Arial" charset="0"/>
              <a:ea typeface="ＭＳ Ｐゴシック" pitchFamily="-107" charset="-128"/>
              <a:cs typeface="ＭＳ Ｐゴシック" pitchFamily="-107" charset="-128"/>
            </a:endParaRPr>
          </a:p>
          <a:p>
            <a:r>
              <a:rPr lang="en-US" sz="1200" kern="1200" baseline="0" dirty="0">
                <a:solidFill>
                  <a:schemeClr val="tx1"/>
                </a:solidFill>
                <a:latin typeface="Arial" charset="0"/>
                <a:ea typeface="ＭＳ Ｐゴシック" pitchFamily="-107" charset="-128"/>
                <a:cs typeface="ＭＳ Ｐゴシック" pitchFamily="-107" charset="-128"/>
              </a:rPr>
              <a:t>• </a:t>
            </a:r>
            <a:r>
              <a:rPr lang="en-US" sz="1200" b="1" kern="1200" baseline="0" dirty="0">
                <a:solidFill>
                  <a:schemeClr val="tx1"/>
                </a:solidFill>
                <a:latin typeface="Arial" charset="0"/>
                <a:ea typeface="ＭＳ Ｐゴシック" pitchFamily="-107" charset="-128"/>
                <a:cs typeface="ＭＳ Ｐゴシック" pitchFamily="-107" charset="-128"/>
              </a:rPr>
              <a:t>Plaintext</a:t>
            </a:r>
            <a:r>
              <a:rPr lang="en-US" sz="1200" kern="1200" baseline="0" dirty="0">
                <a:solidFill>
                  <a:schemeClr val="tx1"/>
                </a:solidFill>
                <a:latin typeface="Arial" charset="0"/>
                <a:ea typeface="ＭＳ Ｐゴシック" pitchFamily="-107" charset="-128"/>
                <a:cs typeface="ＭＳ Ｐゴシック" pitchFamily="-107" charset="-128"/>
              </a:rPr>
              <a:t>:  This is the readable message or data that is fed into the algorithm as</a:t>
            </a:r>
          </a:p>
          <a:p>
            <a:r>
              <a:rPr lang="en-US" sz="1200" kern="1200" baseline="0" dirty="0">
                <a:solidFill>
                  <a:schemeClr val="tx1"/>
                </a:solidFill>
                <a:latin typeface="Arial" charset="0"/>
                <a:ea typeface="ＭＳ Ｐゴシック" pitchFamily="-107" charset="-128"/>
                <a:cs typeface="ＭＳ Ｐゴシック" pitchFamily="-107" charset="-128"/>
              </a:rPr>
              <a:t>input.</a:t>
            </a:r>
          </a:p>
          <a:p>
            <a:endParaRPr lang="en-US" sz="1200" kern="1200" baseline="0" dirty="0">
              <a:solidFill>
                <a:schemeClr val="tx1"/>
              </a:solidFill>
              <a:latin typeface="Arial" charset="0"/>
              <a:ea typeface="ＭＳ Ｐゴシック" pitchFamily="-107" charset="-128"/>
              <a:cs typeface="ＭＳ Ｐゴシック" pitchFamily="-107" charset="-128"/>
            </a:endParaRPr>
          </a:p>
          <a:p>
            <a:r>
              <a:rPr lang="en-US" sz="1200" kern="1200" baseline="0" dirty="0">
                <a:solidFill>
                  <a:schemeClr val="tx1"/>
                </a:solidFill>
                <a:latin typeface="Arial" charset="0"/>
                <a:ea typeface="ＭＳ Ｐゴシック" pitchFamily="-107" charset="-128"/>
                <a:cs typeface="ＭＳ Ｐゴシック" pitchFamily="-107" charset="-128"/>
              </a:rPr>
              <a:t>• </a:t>
            </a:r>
            <a:r>
              <a:rPr lang="en-US" sz="1200" b="1" kern="1200" baseline="0" dirty="0">
                <a:solidFill>
                  <a:schemeClr val="tx1"/>
                </a:solidFill>
                <a:latin typeface="Arial" charset="0"/>
                <a:ea typeface="ＭＳ Ｐゴシック" pitchFamily="-107" charset="-128"/>
                <a:cs typeface="ＭＳ Ｐゴシック" pitchFamily="-107" charset="-128"/>
              </a:rPr>
              <a:t>Encryption algorithm</a:t>
            </a:r>
            <a:r>
              <a:rPr lang="en-US" sz="1200" kern="1200" baseline="0" dirty="0">
                <a:solidFill>
                  <a:schemeClr val="tx1"/>
                </a:solidFill>
                <a:latin typeface="Arial" charset="0"/>
                <a:ea typeface="ＭＳ Ｐゴシック" pitchFamily="-107" charset="-128"/>
                <a:cs typeface="ＭＳ Ｐゴシック" pitchFamily="-107" charset="-128"/>
              </a:rPr>
              <a:t>: The encryption algorithm performs various transformations</a:t>
            </a:r>
          </a:p>
          <a:p>
            <a:r>
              <a:rPr lang="en-US" sz="1200" kern="1200" baseline="0" dirty="0">
                <a:solidFill>
                  <a:schemeClr val="tx1"/>
                </a:solidFill>
                <a:latin typeface="Arial" charset="0"/>
                <a:ea typeface="ＭＳ Ｐゴシック" pitchFamily="-107" charset="-128"/>
                <a:cs typeface="ＭＳ Ｐゴシック" pitchFamily="-107" charset="-128"/>
              </a:rPr>
              <a:t>on the plaintext.</a:t>
            </a:r>
          </a:p>
          <a:p>
            <a:endParaRPr lang="en-US" sz="1200" kern="1200" baseline="0" dirty="0">
              <a:solidFill>
                <a:schemeClr val="tx1"/>
              </a:solidFill>
              <a:latin typeface="Arial" charset="0"/>
              <a:ea typeface="ＭＳ Ｐゴシック" pitchFamily="-107" charset="-128"/>
              <a:cs typeface="ＭＳ Ｐゴシック" pitchFamily="-107" charset="-128"/>
            </a:endParaRPr>
          </a:p>
          <a:p>
            <a:r>
              <a:rPr lang="en-US" sz="1200" kern="1200" baseline="0" dirty="0">
                <a:solidFill>
                  <a:schemeClr val="tx1"/>
                </a:solidFill>
                <a:latin typeface="Arial" charset="0"/>
                <a:ea typeface="ＭＳ Ｐゴシック" pitchFamily="-107" charset="-128"/>
                <a:cs typeface="ＭＳ Ｐゴシック" pitchFamily="-107" charset="-128"/>
              </a:rPr>
              <a:t>• </a:t>
            </a:r>
            <a:r>
              <a:rPr lang="en-US" sz="1200" b="1" kern="1200" baseline="0" dirty="0">
                <a:solidFill>
                  <a:schemeClr val="tx1"/>
                </a:solidFill>
                <a:latin typeface="Arial" charset="0"/>
                <a:ea typeface="ＭＳ Ｐゴシック" pitchFamily="-107" charset="-128"/>
                <a:cs typeface="ＭＳ Ｐゴシック" pitchFamily="-107" charset="-128"/>
              </a:rPr>
              <a:t>Public and private keys</a:t>
            </a:r>
            <a:r>
              <a:rPr lang="en-US" sz="1200" kern="1200" baseline="0" dirty="0">
                <a:solidFill>
                  <a:schemeClr val="tx1"/>
                </a:solidFill>
                <a:latin typeface="Arial" charset="0"/>
                <a:ea typeface="ＭＳ Ｐゴシック" pitchFamily="-107" charset="-128"/>
                <a:cs typeface="ＭＳ Ｐゴシック" pitchFamily="-107" charset="-128"/>
              </a:rPr>
              <a:t>: This is a pair of keys that have been selected so that</a:t>
            </a:r>
          </a:p>
          <a:p>
            <a:r>
              <a:rPr lang="en-US" sz="1200" kern="1200" baseline="0" dirty="0">
                <a:solidFill>
                  <a:schemeClr val="tx1"/>
                </a:solidFill>
                <a:latin typeface="Arial" charset="0"/>
                <a:ea typeface="ＭＳ Ｐゴシック" pitchFamily="-107" charset="-128"/>
                <a:cs typeface="ＭＳ Ｐゴシック" pitchFamily="-107" charset="-128"/>
              </a:rPr>
              <a:t>if one is used for encryption, the other is used for decryption. The exact transformations</a:t>
            </a:r>
          </a:p>
          <a:p>
            <a:r>
              <a:rPr lang="en-US" sz="1200" kern="1200" baseline="0" dirty="0">
                <a:solidFill>
                  <a:schemeClr val="tx1"/>
                </a:solidFill>
                <a:latin typeface="Arial" charset="0"/>
                <a:ea typeface="ＭＳ Ｐゴシック" pitchFamily="-107" charset="-128"/>
                <a:cs typeface="ＭＳ Ｐゴシック" pitchFamily="-107" charset="-128"/>
              </a:rPr>
              <a:t>performed by the algorithm depend on the public or private key</a:t>
            </a:r>
          </a:p>
          <a:p>
            <a:r>
              <a:rPr lang="en-US" sz="1200" kern="1200" baseline="0" dirty="0">
                <a:solidFill>
                  <a:schemeClr val="tx1"/>
                </a:solidFill>
                <a:latin typeface="Arial" charset="0"/>
                <a:ea typeface="ＭＳ Ｐゴシック" pitchFamily="-107" charset="-128"/>
                <a:cs typeface="ＭＳ Ｐゴシック" pitchFamily="-107" charset="-128"/>
              </a:rPr>
              <a:t>that is provided as input.</a:t>
            </a:r>
          </a:p>
          <a:p>
            <a:endParaRPr lang="en-US" sz="1200" kern="1200" baseline="0" dirty="0">
              <a:solidFill>
                <a:schemeClr val="tx1"/>
              </a:solidFill>
              <a:latin typeface="Arial" charset="0"/>
              <a:ea typeface="ＭＳ Ｐゴシック" pitchFamily="-107" charset="-128"/>
              <a:cs typeface="ＭＳ Ｐゴシック" pitchFamily="-107" charset="-128"/>
            </a:endParaRPr>
          </a:p>
          <a:p>
            <a:r>
              <a:rPr lang="en-US" sz="1200" kern="1200" baseline="0" dirty="0">
                <a:solidFill>
                  <a:schemeClr val="tx1"/>
                </a:solidFill>
                <a:latin typeface="Arial" charset="0"/>
                <a:ea typeface="ＭＳ Ｐゴシック" pitchFamily="-107" charset="-128"/>
                <a:cs typeface="ＭＳ Ｐゴシック" pitchFamily="-107" charset="-128"/>
              </a:rPr>
              <a:t>• </a:t>
            </a:r>
            <a:r>
              <a:rPr lang="en-US" sz="1200" b="1" kern="1200" baseline="0" dirty="0">
                <a:solidFill>
                  <a:schemeClr val="tx1"/>
                </a:solidFill>
                <a:latin typeface="Arial" charset="0"/>
                <a:ea typeface="ＭＳ Ｐゴシック" pitchFamily="-107" charset="-128"/>
                <a:cs typeface="ＭＳ Ｐゴシック" pitchFamily="-107" charset="-128"/>
              </a:rPr>
              <a:t>Ciphertext</a:t>
            </a:r>
            <a:r>
              <a:rPr lang="en-US" sz="1200" kern="1200" baseline="0" dirty="0">
                <a:solidFill>
                  <a:schemeClr val="tx1"/>
                </a:solidFill>
                <a:latin typeface="Arial" charset="0"/>
                <a:ea typeface="ＭＳ Ｐゴシック" pitchFamily="-107" charset="-128"/>
                <a:cs typeface="ＭＳ Ｐゴシック" pitchFamily="-107" charset="-128"/>
              </a:rPr>
              <a:t>: This is the scrambled message produced as output. It depends on</a:t>
            </a:r>
          </a:p>
          <a:p>
            <a:r>
              <a:rPr lang="en-US" sz="1200" kern="1200" baseline="0" dirty="0">
                <a:solidFill>
                  <a:schemeClr val="tx1"/>
                </a:solidFill>
                <a:latin typeface="Arial" charset="0"/>
                <a:ea typeface="ＭＳ Ｐゴシック" pitchFamily="-107" charset="-128"/>
                <a:cs typeface="ＭＳ Ｐゴシック" pitchFamily="-107" charset="-128"/>
              </a:rPr>
              <a:t>the plaintext and the key. For a given message, two different keys will produce</a:t>
            </a:r>
          </a:p>
          <a:p>
            <a:r>
              <a:rPr lang="en-US" sz="1200" kern="1200" baseline="0" dirty="0">
                <a:solidFill>
                  <a:schemeClr val="tx1"/>
                </a:solidFill>
                <a:latin typeface="Arial" charset="0"/>
                <a:ea typeface="ＭＳ Ｐゴシック" pitchFamily="-107" charset="-128"/>
                <a:cs typeface="ＭＳ Ｐゴシック" pitchFamily="-107" charset="-128"/>
              </a:rPr>
              <a:t>two different ciphertexts.</a:t>
            </a:r>
          </a:p>
          <a:p>
            <a:endParaRPr lang="en-US" sz="1200" kern="1200" baseline="0" dirty="0">
              <a:solidFill>
                <a:schemeClr val="tx1"/>
              </a:solidFill>
              <a:latin typeface="Arial" charset="0"/>
              <a:ea typeface="ＭＳ Ｐゴシック" pitchFamily="-107" charset="-128"/>
              <a:cs typeface="ＭＳ Ｐゴシック" pitchFamily="-107" charset="-128"/>
            </a:endParaRPr>
          </a:p>
          <a:p>
            <a:r>
              <a:rPr lang="en-US" sz="1200" kern="1200" baseline="0" dirty="0">
                <a:solidFill>
                  <a:schemeClr val="tx1"/>
                </a:solidFill>
                <a:latin typeface="Arial" charset="0"/>
                <a:ea typeface="ＭＳ Ｐゴシック" pitchFamily="-107" charset="-128"/>
                <a:cs typeface="ＭＳ Ｐゴシック" pitchFamily="-107" charset="-128"/>
              </a:rPr>
              <a:t>• </a:t>
            </a:r>
            <a:r>
              <a:rPr lang="en-US" sz="1200" b="1" kern="1200" baseline="0" dirty="0">
                <a:solidFill>
                  <a:schemeClr val="tx1"/>
                </a:solidFill>
                <a:latin typeface="Arial" charset="0"/>
                <a:ea typeface="ＭＳ Ｐゴシック" pitchFamily="-107" charset="-128"/>
                <a:cs typeface="ＭＳ Ｐゴシック" pitchFamily="-107" charset="-128"/>
              </a:rPr>
              <a:t>Decryption algorithm: </a:t>
            </a:r>
            <a:r>
              <a:rPr lang="en-US" sz="1200" kern="1200" baseline="0" dirty="0">
                <a:solidFill>
                  <a:schemeClr val="tx1"/>
                </a:solidFill>
                <a:latin typeface="Arial" charset="0"/>
                <a:ea typeface="ＭＳ Ｐゴシック" pitchFamily="-107" charset="-128"/>
                <a:cs typeface="ＭＳ Ｐゴシック" pitchFamily="-107" charset="-128"/>
              </a:rPr>
              <a:t>This algorithm accepts the ciphertext and the matching</a:t>
            </a:r>
          </a:p>
          <a:p>
            <a:r>
              <a:rPr lang="en-US" sz="1200" kern="1200" baseline="0" dirty="0">
                <a:solidFill>
                  <a:schemeClr val="tx1"/>
                </a:solidFill>
                <a:latin typeface="Arial" charset="0"/>
                <a:ea typeface="ＭＳ Ｐゴシック" pitchFamily="-107" charset="-128"/>
                <a:cs typeface="ＭＳ Ｐゴシック" pitchFamily="-107" charset="-128"/>
              </a:rPr>
              <a:t>key and produces the original plaintext.</a:t>
            </a:r>
            <a:endParaRPr lang="en-AU" dirty="0">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2423461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BFE1978F-EB0A-054B-A3B1-D6FA260E455B}" type="slidenum">
              <a:rPr lang="en-AU">
                <a:latin typeface="Arial" pitchFamily="-84" charset="0"/>
              </a:rPr>
              <a:pPr/>
              <a:t>34</a:t>
            </a:fld>
            <a:endParaRPr lang="en-AU" dirty="0">
              <a:latin typeface="Arial" pitchFamily="-8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r>
              <a:rPr lang="en-US" sz="1200" kern="1200" baseline="0" dirty="0">
                <a:solidFill>
                  <a:schemeClr val="tx1"/>
                </a:solidFill>
                <a:latin typeface="Arial" charset="0"/>
                <a:ea typeface="ＭＳ Ｐゴシック" pitchFamily="-107" charset="-128"/>
                <a:cs typeface="ＭＳ Ｐゴシック" pitchFamily="-107" charset="-128"/>
              </a:rPr>
              <a:t> Let us take a closer look at the essential elements of a public-key encryption</a:t>
            </a:r>
          </a:p>
          <a:p>
            <a:r>
              <a:rPr lang="en-US" sz="1200" kern="1200" baseline="0" dirty="0">
                <a:solidFill>
                  <a:schemeClr val="tx1"/>
                </a:solidFill>
                <a:latin typeface="Arial" charset="0"/>
                <a:ea typeface="ＭＳ Ｐゴシック" pitchFamily="-107" charset="-128"/>
                <a:cs typeface="ＭＳ Ｐゴシック" pitchFamily="-107" charset="-128"/>
              </a:rPr>
              <a:t>scheme, using Figure 9.2 (compare with Figure 3.2).</a:t>
            </a:r>
          </a:p>
          <a:p>
            <a:endParaRPr lang="en-US" sz="1200" kern="1200" baseline="0" dirty="0">
              <a:solidFill>
                <a:schemeClr val="tx1"/>
              </a:solidFill>
              <a:latin typeface="Arial" charset="0"/>
              <a:ea typeface="ＭＳ Ｐゴシック" pitchFamily="-107" charset="-128"/>
              <a:cs typeface="ＭＳ Ｐゴシック" pitchFamily="-107" charset="-128"/>
            </a:endParaRPr>
          </a:p>
          <a:p>
            <a:r>
              <a:rPr lang="en-US" sz="1200" kern="1200" baseline="0" dirty="0">
                <a:solidFill>
                  <a:schemeClr val="tx1"/>
                </a:solidFill>
                <a:latin typeface="Arial" charset="0"/>
                <a:ea typeface="ＭＳ Ｐゴシック" pitchFamily="-107" charset="-128"/>
                <a:cs typeface="ＭＳ Ｐゴシック" pitchFamily="-107" charset="-128"/>
              </a:rPr>
              <a:t>The scheme illustrated in Figure 9.2 provides confidentiality.</a:t>
            </a:r>
            <a:endParaRPr lang="en-AU" dirty="0">
              <a:latin typeface="Arial" pitchFamily="-84" charset="0"/>
              <a:ea typeface="Arial" pitchFamily="-84" charset="0"/>
              <a:cs typeface="Arial" pitchFamily="-84" charset="0"/>
            </a:endParaRPr>
          </a:p>
        </p:txBody>
      </p:sp>
    </p:spTree>
    <p:extLst>
      <p:ext uri="{BB962C8B-B14F-4D97-AF65-F5344CB8AC3E}">
        <p14:creationId xmlns:p14="http://schemas.microsoft.com/office/powerpoint/2010/main" val="2892205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Arial" charset="0"/>
                <a:ea typeface="ＭＳ Ｐゴシック" pitchFamily="-107" charset="-128"/>
                <a:cs typeface="ＭＳ Ｐゴシック" pitchFamily="-107" charset="-128"/>
              </a:rPr>
              <a:t>We mentioned earlier that either of the two related keys can be used for encryption,</a:t>
            </a:r>
          </a:p>
          <a:p>
            <a:r>
              <a:rPr lang="en-US" sz="1200" kern="1200" baseline="0" dirty="0">
                <a:solidFill>
                  <a:schemeClr val="tx1"/>
                </a:solidFill>
                <a:latin typeface="Arial" charset="0"/>
                <a:ea typeface="ＭＳ Ｐゴシック" pitchFamily="-107" charset="-128"/>
                <a:cs typeface="ＭＳ Ｐゴシック" pitchFamily="-107" charset="-128"/>
              </a:rPr>
              <a:t>with the other being used for decryption. This enables a rather different</a:t>
            </a:r>
          </a:p>
          <a:p>
            <a:r>
              <a:rPr lang="en-US" sz="1200" kern="1200" baseline="0" dirty="0">
                <a:solidFill>
                  <a:schemeClr val="tx1"/>
                </a:solidFill>
                <a:latin typeface="Arial" charset="0"/>
                <a:ea typeface="ＭＳ Ｐゴシック" pitchFamily="-107" charset="-128"/>
                <a:cs typeface="ＭＳ Ｐゴシック" pitchFamily="-107" charset="-128"/>
              </a:rPr>
              <a:t>cryptographic scheme to be implemented. Whereas the scheme illustrated in</a:t>
            </a:r>
          </a:p>
          <a:p>
            <a:r>
              <a:rPr lang="en-US" sz="1200" kern="1200" baseline="0" dirty="0">
                <a:solidFill>
                  <a:schemeClr val="tx1"/>
                </a:solidFill>
                <a:latin typeface="Arial" charset="0"/>
                <a:ea typeface="ＭＳ Ｐゴシック" pitchFamily="-107" charset="-128"/>
                <a:cs typeface="ＭＳ Ｐゴシック" pitchFamily="-107" charset="-128"/>
              </a:rPr>
              <a:t>Figure 9.2 provides confidentiality, Figures 9.1b and 9.3 show the use of public-key</a:t>
            </a:r>
          </a:p>
          <a:p>
            <a:r>
              <a:rPr lang="en-US" sz="1200" kern="1200" baseline="0" dirty="0">
                <a:solidFill>
                  <a:schemeClr val="tx1"/>
                </a:solidFill>
                <a:latin typeface="Arial" charset="0"/>
                <a:ea typeface="ＭＳ Ｐゴシック" pitchFamily="-107" charset="-128"/>
                <a:cs typeface="ＭＳ Ｐゴシック" pitchFamily="-107" charset="-128"/>
              </a:rPr>
              <a:t>encryption to provide authentication.</a:t>
            </a:r>
          </a:p>
          <a:p>
            <a:endParaRPr lang="en-US" sz="1200" kern="1200" baseline="0" dirty="0">
              <a:solidFill>
                <a:schemeClr val="tx1"/>
              </a:solidFill>
              <a:latin typeface="Arial" charset="0"/>
              <a:ea typeface="ＭＳ Ｐゴシック" pitchFamily="-107" charset="-128"/>
              <a:cs typeface="ＭＳ Ｐゴシック" pitchFamily="-107" charset="-128"/>
            </a:endParaRPr>
          </a:p>
          <a:p>
            <a:r>
              <a:rPr lang="en-US" sz="1200" kern="1200" baseline="0" dirty="0">
                <a:solidFill>
                  <a:schemeClr val="tx1"/>
                </a:solidFill>
                <a:latin typeface="Arial" charset="0"/>
                <a:ea typeface="ＭＳ Ｐゴシック" pitchFamily="-107" charset="-128"/>
                <a:cs typeface="ＭＳ Ｐゴシック" pitchFamily="-107" charset="-128"/>
              </a:rPr>
              <a:t> It is important to emphasize that the encryption process depicted in</a:t>
            </a:r>
          </a:p>
          <a:p>
            <a:r>
              <a:rPr lang="en-US" sz="1200" kern="1200" baseline="0" dirty="0">
                <a:solidFill>
                  <a:schemeClr val="tx1"/>
                </a:solidFill>
                <a:latin typeface="Arial" charset="0"/>
                <a:ea typeface="ＭＳ Ｐゴシック" pitchFamily="-107" charset="-128"/>
                <a:cs typeface="ＭＳ Ｐゴシック" pitchFamily="-107" charset="-128"/>
              </a:rPr>
              <a:t>Figures 9.1b and 9.3 does not provide confidentiality. That is, the message being</a:t>
            </a:r>
          </a:p>
          <a:p>
            <a:r>
              <a:rPr lang="en-US" sz="1200" kern="1200" baseline="0" dirty="0">
                <a:solidFill>
                  <a:schemeClr val="tx1"/>
                </a:solidFill>
                <a:latin typeface="Arial" charset="0"/>
                <a:ea typeface="ＭＳ Ｐゴシック" pitchFamily="-107" charset="-128"/>
                <a:cs typeface="ＭＳ Ｐゴシック" pitchFamily="-107" charset="-128"/>
              </a:rPr>
              <a:t>sent is safe from alteration but not from eavesdropping. This is obvious in the</a:t>
            </a:r>
          </a:p>
          <a:p>
            <a:r>
              <a:rPr lang="en-US" sz="1200" kern="1200" baseline="0" dirty="0">
                <a:solidFill>
                  <a:schemeClr val="tx1"/>
                </a:solidFill>
                <a:latin typeface="Arial" charset="0"/>
                <a:ea typeface="ＭＳ Ｐゴシック" pitchFamily="-107" charset="-128"/>
                <a:cs typeface="ＭＳ Ｐゴシック" pitchFamily="-107" charset="-128"/>
              </a:rPr>
              <a:t>case of a signature based on a portion of the message, because the rest of the</a:t>
            </a:r>
          </a:p>
          <a:p>
            <a:r>
              <a:rPr lang="en-US" sz="1200" kern="1200" baseline="0" dirty="0">
                <a:solidFill>
                  <a:schemeClr val="tx1"/>
                </a:solidFill>
                <a:latin typeface="Arial" charset="0"/>
                <a:ea typeface="ＭＳ Ｐゴシック" pitchFamily="-107" charset="-128"/>
                <a:cs typeface="ＭＳ Ｐゴシック" pitchFamily="-107" charset="-128"/>
              </a:rPr>
              <a:t>message is transmitted in the clear. Even in the case of complete encryption,</a:t>
            </a:r>
          </a:p>
          <a:p>
            <a:r>
              <a:rPr lang="en-US" sz="1200" kern="1200" baseline="0" dirty="0">
                <a:solidFill>
                  <a:schemeClr val="tx1"/>
                </a:solidFill>
                <a:latin typeface="Arial" charset="0"/>
                <a:ea typeface="ＭＳ Ｐゴシック" pitchFamily="-107" charset="-128"/>
                <a:cs typeface="ＭＳ Ｐゴシック" pitchFamily="-107" charset="-128"/>
              </a:rPr>
              <a:t>as shown in Figure 9.3, there is no protection of confidentiality because any</a:t>
            </a:r>
          </a:p>
          <a:p>
            <a:r>
              <a:rPr lang="en-US" sz="1200" kern="1200" baseline="0" dirty="0">
                <a:solidFill>
                  <a:schemeClr val="tx1"/>
                </a:solidFill>
                <a:latin typeface="Arial" charset="0"/>
                <a:ea typeface="ＭＳ Ｐゴシック" pitchFamily="-107" charset="-128"/>
                <a:cs typeface="ＭＳ Ｐゴシック" pitchFamily="-107" charset="-128"/>
              </a:rPr>
              <a:t>observer can decrypt the message by using the sender’s public key.</a:t>
            </a:r>
            <a:endParaRPr lang="en-US" dirty="0"/>
          </a:p>
        </p:txBody>
      </p:sp>
      <p:sp>
        <p:nvSpPr>
          <p:cNvPr id="4" name="Slide Number Placeholder 3"/>
          <p:cNvSpPr>
            <a:spLocks noGrp="1"/>
          </p:cNvSpPr>
          <p:nvPr>
            <p:ph type="sldNum" sz="quarter" idx="10"/>
          </p:nvPr>
        </p:nvSpPr>
        <p:spPr/>
        <p:txBody>
          <a:bodyPr/>
          <a:lstStyle/>
          <a:p>
            <a:pPr>
              <a:defRPr/>
            </a:pPr>
            <a:fld id="{A35BB17F-92FD-3D4C-A740-854BEAB48CBE}" type="slidenum">
              <a:rPr lang="en-AU" smtClean="0"/>
              <a:pPr>
                <a:defRPr/>
              </a:pPr>
              <a:t>35</a:t>
            </a:fld>
            <a:endParaRPr lang="en-AU" dirty="0"/>
          </a:p>
        </p:txBody>
      </p:sp>
    </p:spTree>
    <p:extLst>
      <p:ext uri="{BB962C8B-B14F-4D97-AF65-F5344CB8AC3E}">
        <p14:creationId xmlns:p14="http://schemas.microsoft.com/office/powerpoint/2010/main" val="3499497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Arial" charset="0"/>
                <a:ea typeface="ＭＳ Ｐゴシック" pitchFamily="-107" charset="-128"/>
                <a:cs typeface="ＭＳ Ｐゴシック" pitchFamily="-107" charset="-128"/>
              </a:rPr>
              <a:t> It is, however, possible to provide both the authentication function and confidentiality</a:t>
            </a:r>
          </a:p>
          <a:p>
            <a:r>
              <a:rPr lang="en-US" sz="1200" kern="1200" baseline="0" dirty="0">
                <a:solidFill>
                  <a:schemeClr val="tx1"/>
                </a:solidFill>
                <a:latin typeface="Arial" charset="0"/>
                <a:ea typeface="ＭＳ Ｐゴシック" pitchFamily="-107" charset="-128"/>
                <a:cs typeface="ＭＳ Ｐゴシック" pitchFamily="-107" charset="-128"/>
              </a:rPr>
              <a:t>by a double use of the public-key scheme (Figure 9.4).</a:t>
            </a:r>
          </a:p>
          <a:p>
            <a:endParaRPr lang="en-US" sz="1200" kern="1200" baseline="0" dirty="0">
              <a:solidFill>
                <a:schemeClr val="tx1"/>
              </a:solidFill>
              <a:latin typeface="Arial" charset="0"/>
              <a:ea typeface="ＭＳ Ｐゴシック" pitchFamily="-107" charset="-128"/>
              <a:cs typeface="ＭＳ Ｐゴシック" pitchFamily="-107" charset="-128"/>
            </a:endParaRPr>
          </a:p>
          <a:p>
            <a:r>
              <a:rPr lang="en-US" sz="1200" kern="1200" baseline="0" dirty="0">
                <a:solidFill>
                  <a:schemeClr val="tx1"/>
                </a:solidFill>
                <a:latin typeface="Arial" charset="0"/>
                <a:ea typeface="ＭＳ Ｐゴシック" pitchFamily="-107" charset="-128"/>
                <a:cs typeface="ＭＳ Ｐゴシック" pitchFamily="-107" charset="-128"/>
              </a:rPr>
              <a:t> In this case, we begin as before by encrypting a message, using the sender’s private</a:t>
            </a:r>
          </a:p>
          <a:p>
            <a:r>
              <a:rPr lang="en-US" sz="1200" kern="1200" baseline="0" dirty="0">
                <a:solidFill>
                  <a:schemeClr val="tx1"/>
                </a:solidFill>
                <a:latin typeface="Arial" charset="0"/>
                <a:ea typeface="ＭＳ Ｐゴシック" pitchFamily="-107" charset="-128"/>
                <a:cs typeface="ＭＳ Ｐゴシック" pitchFamily="-107" charset="-128"/>
              </a:rPr>
              <a:t>key. This provides the digital signature. Next, we encrypt again, using the receiver’s</a:t>
            </a:r>
          </a:p>
          <a:p>
            <a:r>
              <a:rPr lang="en-US" sz="1200" kern="1200" baseline="0" dirty="0">
                <a:solidFill>
                  <a:schemeClr val="tx1"/>
                </a:solidFill>
                <a:latin typeface="Arial" charset="0"/>
                <a:ea typeface="ＭＳ Ｐゴシック" pitchFamily="-107" charset="-128"/>
                <a:cs typeface="ＭＳ Ｐゴシック" pitchFamily="-107" charset="-128"/>
              </a:rPr>
              <a:t>public key. The final ciphertext can be decrypted only by the intended receiver, who</a:t>
            </a:r>
          </a:p>
          <a:p>
            <a:r>
              <a:rPr lang="en-US" sz="1200" kern="1200" baseline="0" dirty="0">
                <a:solidFill>
                  <a:schemeClr val="tx1"/>
                </a:solidFill>
                <a:latin typeface="Arial" charset="0"/>
                <a:ea typeface="ＭＳ Ｐゴシック" pitchFamily="-107" charset="-128"/>
                <a:cs typeface="ＭＳ Ｐゴシック" pitchFamily="-107" charset="-128"/>
              </a:rPr>
              <a:t>alone has the matching private key. Thus, confidentiality is provided. The disadvantage</a:t>
            </a:r>
          </a:p>
          <a:p>
            <a:r>
              <a:rPr lang="en-US" sz="1200" kern="1200" baseline="0" dirty="0">
                <a:solidFill>
                  <a:schemeClr val="tx1"/>
                </a:solidFill>
                <a:latin typeface="Arial" charset="0"/>
                <a:ea typeface="ＭＳ Ｐゴシック" pitchFamily="-107" charset="-128"/>
                <a:cs typeface="ＭＳ Ｐゴシック" pitchFamily="-107" charset="-128"/>
              </a:rPr>
              <a:t>of this approach is that the public-key algorithm, which is complex, must be</a:t>
            </a:r>
          </a:p>
          <a:p>
            <a:r>
              <a:rPr lang="en-US" sz="1200" kern="1200" baseline="0" dirty="0">
                <a:solidFill>
                  <a:schemeClr val="tx1"/>
                </a:solidFill>
                <a:latin typeface="Arial" charset="0"/>
                <a:ea typeface="ＭＳ Ｐゴシック" pitchFamily="-107" charset="-128"/>
                <a:cs typeface="ＭＳ Ｐゴシック" pitchFamily="-107" charset="-128"/>
              </a:rPr>
              <a:t>exercised four times rather than two in each communication.</a:t>
            </a:r>
          </a:p>
          <a:p>
            <a:endParaRPr lang="en-US" sz="1200" kern="1200" baseline="0" dirty="0">
              <a:solidFill>
                <a:schemeClr val="tx1"/>
              </a:solidFill>
              <a:latin typeface="Arial" charset="0"/>
              <a:ea typeface="ＭＳ Ｐゴシック" pitchFamily="-107" charset="-128"/>
              <a:cs typeface="ＭＳ Ｐゴシック" pitchFamily="-107" charset="-128"/>
            </a:endParaRPr>
          </a:p>
          <a:p>
            <a:endParaRPr lang="en-US" dirty="0"/>
          </a:p>
        </p:txBody>
      </p:sp>
      <p:sp>
        <p:nvSpPr>
          <p:cNvPr id="4" name="Slide Number Placeholder 3"/>
          <p:cNvSpPr>
            <a:spLocks noGrp="1"/>
          </p:cNvSpPr>
          <p:nvPr>
            <p:ph type="sldNum" sz="quarter" idx="10"/>
          </p:nvPr>
        </p:nvSpPr>
        <p:spPr/>
        <p:txBody>
          <a:bodyPr/>
          <a:lstStyle/>
          <a:p>
            <a:pPr>
              <a:defRPr/>
            </a:pPr>
            <a:fld id="{A35BB17F-92FD-3D4C-A740-854BEAB48CBE}" type="slidenum">
              <a:rPr lang="en-AU" smtClean="0"/>
              <a:pPr>
                <a:defRPr/>
              </a:pPr>
              <a:t>36</a:t>
            </a:fld>
            <a:endParaRPr lang="en-AU" dirty="0"/>
          </a:p>
        </p:txBody>
      </p:sp>
    </p:spTree>
    <p:extLst>
      <p:ext uri="{BB962C8B-B14F-4D97-AF65-F5344CB8AC3E}">
        <p14:creationId xmlns:p14="http://schemas.microsoft.com/office/powerpoint/2010/main" val="3640691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20382DAD-B66F-4B08-8887-79882A755F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102F7E1-ECDD-4AF4-8F22-DF843272F391}" type="slidenum">
              <a:rPr lang="en-AU" altLang="it-IT"/>
              <a:pPr>
                <a:spcBef>
                  <a:spcPct val="0"/>
                </a:spcBef>
              </a:pPr>
              <a:t>37</a:t>
            </a:fld>
            <a:endParaRPr lang="en-AU" altLang="it-IT"/>
          </a:p>
        </p:txBody>
      </p:sp>
      <p:sp>
        <p:nvSpPr>
          <p:cNvPr id="14339" name="Rectangle 2">
            <a:extLst>
              <a:ext uri="{FF2B5EF4-FFF2-40B4-BE49-F238E27FC236}">
                <a16:creationId xmlns:a16="http://schemas.microsoft.com/office/drawing/2014/main" id="{6CAEE2A0-2E68-4FDF-87BC-3636A3E667FD}"/>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FDB5C87A-119E-4109-AFC0-FF7848B3D2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 Another important application, which is similar to the message authentication application, is the digital signature. The operation of the digital signature is similar to that of the MAC. In the case of the digital signature, the hash value of a message is encrypted with a user's private key. Anyone who knows the user's public key can verify the integrity of the message that is associated with the digital signature. In this case an attacker who wishes to alter the message would need to know the user's private key. As we shall see in Chapter 14, the implications of digital signatures go beyond just message authentication.   Stallings Figure 11.3 illustrates, in a simplified fashion, how a hash code is used to provide a digital signature: </a:t>
            </a:r>
          </a:p>
          <a:p>
            <a:pPr eaLnBrk="1" hangingPunct="1">
              <a:buFontTx/>
              <a:buAutoNum type="alphaLcPeriod"/>
            </a:pPr>
            <a:r>
              <a:rPr lang="en-US" altLang="it-IT">
                <a:latin typeface="Arial" panose="020B0604020202020204" pitchFamily="34" charset="0"/>
              </a:rPr>
              <a:t>The hash code is encrypted, using public-key encryption and using the sender's private key. As with Figure 11.2b, this provides authentication. It also provides a digital signature, because only the sender could have produced the encrypted hash code. In fact, this is the essence of the digital signature technique.  </a:t>
            </a:r>
          </a:p>
          <a:p>
            <a:pPr eaLnBrk="1" hangingPunct="1">
              <a:buFontTx/>
              <a:buAutoNum type="alphaLcPeriod"/>
            </a:pPr>
            <a:r>
              <a:rPr lang="en-US" altLang="it-IT">
                <a:latin typeface="Arial" panose="020B0604020202020204" pitchFamily="34" charset="0"/>
              </a:rPr>
              <a:t>If confidentiality as well as a digital signature is desired, then the message plus the private-key-encrypted hash code can be encrypted using a symmetric secret key. This is a common technique. </a:t>
            </a:r>
          </a:p>
        </p:txBody>
      </p:sp>
    </p:spTree>
    <p:extLst>
      <p:ext uri="{BB962C8B-B14F-4D97-AF65-F5344CB8AC3E}">
        <p14:creationId xmlns:p14="http://schemas.microsoft.com/office/powerpoint/2010/main" val="3348217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C75244BD-3E9A-904D-BC9E-2115FC5D8906}" type="slidenum">
              <a:rPr lang="en-AU">
                <a:latin typeface="Arial" pitchFamily="-84" charset="0"/>
              </a:rPr>
              <a:pPr/>
              <a:t>38</a:t>
            </a:fld>
            <a:endParaRPr lang="en-AU" dirty="0">
              <a:latin typeface="Arial" pitchFamily="-8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itchFamily="-84" charset="0"/>
                <a:ea typeface="ＭＳ Ｐゴシック" pitchFamily="-84" charset="-128"/>
                <a:cs typeface="ＭＳ Ｐゴシック" pitchFamily="-84" charset="-128"/>
              </a:rPr>
              <a:t>The cryptosystem illustrated in Figures 9.2 through 9.4 depends on a cryptographic algorithm based on two related keys. Diffie and Hellman postulated this system without demonstrating that such algorithms exist. However, they did lay out the conditions that such algorithms must fulfill:   </a:t>
            </a:r>
            <a:r>
              <a:rPr lang="en-US" sz="1200" kern="1200" dirty="0">
                <a:solidFill>
                  <a:schemeClr val="tx1"/>
                </a:solidFill>
                <a:effectLst/>
                <a:latin typeface="Arial" charset="0"/>
                <a:ea typeface="ＭＳ Ｐゴシック" pitchFamily="-107" charset="-128"/>
                <a:cs typeface="ＭＳ Ｐゴシック" pitchFamily="-107" charset="-128"/>
              </a:rPr>
              <a:t>[DIFF76b]. </a:t>
            </a:r>
            <a:endParaRPr lang="en-US" dirty="0">
              <a:latin typeface="Arial" pitchFamily="-84" charset="0"/>
              <a:ea typeface="ＭＳ Ｐゴシック" pitchFamily="-84" charset="-128"/>
              <a:cs typeface="ＭＳ Ｐゴシック" pitchFamily="-84" charset="-128"/>
            </a:endParaRPr>
          </a:p>
          <a:p>
            <a:pPr eaLnBrk="1" hangingPunct="1"/>
            <a:endParaRPr lang="en-US" dirty="0">
              <a:latin typeface="Arial" pitchFamily="-84" charset="0"/>
              <a:ea typeface="ＭＳ Ｐゴシック" pitchFamily="-84" charset="-128"/>
              <a:cs typeface="ＭＳ Ｐゴシック" pitchFamily="-84" charset="-128"/>
            </a:endParaRPr>
          </a:p>
          <a:p>
            <a:pPr eaLnBrk="1" hangingPunct="1">
              <a:buFontTx/>
              <a:buAutoNum type="arabicPeriod"/>
            </a:pPr>
            <a:r>
              <a:rPr lang="en-US" dirty="0">
                <a:latin typeface="Arial" pitchFamily="-84" charset="0"/>
                <a:ea typeface="ＭＳ Ｐゴシック" pitchFamily="-84" charset="-128"/>
                <a:cs typeface="ＭＳ Ｐゴシック" pitchFamily="-84" charset="-128"/>
              </a:rPr>
              <a:t>It is computationally easy for a party B to generate a pair (public key </a:t>
            </a:r>
            <a:r>
              <a:rPr lang="en-US" i="1" dirty="0" err="1">
                <a:latin typeface="Arial" pitchFamily="-84" charset="0"/>
                <a:ea typeface="ＭＳ Ｐゴシック" pitchFamily="-84" charset="-128"/>
                <a:cs typeface="ＭＳ Ｐゴシック" pitchFamily="-84" charset="-128"/>
              </a:rPr>
              <a:t>PU</a:t>
            </a:r>
            <a:r>
              <a:rPr lang="en-US" i="1" baseline="-25000" dirty="0" err="1">
                <a:latin typeface="Arial" pitchFamily="-84" charset="0"/>
                <a:ea typeface="ＭＳ Ｐゴシック" pitchFamily="-84" charset="-128"/>
                <a:cs typeface="ＭＳ Ｐゴシック" pitchFamily="-84" charset="-128"/>
              </a:rPr>
              <a:t>b</a:t>
            </a:r>
            <a:r>
              <a:rPr lang="en-US" i="1" dirty="0">
                <a:latin typeface="Arial" pitchFamily="-84" charset="0"/>
                <a:ea typeface="ＭＳ Ｐゴシック" pitchFamily="-84" charset="-128"/>
                <a:cs typeface="ＭＳ Ｐゴシック" pitchFamily="-84" charset="-128"/>
              </a:rPr>
              <a:t>, </a:t>
            </a:r>
            <a:r>
              <a:rPr lang="en-US" dirty="0">
                <a:latin typeface="Arial" pitchFamily="-84" charset="0"/>
                <a:ea typeface="ＭＳ Ｐゴシック" pitchFamily="-84" charset="-128"/>
                <a:cs typeface="ＭＳ Ｐゴシック" pitchFamily="-84" charset="-128"/>
              </a:rPr>
              <a:t>private key </a:t>
            </a:r>
            <a:r>
              <a:rPr lang="en-US" i="1" dirty="0" err="1">
                <a:latin typeface="Arial" pitchFamily="-84" charset="0"/>
                <a:ea typeface="ＭＳ Ｐゴシック" pitchFamily="-84" charset="-128"/>
                <a:cs typeface="ＭＳ Ｐゴシック" pitchFamily="-84" charset="-128"/>
              </a:rPr>
              <a:t>PR</a:t>
            </a:r>
            <a:r>
              <a:rPr lang="en-US" sz="1200" i="1" kern="1200" baseline="-25000" dirty="0" err="1">
                <a:solidFill>
                  <a:schemeClr val="tx1"/>
                </a:solidFill>
                <a:latin typeface="Arial" pitchFamily="-84" charset="0"/>
                <a:ea typeface="ＭＳ Ｐゴシック" pitchFamily="-84" charset="-128"/>
                <a:cs typeface="ＭＳ Ｐゴシック" pitchFamily="-84" charset="-128"/>
              </a:rPr>
              <a:t>b</a:t>
            </a:r>
            <a:r>
              <a:rPr lang="en-US" i="1" dirty="0">
                <a:latin typeface="Arial" pitchFamily="-84" charset="0"/>
                <a:ea typeface="ＭＳ Ｐゴシック" pitchFamily="-84" charset="-128"/>
                <a:cs typeface="ＭＳ Ｐゴシック" pitchFamily="-84" charset="-128"/>
              </a:rPr>
              <a:t>). </a:t>
            </a:r>
            <a:endParaRPr lang="en-US" dirty="0">
              <a:latin typeface="Times-Roman" charset="0"/>
              <a:ea typeface="ＭＳ Ｐゴシック" pitchFamily="-84" charset="-128"/>
              <a:cs typeface="ＭＳ Ｐゴシック" pitchFamily="-84" charset="-128"/>
            </a:endParaRPr>
          </a:p>
          <a:p>
            <a:pPr eaLnBrk="1" hangingPunct="1">
              <a:buFontTx/>
              <a:buAutoNum type="arabicPeriod"/>
            </a:pPr>
            <a:r>
              <a:rPr lang="en-US" dirty="0">
                <a:latin typeface="Arial" pitchFamily="-84" charset="0"/>
                <a:ea typeface="ＭＳ Ｐゴシック" pitchFamily="-84" charset="-128"/>
                <a:cs typeface="ＭＳ Ｐゴシック" pitchFamily="-84" charset="-128"/>
              </a:rPr>
              <a:t>It is computationally easy for a sender A, knowing the public key and the message to be encrypted, </a:t>
            </a:r>
            <a:r>
              <a:rPr lang="en-US" i="1" dirty="0">
                <a:latin typeface="Arial" pitchFamily="-84" charset="0"/>
                <a:ea typeface="ＭＳ Ｐゴシック" pitchFamily="-84" charset="-128"/>
                <a:cs typeface="ＭＳ Ｐゴシック" pitchFamily="-84" charset="-128"/>
              </a:rPr>
              <a:t>M</a:t>
            </a:r>
            <a:r>
              <a:rPr lang="en-US" dirty="0">
                <a:latin typeface="Arial" pitchFamily="-84" charset="0"/>
                <a:ea typeface="ＭＳ Ｐゴシック" pitchFamily="-84" charset="-128"/>
                <a:cs typeface="ＭＳ Ｐゴシック" pitchFamily="-84" charset="-128"/>
              </a:rPr>
              <a:t>, to generate the corresponding ciphertext:      </a:t>
            </a:r>
          </a:p>
          <a:p>
            <a:pPr eaLnBrk="1" hangingPunct="1">
              <a:buFontTx/>
              <a:buNone/>
            </a:pPr>
            <a:r>
              <a:rPr lang="en-US" dirty="0">
                <a:latin typeface="Arial" pitchFamily="-84" charset="0"/>
                <a:ea typeface="ＭＳ Ｐゴシック" pitchFamily="-84" charset="-128"/>
                <a:cs typeface="ＭＳ Ｐゴシック" pitchFamily="-84" charset="-128"/>
              </a:rPr>
              <a:t>	</a:t>
            </a:r>
            <a:r>
              <a:rPr lang="en-US" i="1" dirty="0">
                <a:latin typeface="Arial" pitchFamily="-84" charset="0"/>
                <a:ea typeface="ＭＳ Ｐゴシック" pitchFamily="-84" charset="-128"/>
                <a:cs typeface="ＭＳ Ｐゴシック" pitchFamily="-84" charset="-128"/>
              </a:rPr>
              <a:t>C</a:t>
            </a:r>
            <a:r>
              <a:rPr lang="en-US" dirty="0">
                <a:latin typeface="Arial" pitchFamily="-84" charset="0"/>
                <a:ea typeface="ＭＳ Ｐゴシック" pitchFamily="-84" charset="-128"/>
                <a:cs typeface="ＭＳ Ｐゴシック" pitchFamily="-84" charset="-128"/>
              </a:rPr>
              <a:t> = E(</a:t>
            </a:r>
            <a:r>
              <a:rPr lang="en-US" i="1" dirty="0">
                <a:latin typeface="Arial" pitchFamily="-84" charset="0"/>
                <a:ea typeface="ＭＳ Ｐゴシック" pitchFamily="-84" charset="-128"/>
                <a:cs typeface="ＭＳ Ｐゴシック" pitchFamily="-84" charset="-128"/>
              </a:rPr>
              <a:t>PU</a:t>
            </a:r>
            <a:r>
              <a:rPr lang="en-US" i="1" baseline="-25000" dirty="0">
                <a:latin typeface="Arial" pitchFamily="-84" charset="0"/>
                <a:ea typeface="ＭＳ Ｐゴシック" pitchFamily="-84" charset="-128"/>
                <a:cs typeface="ＭＳ Ｐゴシック" pitchFamily="-84" charset="-128"/>
              </a:rPr>
              <a:t>b</a:t>
            </a:r>
            <a:r>
              <a:rPr lang="en-US" i="1" dirty="0">
                <a:latin typeface="Arial" pitchFamily="-84" charset="0"/>
                <a:ea typeface="ＭＳ Ｐゴシック" pitchFamily="-84" charset="-128"/>
                <a:cs typeface="ＭＳ Ｐゴシック" pitchFamily="-84" charset="-128"/>
              </a:rPr>
              <a:t>, M</a:t>
            </a:r>
            <a:r>
              <a:rPr lang="en-US" dirty="0">
                <a:latin typeface="Arial" pitchFamily="-84" charset="0"/>
                <a:ea typeface="ＭＳ Ｐゴシック" pitchFamily="-84" charset="-128"/>
                <a:cs typeface="ＭＳ Ｐゴシック" pitchFamily="-84" charset="-128"/>
              </a:rPr>
              <a:t>)  </a:t>
            </a:r>
          </a:p>
          <a:p>
            <a:pPr eaLnBrk="1" hangingPunct="1">
              <a:buFontTx/>
              <a:buNone/>
            </a:pPr>
            <a:r>
              <a:rPr lang="en-US" dirty="0">
                <a:latin typeface="Arial" pitchFamily="-84" charset="0"/>
                <a:ea typeface="ＭＳ Ｐゴシック" pitchFamily="-84" charset="-128"/>
                <a:cs typeface="ＭＳ Ｐゴシック" pitchFamily="-84" charset="-128"/>
              </a:rPr>
              <a:t>3. It is computationally easy for the receiver B to decrypt the resulting ciphertext using the private key to recover the original message:          </a:t>
            </a:r>
          </a:p>
          <a:p>
            <a:pPr eaLnBrk="1" hangingPunct="1">
              <a:buFontTx/>
              <a:buNone/>
            </a:pPr>
            <a:r>
              <a:rPr lang="en-US" dirty="0">
                <a:latin typeface="Arial" pitchFamily="-84" charset="0"/>
                <a:ea typeface="ＭＳ Ｐゴシック" pitchFamily="-84" charset="-128"/>
                <a:cs typeface="ＭＳ Ｐゴシック" pitchFamily="-84" charset="-128"/>
              </a:rPr>
              <a:t>	</a:t>
            </a:r>
            <a:r>
              <a:rPr lang="en-US" i="1" dirty="0">
                <a:latin typeface="Arial" pitchFamily="-84" charset="0"/>
                <a:ea typeface="ＭＳ Ｐゴシック" pitchFamily="-84" charset="-128"/>
                <a:cs typeface="ＭＳ Ｐゴシック" pitchFamily="-84" charset="-128"/>
              </a:rPr>
              <a:t>M</a:t>
            </a:r>
            <a:r>
              <a:rPr lang="en-US" dirty="0">
                <a:latin typeface="Arial" pitchFamily="-84" charset="0"/>
                <a:ea typeface="ＭＳ Ｐゴシック" pitchFamily="-84" charset="-128"/>
                <a:cs typeface="ＭＳ Ｐゴシック" pitchFamily="-84" charset="-128"/>
              </a:rPr>
              <a:t> = D(</a:t>
            </a:r>
            <a:r>
              <a:rPr lang="en-US" i="1" dirty="0">
                <a:latin typeface="Arial" pitchFamily="-84" charset="0"/>
                <a:ea typeface="ＭＳ Ｐゴシック" pitchFamily="-84" charset="-128"/>
                <a:cs typeface="ＭＳ Ｐゴシック" pitchFamily="-84" charset="-128"/>
              </a:rPr>
              <a:t>PR</a:t>
            </a:r>
            <a:r>
              <a:rPr lang="en-US" i="1" baseline="-25000" dirty="0">
                <a:latin typeface="Arial" pitchFamily="-84" charset="0"/>
                <a:ea typeface="ＭＳ Ｐゴシック" pitchFamily="-84" charset="-128"/>
                <a:cs typeface="ＭＳ Ｐゴシック" pitchFamily="-84" charset="-128"/>
              </a:rPr>
              <a:t>b</a:t>
            </a:r>
            <a:r>
              <a:rPr lang="en-US" i="1" dirty="0">
                <a:latin typeface="Arial" pitchFamily="-84" charset="0"/>
                <a:ea typeface="ＭＳ Ｐゴシック" pitchFamily="-84" charset="-128"/>
                <a:cs typeface="ＭＳ Ｐゴシック" pitchFamily="-84" charset="-128"/>
              </a:rPr>
              <a:t>, C) </a:t>
            </a:r>
            <a:r>
              <a:rPr lang="en-US" dirty="0">
                <a:latin typeface="Arial" pitchFamily="-84" charset="0"/>
                <a:ea typeface="ＭＳ Ｐゴシック" pitchFamily="-84" charset="-128"/>
                <a:cs typeface="ＭＳ Ｐゴシック" pitchFamily="-84" charset="-128"/>
              </a:rPr>
              <a:t>= D[</a:t>
            </a:r>
            <a:r>
              <a:rPr lang="en-US" i="1" dirty="0">
                <a:latin typeface="Arial" pitchFamily="-84" charset="0"/>
                <a:ea typeface="ＭＳ Ｐゴシック" pitchFamily="-84" charset="-128"/>
                <a:cs typeface="ＭＳ Ｐゴシック" pitchFamily="-84" charset="-128"/>
              </a:rPr>
              <a:t>PR</a:t>
            </a:r>
            <a:r>
              <a:rPr lang="en-US" sz="1200" i="1" kern="1200" baseline="-25000" dirty="0">
                <a:solidFill>
                  <a:schemeClr val="tx1"/>
                </a:solidFill>
                <a:latin typeface="Arial" pitchFamily="-84" charset="0"/>
                <a:ea typeface="ＭＳ Ｐゴシック" pitchFamily="-84" charset="-128"/>
                <a:cs typeface="ＭＳ Ｐゴシック" pitchFamily="-84" charset="-128"/>
              </a:rPr>
              <a:t>b</a:t>
            </a:r>
            <a:r>
              <a:rPr lang="en-US" i="1" dirty="0">
                <a:latin typeface="Arial" pitchFamily="-84" charset="0"/>
                <a:ea typeface="ＭＳ Ｐゴシック" pitchFamily="-84" charset="-128"/>
                <a:cs typeface="ＭＳ Ｐゴシック" pitchFamily="-84" charset="-128"/>
              </a:rPr>
              <a:t>,</a:t>
            </a:r>
            <a:r>
              <a:rPr lang="en-US" dirty="0">
                <a:latin typeface="Arial" pitchFamily="-84" charset="0"/>
                <a:ea typeface="ＭＳ Ｐゴシック" pitchFamily="-84" charset="-128"/>
                <a:cs typeface="ＭＳ Ｐゴシック" pitchFamily="-84" charset="-128"/>
              </a:rPr>
              <a:t> E(</a:t>
            </a:r>
            <a:r>
              <a:rPr lang="en-US" i="1" dirty="0">
                <a:latin typeface="Arial" pitchFamily="-84" charset="0"/>
                <a:ea typeface="ＭＳ Ｐゴシック" pitchFamily="-84" charset="-128"/>
                <a:cs typeface="ＭＳ Ｐゴシック" pitchFamily="-84" charset="-128"/>
              </a:rPr>
              <a:t>PU</a:t>
            </a:r>
            <a:r>
              <a:rPr lang="en-US" sz="1200" i="1" kern="1200" baseline="-25000" dirty="0">
                <a:solidFill>
                  <a:schemeClr val="tx1"/>
                </a:solidFill>
                <a:latin typeface="Arial" pitchFamily="-84" charset="0"/>
                <a:ea typeface="ＭＳ Ｐゴシック" pitchFamily="-84" charset="-128"/>
                <a:cs typeface="ＭＳ Ｐゴシック" pitchFamily="-84" charset="-128"/>
              </a:rPr>
              <a:t>b</a:t>
            </a:r>
            <a:r>
              <a:rPr lang="en-US" i="1" dirty="0">
                <a:latin typeface="Arial" pitchFamily="-84" charset="0"/>
                <a:ea typeface="ＭＳ Ｐゴシック" pitchFamily="-84" charset="-128"/>
                <a:cs typeface="ＭＳ Ｐゴシック" pitchFamily="-84" charset="-128"/>
              </a:rPr>
              <a:t>, M)</a:t>
            </a:r>
          </a:p>
          <a:p>
            <a:pPr eaLnBrk="1" hangingPunct="1">
              <a:buFontTx/>
              <a:buNone/>
            </a:pPr>
            <a:r>
              <a:rPr lang="en-US" dirty="0">
                <a:latin typeface="Arial" pitchFamily="-84" charset="0"/>
                <a:ea typeface="ＭＳ Ｐゴシック" pitchFamily="-84" charset="-128"/>
                <a:cs typeface="ＭＳ Ｐゴシック" pitchFamily="-84" charset="-128"/>
              </a:rPr>
              <a:t>4. It is computationally infeasible for an adversary, knowing the public key, </a:t>
            </a:r>
            <a:r>
              <a:rPr lang="en-US" i="1" dirty="0">
                <a:latin typeface="Arial" pitchFamily="-84" charset="0"/>
                <a:ea typeface="ＭＳ Ｐゴシック" pitchFamily="-84" charset="-128"/>
                <a:cs typeface="ＭＳ Ｐゴシック" pitchFamily="-84" charset="-128"/>
              </a:rPr>
              <a:t>PU</a:t>
            </a:r>
            <a:r>
              <a:rPr lang="en-US" sz="1200" i="1" kern="1200" baseline="-25000" dirty="0">
                <a:solidFill>
                  <a:schemeClr val="tx1"/>
                </a:solidFill>
                <a:latin typeface="Arial" pitchFamily="-84" charset="0"/>
                <a:ea typeface="ＭＳ Ｐゴシック" pitchFamily="-84" charset="-128"/>
                <a:cs typeface="ＭＳ Ｐゴシック" pitchFamily="-84" charset="-128"/>
              </a:rPr>
              <a:t>b</a:t>
            </a:r>
            <a:r>
              <a:rPr lang="en-US" i="1" dirty="0">
                <a:latin typeface="Arial" pitchFamily="-84" charset="0"/>
                <a:ea typeface="ＭＳ Ｐゴシック" pitchFamily="-84" charset="-128"/>
                <a:cs typeface="ＭＳ Ｐゴシック" pitchFamily="-84" charset="-128"/>
              </a:rPr>
              <a:t>,</a:t>
            </a:r>
            <a:r>
              <a:rPr lang="en-US" dirty="0">
                <a:latin typeface="Arial" pitchFamily="-84" charset="0"/>
                <a:ea typeface="ＭＳ Ｐゴシック" pitchFamily="-84" charset="-128"/>
                <a:cs typeface="ＭＳ Ｐゴシック" pitchFamily="-84" charset="-128"/>
              </a:rPr>
              <a:t> to determine the private key, </a:t>
            </a:r>
            <a:r>
              <a:rPr lang="en-US" i="1" dirty="0">
                <a:latin typeface="Arial" pitchFamily="-84" charset="0"/>
                <a:ea typeface="ＭＳ Ｐゴシック" pitchFamily="-84" charset="-128"/>
                <a:cs typeface="ＭＳ Ｐゴシック" pitchFamily="-84" charset="-128"/>
              </a:rPr>
              <a:t>PR</a:t>
            </a:r>
            <a:r>
              <a:rPr lang="en-US" sz="1200" i="1" kern="1200" baseline="-25000" dirty="0">
                <a:solidFill>
                  <a:schemeClr val="tx1"/>
                </a:solidFill>
                <a:latin typeface="Arial" pitchFamily="-84" charset="0"/>
                <a:ea typeface="ＭＳ Ｐゴシック" pitchFamily="-84" charset="-128"/>
                <a:cs typeface="ＭＳ Ｐゴシック" pitchFamily="-84" charset="-128"/>
              </a:rPr>
              <a:t>b</a:t>
            </a:r>
          </a:p>
          <a:p>
            <a:pPr eaLnBrk="1" hangingPunct="1">
              <a:buFontTx/>
              <a:buNone/>
            </a:pPr>
            <a:r>
              <a:rPr lang="en-US" dirty="0">
                <a:latin typeface="Arial" pitchFamily="-84" charset="0"/>
                <a:ea typeface="ＭＳ Ｐゴシック" pitchFamily="-84" charset="-128"/>
                <a:cs typeface="ＭＳ Ｐゴシック" pitchFamily="-84" charset="-128"/>
              </a:rPr>
              <a:t>5. It is computationally infeasible for an adversary, knowing the public key, </a:t>
            </a:r>
            <a:r>
              <a:rPr lang="en-US" i="1" dirty="0">
                <a:latin typeface="Arial" pitchFamily="-84" charset="0"/>
                <a:ea typeface="ＭＳ Ｐゴシック" pitchFamily="-84" charset="-128"/>
                <a:cs typeface="ＭＳ Ｐゴシック" pitchFamily="-84" charset="-128"/>
              </a:rPr>
              <a:t>PU</a:t>
            </a:r>
            <a:r>
              <a:rPr lang="en-US" sz="1200" i="1" kern="1200" baseline="-25000" dirty="0">
                <a:solidFill>
                  <a:schemeClr val="tx1"/>
                </a:solidFill>
                <a:latin typeface="Arial" pitchFamily="-84" charset="0"/>
                <a:ea typeface="ＭＳ Ｐゴシック" pitchFamily="-84" charset="-128"/>
                <a:cs typeface="ＭＳ Ｐゴシック" pitchFamily="-84" charset="-128"/>
              </a:rPr>
              <a:t>b</a:t>
            </a:r>
            <a:r>
              <a:rPr lang="en-US" i="1" dirty="0">
                <a:latin typeface="Arial" pitchFamily="-84" charset="0"/>
                <a:ea typeface="ＭＳ Ｐゴシック" pitchFamily="-84" charset="-128"/>
                <a:cs typeface="ＭＳ Ｐゴシック" pitchFamily="-84" charset="-128"/>
              </a:rPr>
              <a:t>, </a:t>
            </a:r>
            <a:r>
              <a:rPr lang="en-US" dirty="0">
                <a:latin typeface="Arial" pitchFamily="-84" charset="0"/>
                <a:ea typeface="ＭＳ Ｐゴシック" pitchFamily="-84" charset="-128"/>
                <a:cs typeface="ＭＳ Ｐゴシック" pitchFamily="-84" charset="-128"/>
              </a:rPr>
              <a:t>and a ciphertext, </a:t>
            </a:r>
            <a:r>
              <a:rPr lang="en-US" i="1" dirty="0">
                <a:latin typeface="Arial" pitchFamily="-84" charset="0"/>
                <a:ea typeface="ＭＳ Ｐゴシック" pitchFamily="-84" charset="-128"/>
                <a:cs typeface="ＭＳ Ｐゴシック" pitchFamily="-84" charset="-128"/>
              </a:rPr>
              <a:t>C</a:t>
            </a:r>
            <a:r>
              <a:rPr lang="en-US" dirty="0">
                <a:latin typeface="Arial" pitchFamily="-84" charset="0"/>
                <a:ea typeface="ＭＳ Ｐゴシック" pitchFamily="-84" charset="-128"/>
                <a:cs typeface="ＭＳ Ｐゴシック" pitchFamily="-84" charset="-128"/>
              </a:rPr>
              <a:t>, to recover the original message, </a:t>
            </a:r>
            <a:r>
              <a:rPr lang="en-US" i="1" dirty="0">
                <a:latin typeface="Arial" pitchFamily="-84" charset="0"/>
                <a:ea typeface="ＭＳ Ｐゴシック" pitchFamily="-84" charset="-128"/>
                <a:cs typeface="ＭＳ Ｐゴシック" pitchFamily="-84" charset="-128"/>
              </a:rPr>
              <a:t>M</a:t>
            </a:r>
            <a:r>
              <a:rPr lang="en-US" dirty="0">
                <a:latin typeface="Arial" pitchFamily="-84" charset="0"/>
                <a:ea typeface="ＭＳ Ｐゴシック" pitchFamily="-84" charset="-128"/>
                <a:cs typeface="ＭＳ Ｐゴシック" pitchFamily="-84" charset="-128"/>
              </a:rPr>
              <a:t>.</a:t>
            </a:r>
          </a:p>
          <a:p>
            <a:pPr eaLnBrk="1" hangingPunct="1">
              <a:buFontTx/>
              <a:buNone/>
            </a:pPr>
            <a:r>
              <a:rPr lang="en-US" dirty="0">
                <a:latin typeface="Arial" pitchFamily="-84" charset="0"/>
                <a:ea typeface="ＭＳ Ｐゴシック" pitchFamily="-84" charset="-128"/>
                <a:cs typeface="ＭＳ Ｐゴシック" pitchFamily="-84" charset="-128"/>
              </a:rPr>
              <a:t>6. The two keys can be applied in either order:  </a:t>
            </a:r>
          </a:p>
          <a:p>
            <a:pPr eaLnBrk="1" hangingPunct="1"/>
            <a:r>
              <a:rPr lang="en-US" dirty="0">
                <a:latin typeface="Arial" pitchFamily="-84" charset="0"/>
                <a:ea typeface="ＭＳ Ｐゴシック" pitchFamily="-84" charset="-128"/>
                <a:cs typeface="ＭＳ Ｐゴシック" pitchFamily="-84" charset="-128"/>
              </a:rPr>
              <a:t>	</a:t>
            </a:r>
            <a:r>
              <a:rPr lang="en-US" i="1" dirty="0">
                <a:latin typeface="Arial" pitchFamily="-84" charset="0"/>
                <a:ea typeface="ＭＳ Ｐゴシック" pitchFamily="-84" charset="-128"/>
                <a:cs typeface="ＭＳ Ｐゴシック" pitchFamily="-84" charset="-128"/>
              </a:rPr>
              <a:t>M = </a:t>
            </a:r>
            <a:r>
              <a:rPr lang="en-US" i="0" dirty="0">
                <a:latin typeface="Arial" pitchFamily="-84" charset="0"/>
                <a:ea typeface="ＭＳ Ｐゴシック" pitchFamily="-84" charset="-128"/>
                <a:cs typeface="ＭＳ Ｐゴシック" pitchFamily="-84" charset="-128"/>
              </a:rPr>
              <a:t>D[</a:t>
            </a:r>
            <a:r>
              <a:rPr lang="en-US" i="1" dirty="0">
                <a:latin typeface="Arial" pitchFamily="-84" charset="0"/>
                <a:ea typeface="ＭＳ Ｐゴシック" pitchFamily="-84" charset="-128"/>
                <a:cs typeface="ＭＳ Ｐゴシック" pitchFamily="-84" charset="-128"/>
              </a:rPr>
              <a:t>PU</a:t>
            </a:r>
            <a:r>
              <a:rPr lang="en-US" sz="1200" i="1" kern="1200" baseline="-25000" dirty="0">
                <a:solidFill>
                  <a:schemeClr val="tx1"/>
                </a:solidFill>
                <a:latin typeface="Arial" pitchFamily="-84" charset="0"/>
                <a:ea typeface="ＭＳ Ｐゴシック" pitchFamily="-84" charset="-128"/>
                <a:cs typeface="ＭＳ Ｐゴシック" pitchFamily="-84" charset="-128"/>
              </a:rPr>
              <a:t>b</a:t>
            </a:r>
            <a:r>
              <a:rPr lang="en-US" i="1" dirty="0">
                <a:latin typeface="Arial" pitchFamily="-84" charset="0"/>
                <a:ea typeface="ＭＳ Ｐゴシック" pitchFamily="-84" charset="-128"/>
                <a:cs typeface="ＭＳ Ｐゴシック" pitchFamily="-84" charset="-128"/>
              </a:rPr>
              <a:t> , </a:t>
            </a:r>
            <a:r>
              <a:rPr lang="en-US" i="0" dirty="0">
                <a:latin typeface="Arial" pitchFamily="-84" charset="0"/>
                <a:ea typeface="ＭＳ Ｐゴシック" pitchFamily="-84" charset="-128"/>
                <a:cs typeface="ＭＳ Ｐゴシック" pitchFamily="-84" charset="-128"/>
              </a:rPr>
              <a:t>E</a:t>
            </a:r>
            <a:r>
              <a:rPr lang="en-US" i="1" dirty="0">
                <a:latin typeface="Arial" pitchFamily="-84" charset="0"/>
                <a:ea typeface="ＭＳ Ｐゴシック" pitchFamily="-84" charset="-128"/>
                <a:cs typeface="ＭＳ Ｐゴシック" pitchFamily="-84" charset="-128"/>
              </a:rPr>
              <a:t>(PR</a:t>
            </a:r>
            <a:r>
              <a:rPr lang="en-US" sz="1200" i="1" kern="1200" baseline="-25000" dirty="0">
                <a:solidFill>
                  <a:schemeClr val="tx1"/>
                </a:solidFill>
                <a:latin typeface="Arial" pitchFamily="-84" charset="0"/>
                <a:ea typeface="ＭＳ Ｐゴシック" pitchFamily="-84" charset="-128"/>
                <a:cs typeface="ＭＳ Ｐゴシック" pitchFamily="-84" charset="-128"/>
              </a:rPr>
              <a:t>b</a:t>
            </a:r>
            <a:r>
              <a:rPr lang="en-US" i="1" dirty="0">
                <a:latin typeface="Arial" pitchFamily="-84" charset="0"/>
                <a:ea typeface="ＭＳ Ｐゴシック" pitchFamily="-84" charset="-128"/>
                <a:cs typeface="ＭＳ Ｐゴシック" pitchFamily="-84" charset="-128"/>
              </a:rPr>
              <a:t>, M)] = </a:t>
            </a:r>
            <a:r>
              <a:rPr lang="en-US" i="0" dirty="0">
                <a:latin typeface="Arial" pitchFamily="-84" charset="0"/>
                <a:ea typeface="ＭＳ Ｐゴシック" pitchFamily="-84" charset="-128"/>
                <a:cs typeface="ＭＳ Ｐゴシック" pitchFamily="-84" charset="-128"/>
              </a:rPr>
              <a:t>D</a:t>
            </a:r>
            <a:r>
              <a:rPr lang="en-US" i="1" dirty="0">
                <a:latin typeface="Arial" pitchFamily="-84" charset="0"/>
                <a:ea typeface="ＭＳ Ｐゴシック" pitchFamily="-84" charset="-128"/>
                <a:cs typeface="ＭＳ Ｐゴシック" pitchFamily="-84" charset="-128"/>
              </a:rPr>
              <a:t>[PR</a:t>
            </a:r>
            <a:r>
              <a:rPr lang="en-US" sz="1200" i="1" kern="1200" baseline="-25000" dirty="0">
                <a:solidFill>
                  <a:schemeClr val="tx1"/>
                </a:solidFill>
                <a:latin typeface="Arial" pitchFamily="-84" charset="0"/>
                <a:ea typeface="ＭＳ Ｐゴシック" pitchFamily="-84" charset="-128"/>
                <a:cs typeface="ＭＳ Ｐゴシック" pitchFamily="-84" charset="-128"/>
              </a:rPr>
              <a:t>b</a:t>
            </a:r>
            <a:r>
              <a:rPr lang="en-US" i="1" dirty="0">
                <a:latin typeface="Arial" pitchFamily="-84" charset="0"/>
                <a:ea typeface="ＭＳ Ｐゴシック" pitchFamily="-84" charset="-128"/>
                <a:cs typeface="ＭＳ Ｐゴシック" pitchFamily="-84" charset="-128"/>
              </a:rPr>
              <a:t>, </a:t>
            </a:r>
            <a:r>
              <a:rPr lang="en-US" i="0" dirty="0">
                <a:latin typeface="Arial" pitchFamily="-84" charset="0"/>
                <a:ea typeface="ＭＳ Ｐゴシック" pitchFamily="-84" charset="-128"/>
                <a:cs typeface="ＭＳ Ｐゴシック" pitchFamily="-84" charset="-128"/>
              </a:rPr>
              <a:t>E</a:t>
            </a:r>
            <a:r>
              <a:rPr lang="en-US" i="1" dirty="0">
                <a:latin typeface="Arial" pitchFamily="-84" charset="0"/>
                <a:ea typeface="ＭＳ Ｐゴシック" pitchFamily="-84" charset="-128"/>
                <a:cs typeface="ＭＳ Ｐゴシック" pitchFamily="-84" charset="-128"/>
              </a:rPr>
              <a:t>(PU</a:t>
            </a:r>
            <a:r>
              <a:rPr lang="en-US" sz="1200" i="1" kern="1200" baseline="-25000" dirty="0">
                <a:solidFill>
                  <a:schemeClr val="tx1"/>
                </a:solidFill>
                <a:latin typeface="Arial" pitchFamily="-84" charset="0"/>
                <a:ea typeface="ＭＳ Ｐゴシック" pitchFamily="-84" charset="-128"/>
                <a:cs typeface="ＭＳ Ｐゴシック" pitchFamily="-84" charset="-128"/>
              </a:rPr>
              <a:t>b</a:t>
            </a:r>
            <a:r>
              <a:rPr lang="en-US" i="1" dirty="0">
                <a:latin typeface="Arial" pitchFamily="-84" charset="0"/>
                <a:ea typeface="ＭＳ Ｐゴシック" pitchFamily="-84" charset="-128"/>
                <a:cs typeface="ＭＳ Ｐゴシック" pitchFamily="-84" charset="-128"/>
              </a:rPr>
              <a:t>, M)]</a:t>
            </a:r>
            <a:endParaRPr lang="en-US" i="1" dirty="0">
              <a:latin typeface="Times-Roman" charset="0"/>
              <a:ea typeface="ＭＳ Ｐゴシック" pitchFamily="-84" charset="-128"/>
              <a:cs typeface="ＭＳ Ｐゴシック" pitchFamily="-84" charset="-128"/>
            </a:endParaRPr>
          </a:p>
          <a:p>
            <a:pPr eaLnBrk="1" hangingPunct="1"/>
            <a:endParaRPr lang="en-US" dirty="0">
              <a:latin typeface="Arial" pitchFamily="-84" charset="0"/>
              <a:ea typeface="ＭＳ Ｐゴシック" pitchFamily="-84" charset="-128"/>
              <a:cs typeface="ＭＳ Ｐゴシック" pitchFamily="-84" charset="-128"/>
            </a:endParaRPr>
          </a:p>
          <a:p>
            <a:pPr eaLnBrk="1" hangingPunct="1"/>
            <a:r>
              <a:rPr lang="en-US" dirty="0">
                <a:latin typeface="Arial" pitchFamily="-84" charset="0"/>
                <a:ea typeface="ＭＳ Ｐゴシック" pitchFamily="-84" charset="-128"/>
                <a:cs typeface="ＭＳ Ｐゴシック" pitchFamily="-84" charset="-128"/>
              </a:rPr>
              <a:t>These are formidable requirements, as evidenced by the fact that only a few algorithms (RSA, elliptic curve cryptography, Diffie-Hellman, DSS) have received widespread acceptance in the several decades since the concept of public-key cryptography was proposed.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p:spPr>
        <p:txBody>
          <a:bodyPr/>
          <a:lstStyle/>
          <a:p>
            <a:r>
              <a:rPr lang="en-US" sz="1200" kern="1200" baseline="0" dirty="0">
                <a:solidFill>
                  <a:schemeClr val="tx1"/>
                </a:solidFill>
                <a:latin typeface="Arial" charset="0"/>
                <a:ea typeface="ＭＳ Ｐゴシック" pitchFamily="-107" charset="-128"/>
                <a:cs typeface="ＭＳ Ｐゴシック" pitchFamily="-107" charset="-128"/>
              </a:rPr>
              <a:t>Before elaborating on why the requirements are so formidable, let us first recast</a:t>
            </a:r>
          </a:p>
          <a:p>
            <a:r>
              <a:rPr lang="en-US" sz="1200" kern="1200" baseline="0" dirty="0">
                <a:solidFill>
                  <a:schemeClr val="tx1"/>
                </a:solidFill>
                <a:latin typeface="Arial" charset="0"/>
                <a:ea typeface="ＭＳ Ｐゴシック" pitchFamily="-107" charset="-128"/>
                <a:cs typeface="ＭＳ Ｐゴシック" pitchFamily="-107" charset="-128"/>
              </a:rPr>
              <a:t>them. The requirements boil down to the need for a trap-door one-way function.</a:t>
            </a:r>
          </a:p>
          <a:p>
            <a:r>
              <a:rPr lang="en-US" sz="1200" kern="1200" baseline="0" dirty="0">
                <a:solidFill>
                  <a:schemeClr val="tx1"/>
                </a:solidFill>
                <a:latin typeface="Arial" charset="0"/>
                <a:ea typeface="ＭＳ Ｐゴシック" pitchFamily="-107" charset="-128"/>
                <a:cs typeface="ＭＳ Ｐゴシック" pitchFamily="-107" charset="-128"/>
              </a:rPr>
              <a:t>A </a:t>
            </a:r>
            <a:r>
              <a:rPr lang="en-US" sz="1200" b="1" kern="1200" baseline="0" dirty="0">
                <a:solidFill>
                  <a:schemeClr val="tx1"/>
                </a:solidFill>
                <a:latin typeface="Arial" charset="0"/>
                <a:ea typeface="ＭＳ Ｐゴシック" pitchFamily="-107" charset="-128"/>
                <a:cs typeface="ＭＳ Ｐゴシック" pitchFamily="-107" charset="-128"/>
              </a:rPr>
              <a:t>one-way function </a:t>
            </a:r>
            <a:r>
              <a:rPr lang="en-US" sz="1200" kern="1200" baseline="0" dirty="0">
                <a:solidFill>
                  <a:schemeClr val="tx1"/>
                </a:solidFill>
                <a:latin typeface="Arial" charset="0"/>
                <a:ea typeface="ＭＳ Ｐゴシック" pitchFamily="-107" charset="-128"/>
                <a:cs typeface="ＭＳ Ｐゴシック" pitchFamily="-107" charset="-128"/>
              </a:rPr>
              <a:t>is one that maps a domain into a range such that every</a:t>
            </a:r>
          </a:p>
          <a:p>
            <a:r>
              <a:rPr lang="en-US" sz="1200" kern="1200" baseline="0" dirty="0">
                <a:solidFill>
                  <a:schemeClr val="tx1"/>
                </a:solidFill>
                <a:latin typeface="Arial" charset="0"/>
                <a:ea typeface="ＭＳ Ｐゴシック" pitchFamily="-107" charset="-128"/>
                <a:cs typeface="ＭＳ Ｐゴシック" pitchFamily="-107" charset="-128"/>
              </a:rPr>
              <a:t>function value has a unique inverse, with the condition that the calculation of the</a:t>
            </a:r>
          </a:p>
          <a:p>
            <a:r>
              <a:rPr lang="en-US" sz="1200" kern="1200" baseline="0" dirty="0">
                <a:solidFill>
                  <a:schemeClr val="tx1"/>
                </a:solidFill>
                <a:latin typeface="Arial" charset="0"/>
                <a:ea typeface="ＭＳ Ｐゴシック" pitchFamily="-107" charset="-128"/>
                <a:cs typeface="ＭＳ Ｐゴシック" pitchFamily="-107" charset="-128"/>
              </a:rPr>
              <a:t>function is easy, whereas the calculation of the inverse is infeasible </a:t>
            </a:r>
          </a:p>
          <a:p>
            <a:r>
              <a:rPr lang="en-US" sz="1200" kern="1200" baseline="0" dirty="0">
                <a:solidFill>
                  <a:schemeClr val="tx1"/>
                </a:solidFill>
                <a:latin typeface="Arial" charset="0"/>
                <a:ea typeface="ＭＳ Ｐゴシック" pitchFamily="-107" charset="-128"/>
                <a:cs typeface="ＭＳ Ｐゴシック" pitchFamily="-107" charset="-128"/>
              </a:rPr>
              <a:t>	</a:t>
            </a:r>
          </a:p>
          <a:p>
            <a:r>
              <a:rPr lang="en-US" sz="1200" kern="1200" baseline="0" dirty="0">
                <a:solidFill>
                  <a:schemeClr val="tx1"/>
                </a:solidFill>
                <a:latin typeface="Arial" charset="0"/>
                <a:ea typeface="ＭＳ Ｐゴシック" pitchFamily="-107" charset="-128"/>
                <a:cs typeface="ＭＳ Ｐゴシック" pitchFamily="-107" charset="-128"/>
              </a:rPr>
              <a:t>	</a:t>
            </a:r>
            <a:r>
              <a:rPr lang="en-US" i="1" dirty="0">
                <a:latin typeface="Arial" pitchFamily="-84" charset="0"/>
              </a:rPr>
              <a:t>Y</a:t>
            </a:r>
            <a:r>
              <a:rPr lang="en-US" dirty="0">
                <a:latin typeface="Arial" pitchFamily="-84" charset="0"/>
              </a:rPr>
              <a:t> = f(</a:t>
            </a:r>
            <a:r>
              <a:rPr lang="en-US" i="1" dirty="0">
                <a:latin typeface="Arial" pitchFamily="-84" charset="0"/>
              </a:rPr>
              <a:t>X)</a:t>
            </a:r>
            <a:r>
              <a:rPr lang="en-US" dirty="0">
                <a:latin typeface="Arial" pitchFamily="-84" charset="0"/>
              </a:rPr>
              <a:t> easy  </a:t>
            </a:r>
          </a:p>
          <a:p>
            <a:pPr lvl="1" eaLnBrk="1" hangingPunct="1"/>
            <a:r>
              <a:rPr lang="en-US" dirty="0">
                <a:latin typeface="Arial" pitchFamily="-84" charset="0"/>
              </a:rPr>
              <a:t>	</a:t>
            </a:r>
          </a:p>
          <a:p>
            <a:pPr lvl="1" eaLnBrk="1" hangingPunct="1"/>
            <a:r>
              <a:rPr lang="en-US" dirty="0">
                <a:latin typeface="Arial" pitchFamily="-84" charset="0"/>
              </a:rPr>
              <a:t>	</a:t>
            </a:r>
            <a:r>
              <a:rPr lang="en-US" i="1" dirty="0">
                <a:latin typeface="Arial" pitchFamily="-84" charset="0"/>
              </a:rPr>
              <a:t>X</a:t>
            </a:r>
            <a:r>
              <a:rPr lang="en-US" dirty="0">
                <a:latin typeface="Arial" pitchFamily="-84" charset="0"/>
              </a:rPr>
              <a:t> = f</a:t>
            </a:r>
            <a:r>
              <a:rPr lang="en-US" baseline="30000" dirty="0">
                <a:latin typeface="Arial" pitchFamily="-84" charset="0"/>
              </a:rPr>
              <a:t>–1</a:t>
            </a:r>
            <a:r>
              <a:rPr lang="en-US" dirty="0">
                <a:latin typeface="Arial" pitchFamily="-84" charset="0"/>
              </a:rPr>
              <a:t>(</a:t>
            </a:r>
            <a:r>
              <a:rPr lang="en-US" i="1" dirty="0">
                <a:latin typeface="Arial" pitchFamily="-84" charset="0"/>
              </a:rPr>
              <a:t>Y</a:t>
            </a:r>
            <a:r>
              <a:rPr lang="en-US" dirty="0">
                <a:latin typeface="Arial" pitchFamily="-84" charset="0"/>
              </a:rPr>
              <a:t>) infeasible</a:t>
            </a:r>
          </a:p>
          <a:p>
            <a:endParaRPr lang="en-US" sz="1200" kern="1200" baseline="0" dirty="0">
              <a:solidFill>
                <a:schemeClr val="tx1"/>
              </a:solidFill>
              <a:latin typeface="Arial" charset="0"/>
              <a:ea typeface="ＭＳ Ｐゴシック" pitchFamily="-107" charset="-128"/>
              <a:cs typeface="ＭＳ Ｐゴシック" pitchFamily="-107" charset="-128"/>
            </a:endParaRPr>
          </a:p>
          <a:p>
            <a:r>
              <a:rPr lang="en-US" sz="1200" kern="1200" baseline="0" dirty="0">
                <a:solidFill>
                  <a:schemeClr val="tx1"/>
                </a:solidFill>
                <a:latin typeface="Arial" charset="0"/>
                <a:ea typeface="ＭＳ Ｐゴシック" pitchFamily="-107" charset="-128"/>
                <a:cs typeface="ＭＳ Ｐゴシック" pitchFamily="-107" charset="-128"/>
              </a:rPr>
              <a:t>Generally, </a:t>
            </a:r>
            <a:r>
              <a:rPr lang="en-US" sz="1200" i="1" kern="1200" baseline="0" dirty="0">
                <a:solidFill>
                  <a:schemeClr val="tx1"/>
                </a:solidFill>
                <a:latin typeface="Arial" charset="0"/>
                <a:ea typeface="ＭＳ Ｐゴシック" pitchFamily="-107" charset="-128"/>
                <a:cs typeface="ＭＳ Ｐゴシック" pitchFamily="-107" charset="-128"/>
              </a:rPr>
              <a:t>easy</a:t>
            </a:r>
            <a:r>
              <a:rPr lang="en-US" sz="1200" kern="1200" baseline="0" dirty="0">
                <a:solidFill>
                  <a:schemeClr val="tx1"/>
                </a:solidFill>
                <a:latin typeface="Arial" charset="0"/>
                <a:ea typeface="ＭＳ Ｐゴシック" pitchFamily="-107" charset="-128"/>
                <a:cs typeface="ＭＳ Ｐゴシック" pitchFamily="-107" charset="-128"/>
              </a:rPr>
              <a:t>  is defined to mean a problem that can be solved in polynomial</a:t>
            </a:r>
          </a:p>
          <a:p>
            <a:r>
              <a:rPr lang="en-US" sz="1200" kern="1200" baseline="0" dirty="0">
                <a:solidFill>
                  <a:schemeClr val="tx1"/>
                </a:solidFill>
                <a:latin typeface="Arial" charset="0"/>
                <a:ea typeface="ＭＳ Ｐゴシック" pitchFamily="-107" charset="-128"/>
                <a:cs typeface="ＭＳ Ｐゴシック" pitchFamily="-107" charset="-128"/>
              </a:rPr>
              <a:t>time as a function of input length. Thus, if the length of the input is n  bits, then the</a:t>
            </a:r>
          </a:p>
          <a:p>
            <a:r>
              <a:rPr lang="en-US" sz="1200" kern="1200" baseline="0" dirty="0">
                <a:solidFill>
                  <a:schemeClr val="tx1"/>
                </a:solidFill>
                <a:latin typeface="Arial" charset="0"/>
                <a:ea typeface="ＭＳ Ｐゴシック" pitchFamily="-107" charset="-128"/>
                <a:cs typeface="ＭＳ Ｐゴシック" pitchFamily="-107" charset="-128"/>
              </a:rPr>
              <a:t>time to compute the function is proportional to </a:t>
            </a:r>
            <a:r>
              <a:rPr lang="en-US" sz="1200" i="1" kern="1200" baseline="0" dirty="0">
                <a:solidFill>
                  <a:schemeClr val="tx1"/>
                </a:solidFill>
                <a:latin typeface="Arial" charset="0"/>
                <a:ea typeface="ＭＳ Ｐゴシック" pitchFamily="-107" charset="-128"/>
                <a:cs typeface="ＭＳ Ｐゴシック" pitchFamily="-107" charset="-128"/>
              </a:rPr>
              <a:t>n</a:t>
            </a:r>
            <a:r>
              <a:rPr lang="en-US" sz="800" i="1" kern="1200" baseline="30000" dirty="0">
                <a:solidFill>
                  <a:schemeClr val="tx1"/>
                </a:solidFill>
                <a:latin typeface="Arial" charset="0"/>
                <a:ea typeface="ＭＳ Ｐゴシック" pitchFamily="-107" charset="-128"/>
                <a:cs typeface="ＭＳ Ｐゴシック" pitchFamily="-107" charset="-128"/>
              </a:rPr>
              <a:t>a</a:t>
            </a:r>
            <a:r>
              <a:rPr lang="en-US" sz="1200" kern="1200" baseline="0" dirty="0">
                <a:solidFill>
                  <a:schemeClr val="tx1"/>
                </a:solidFill>
                <a:latin typeface="Arial" charset="0"/>
                <a:ea typeface="ＭＳ Ｐゴシック" pitchFamily="-107" charset="-128"/>
                <a:cs typeface="ＭＳ Ｐゴシック" pitchFamily="-107" charset="-128"/>
              </a:rPr>
              <a:t> , where a  is a fixed constant. Such</a:t>
            </a:r>
          </a:p>
          <a:p>
            <a:r>
              <a:rPr lang="en-US" sz="1200" kern="1200" baseline="0" dirty="0">
                <a:solidFill>
                  <a:schemeClr val="tx1"/>
                </a:solidFill>
                <a:latin typeface="Arial" charset="0"/>
                <a:ea typeface="ＭＳ Ｐゴシック" pitchFamily="-107" charset="-128"/>
                <a:cs typeface="ＭＳ Ｐゴシック" pitchFamily="-107" charset="-128"/>
              </a:rPr>
              <a:t>algorithms are said to belong to the </a:t>
            </a:r>
            <a:r>
              <a:rPr lang="en-US" sz="1200" b="0" kern="1200" baseline="0" dirty="0">
                <a:solidFill>
                  <a:schemeClr val="tx1"/>
                </a:solidFill>
                <a:latin typeface="Arial" charset="0"/>
                <a:ea typeface="ＭＳ Ｐゴシック" pitchFamily="-107" charset="-128"/>
                <a:cs typeface="ＭＳ Ｐゴシック" pitchFamily="-107" charset="-128"/>
              </a:rPr>
              <a:t>class </a:t>
            </a:r>
            <a:r>
              <a:rPr lang="en-US" sz="1200" b="1" kern="1200" baseline="0" dirty="0">
                <a:solidFill>
                  <a:schemeClr val="tx1"/>
                </a:solidFill>
                <a:latin typeface="Arial" charset="0"/>
                <a:ea typeface="ＭＳ Ｐゴシック" pitchFamily="-107" charset="-128"/>
                <a:cs typeface="ＭＳ Ｐゴシック" pitchFamily="-107" charset="-128"/>
              </a:rPr>
              <a:t>P</a:t>
            </a:r>
            <a:r>
              <a:rPr lang="en-US" sz="1200" b="0" kern="1200" baseline="0" dirty="0">
                <a:solidFill>
                  <a:schemeClr val="tx1"/>
                </a:solidFill>
                <a:latin typeface="Arial" charset="0"/>
                <a:ea typeface="ＭＳ Ｐゴシック" pitchFamily="-107" charset="-128"/>
                <a:cs typeface="ＭＳ Ｐゴシック" pitchFamily="-107" charset="-128"/>
              </a:rPr>
              <a:t> . The term </a:t>
            </a:r>
            <a:r>
              <a:rPr lang="en-US" sz="1200" b="0" i="1" kern="1200" baseline="0" dirty="0">
                <a:solidFill>
                  <a:schemeClr val="tx1"/>
                </a:solidFill>
                <a:latin typeface="Arial" charset="0"/>
                <a:ea typeface="ＭＳ Ｐゴシック" pitchFamily="-107" charset="-128"/>
                <a:cs typeface="ＭＳ Ｐゴシック" pitchFamily="-107" charset="-128"/>
              </a:rPr>
              <a:t>infeasible</a:t>
            </a:r>
            <a:r>
              <a:rPr lang="en-US" sz="1200" b="0" kern="1200" baseline="0" dirty="0">
                <a:solidFill>
                  <a:schemeClr val="tx1"/>
                </a:solidFill>
                <a:latin typeface="Arial" charset="0"/>
                <a:ea typeface="ＭＳ Ｐゴシック" pitchFamily="-107" charset="-128"/>
                <a:cs typeface="ＭＳ Ｐゴシック" pitchFamily="-107" charset="-128"/>
              </a:rPr>
              <a:t>  is a much fuzzier</a:t>
            </a:r>
          </a:p>
          <a:p>
            <a:r>
              <a:rPr lang="en-US" sz="1200" kern="1200" baseline="0" dirty="0">
                <a:solidFill>
                  <a:schemeClr val="tx1"/>
                </a:solidFill>
                <a:latin typeface="Arial" charset="0"/>
                <a:ea typeface="ＭＳ Ｐゴシック" pitchFamily="-107" charset="-128"/>
                <a:cs typeface="ＭＳ Ｐゴシック" pitchFamily="-107" charset="-128"/>
              </a:rPr>
              <a:t>concept. In general, we can say a problem is infeasible if the effort to solve it grows</a:t>
            </a:r>
          </a:p>
          <a:p>
            <a:r>
              <a:rPr lang="en-US" sz="1200" kern="1200" baseline="0" dirty="0">
                <a:solidFill>
                  <a:schemeClr val="tx1"/>
                </a:solidFill>
                <a:latin typeface="Arial" charset="0"/>
                <a:ea typeface="ＭＳ Ｐゴシック" pitchFamily="-107" charset="-128"/>
                <a:cs typeface="ＭＳ Ｐゴシック" pitchFamily="-107" charset="-128"/>
              </a:rPr>
              <a:t>faster than polynomial time as a function of input size. For example, if the length</a:t>
            </a:r>
          </a:p>
          <a:p>
            <a:r>
              <a:rPr lang="en-US" sz="1200" kern="1200" baseline="0" dirty="0">
                <a:solidFill>
                  <a:schemeClr val="tx1"/>
                </a:solidFill>
                <a:latin typeface="Arial" charset="0"/>
                <a:ea typeface="ＭＳ Ｐゴシック" pitchFamily="-107" charset="-128"/>
                <a:cs typeface="ＭＳ Ｐゴシック" pitchFamily="-107" charset="-128"/>
              </a:rPr>
              <a:t>of the input is </a:t>
            </a:r>
            <a:r>
              <a:rPr lang="en-US" sz="1200" i="1" kern="1200" baseline="0" dirty="0">
                <a:solidFill>
                  <a:schemeClr val="tx1"/>
                </a:solidFill>
                <a:latin typeface="Arial" charset="0"/>
                <a:ea typeface="ＭＳ Ｐゴシック" pitchFamily="-107" charset="-128"/>
                <a:cs typeface="ＭＳ Ｐゴシック" pitchFamily="-107" charset="-128"/>
              </a:rPr>
              <a:t>n</a:t>
            </a:r>
            <a:r>
              <a:rPr lang="en-US" sz="1200" kern="1200" baseline="0" dirty="0">
                <a:solidFill>
                  <a:schemeClr val="tx1"/>
                </a:solidFill>
                <a:latin typeface="Arial" charset="0"/>
                <a:ea typeface="ＭＳ Ｐゴシック" pitchFamily="-107" charset="-128"/>
                <a:cs typeface="ＭＳ Ｐゴシック" pitchFamily="-107" charset="-128"/>
              </a:rPr>
              <a:t>  bits and the time to compute the function is proportional to </a:t>
            </a:r>
            <a:r>
              <a:rPr lang="en-US" sz="1200" i="1" kern="1200" baseline="0" dirty="0">
                <a:solidFill>
                  <a:schemeClr val="tx1"/>
                </a:solidFill>
                <a:latin typeface="Arial" charset="0"/>
                <a:ea typeface="ＭＳ Ｐゴシック" pitchFamily="-107" charset="-128"/>
                <a:cs typeface="ＭＳ Ｐゴシック" pitchFamily="-107" charset="-128"/>
              </a:rPr>
              <a:t>2</a:t>
            </a:r>
            <a:r>
              <a:rPr lang="en-US" sz="800" i="1" kern="1200" baseline="30000" dirty="0">
                <a:solidFill>
                  <a:schemeClr val="tx1"/>
                </a:solidFill>
                <a:latin typeface="Arial" charset="0"/>
                <a:ea typeface="ＭＳ Ｐゴシック" pitchFamily="-107" charset="-128"/>
                <a:cs typeface="ＭＳ Ｐゴシック" pitchFamily="-107" charset="-128"/>
              </a:rPr>
              <a:t>n</a:t>
            </a:r>
            <a:r>
              <a:rPr lang="en-US" sz="1200" kern="1200" baseline="0" dirty="0">
                <a:solidFill>
                  <a:schemeClr val="tx1"/>
                </a:solidFill>
                <a:latin typeface="Arial" charset="0"/>
                <a:ea typeface="ＭＳ Ｐゴシック" pitchFamily="-107" charset="-128"/>
                <a:cs typeface="ＭＳ Ｐゴシック" pitchFamily="-107" charset="-128"/>
              </a:rPr>
              <a:t> ,</a:t>
            </a:r>
          </a:p>
          <a:p>
            <a:r>
              <a:rPr lang="en-US" sz="1200" kern="1200" baseline="0" dirty="0">
                <a:solidFill>
                  <a:schemeClr val="tx1"/>
                </a:solidFill>
                <a:latin typeface="Arial" charset="0"/>
                <a:ea typeface="ＭＳ Ｐゴシック" pitchFamily="-107" charset="-128"/>
                <a:cs typeface="ＭＳ Ｐゴシック" pitchFamily="-107" charset="-128"/>
              </a:rPr>
              <a:t>the problem is considered infeasible. Unfortunately, it is difficult to determine if a</a:t>
            </a:r>
          </a:p>
          <a:p>
            <a:r>
              <a:rPr lang="en-US" sz="1200" kern="1200" baseline="0" dirty="0">
                <a:solidFill>
                  <a:schemeClr val="tx1"/>
                </a:solidFill>
                <a:latin typeface="Arial" charset="0"/>
                <a:ea typeface="ＭＳ Ｐゴシック" pitchFamily="-107" charset="-128"/>
                <a:cs typeface="ＭＳ Ｐゴシック" pitchFamily="-107" charset="-128"/>
              </a:rPr>
              <a:t>particular algorithm exhibits this complexity. Furthermore, traditional notions of</a:t>
            </a:r>
          </a:p>
          <a:p>
            <a:r>
              <a:rPr lang="en-US" sz="1200" kern="1200" baseline="0" dirty="0">
                <a:solidFill>
                  <a:schemeClr val="tx1"/>
                </a:solidFill>
                <a:latin typeface="Arial" charset="0"/>
                <a:ea typeface="ＭＳ Ｐゴシック" pitchFamily="-107" charset="-128"/>
                <a:cs typeface="ＭＳ Ｐゴシック" pitchFamily="-107" charset="-128"/>
              </a:rPr>
              <a:t>computational complexity focus on the worst-case or average-case complexity of</a:t>
            </a:r>
          </a:p>
          <a:p>
            <a:r>
              <a:rPr lang="en-US" sz="1200" kern="1200" baseline="0" dirty="0">
                <a:solidFill>
                  <a:schemeClr val="tx1"/>
                </a:solidFill>
                <a:latin typeface="Arial" charset="0"/>
                <a:ea typeface="ＭＳ Ｐゴシック" pitchFamily="-107" charset="-128"/>
                <a:cs typeface="ＭＳ Ｐゴシック" pitchFamily="-107" charset="-128"/>
              </a:rPr>
              <a:t>an algorithm. These measures are inadequate for cryptography, which requires that</a:t>
            </a:r>
          </a:p>
          <a:p>
            <a:r>
              <a:rPr lang="en-US" sz="1200" kern="1200" baseline="0" dirty="0">
                <a:solidFill>
                  <a:schemeClr val="tx1"/>
                </a:solidFill>
                <a:latin typeface="Arial" charset="0"/>
                <a:ea typeface="ＭＳ Ｐゴシック" pitchFamily="-107" charset="-128"/>
                <a:cs typeface="ＭＳ Ｐゴシック" pitchFamily="-107" charset="-128"/>
              </a:rPr>
              <a:t>it be infeasible to invert a function for virtually all inputs, not for the worst case 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latin typeface="Arial" charset="0"/>
                <a:ea typeface="ＭＳ Ｐゴシック" pitchFamily="-107" charset="-128"/>
                <a:cs typeface="ＭＳ Ｐゴシック" pitchFamily="-107" charset="-128"/>
              </a:rPr>
              <a:t>even average case. </a:t>
            </a:r>
            <a:r>
              <a:rPr lang="en-US" sz="1200" kern="1200" dirty="0">
                <a:solidFill>
                  <a:schemeClr val="tx1"/>
                </a:solidFill>
                <a:effectLst/>
                <a:latin typeface="Arial" charset="0"/>
                <a:ea typeface="ＭＳ Ｐゴシック" pitchFamily="-107" charset="-128"/>
                <a:cs typeface="ＭＳ Ｐゴシック" pitchFamily="-107" charset="-128"/>
              </a:rPr>
              <a:t>[LAI18] provides an excellent introduction to complexity. </a:t>
            </a:r>
            <a:endParaRPr lang="en-US" dirty="0"/>
          </a:p>
          <a:p>
            <a:endParaRPr lang="en-US" sz="1200" kern="1200" baseline="0" dirty="0">
              <a:solidFill>
                <a:schemeClr val="tx1"/>
              </a:solidFill>
              <a:latin typeface="Arial" charset="0"/>
              <a:ea typeface="ＭＳ Ｐゴシック" pitchFamily="-107" charset="-128"/>
              <a:cs typeface="ＭＳ Ｐゴシック" pitchFamily="-107" charset="-128"/>
            </a:endParaRPr>
          </a:p>
          <a:p>
            <a:r>
              <a:rPr lang="en-US" sz="1200" kern="1200" baseline="0" dirty="0">
                <a:solidFill>
                  <a:schemeClr val="tx1"/>
                </a:solidFill>
                <a:latin typeface="Arial" charset="0"/>
                <a:ea typeface="ＭＳ Ｐゴシック" pitchFamily="-107" charset="-128"/>
                <a:cs typeface="ＭＳ Ｐゴシック" pitchFamily="-107" charset="-128"/>
              </a:rPr>
              <a:t>We now turn to the definition of a </a:t>
            </a:r>
            <a:r>
              <a:rPr lang="en-US" sz="1200" b="1" kern="1200" baseline="0" dirty="0">
                <a:solidFill>
                  <a:schemeClr val="tx1"/>
                </a:solidFill>
                <a:latin typeface="Arial" charset="0"/>
                <a:ea typeface="ＭＳ Ｐゴシック" pitchFamily="-107" charset="-128"/>
                <a:cs typeface="ＭＳ Ｐゴシック" pitchFamily="-107" charset="-128"/>
              </a:rPr>
              <a:t>trap-door one-way function , </a:t>
            </a:r>
            <a:r>
              <a:rPr lang="en-US" sz="1200" b="0" kern="1200" baseline="0" dirty="0">
                <a:solidFill>
                  <a:schemeClr val="tx1"/>
                </a:solidFill>
                <a:latin typeface="Arial" charset="0"/>
                <a:ea typeface="ＭＳ Ｐゴシック" pitchFamily="-107" charset="-128"/>
                <a:cs typeface="ＭＳ Ｐゴシック" pitchFamily="-107" charset="-128"/>
              </a:rPr>
              <a:t>which is easy</a:t>
            </a:r>
          </a:p>
          <a:p>
            <a:r>
              <a:rPr lang="en-US" sz="1200" kern="1200" baseline="0" dirty="0">
                <a:solidFill>
                  <a:schemeClr val="tx1"/>
                </a:solidFill>
                <a:latin typeface="Arial" charset="0"/>
                <a:ea typeface="ＭＳ Ｐゴシック" pitchFamily="-107" charset="-128"/>
                <a:cs typeface="ＭＳ Ｐゴシック" pitchFamily="-107" charset="-128"/>
              </a:rPr>
              <a:t>to calculate in one direction and infeasible to calculate in the other direction unless</a:t>
            </a:r>
          </a:p>
          <a:p>
            <a:r>
              <a:rPr lang="en-US" sz="1200" kern="1200" baseline="0" dirty="0">
                <a:solidFill>
                  <a:schemeClr val="tx1"/>
                </a:solidFill>
                <a:latin typeface="Arial" charset="0"/>
                <a:ea typeface="ＭＳ Ｐゴシック" pitchFamily="-107" charset="-128"/>
                <a:cs typeface="ＭＳ Ｐゴシック" pitchFamily="-107" charset="-128"/>
              </a:rPr>
              <a:t>certain additional information is known. With the additional information the</a:t>
            </a:r>
          </a:p>
          <a:p>
            <a:r>
              <a:rPr lang="en-US" sz="1200" kern="1200" baseline="0" dirty="0">
                <a:solidFill>
                  <a:schemeClr val="tx1"/>
                </a:solidFill>
                <a:latin typeface="Arial" charset="0"/>
                <a:ea typeface="ＭＳ Ｐゴシック" pitchFamily="-107" charset="-128"/>
                <a:cs typeface="ＭＳ Ｐゴシック" pitchFamily="-107" charset="-128"/>
              </a:rPr>
              <a:t>inverse can be calculated in polynomial time. We can summarize as follows: A trapdoor</a:t>
            </a:r>
          </a:p>
          <a:p>
            <a:r>
              <a:rPr lang="en-US" sz="1200" kern="1200" baseline="0" dirty="0">
                <a:solidFill>
                  <a:schemeClr val="tx1"/>
                </a:solidFill>
                <a:latin typeface="Arial" charset="0"/>
                <a:ea typeface="ＭＳ Ｐゴシック" pitchFamily="-107" charset="-128"/>
                <a:cs typeface="ＭＳ Ｐゴシック" pitchFamily="-107" charset="-128"/>
              </a:rPr>
              <a:t>one-way function is a family of invertible functions f</a:t>
            </a:r>
            <a:r>
              <a:rPr lang="en-US" sz="800" kern="1200" baseline="-25000" dirty="0">
                <a:solidFill>
                  <a:schemeClr val="tx1"/>
                </a:solidFill>
                <a:latin typeface="Arial" charset="0"/>
                <a:ea typeface="ＭＳ Ｐゴシック" pitchFamily="-107" charset="-128"/>
                <a:cs typeface="ＭＳ Ｐゴシック" pitchFamily="-107" charset="-128"/>
              </a:rPr>
              <a:t>k</a:t>
            </a:r>
            <a:r>
              <a:rPr lang="en-US" sz="1200" kern="1200" baseline="0" dirty="0">
                <a:solidFill>
                  <a:schemeClr val="tx1"/>
                </a:solidFill>
                <a:latin typeface="Arial" charset="0"/>
                <a:ea typeface="ＭＳ Ｐゴシック" pitchFamily="-107" charset="-128"/>
                <a:cs typeface="ＭＳ Ｐゴシック" pitchFamily="-107" charset="-128"/>
              </a:rPr>
              <a:t> , such that</a:t>
            </a:r>
            <a:endParaRPr lang="en-US" dirty="0">
              <a:latin typeface="Arial" pitchFamily="-84" charset="0"/>
            </a:endParaRPr>
          </a:p>
          <a:p>
            <a:pPr lvl="1" eaLnBrk="1" hangingPunct="1"/>
            <a:endParaRPr lang="en-US" dirty="0">
              <a:latin typeface="Arial" pitchFamily="-84" charset="0"/>
            </a:endParaRPr>
          </a:p>
          <a:p>
            <a:pPr lvl="1" eaLnBrk="1" hangingPunct="1"/>
            <a:r>
              <a:rPr lang="en-US" i="1" dirty="0">
                <a:latin typeface="Arial" pitchFamily="-84" charset="0"/>
              </a:rPr>
              <a:t>Y</a:t>
            </a:r>
            <a:r>
              <a:rPr lang="en-US" dirty="0">
                <a:latin typeface="Arial" pitchFamily="-84" charset="0"/>
              </a:rPr>
              <a:t> = f</a:t>
            </a:r>
            <a:r>
              <a:rPr lang="en-US" baseline="-25000" dirty="0">
                <a:latin typeface="Arial" pitchFamily="-84" charset="0"/>
              </a:rPr>
              <a:t>k</a:t>
            </a:r>
            <a:r>
              <a:rPr lang="en-US" dirty="0">
                <a:latin typeface="Arial" pitchFamily="-84" charset="0"/>
              </a:rPr>
              <a:t>(</a:t>
            </a:r>
            <a:r>
              <a:rPr lang="en-US" i="1" dirty="0">
                <a:latin typeface="Arial" pitchFamily="-84" charset="0"/>
              </a:rPr>
              <a:t>X</a:t>
            </a:r>
            <a:r>
              <a:rPr lang="en-US" dirty="0">
                <a:latin typeface="Arial" pitchFamily="-84" charset="0"/>
              </a:rPr>
              <a:t>) easy, if </a:t>
            </a:r>
            <a:r>
              <a:rPr lang="en-US" i="1" dirty="0">
                <a:latin typeface="Arial" pitchFamily="-84" charset="0"/>
              </a:rPr>
              <a:t>k</a:t>
            </a:r>
            <a:r>
              <a:rPr lang="en-US" dirty="0">
                <a:latin typeface="Arial" pitchFamily="-84" charset="0"/>
              </a:rPr>
              <a:t> and </a:t>
            </a:r>
            <a:r>
              <a:rPr lang="en-US" i="1" dirty="0">
                <a:latin typeface="Arial" pitchFamily="-84" charset="0"/>
              </a:rPr>
              <a:t>X</a:t>
            </a:r>
            <a:r>
              <a:rPr lang="en-US" dirty="0">
                <a:latin typeface="Arial" pitchFamily="-84" charset="0"/>
              </a:rPr>
              <a:t> are known</a:t>
            </a:r>
          </a:p>
          <a:p>
            <a:pPr lvl="1" eaLnBrk="1" hangingPunct="1"/>
            <a:endParaRPr lang="en-US" dirty="0">
              <a:latin typeface="Arial" pitchFamily="-84" charset="0"/>
            </a:endParaRPr>
          </a:p>
          <a:p>
            <a:pPr lvl="1" eaLnBrk="1" hangingPunct="1"/>
            <a:r>
              <a:rPr lang="en-US" i="1" dirty="0">
                <a:latin typeface="Arial" pitchFamily="-84" charset="0"/>
              </a:rPr>
              <a:t>X</a:t>
            </a:r>
            <a:r>
              <a:rPr lang="en-US" dirty="0">
                <a:latin typeface="Arial" pitchFamily="-84" charset="0"/>
              </a:rPr>
              <a:t> = f</a:t>
            </a:r>
            <a:r>
              <a:rPr lang="en-US" baseline="-25000" dirty="0">
                <a:latin typeface="Arial" pitchFamily="-84" charset="0"/>
              </a:rPr>
              <a:t>k</a:t>
            </a:r>
            <a:r>
              <a:rPr lang="en-US" baseline="30000" dirty="0">
                <a:latin typeface="Arial" pitchFamily="-84" charset="0"/>
              </a:rPr>
              <a:t>–1</a:t>
            </a:r>
            <a:r>
              <a:rPr lang="en-US" dirty="0">
                <a:latin typeface="Arial" pitchFamily="-84" charset="0"/>
              </a:rPr>
              <a:t>(</a:t>
            </a:r>
            <a:r>
              <a:rPr lang="en-US" i="1" dirty="0">
                <a:latin typeface="Arial" pitchFamily="-84" charset="0"/>
              </a:rPr>
              <a:t>Y</a:t>
            </a:r>
            <a:r>
              <a:rPr lang="en-US" dirty="0">
                <a:latin typeface="Arial" pitchFamily="-84" charset="0"/>
              </a:rPr>
              <a:t>) easy, if </a:t>
            </a:r>
            <a:r>
              <a:rPr lang="en-US" i="1" dirty="0">
                <a:latin typeface="Arial" pitchFamily="-84" charset="0"/>
              </a:rPr>
              <a:t>k</a:t>
            </a:r>
            <a:r>
              <a:rPr lang="en-US" dirty="0">
                <a:latin typeface="Arial" pitchFamily="-84" charset="0"/>
              </a:rPr>
              <a:t> and </a:t>
            </a:r>
            <a:r>
              <a:rPr lang="en-US" i="1" dirty="0">
                <a:latin typeface="Arial" pitchFamily="-84" charset="0"/>
              </a:rPr>
              <a:t>Y</a:t>
            </a:r>
            <a:r>
              <a:rPr lang="en-US" dirty="0">
                <a:latin typeface="Arial" pitchFamily="-84" charset="0"/>
              </a:rPr>
              <a:t> are known</a:t>
            </a:r>
          </a:p>
          <a:p>
            <a:pPr lvl="1" eaLnBrk="1" hangingPunct="1"/>
            <a:endParaRPr lang="en-US" dirty="0">
              <a:latin typeface="Arial" pitchFamily="-84" charset="0"/>
            </a:endParaRPr>
          </a:p>
          <a:p>
            <a:pPr lvl="1" eaLnBrk="1" hangingPunct="1"/>
            <a:r>
              <a:rPr lang="en-US" i="1" dirty="0">
                <a:latin typeface="Arial" pitchFamily="-84" charset="0"/>
              </a:rPr>
              <a:t>X</a:t>
            </a:r>
            <a:r>
              <a:rPr lang="en-US" dirty="0">
                <a:latin typeface="Arial" pitchFamily="-84" charset="0"/>
              </a:rPr>
              <a:t> = f</a:t>
            </a:r>
            <a:r>
              <a:rPr lang="en-US" baseline="-25000" dirty="0">
                <a:latin typeface="Arial" pitchFamily="-84" charset="0"/>
              </a:rPr>
              <a:t>k</a:t>
            </a:r>
            <a:r>
              <a:rPr lang="en-US" baseline="30000" dirty="0">
                <a:latin typeface="Arial" pitchFamily="-84" charset="0"/>
              </a:rPr>
              <a:t>–1</a:t>
            </a:r>
            <a:r>
              <a:rPr lang="en-US" dirty="0">
                <a:latin typeface="Arial" pitchFamily="-84" charset="0"/>
              </a:rPr>
              <a:t>(</a:t>
            </a:r>
            <a:r>
              <a:rPr lang="en-US" i="1" dirty="0">
                <a:latin typeface="Arial" pitchFamily="-84" charset="0"/>
              </a:rPr>
              <a:t>Y</a:t>
            </a:r>
            <a:r>
              <a:rPr lang="en-US" dirty="0">
                <a:latin typeface="Arial" pitchFamily="-84" charset="0"/>
              </a:rPr>
              <a:t>) infeasible, if Y known but k not known</a:t>
            </a:r>
          </a:p>
          <a:p>
            <a:pPr eaLnBrk="1" hangingPunct="1"/>
            <a:endParaRPr lang="en-US" dirty="0">
              <a:latin typeface="Arial" pitchFamily="-84" charset="0"/>
              <a:ea typeface="ＭＳ Ｐゴシック" pitchFamily="-84" charset="-128"/>
              <a:cs typeface="ＭＳ Ｐゴシック" pitchFamily="-84" charset="-128"/>
            </a:endParaRPr>
          </a:p>
          <a:p>
            <a:pPr eaLnBrk="1" hangingPunct="1"/>
            <a:r>
              <a:rPr lang="en-US" dirty="0">
                <a:latin typeface="Arial" pitchFamily="-84" charset="0"/>
                <a:ea typeface="ＭＳ Ｐゴシック" pitchFamily="-84" charset="-128"/>
                <a:cs typeface="ＭＳ Ｐゴシック" pitchFamily="-84" charset="-128"/>
              </a:rPr>
              <a:t>Thus, the development of a practical public-key scheme depends on discovery of a suitable trap-door one-way function.  </a:t>
            </a:r>
          </a:p>
        </p:txBody>
      </p:sp>
      <p:sp>
        <p:nvSpPr>
          <p:cNvPr id="37892" name="Slide Number Placeholder 3"/>
          <p:cNvSpPr>
            <a:spLocks noGrp="1"/>
          </p:cNvSpPr>
          <p:nvPr>
            <p:ph type="sldNum" sz="quarter" idx="5"/>
          </p:nvPr>
        </p:nvSpPr>
        <p:spPr>
          <a:noFill/>
        </p:spPr>
        <p:txBody>
          <a:bodyPr/>
          <a:lstStyle/>
          <a:p>
            <a:fld id="{3C1291A3-DD02-2C40-9995-F084178F2609}" type="slidenum">
              <a:rPr lang="en-AU" smtClean="0">
                <a:latin typeface="Arial" pitchFamily="-84" charset="0"/>
              </a:rPr>
              <a:pPr/>
              <a:t>39</a:t>
            </a:fld>
            <a:endParaRPr lang="en-AU" dirty="0">
              <a:latin typeface="Arial" pitchFamily="-8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40728EE5-DEAA-41C6-9208-09346DFFF3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14668E2-2AFC-42CD-8A98-F708A41E4CF4}" type="slidenum">
              <a:rPr lang="en-AU" altLang="it-IT"/>
              <a:pPr>
                <a:spcBef>
                  <a:spcPct val="0"/>
                </a:spcBef>
              </a:pPr>
              <a:t>4</a:t>
            </a:fld>
            <a:endParaRPr lang="en-AU" altLang="it-IT"/>
          </a:p>
        </p:txBody>
      </p:sp>
      <p:sp>
        <p:nvSpPr>
          <p:cNvPr id="12291" name="Rectangle 2">
            <a:extLst>
              <a:ext uri="{FF2B5EF4-FFF2-40B4-BE49-F238E27FC236}">
                <a16:creationId xmlns:a16="http://schemas.microsoft.com/office/drawing/2014/main" id="{BFFCA820-D947-4224-B59C-3F4A187098DD}"/>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0D26C1DB-EAE6-447F-97C6-F8E179972E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Message authentication is a mechanism or service used to verify the integrity of a message, by assuring that the data received are exactly as sent.  Stallings Figure 11.2 illustrates a variety of ways in which a hash code can be used to provide message authentication, as follows:   </a:t>
            </a:r>
          </a:p>
          <a:p>
            <a:pPr eaLnBrk="1" hangingPunct="1">
              <a:buFontTx/>
              <a:buAutoNum type="alphaLcPeriod"/>
            </a:pPr>
            <a:r>
              <a:rPr lang="en-US" altLang="it-IT">
                <a:latin typeface="Arial" panose="020B0604020202020204" pitchFamily="34" charset="0"/>
              </a:rPr>
              <a:t>The message plus concatenated hash code is encrypted using symmetric encryption. Since only A and B share the secret key, the message must have come from A and has not been altered. The hash code provides the structure or redundancy required to achieve authentication.</a:t>
            </a:r>
          </a:p>
          <a:p>
            <a:pPr eaLnBrk="1" hangingPunct="1">
              <a:buFontTx/>
              <a:buAutoNum type="alphaLcPeriod"/>
            </a:pPr>
            <a:r>
              <a:rPr lang="en-US" altLang="it-IT">
                <a:latin typeface="Arial" panose="020B0604020202020204" pitchFamily="34" charset="0"/>
              </a:rPr>
              <a:t>Only the hash code is encrypted, using symmetric encryption. This reduces the processing burden for those applications not requiring confidentiality.   </a:t>
            </a:r>
          </a:p>
          <a:p>
            <a:pPr eaLnBrk="1" hangingPunct="1">
              <a:buFontTx/>
              <a:buAutoNum type="alphaLcPeriod"/>
            </a:pPr>
            <a:r>
              <a:rPr lang="en-US" altLang="it-IT">
                <a:latin typeface="Arial" panose="020B0604020202020204" pitchFamily="34" charset="0"/>
              </a:rPr>
              <a:t>Shows the use of a hash function but no encryption for message authentication. The technique assumes that the two communicating parties share a common secret value S. A computes the hash value over the concatenation of M and S and appends the resulting hash value to M. Because B possesses S, it can recompute the hash value to verify. Because the secret value itself is not sent, an opponent cannot modify an intercepted message and cannot generate a false message. </a:t>
            </a:r>
          </a:p>
          <a:p>
            <a:pPr eaLnBrk="1" hangingPunct="1">
              <a:buFontTx/>
              <a:buAutoNum type="alphaLcPeriod"/>
            </a:pPr>
            <a:r>
              <a:rPr lang="en-US" altLang="it-IT">
                <a:latin typeface="Arial" panose="020B0604020202020204" pitchFamily="34" charset="0"/>
              </a:rPr>
              <a:t>Confidentiality can be added to the approach of (c) by encrypting the entire message plus the hash code. </a:t>
            </a:r>
          </a:p>
          <a:p>
            <a:pPr eaLnBrk="1" hangingPunct="1"/>
            <a:r>
              <a:rPr lang="en-US" altLang="it-IT">
                <a:latin typeface="Arial" panose="020B0604020202020204" pitchFamily="34" charset="0"/>
              </a:rPr>
              <a:t>When confidentiality is not required, method (b) has an advantage over methods (a) and (d), which encrypts the entire message, in that less computation is required.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D7401880-7EA0-43D8-A233-38D02FA21F99}"/>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694450C3-4FB6-40C4-9E4C-5417D4AC0A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Stallings Figure 11.1 depicts the general operation of a cryptographic hash function. Typically, the input is padded out to an integer multiple of some fixed length (e.g., 1024 bits) and the padding includes the value of the length of the original message in bits. The length field is a security measure to increase the difficulty for an attacker to produce an alternative message with the same hash value. </a:t>
            </a:r>
          </a:p>
        </p:txBody>
      </p:sp>
      <p:sp>
        <p:nvSpPr>
          <p:cNvPr id="10244" name="Slide Number Placeholder 3">
            <a:extLst>
              <a:ext uri="{FF2B5EF4-FFF2-40B4-BE49-F238E27FC236}">
                <a16:creationId xmlns:a16="http://schemas.microsoft.com/office/drawing/2014/main" id="{ACBE82B1-54E7-483F-8256-7A2EBE3D6F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86915B7-2304-476B-A123-E1D42C6783D7}" type="slidenum">
              <a:rPr lang="en-AU" altLang="it-IT"/>
              <a:pPr>
                <a:spcBef>
                  <a:spcPct val="0"/>
                </a:spcBef>
              </a:pPr>
              <a:t>6</a:t>
            </a:fld>
            <a:endParaRPr lang="en-AU"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a:ln/>
        </p:spPr>
      </p:sp>
      <p:sp>
        <p:nvSpPr>
          <p:cNvPr id="27651" name="Notes Placeholder 2"/>
          <p:cNvSpPr>
            <a:spLocks noGrp="1"/>
          </p:cNvSpPr>
          <p:nvPr>
            <p:ph type="body" idx="1"/>
          </p:nvPr>
        </p:nvSpPr>
        <p:spPr>
          <a:noFill/>
          <a:ln/>
        </p:spPr>
        <p:txBody>
          <a:bodyPr/>
          <a:lstStyle/>
          <a:p>
            <a:r>
              <a:rPr lang="en-US" sz="1200" kern="1200" dirty="0">
                <a:solidFill>
                  <a:schemeClr val="tx1"/>
                </a:solidFill>
                <a:effectLst/>
                <a:latin typeface="Arial" charset="0"/>
                <a:ea typeface="ＭＳ Ｐゴシック" charset="-128"/>
                <a:cs typeface="ＭＳ Ｐゴシック" charset="-128"/>
              </a:rPr>
              <a:t>Hash functions are commonly used to create a </a:t>
            </a:r>
            <a:r>
              <a:rPr lang="en-US" sz="1200" b="1" kern="1200" dirty="0">
                <a:solidFill>
                  <a:schemeClr val="tx1"/>
                </a:solidFill>
                <a:effectLst/>
                <a:latin typeface="Arial" charset="0"/>
                <a:ea typeface="ＭＳ Ｐゴシック" charset="-128"/>
                <a:cs typeface="ＭＳ Ｐゴシック" charset="-128"/>
              </a:rPr>
              <a:t>one-way password file</a:t>
            </a:r>
            <a:r>
              <a:rPr lang="en-US" sz="1200" kern="1200" dirty="0">
                <a:solidFill>
                  <a:schemeClr val="tx1"/>
                </a:solidFill>
                <a:effectLst/>
                <a:latin typeface="Arial" charset="0"/>
                <a:ea typeface="ＭＳ Ｐゴシック" charset="-128"/>
                <a:cs typeface="ＭＳ Ｐゴシック" charset="-128"/>
              </a:rPr>
              <a:t>. Chapter 24 explains a scheme in which a hash of a password is stored by an operating system rather than the password itself. Thus, the actual password is not retrievable by a hacker who gains access to the password file. In simple terms, when a user enters a password, the hash of that password is compared to the stored hash value for verification. This approach to password protection is used by most operating systems. </a:t>
            </a:r>
            <a:endParaRPr lang="en-US" dirty="0"/>
          </a:p>
          <a:p>
            <a:endParaRPr lang="en-US"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Hash functions can be used for </a:t>
            </a:r>
            <a:r>
              <a:rPr lang="en-US" sz="1200" b="1" kern="1200" dirty="0">
                <a:solidFill>
                  <a:schemeClr val="tx1"/>
                </a:solidFill>
                <a:effectLst/>
                <a:latin typeface="Arial" charset="0"/>
                <a:ea typeface="ＭＳ Ｐゴシック" charset="-128"/>
                <a:cs typeface="ＭＳ Ｐゴシック" charset="-128"/>
              </a:rPr>
              <a:t>intrusion detection </a:t>
            </a:r>
            <a:r>
              <a:rPr lang="en-US" sz="1200" kern="1200" dirty="0">
                <a:solidFill>
                  <a:schemeClr val="tx1"/>
                </a:solidFill>
                <a:effectLst/>
                <a:latin typeface="Arial" charset="0"/>
                <a:ea typeface="ＭＳ Ｐゴシック" charset="-128"/>
                <a:cs typeface="ＭＳ Ｐゴシック" charset="-128"/>
              </a:rPr>
              <a:t>and </a:t>
            </a:r>
            <a:r>
              <a:rPr lang="en-US" sz="1200" b="1" kern="1200" dirty="0">
                <a:solidFill>
                  <a:schemeClr val="tx1"/>
                </a:solidFill>
                <a:effectLst/>
                <a:latin typeface="Arial" charset="0"/>
                <a:ea typeface="ＭＳ Ｐゴシック" charset="-128"/>
                <a:cs typeface="ＭＳ Ｐゴシック" charset="-128"/>
              </a:rPr>
              <a:t>virus detection</a:t>
            </a:r>
            <a:r>
              <a:rPr lang="en-US" sz="1200" kern="1200" dirty="0">
                <a:solidFill>
                  <a:schemeClr val="tx1"/>
                </a:solidFill>
                <a:effectLst/>
                <a:latin typeface="Arial" charset="0"/>
                <a:ea typeface="ＭＳ Ｐゴシック" charset="-128"/>
                <a:cs typeface="ＭＳ Ｐゴシック" charset="-128"/>
              </a:rPr>
              <a:t>. Store H(F) for each file on a system and secure the hash values (e.g., on a CD-R that is kept secure). One can later determine if a file has been modified by recomputing H(F). An intruder would need to change F without changing H(F). </a:t>
            </a:r>
            <a:endParaRPr lang="en-US" dirty="0"/>
          </a:p>
          <a:p>
            <a:endParaRPr lang="en-US" sz="1200" kern="1200" baseline="0" dirty="0">
              <a:solidFill>
                <a:schemeClr val="tx1"/>
              </a:solidFill>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A cryptographic hash function can be used to construct a </a:t>
            </a:r>
            <a:r>
              <a:rPr lang="en-US" sz="1200" b="1" kern="1200" dirty="0">
                <a:solidFill>
                  <a:schemeClr val="tx1"/>
                </a:solidFill>
                <a:effectLst/>
                <a:latin typeface="Arial" charset="0"/>
                <a:ea typeface="ＭＳ Ｐゴシック" charset="-128"/>
                <a:cs typeface="ＭＳ Ｐゴシック" charset="-128"/>
              </a:rPr>
              <a:t>pseudorandom function (PRF) </a:t>
            </a:r>
            <a:r>
              <a:rPr lang="en-US" sz="1200" kern="1200" dirty="0">
                <a:solidFill>
                  <a:schemeClr val="tx1"/>
                </a:solidFill>
                <a:effectLst/>
                <a:latin typeface="Arial" charset="0"/>
                <a:ea typeface="ＭＳ Ｐゴシック" charset="-128"/>
                <a:cs typeface="ＭＳ Ｐゴシック" charset="-128"/>
              </a:rPr>
              <a:t>or a </a:t>
            </a:r>
            <a:r>
              <a:rPr lang="en-US" sz="1200" b="1" kern="1200" dirty="0">
                <a:solidFill>
                  <a:schemeClr val="tx1"/>
                </a:solidFill>
                <a:effectLst/>
                <a:latin typeface="Arial" charset="0"/>
                <a:ea typeface="ＭＳ Ｐゴシック" charset="-128"/>
                <a:cs typeface="ＭＳ Ｐゴシック" charset="-128"/>
              </a:rPr>
              <a:t>pseudorandom number generator (PRNG)</a:t>
            </a:r>
            <a:r>
              <a:rPr lang="en-US" sz="1200" kern="1200" dirty="0">
                <a:solidFill>
                  <a:schemeClr val="tx1"/>
                </a:solidFill>
                <a:effectLst/>
                <a:latin typeface="Arial" charset="0"/>
                <a:ea typeface="ＭＳ Ｐゴシック" charset="-128"/>
                <a:cs typeface="ＭＳ Ｐゴシック" charset="-128"/>
              </a:rPr>
              <a:t>. A common application for a hash-based PRF is for the generation of symmetric keys. We discuss this application in Chapter 12. </a:t>
            </a:r>
            <a:endParaRPr lang="en-US" dirty="0"/>
          </a:p>
        </p:txBody>
      </p:sp>
      <p:sp>
        <p:nvSpPr>
          <p:cNvPr id="27652" name="Slide Number Placeholder 3"/>
          <p:cNvSpPr>
            <a:spLocks noGrp="1"/>
          </p:cNvSpPr>
          <p:nvPr>
            <p:ph type="sldNum" sz="quarter" idx="5"/>
          </p:nvPr>
        </p:nvSpPr>
        <p:spPr>
          <a:noFill/>
        </p:spPr>
        <p:txBody>
          <a:bodyPr/>
          <a:lstStyle/>
          <a:p>
            <a:fld id="{FE1005E5-5BE9-0143-A839-41D2A42A8678}" type="slidenum">
              <a:rPr lang="en-AU" smtClean="0">
                <a:latin typeface="Arial" pitchFamily="-84" charset="0"/>
              </a:rPr>
              <a:pPr/>
              <a:t>7</a:t>
            </a:fld>
            <a:endParaRPr lang="en-AU" dirty="0">
              <a:latin typeface="Arial" pitchFamily="-8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F083C93D-5C5A-4744-A0DC-99C7F76052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4A066A4-20A8-4A24-8195-EAE610D1CCF5}" type="slidenum">
              <a:rPr lang="en-AU" altLang="it-IT"/>
              <a:pPr>
                <a:spcBef>
                  <a:spcPct val="0"/>
                </a:spcBef>
              </a:pPr>
              <a:t>8</a:t>
            </a:fld>
            <a:endParaRPr lang="en-AU" altLang="it-IT"/>
          </a:p>
        </p:txBody>
      </p:sp>
      <p:sp>
        <p:nvSpPr>
          <p:cNvPr id="20483" name="Rectangle 2">
            <a:extLst>
              <a:ext uri="{FF2B5EF4-FFF2-40B4-BE49-F238E27FC236}">
                <a16:creationId xmlns:a16="http://schemas.microsoft.com/office/drawing/2014/main" id="{3FC2AB9B-7500-4416-ABF4-5826594D7772}"/>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E11C0F4-0E7A-4CDE-BF90-F1C465AC9B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it-IT">
                <a:latin typeface="Arial" panose="020B0604020202020204" pitchFamily="34" charset="0"/>
              </a:rPr>
              <a:t>Stallings </a:t>
            </a:r>
            <a:r>
              <a:rPr lang="en-US" altLang="it-IT">
                <a:latin typeface="Arial" panose="020B0604020202020204" pitchFamily="34" charset="0"/>
              </a:rPr>
              <a:t>Table 11.1 lists the generally accepted requirements for a cryptographic hash function. The first three properties are requirements for the practical application of a hash function. The fourth property, preimage (for a hash value </a:t>
            </a:r>
            <a:r>
              <a:rPr lang="en-US" altLang="it-IT" i="1">
                <a:latin typeface="Arial" panose="020B0604020202020204" pitchFamily="34" charset="0"/>
              </a:rPr>
              <a:t>h = H(x), </a:t>
            </a:r>
            <a:r>
              <a:rPr lang="en-US" altLang="it-IT">
                <a:latin typeface="Arial" panose="020B0604020202020204" pitchFamily="34" charset="0"/>
              </a:rPr>
              <a:t>we say that x is the </a:t>
            </a:r>
            <a:r>
              <a:rPr lang="en-US" altLang="it-IT" b="1">
                <a:latin typeface="Arial" panose="020B0604020202020204" pitchFamily="34" charset="0"/>
              </a:rPr>
              <a:t>preimage </a:t>
            </a:r>
            <a:r>
              <a:rPr lang="en-US" altLang="it-IT">
                <a:latin typeface="Arial" panose="020B0604020202020204" pitchFamily="34" charset="0"/>
              </a:rPr>
              <a:t>of</a:t>
            </a:r>
            <a:r>
              <a:rPr lang="en-US" altLang="it-IT" b="1">
                <a:latin typeface="Arial" panose="020B0604020202020204" pitchFamily="34" charset="0"/>
              </a:rPr>
              <a:t> </a:t>
            </a:r>
            <a:r>
              <a:rPr lang="en-US" altLang="it-IT" b="1" i="1">
                <a:latin typeface="Arial" panose="020B0604020202020204" pitchFamily="34" charset="0"/>
              </a:rPr>
              <a:t>h</a:t>
            </a:r>
            <a:r>
              <a:rPr lang="en-US" altLang="it-IT">
                <a:latin typeface="Arial" panose="020B0604020202020204" pitchFamily="34" charset="0"/>
              </a:rPr>
              <a:t>) resistant, is the one-way property: it is easy to generate a code given a message, but virtually impossible to generate a message given a code. This property is important if the authentication technique involves the use of a secret value (Figure 11.2c). The fifth property, second preimage resistant, guarantees that it is impossible to find an alternative message with the same hash value as a given message. This prevents forgery when an encrypted hash code is used (Figure 11.2b and Figure 11.3a). A hash function that satisfies the first five properties in Table 11.1 is referred to as a weak hash function. If the sixth property, collision resistant, is also satisfied, then it is referred to as a strong hash function. A strong hash function protects against an attack in which one party generates a message for another party to sign. The final requirement, </a:t>
            </a:r>
            <a:r>
              <a:rPr lang="en-US" altLang="it-IT" b="1">
                <a:latin typeface="Arial" panose="020B0604020202020204" pitchFamily="34" charset="0"/>
              </a:rPr>
              <a:t>pseudorandomness</a:t>
            </a:r>
            <a:r>
              <a:rPr lang="en-US" altLang="it-IT">
                <a:latin typeface="Arial" panose="020B0604020202020204" pitchFamily="34" charset="0"/>
              </a:rPr>
              <a:t>, has not traditionally been listed as a requirement of cryptographic hash functions, but is more or less implied.</a:t>
            </a:r>
            <a:endParaRPr lang="en-AU" altLang="it-IT">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Arial" charset="0"/>
                <a:ea typeface="ＭＳ Ｐゴシック" charset="-128"/>
                <a:cs typeface="ＭＳ Ｐゴシック" charset="-128"/>
              </a:rPr>
              <a:t> Figure 11.6 shows the relationships among the three resistant properties.</a:t>
            </a:r>
          </a:p>
          <a:p>
            <a:r>
              <a:rPr lang="en-US" sz="1200" kern="1200" baseline="0" dirty="0">
                <a:solidFill>
                  <a:schemeClr val="tx1"/>
                </a:solidFill>
                <a:latin typeface="Arial" charset="0"/>
                <a:ea typeface="ＭＳ Ｐゴシック" charset="-128"/>
                <a:cs typeface="ＭＳ Ｐゴシック" charset="-128"/>
              </a:rPr>
              <a:t>A function that is collision resistant is also second preimage resistant, but the</a:t>
            </a:r>
          </a:p>
          <a:p>
            <a:r>
              <a:rPr lang="en-US" sz="1200" kern="1200" baseline="0" dirty="0">
                <a:solidFill>
                  <a:schemeClr val="tx1"/>
                </a:solidFill>
                <a:latin typeface="Arial" charset="0"/>
                <a:ea typeface="ＭＳ Ｐゴシック" charset="-128"/>
                <a:cs typeface="ＭＳ Ｐゴシック" charset="-128"/>
              </a:rPr>
              <a:t>reverse is not necessarily true. A function can be collision resistant but not preimage</a:t>
            </a:r>
          </a:p>
          <a:p>
            <a:r>
              <a:rPr lang="en-US" sz="1200" kern="1200" baseline="0" dirty="0">
                <a:solidFill>
                  <a:schemeClr val="tx1"/>
                </a:solidFill>
                <a:latin typeface="Arial" charset="0"/>
                <a:ea typeface="ＭＳ Ｐゴシック" charset="-128"/>
                <a:cs typeface="ＭＳ Ｐゴシック" charset="-128"/>
              </a:rPr>
              <a:t>resistant and vice versa. A function can be preimage resistant but not second</a:t>
            </a:r>
          </a:p>
          <a:p>
            <a:r>
              <a:rPr lang="en-US" sz="1200" kern="1200" baseline="0" dirty="0">
                <a:solidFill>
                  <a:schemeClr val="tx1"/>
                </a:solidFill>
                <a:latin typeface="Arial" charset="0"/>
                <a:ea typeface="ＭＳ Ｐゴシック" charset="-128"/>
                <a:cs typeface="ＭＳ Ｐゴシック" charset="-128"/>
              </a:rPr>
              <a:t>preimage resistant and vice versa. See [MENE97] for a discussion.</a:t>
            </a:r>
            <a:endParaRPr lang="en-US" dirty="0"/>
          </a:p>
        </p:txBody>
      </p:sp>
      <p:sp>
        <p:nvSpPr>
          <p:cNvPr id="4" name="Slide Number Placeholder 3"/>
          <p:cNvSpPr>
            <a:spLocks noGrp="1"/>
          </p:cNvSpPr>
          <p:nvPr>
            <p:ph type="sldNum" sz="quarter" idx="10"/>
          </p:nvPr>
        </p:nvSpPr>
        <p:spPr/>
        <p:txBody>
          <a:bodyPr/>
          <a:lstStyle/>
          <a:p>
            <a:pPr>
              <a:defRPr/>
            </a:pPr>
            <a:fld id="{E83E65D8-9B49-EC43-BBB1-0F187E663737}" type="slidenum">
              <a:rPr lang="en-AU" smtClean="0"/>
              <a:pPr>
                <a:defRPr/>
              </a:pPr>
              <a:t>9</a:t>
            </a:fld>
            <a:endParaRPr lang="en-A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Arial" charset="0"/>
                <a:ea typeface="ＭＳ Ｐゴシック" charset="-128"/>
                <a:cs typeface="ＭＳ Ｐゴシック" charset="-128"/>
              </a:rPr>
              <a:t> Table 11.2 shows the resistant properties required for various hash function</a:t>
            </a:r>
          </a:p>
          <a:p>
            <a:r>
              <a:rPr lang="en-US" sz="1200" kern="1200" baseline="0" dirty="0">
                <a:solidFill>
                  <a:schemeClr val="tx1"/>
                </a:solidFill>
                <a:latin typeface="Arial" charset="0"/>
                <a:ea typeface="ＭＳ Ｐゴシック" charset="-128"/>
                <a:cs typeface="ＭＳ Ｐゴシック" charset="-128"/>
              </a:rPr>
              <a:t>applications.</a:t>
            </a:r>
            <a:endParaRPr lang="en-US" dirty="0"/>
          </a:p>
        </p:txBody>
      </p:sp>
      <p:sp>
        <p:nvSpPr>
          <p:cNvPr id="4" name="Slide Number Placeholder 3"/>
          <p:cNvSpPr>
            <a:spLocks noGrp="1"/>
          </p:cNvSpPr>
          <p:nvPr>
            <p:ph type="sldNum" sz="quarter" idx="10"/>
          </p:nvPr>
        </p:nvSpPr>
        <p:spPr/>
        <p:txBody>
          <a:bodyPr/>
          <a:lstStyle/>
          <a:p>
            <a:pPr>
              <a:defRPr/>
            </a:pPr>
            <a:fld id="{E83E65D8-9B49-EC43-BBB1-0F187E663737}" type="slidenum">
              <a:rPr lang="en-AU" smtClean="0"/>
              <a:pPr>
                <a:defRPr/>
              </a:pPr>
              <a:t>10</a:t>
            </a:fld>
            <a:endParaRPr lang="en-A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ln/>
        </p:spPr>
      </p:sp>
      <p:sp>
        <p:nvSpPr>
          <p:cNvPr id="33795" name="Notes Placeholder 2"/>
          <p:cNvSpPr>
            <a:spLocks noGrp="1"/>
          </p:cNvSpPr>
          <p:nvPr>
            <p:ph type="body" idx="1"/>
          </p:nvPr>
        </p:nvSpPr>
        <p:spPr>
          <a:xfrm>
            <a:off x="457200" y="4343400"/>
            <a:ext cx="6019800" cy="4341813"/>
          </a:xfrm>
          <a:noFill/>
          <a:ln/>
        </p:spPr>
        <p:txBody>
          <a:bodyPr/>
          <a:lstStyle/>
          <a:p>
            <a:r>
              <a:rPr lang="en-US" sz="1200" kern="1200" baseline="0" dirty="0">
                <a:solidFill>
                  <a:schemeClr val="tx1"/>
                </a:solidFill>
                <a:latin typeface="Arial" charset="0"/>
                <a:ea typeface="ＭＳ Ｐゴシック" charset="-128"/>
                <a:cs typeface="ＭＳ Ｐゴシック" charset="-128"/>
              </a:rPr>
              <a:t> As with encryption algorithms, there are two categories of attacks on hash</a:t>
            </a:r>
          </a:p>
          <a:p>
            <a:r>
              <a:rPr lang="en-US" sz="1200" kern="1200" baseline="0" dirty="0">
                <a:solidFill>
                  <a:schemeClr val="tx1"/>
                </a:solidFill>
                <a:latin typeface="Arial" charset="0"/>
                <a:ea typeface="ＭＳ Ｐゴシック" charset="-128"/>
                <a:cs typeface="ＭＳ Ｐゴシック" charset="-128"/>
              </a:rPr>
              <a:t>functions: brute-force attacks and cryptanalysis. A brute-force attack does not depend on the specific algorithm but depends only on bit length. In the case of a hash function, a brute-force attack depends only on the bit length of the hash value. A cryptanalysis, in contrast, is an attack based on weaknesses in a particular cryptographic algorithm. </a:t>
            </a:r>
          </a:p>
          <a:p>
            <a:endParaRPr lang="en-US" sz="1200" kern="1200" baseline="0" dirty="0">
              <a:solidFill>
                <a:schemeClr val="tx1"/>
              </a:solidFill>
              <a:latin typeface="Arial" charset="0"/>
              <a:ea typeface="ＭＳ Ｐゴシック" charset="-128"/>
              <a:cs typeface="ＭＳ Ｐゴシック" charset="-128"/>
            </a:endParaRPr>
          </a:p>
          <a:p>
            <a:endParaRPr lang="en-US" sz="1200" kern="1200" baseline="0" dirty="0">
              <a:solidFill>
                <a:schemeClr val="tx1"/>
              </a:solidFill>
              <a:latin typeface="Arial" charset="0"/>
              <a:ea typeface="ＭＳ Ｐゴシック" charset="-128"/>
              <a:cs typeface="ＭＳ Ｐゴシック" charset="-128"/>
            </a:endParaRPr>
          </a:p>
          <a:p>
            <a:endParaRPr lang="en-US" sz="1200" kern="1200" baseline="0" dirty="0">
              <a:solidFill>
                <a:schemeClr val="tx1"/>
              </a:solidFill>
              <a:latin typeface="Arial" charset="0"/>
              <a:ea typeface="ＭＳ Ｐゴシック" charset="-128"/>
              <a:cs typeface="ＭＳ Ｐゴシック" charset="-128"/>
            </a:endParaRPr>
          </a:p>
          <a:p>
            <a:endParaRPr lang="en-US" dirty="0">
              <a:latin typeface="Arial" pitchFamily="-84" charset="0"/>
              <a:ea typeface="ＭＳ Ｐゴシック" pitchFamily="-84" charset="-128"/>
              <a:cs typeface="ＭＳ Ｐゴシック" pitchFamily="-84" charset="-128"/>
            </a:endParaRPr>
          </a:p>
        </p:txBody>
      </p:sp>
      <p:sp>
        <p:nvSpPr>
          <p:cNvPr id="33796" name="Slide Number Placeholder 3"/>
          <p:cNvSpPr>
            <a:spLocks noGrp="1"/>
          </p:cNvSpPr>
          <p:nvPr>
            <p:ph type="sldNum" sz="quarter" idx="5"/>
          </p:nvPr>
        </p:nvSpPr>
        <p:spPr>
          <a:noFill/>
        </p:spPr>
        <p:txBody>
          <a:bodyPr/>
          <a:lstStyle/>
          <a:p>
            <a:fld id="{56DF2600-5D05-8E4F-A181-08737FF03C5F}" type="slidenum">
              <a:rPr lang="en-AU" smtClean="0">
                <a:latin typeface="Arial" pitchFamily="-84" charset="0"/>
              </a:rPr>
              <a:pPr/>
              <a:t>12</a:t>
            </a:fld>
            <a:endParaRPr lang="en-AU" dirty="0">
              <a:latin typeface="Arial" pitchFamily="-8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C5A130C-99EE-4D5B-AFC1-043842A4EB53}"/>
              </a:ext>
            </a:extLst>
          </p:cNvPr>
          <p:cNvSpPr>
            <a:spLocks noGrp="1"/>
          </p:cNvSpPr>
          <p:nvPr>
            <p:ph type="dt" sz="half" idx="10"/>
          </p:nvPr>
        </p:nvSpPr>
        <p:spPr/>
        <p:txBody>
          <a:bodyPr/>
          <a:lstStyle>
            <a:lvl1pPr>
              <a:defRPr/>
            </a:lvl1pPr>
          </a:lstStyle>
          <a:p>
            <a:pPr>
              <a:defRPr/>
            </a:pPr>
            <a:endParaRPr lang="en-US"/>
          </a:p>
        </p:txBody>
      </p:sp>
      <p:sp>
        <p:nvSpPr>
          <p:cNvPr id="5" name="Segnaposto piè di pagina 4">
            <a:extLst>
              <a:ext uri="{FF2B5EF4-FFF2-40B4-BE49-F238E27FC236}">
                <a16:creationId xmlns:a16="http://schemas.microsoft.com/office/drawing/2014/main" id="{223F8203-21D8-42CC-BA14-8C8E05BACE9C}"/>
              </a:ext>
            </a:extLst>
          </p:cNvPr>
          <p:cNvSpPr>
            <a:spLocks noGrp="1"/>
          </p:cNvSpPr>
          <p:nvPr>
            <p:ph type="ftr" sz="quarter" idx="11"/>
          </p:nvPr>
        </p:nvSpPr>
        <p:spPr/>
        <p:txBody>
          <a:bodyPr/>
          <a:lstStyle>
            <a:lvl1pPr>
              <a:defRPr/>
            </a:lvl1pPr>
          </a:lstStyle>
          <a:p>
            <a:pPr>
              <a:defRPr/>
            </a:pPr>
            <a:endParaRPr lang="en-US"/>
          </a:p>
        </p:txBody>
      </p:sp>
      <p:sp>
        <p:nvSpPr>
          <p:cNvPr id="6" name="Segnaposto numero diapositiva 5">
            <a:extLst>
              <a:ext uri="{FF2B5EF4-FFF2-40B4-BE49-F238E27FC236}">
                <a16:creationId xmlns:a16="http://schemas.microsoft.com/office/drawing/2014/main" id="{07782A59-5B9B-4619-9B50-3DC5897EE110}"/>
              </a:ext>
            </a:extLst>
          </p:cNvPr>
          <p:cNvSpPr>
            <a:spLocks noGrp="1"/>
          </p:cNvSpPr>
          <p:nvPr>
            <p:ph type="sldNum" sz="quarter" idx="12"/>
          </p:nvPr>
        </p:nvSpPr>
        <p:spPr/>
        <p:txBody>
          <a:bodyPr/>
          <a:lstStyle>
            <a:lvl1pPr>
              <a:defRPr/>
            </a:lvl1pPr>
          </a:lstStyle>
          <a:p>
            <a:fld id="{35B6B5E5-0A0C-4110-9CCD-BB683BB65261}" type="slidenum">
              <a:rPr lang="en-US" altLang="it-IT"/>
              <a:pPr/>
              <a:t>‹#›</a:t>
            </a:fld>
            <a:endParaRPr lang="en-US" altLang="it-IT"/>
          </a:p>
        </p:txBody>
      </p:sp>
    </p:spTree>
    <p:extLst>
      <p:ext uri="{BB962C8B-B14F-4D97-AF65-F5344CB8AC3E}">
        <p14:creationId xmlns:p14="http://schemas.microsoft.com/office/powerpoint/2010/main" val="87901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29D694B-8AAD-4B79-9EA0-31B56960620C}"/>
              </a:ext>
            </a:extLst>
          </p:cNvPr>
          <p:cNvSpPr>
            <a:spLocks noGrp="1"/>
          </p:cNvSpPr>
          <p:nvPr>
            <p:ph type="dt" sz="half" idx="10"/>
          </p:nvPr>
        </p:nvSpPr>
        <p:spPr/>
        <p:txBody>
          <a:bodyPr/>
          <a:lstStyle>
            <a:lvl1pPr>
              <a:defRPr/>
            </a:lvl1pPr>
          </a:lstStyle>
          <a:p>
            <a:pPr>
              <a:defRPr/>
            </a:pPr>
            <a:endParaRPr lang="en-US"/>
          </a:p>
        </p:txBody>
      </p:sp>
      <p:sp>
        <p:nvSpPr>
          <p:cNvPr id="5" name="Segnaposto piè di pagina 4">
            <a:extLst>
              <a:ext uri="{FF2B5EF4-FFF2-40B4-BE49-F238E27FC236}">
                <a16:creationId xmlns:a16="http://schemas.microsoft.com/office/drawing/2014/main" id="{A48B93EB-1CED-4818-A578-BB2A969183E4}"/>
              </a:ext>
            </a:extLst>
          </p:cNvPr>
          <p:cNvSpPr>
            <a:spLocks noGrp="1"/>
          </p:cNvSpPr>
          <p:nvPr>
            <p:ph type="ftr" sz="quarter" idx="11"/>
          </p:nvPr>
        </p:nvSpPr>
        <p:spPr/>
        <p:txBody>
          <a:bodyPr/>
          <a:lstStyle>
            <a:lvl1pPr>
              <a:defRPr/>
            </a:lvl1pPr>
          </a:lstStyle>
          <a:p>
            <a:pPr>
              <a:defRPr/>
            </a:pPr>
            <a:endParaRPr lang="en-US"/>
          </a:p>
        </p:txBody>
      </p:sp>
      <p:sp>
        <p:nvSpPr>
          <p:cNvPr id="6" name="Segnaposto numero diapositiva 5">
            <a:extLst>
              <a:ext uri="{FF2B5EF4-FFF2-40B4-BE49-F238E27FC236}">
                <a16:creationId xmlns:a16="http://schemas.microsoft.com/office/drawing/2014/main" id="{80C7B5C1-856D-4611-9AFA-BFC49BA1ACBD}"/>
              </a:ext>
            </a:extLst>
          </p:cNvPr>
          <p:cNvSpPr>
            <a:spLocks noGrp="1"/>
          </p:cNvSpPr>
          <p:nvPr>
            <p:ph type="sldNum" sz="quarter" idx="12"/>
          </p:nvPr>
        </p:nvSpPr>
        <p:spPr/>
        <p:txBody>
          <a:bodyPr/>
          <a:lstStyle>
            <a:lvl1pPr>
              <a:defRPr/>
            </a:lvl1pPr>
          </a:lstStyle>
          <a:p>
            <a:fld id="{F82ACD6F-562D-47C4-85E5-F5CA244BDCE2}" type="slidenum">
              <a:rPr lang="en-US" altLang="it-IT"/>
              <a:pPr/>
              <a:t>‹#›</a:t>
            </a:fld>
            <a:endParaRPr lang="en-US" altLang="it-IT"/>
          </a:p>
        </p:txBody>
      </p:sp>
    </p:spTree>
    <p:extLst>
      <p:ext uri="{BB962C8B-B14F-4D97-AF65-F5344CB8AC3E}">
        <p14:creationId xmlns:p14="http://schemas.microsoft.com/office/powerpoint/2010/main" val="3782786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3EC2D08-52EB-4925-8E03-567A8F582E74}"/>
              </a:ext>
            </a:extLst>
          </p:cNvPr>
          <p:cNvSpPr>
            <a:spLocks noGrp="1"/>
          </p:cNvSpPr>
          <p:nvPr>
            <p:ph type="dt" sz="half" idx="10"/>
          </p:nvPr>
        </p:nvSpPr>
        <p:spPr/>
        <p:txBody>
          <a:bodyPr/>
          <a:lstStyle>
            <a:lvl1pPr>
              <a:defRPr/>
            </a:lvl1pPr>
          </a:lstStyle>
          <a:p>
            <a:pPr>
              <a:defRPr/>
            </a:pPr>
            <a:endParaRPr lang="en-US"/>
          </a:p>
        </p:txBody>
      </p:sp>
      <p:sp>
        <p:nvSpPr>
          <p:cNvPr id="5" name="Segnaposto piè di pagina 4">
            <a:extLst>
              <a:ext uri="{FF2B5EF4-FFF2-40B4-BE49-F238E27FC236}">
                <a16:creationId xmlns:a16="http://schemas.microsoft.com/office/drawing/2014/main" id="{B3934AA2-6F49-471F-87DF-57AFB06DEA51}"/>
              </a:ext>
            </a:extLst>
          </p:cNvPr>
          <p:cNvSpPr>
            <a:spLocks noGrp="1"/>
          </p:cNvSpPr>
          <p:nvPr>
            <p:ph type="ftr" sz="quarter" idx="11"/>
          </p:nvPr>
        </p:nvSpPr>
        <p:spPr/>
        <p:txBody>
          <a:bodyPr/>
          <a:lstStyle>
            <a:lvl1pPr>
              <a:defRPr/>
            </a:lvl1pPr>
          </a:lstStyle>
          <a:p>
            <a:pPr>
              <a:defRPr/>
            </a:pPr>
            <a:endParaRPr lang="en-US"/>
          </a:p>
        </p:txBody>
      </p:sp>
      <p:sp>
        <p:nvSpPr>
          <p:cNvPr id="6" name="Segnaposto numero diapositiva 5">
            <a:extLst>
              <a:ext uri="{FF2B5EF4-FFF2-40B4-BE49-F238E27FC236}">
                <a16:creationId xmlns:a16="http://schemas.microsoft.com/office/drawing/2014/main" id="{A520547A-00EF-4A6C-A21E-B5E0F7602D66}"/>
              </a:ext>
            </a:extLst>
          </p:cNvPr>
          <p:cNvSpPr>
            <a:spLocks noGrp="1"/>
          </p:cNvSpPr>
          <p:nvPr>
            <p:ph type="sldNum" sz="quarter" idx="12"/>
          </p:nvPr>
        </p:nvSpPr>
        <p:spPr/>
        <p:txBody>
          <a:bodyPr/>
          <a:lstStyle>
            <a:lvl1pPr>
              <a:defRPr/>
            </a:lvl1pPr>
          </a:lstStyle>
          <a:p>
            <a:fld id="{73C1761A-5440-4DB4-A90A-5084680A4E72}" type="slidenum">
              <a:rPr lang="en-US" altLang="it-IT"/>
              <a:pPr/>
              <a:t>‹#›</a:t>
            </a:fld>
            <a:endParaRPr lang="en-US" altLang="it-IT"/>
          </a:p>
        </p:txBody>
      </p:sp>
    </p:spTree>
    <p:extLst>
      <p:ext uri="{BB962C8B-B14F-4D97-AF65-F5344CB8AC3E}">
        <p14:creationId xmlns:p14="http://schemas.microsoft.com/office/powerpoint/2010/main" val="2918676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B4C47BD-1CF9-4496-97FC-7CF11D065212}"/>
              </a:ext>
            </a:extLst>
          </p:cNvPr>
          <p:cNvSpPr>
            <a:spLocks noGrp="1"/>
          </p:cNvSpPr>
          <p:nvPr>
            <p:ph type="dt" sz="half" idx="10"/>
          </p:nvPr>
        </p:nvSpPr>
        <p:spPr/>
        <p:txBody>
          <a:bodyPr/>
          <a:lstStyle>
            <a:lvl1pPr>
              <a:defRPr/>
            </a:lvl1pPr>
          </a:lstStyle>
          <a:p>
            <a:pPr>
              <a:defRPr/>
            </a:pPr>
            <a:endParaRPr lang="en-US"/>
          </a:p>
        </p:txBody>
      </p:sp>
      <p:sp>
        <p:nvSpPr>
          <p:cNvPr id="5" name="Segnaposto piè di pagina 4">
            <a:extLst>
              <a:ext uri="{FF2B5EF4-FFF2-40B4-BE49-F238E27FC236}">
                <a16:creationId xmlns:a16="http://schemas.microsoft.com/office/drawing/2014/main" id="{0538C3F3-E6C4-4551-BCCB-C99AF13E537A}"/>
              </a:ext>
            </a:extLst>
          </p:cNvPr>
          <p:cNvSpPr>
            <a:spLocks noGrp="1"/>
          </p:cNvSpPr>
          <p:nvPr>
            <p:ph type="ftr" sz="quarter" idx="11"/>
          </p:nvPr>
        </p:nvSpPr>
        <p:spPr/>
        <p:txBody>
          <a:bodyPr/>
          <a:lstStyle>
            <a:lvl1pPr>
              <a:defRPr/>
            </a:lvl1pPr>
          </a:lstStyle>
          <a:p>
            <a:pPr>
              <a:defRPr/>
            </a:pPr>
            <a:endParaRPr lang="en-US"/>
          </a:p>
        </p:txBody>
      </p:sp>
      <p:sp>
        <p:nvSpPr>
          <p:cNvPr id="6" name="Segnaposto numero diapositiva 5">
            <a:extLst>
              <a:ext uri="{FF2B5EF4-FFF2-40B4-BE49-F238E27FC236}">
                <a16:creationId xmlns:a16="http://schemas.microsoft.com/office/drawing/2014/main" id="{B0875E8A-A533-468E-B240-5BEADE20F0C7}"/>
              </a:ext>
            </a:extLst>
          </p:cNvPr>
          <p:cNvSpPr>
            <a:spLocks noGrp="1"/>
          </p:cNvSpPr>
          <p:nvPr>
            <p:ph type="sldNum" sz="quarter" idx="12"/>
          </p:nvPr>
        </p:nvSpPr>
        <p:spPr/>
        <p:txBody>
          <a:bodyPr/>
          <a:lstStyle>
            <a:lvl1pPr>
              <a:defRPr/>
            </a:lvl1pPr>
          </a:lstStyle>
          <a:p>
            <a:fld id="{A8608ED0-EEC7-4D42-86DB-8235C5B11765}" type="slidenum">
              <a:rPr lang="en-US" altLang="it-IT"/>
              <a:pPr/>
              <a:t>‹#›</a:t>
            </a:fld>
            <a:endParaRPr lang="en-US" altLang="it-IT"/>
          </a:p>
        </p:txBody>
      </p:sp>
    </p:spTree>
    <p:extLst>
      <p:ext uri="{BB962C8B-B14F-4D97-AF65-F5344CB8AC3E}">
        <p14:creationId xmlns:p14="http://schemas.microsoft.com/office/powerpoint/2010/main" val="351715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EC217D69-1D83-406F-95B8-BD4831D2C39B}"/>
              </a:ext>
            </a:extLst>
          </p:cNvPr>
          <p:cNvSpPr>
            <a:spLocks noGrp="1"/>
          </p:cNvSpPr>
          <p:nvPr>
            <p:ph type="dt" sz="half" idx="10"/>
          </p:nvPr>
        </p:nvSpPr>
        <p:spPr/>
        <p:txBody>
          <a:bodyPr/>
          <a:lstStyle>
            <a:lvl1pPr>
              <a:defRPr/>
            </a:lvl1pPr>
          </a:lstStyle>
          <a:p>
            <a:pPr>
              <a:defRPr/>
            </a:pPr>
            <a:endParaRPr lang="en-US"/>
          </a:p>
        </p:txBody>
      </p:sp>
      <p:sp>
        <p:nvSpPr>
          <p:cNvPr id="5" name="Segnaposto piè di pagina 4">
            <a:extLst>
              <a:ext uri="{FF2B5EF4-FFF2-40B4-BE49-F238E27FC236}">
                <a16:creationId xmlns:a16="http://schemas.microsoft.com/office/drawing/2014/main" id="{973A73E0-41C2-4A27-94BB-BBAA6FE18900}"/>
              </a:ext>
            </a:extLst>
          </p:cNvPr>
          <p:cNvSpPr>
            <a:spLocks noGrp="1"/>
          </p:cNvSpPr>
          <p:nvPr>
            <p:ph type="ftr" sz="quarter" idx="11"/>
          </p:nvPr>
        </p:nvSpPr>
        <p:spPr/>
        <p:txBody>
          <a:bodyPr/>
          <a:lstStyle>
            <a:lvl1pPr>
              <a:defRPr/>
            </a:lvl1pPr>
          </a:lstStyle>
          <a:p>
            <a:pPr>
              <a:defRPr/>
            </a:pPr>
            <a:endParaRPr lang="en-US"/>
          </a:p>
        </p:txBody>
      </p:sp>
      <p:sp>
        <p:nvSpPr>
          <p:cNvPr id="6" name="Segnaposto numero diapositiva 5">
            <a:extLst>
              <a:ext uri="{FF2B5EF4-FFF2-40B4-BE49-F238E27FC236}">
                <a16:creationId xmlns:a16="http://schemas.microsoft.com/office/drawing/2014/main" id="{30A97B6B-A284-48A6-B2D8-2752360140A0}"/>
              </a:ext>
            </a:extLst>
          </p:cNvPr>
          <p:cNvSpPr>
            <a:spLocks noGrp="1"/>
          </p:cNvSpPr>
          <p:nvPr>
            <p:ph type="sldNum" sz="quarter" idx="12"/>
          </p:nvPr>
        </p:nvSpPr>
        <p:spPr/>
        <p:txBody>
          <a:bodyPr/>
          <a:lstStyle>
            <a:lvl1pPr>
              <a:defRPr/>
            </a:lvl1pPr>
          </a:lstStyle>
          <a:p>
            <a:fld id="{0170DEB4-BBB5-4BAA-9C9C-EFFFD5FC6660}" type="slidenum">
              <a:rPr lang="en-US" altLang="it-IT"/>
              <a:pPr/>
              <a:t>‹#›</a:t>
            </a:fld>
            <a:endParaRPr lang="en-US" altLang="it-IT"/>
          </a:p>
        </p:txBody>
      </p:sp>
    </p:spTree>
    <p:extLst>
      <p:ext uri="{BB962C8B-B14F-4D97-AF65-F5344CB8AC3E}">
        <p14:creationId xmlns:p14="http://schemas.microsoft.com/office/powerpoint/2010/main" val="275316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31D56621-EFFB-45DF-B53E-7FE9470D91B1}"/>
              </a:ext>
            </a:extLst>
          </p:cNvPr>
          <p:cNvSpPr>
            <a:spLocks noGrp="1"/>
          </p:cNvSpPr>
          <p:nvPr>
            <p:ph type="dt" sz="half" idx="10"/>
          </p:nvPr>
        </p:nvSpPr>
        <p:spPr/>
        <p:txBody>
          <a:bodyPr/>
          <a:lstStyle>
            <a:lvl1pPr>
              <a:defRPr/>
            </a:lvl1pPr>
          </a:lstStyle>
          <a:p>
            <a:pPr>
              <a:defRPr/>
            </a:pPr>
            <a:endParaRPr lang="en-US"/>
          </a:p>
        </p:txBody>
      </p:sp>
      <p:sp>
        <p:nvSpPr>
          <p:cNvPr id="6" name="Segnaposto piè di pagina 4">
            <a:extLst>
              <a:ext uri="{FF2B5EF4-FFF2-40B4-BE49-F238E27FC236}">
                <a16:creationId xmlns:a16="http://schemas.microsoft.com/office/drawing/2014/main" id="{D6F452F2-2F7D-4D81-9144-285880C145AC}"/>
              </a:ext>
            </a:extLst>
          </p:cNvPr>
          <p:cNvSpPr>
            <a:spLocks noGrp="1"/>
          </p:cNvSpPr>
          <p:nvPr>
            <p:ph type="ftr" sz="quarter" idx="11"/>
          </p:nvPr>
        </p:nvSpPr>
        <p:spPr/>
        <p:txBody>
          <a:bodyPr/>
          <a:lstStyle>
            <a:lvl1pPr>
              <a:defRPr/>
            </a:lvl1pPr>
          </a:lstStyle>
          <a:p>
            <a:pPr>
              <a:defRPr/>
            </a:pPr>
            <a:endParaRPr lang="en-US"/>
          </a:p>
        </p:txBody>
      </p:sp>
      <p:sp>
        <p:nvSpPr>
          <p:cNvPr id="7" name="Segnaposto numero diapositiva 5">
            <a:extLst>
              <a:ext uri="{FF2B5EF4-FFF2-40B4-BE49-F238E27FC236}">
                <a16:creationId xmlns:a16="http://schemas.microsoft.com/office/drawing/2014/main" id="{B02669AB-2B4E-4A9D-AA0D-E77B85E51F01}"/>
              </a:ext>
            </a:extLst>
          </p:cNvPr>
          <p:cNvSpPr>
            <a:spLocks noGrp="1"/>
          </p:cNvSpPr>
          <p:nvPr>
            <p:ph type="sldNum" sz="quarter" idx="12"/>
          </p:nvPr>
        </p:nvSpPr>
        <p:spPr/>
        <p:txBody>
          <a:bodyPr/>
          <a:lstStyle>
            <a:lvl1pPr>
              <a:defRPr/>
            </a:lvl1pPr>
          </a:lstStyle>
          <a:p>
            <a:fld id="{0E28248F-CF79-43BB-9DC4-5EA0AF866EB8}" type="slidenum">
              <a:rPr lang="en-US" altLang="it-IT"/>
              <a:pPr/>
              <a:t>‹#›</a:t>
            </a:fld>
            <a:endParaRPr lang="en-US" altLang="it-IT"/>
          </a:p>
        </p:txBody>
      </p:sp>
    </p:spTree>
    <p:extLst>
      <p:ext uri="{BB962C8B-B14F-4D97-AF65-F5344CB8AC3E}">
        <p14:creationId xmlns:p14="http://schemas.microsoft.com/office/powerpoint/2010/main" val="1684571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1CB55AD9-02D3-44F6-82DF-46E663F31A70}"/>
              </a:ext>
            </a:extLst>
          </p:cNvPr>
          <p:cNvSpPr>
            <a:spLocks noGrp="1"/>
          </p:cNvSpPr>
          <p:nvPr>
            <p:ph type="dt" sz="half" idx="10"/>
          </p:nvPr>
        </p:nvSpPr>
        <p:spPr/>
        <p:txBody>
          <a:bodyPr/>
          <a:lstStyle>
            <a:lvl1pPr>
              <a:defRPr/>
            </a:lvl1pPr>
          </a:lstStyle>
          <a:p>
            <a:pPr>
              <a:defRPr/>
            </a:pPr>
            <a:endParaRPr lang="en-US"/>
          </a:p>
        </p:txBody>
      </p:sp>
      <p:sp>
        <p:nvSpPr>
          <p:cNvPr id="8" name="Segnaposto piè di pagina 4">
            <a:extLst>
              <a:ext uri="{FF2B5EF4-FFF2-40B4-BE49-F238E27FC236}">
                <a16:creationId xmlns:a16="http://schemas.microsoft.com/office/drawing/2014/main" id="{A3562FAB-2777-4C2A-84AB-DB9E90259C9B}"/>
              </a:ext>
            </a:extLst>
          </p:cNvPr>
          <p:cNvSpPr>
            <a:spLocks noGrp="1"/>
          </p:cNvSpPr>
          <p:nvPr>
            <p:ph type="ftr" sz="quarter" idx="11"/>
          </p:nvPr>
        </p:nvSpPr>
        <p:spPr/>
        <p:txBody>
          <a:bodyPr/>
          <a:lstStyle>
            <a:lvl1pPr>
              <a:defRPr/>
            </a:lvl1pPr>
          </a:lstStyle>
          <a:p>
            <a:pPr>
              <a:defRPr/>
            </a:pPr>
            <a:endParaRPr lang="en-US"/>
          </a:p>
        </p:txBody>
      </p:sp>
      <p:sp>
        <p:nvSpPr>
          <p:cNvPr id="9" name="Segnaposto numero diapositiva 5">
            <a:extLst>
              <a:ext uri="{FF2B5EF4-FFF2-40B4-BE49-F238E27FC236}">
                <a16:creationId xmlns:a16="http://schemas.microsoft.com/office/drawing/2014/main" id="{C9C217F0-052E-41C1-97CF-BB50FAAFDA4B}"/>
              </a:ext>
            </a:extLst>
          </p:cNvPr>
          <p:cNvSpPr>
            <a:spLocks noGrp="1"/>
          </p:cNvSpPr>
          <p:nvPr>
            <p:ph type="sldNum" sz="quarter" idx="12"/>
          </p:nvPr>
        </p:nvSpPr>
        <p:spPr/>
        <p:txBody>
          <a:bodyPr/>
          <a:lstStyle>
            <a:lvl1pPr>
              <a:defRPr/>
            </a:lvl1pPr>
          </a:lstStyle>
          <a:p>
            <a:fld id="{BF55A76A-C6BD-404A-A902-0BF4D1A67D21}" type="slidenum">
              <a:rPr lang="en-US" altLang="it-IT"/>
              <a:pPr/>
              <a:t>‹#›</a:t>
            </a:fld>
            <a:endParaRPr lang="en-US" altLang="it-IT"/>
          </a:p>
        </p:txBody>
      </p:sp>
    </p:spTree>
    <p:extLst>
      <p:ext uri="{BB962C8B-B14F-4D97-AF65-F5344CB8AC3E}">
        <p14:creationId xmlns:p14="http://schemas.microsoft.com/office/powerpoint/2010/main" val="1098805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E3B635B7-CBD3-4C6F-A042-69A320DAA261}"/>
              </a:ext>
            </a:extLst>
          </p:cNvPr>
          <p:cNvSpPr>
            <a:spLocks noGrp="1"/>
          </p:cNvSpPr>
          <p:nvPr>
            <p:ph type="dt" sz="half" idx="10"/>
          </p:nvPr>
        </p:nvSpPr>
        <p:spPr/>
        <p:txBody>
          <a:bodyPr/>
          <a:lstStyle>
            <a:lvl1pPr>
              <a:defRPr/>
            </a:lvl1pPr>
          </a:lstStyle>
          <a:p>
            <a:pPr>
              <a:defRPr/>
            </a:pPr>
            <a:endParaRPr lang="en-US"/>
          </a:p>
        </p:txBody>
      </p:sp>
      <p:sp>
        <p:nvSpPr>
          <p:cNvPr id="4" name="Segnaposto piè di pagina 4">
            <a:extLst>
              <a:ext uri="{FF2B5EF4-FFF2-40B4-BE49-F238E27FC236}">
                <a16:creationId xmlns:a16="http://schemas.microsoft.com/office/drawing/2014/main" id="{2144275F-D09F-48E2-95C7-F2F834E10EC7}"/>
              </a:ext>
            </a:extLst>
          </p:cNvPr>
          <p:cNvSpPr>
            <a:spLocks noGrp="1"/>
          </p:cNvSpPr>
          <p:nvPr>
            <p:ph type="ftr" sz="quarter" idx="11"/>
          </p:nvPr>
        </p:nvSpPr>
        <p:spPr/>
        <p:txBody>
          <a:bodyPr/>
          <a:lstStyle>
            <a:lvl1pPr>
              <a:defRPr/>
            </a:lvl1pPr>
          </a:lstStyle>
          <a:p>
            <a:pPr>
              <a:defRPr/>
            </a:pPr>
            <a:endParaRPr lang="en-US"/>
          </a:p>
        </p:txBody>
      </p:sp>
      <p:sp>
        <p:nvSpPr>
          <p:cNvPr id="5" name="Segnaposto numero diapositiva 5">
            <a:extLst>
              <a:ext uri="{FF2B5EF4-FFF2-40B4-BE49-F238E27FC236}">
                <a16:creationId xmlns:a16="http://schemas.microsoft.com/office/drawing/2014/main" id="{C6D9AFA5-DB70-47D1-B20D-5B5D54519224}"/>
              </a:ext>
            </a:extLst>
          </p:cNvPr>
          <p:cNvSpPr>
            <a:spLocks noGrp="1"/>
          </p:cNvSpPr>
          <p:nvPr>
            <p:ph type="sldNum" sz="quarter" idx="12"/>
          </p:nvPr>
        </p:nvSpPr>
        <p:spPr/>
        <p:txBody>
          <a:bodyPr/>
          <a:lstStyle>
            <a:lvl1pPr>
              <a:defRPr/>
            </a:lvl1pPr>
          </a:lstStyle>
          <a:p>
            <a:fld id="{83D63E6D-F06B-4725-ACD3-E3CE4F8FE01A}" type="slidenum">
              <a:rPr lang="en-US" altLang="it-IT"/>
              <a:pPr/>
              <a:t>‹#›</a:t>
            </a:fld>
            <a:endParaRPr lang="en-US" altLang="it-IT"/>
          </a:p>
        </p:txBody>
      </p:sp>
    </p:spTree>
    <p:extLst>
      <p:ext uri="{BB962C8B-B14F-4D97-AF65-F5344CB8AC3E}">
        <p14:creationId xmlns:p14="http://schemas.microsoft.com/office/powerpoint/2010/main" val="2901716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497243ED-9BFE-4886-93B8-687C0800B8FA}"/>
              </a:ext>
            </a:extLst>
          </p:cNvPr>
          <p:cNvSpPr>
            <a:spLocks noGrp="1"/>
          </p:cNvSpPr>
          <p:nvPr>
            <p:ph type="dt" sz="half" idx="10"/>
          </p:nvPr>
        </p:nvSpPr>
        <p:spPr/>
        <p:txBody>
          <a:bodyPr/>
          <a:lstStyle>
            <a:lvl1pPr>
              <a:defRPr/>
            </a:lvl1pPr>
          </a:lstStyle>
          <a:p>
            <a:pPr>
              <a:defRPr/>
            </a:pPr>
            <a:endParaRPr lang="en-US"/>
          </a:p>
        </p:txBody>
      </p:sp>
      <p:sp>
        <p:nvSpPr>
          <p:cNvPr id="3" name="Segnaposto piè di pagina 4">
            <a:extLst>
              <a:ext uri="{FF2B5EF4-FFF2-40B4-BE49-F238E27FC236}">
                <a16:creationId xmlns:a16="http://schemas.microsoft.com/office/drawing/2014/main" id="{71A2D91A-57BC-486E-A62C-BEC925297DFC}"/>
              </a:ext>
            </a:extLst>
          </p:cNvPr>
          <p:cNvSpPr>
            <a:spLocks noGrp="1"/>
          </p:cNvSpPr>
          <p:nvPr>
            <p:ph type="ftr" sz="quarter" idx="11"/>
          </p:nvPr>
        </p:nvSpPr>
        <p:spPr/>
        <p:txBody>
          <a:bodyPr/>
          <a:lstStyle>
            <a:lvl1pPr>
              <a:defRPr/>
            </a:lvl1pPr>
          </a:lstStyle>
          <a:p>
            <a:pPr>
              <a:defRPr/>
            </a:pPr>
            <a:endParaRPr lang="en-US"/>
          </a:p>
        </p:txBody>
      </p:sp>
      <p:sp>
        <p:nvSpPr>
          <p:cNvPr id="4" name="Segnaposto numero diapositiva 5">
            <a:extLst>
              <a:ext uri="{FF2B5EF4-FFF2-40B4-BE49-F238E27FC236}">
                <a16:creationId xmlns:a16="http://schemas.microsoft.com/office/drawing/2014/main" id="{AB91A54E-17F6-4A60-845D-2D65C671DB19}"/>
              </a:ext>
            </a:extLst>
          </p:cNvPr>
          <p:cNvSpPr>
            <a:spLocks noGrp="1"/>
          </p:cNvSpPr>
          <p:nvPr>
            <p:ph type="sldNum" sz="quarter" idx="12"/>
          </p:nvPr>
        </p:nvSpPr>
        <p:spPr/>
        <p:txBody>
          <a:bodyPr/>
          <a:lstStyle>
            <a:lvl1pPr>
              <a:defRPr/>
            </a:lvl1pPr>
          </a:lstStyle>
          <a:p>
            <a:fld id="{1FBEFB90-D02E-42CA-9E1F-02F3E270EAB0}" type="slidenum">
              <a:rPr lang="en-US" altLang="it-IT"/>
              <a:pPr/>
              <a:t>‹#›</a:t>
            </a:fld>
            <a:endParaRPr lang="en-US" altLang="it-IT"/>
          </a:p>
        </p:txBody>
      </p:sp>
    </p:spTree>
    <p:extLst>
      <p:ext uri="{BB962C8B-B14F-4D97-AF65-F5344CB8AC3E}">
        <p14:creationId xmlns:p14="http://schemas.microsoft.com/office/powerpoint/2010/main" val="1388279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901BF281-9225-4E5D-BB0D-833F93D961A3}"/>
              </a:ext>
            </a:extLst>
          </p:cNvPr>
          <p:cNvSpPr>
            <a:spLocks noGrp="1"/>
          </p:cNvSpPr>
          <p:nvPr>
            <p:ph type="dt" sz="half" idx="10"/>
          </p:nvPr>
        </p:nvSpPr>
        <p:spPr/>
        <p:txBody>
          <a:bodyPr/>
          <a:lstStyle>
            <a:lvl1pPr>
              <a:defRPr/>
            </a:lvl1pPr>
          </a:lstStyle>
          <a:p>
            <a:pPr>
              <a:defRPr/>
            </a:pPr>
            <a:endParaRPr lang="en-US"/>
          </a:p>
        </p:txBody>
      </p:sp>
      <p:sp>
        <p:nvSpPr>
          <p:cNvPr id="6" name="Segnaposto piè di pagina 4">
            <a:extLst>
              <a:ext uri="{FF2B5EF4-FFF2-40B4-BE49-F238E27FC236}">
                <a16:creationId xmlns:a16="http://schemas.microsoft.com/office/drawing/2014/main" id="{39799A7D-06B2-4072-BDB2-5F39AABF3651}"/>
              </a:ext>
            </a:extLst>
          </p:cNvPr>
          <p:cNvSpPr>
            <a:spLocks noGrp="1"/>
          </p:cNvSpPr>
          <p:nvPr>
            <p:ph type="ftr" sz="quarter" idx="11"/>
          </p:nvPr>
        </p:nvSpPr>
        <p:spPr/>
        <p:txBody>
          <a:bodyPr/>
          <a:lstStyle>
            <a:lvl1pPr>
              <a:defRPr/>
            </a:lvl1pPr>
          </a:lstStyle>
          <a:p>
            <a:pPr>
              <a:defRPr/>
            </a:pPr>
            <a:endParaRPr lang="en-US"/>
          </a:p>
        </p:txBody>
      </p:sp>
      <p:sp>
        <p:nvSpPr>
          <p:cNvPr id="7" name="Segnaposto numero diapositiva 5">
            <a:extLst>
              <a:ext uri="{FF2B5EF4-FFF2-40B4-BE49-F238E27FC236}">
                <a16:creationId xmlns:a16="http://schemas.microsoft.com/office/drawing/2014/main" id="{EEFE3979-547F-4C07-BE31-73D809FCFD21}"/>
              </a:ext>
            </a:extLst>
          </p:cNvPr>
          <p:cNvSpPr>
            <a:spLocks noGrp="1"/>
          </p:cNvSpPr>
          <p:nvPr>
            <p:ph type="sldNum" sz="quarter" idx="12"/>
          </p:nvPr>
        </p:nvSpPr>
        <p:spPr/>
        <p:txBody>
          <a:bodyPr/>
          <a:lstStyle>
            <a:lvl1pPr>
              <a:defRPr/>
            </a:lvl1pPr>
          </a:lstStyle>
          <a:p>
            <a:fld id="{0F1891EC-3884-46D0-A2C4-6367DD7C9D2C}" type="slidenum">
              <a:rPr lang="en-US" altLang="it-IT"/>
              <a:pPr/>
              <a:t>‹#›</a:t>
            </a:fld>
            <a:endParaRPr lang="en-US" altLang="it-IT"/>
          </a:p>
        </p:txBody>
      </p:sp>
    </p:spTree>
    <p:extLst>
      <p:ext uri="{BB962C8B-B14F-4D97-AF65-F5344CB8AC3E}">
        <p14:creationId xmlns:p14="http://schemas.microsoft.com/office/powerpoint/2010/main" val="722034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7D1FF0ED-B969-4435-BDE6-2A1A8E46F311}"/>
              </a:ext>
            </a:extLst>
          </p:cNvPr>
          <p:cNvSpPr>
            <a:spLocks noGrp="1"/>
          </p:cNvSpPr>
          <p:nvPr>
            <p:ph type="dt" sz="half" idx="10"/>
          </p:nvPr>
        </p:nvSpPr>
        <p:spPr/>
        <p:txBody>
          <a:bodyPr/>
          <a:lstStyle>
            <a:lvl1pPr>
              <a:defRPr/>
            </a:lvl1pPr>
          </a:lstStyle>
          <a:p>
            <a:pPr>
              <a:defRPr/>
            </a:pPr>
            <a:endParaRPr lang="en-US"/>
          </a:p>
        </p:txBody>
      </p:sp>
      <p:sp>
        <p:nvSpPr>
          <p:cNvPr id="6" name="Segnaposto piè di pagina 4">
            <a:extLst>
              <a:ext uri="{FF2B5EF4-FFF2-40B4-BE49-F238E27FC236}">
                <a16:creationId xmlns:a16="http://schemas.microsoft.com/office/drawing/2014/main" id="{FD48CDD2-84C7-4694-9CDF-2B3D76849A40}"/>
              </a:ext>
            </a:extLst>
          </p:cNvPr>
          <p:cNvSpPr>
            <a:spLocks noGrp="1"/>
          </p:cNvSpPr>
          <p:nvPr>
            <p:ph type="ftr" sz="quarter" idx="11"/>
          </p:nvPr>
        </p:nvSpPr>
        <p:spPr/>
        <p:txBody>
          <a:bodyPr/>
          <a:lstStyle>
            <a:lvl1pPr>
              <a:defRPr/>
            </a:lvl1pPr>
          </a:lstStyle>
          <a:p>
            <a:pPr>
              <a:defRPr/>
            </a:pPr>
            <a:endParaRPr lang="en-US"/>
          </a:p>
        </p:txBody>
      </p:sp>
      <p:sp>
        <p:nvSpPr>
          <p:cNvPr id="7" name="Segnaposto numero diapositiva 5">
            <a:extLst>
              <a:ext uri="{FF2B5EF4-FFF2-40B4-BE49-F238E27FC236}">
                <a16:creationId xmlns:a16="http://schemas.microsoft.com/office/drawing/2014/main" id="{5EC054C5-27E3-492F-BB0F-028E5F7BC7CD}"/>
              </a:ext>
            </a:extLst>
          </p:cNvPr>
          <p:cNvSpPr>
            <a:spLocks noGrp="1"/>
          </p:cNvSpPr>
          <p:nvPr>
            <p:ph type="sldNum" sz="quarter" idx="12"/>
          </p:nvPr>
        </p:nvSpPr>
        <p:spPr/>
        <p:txBody>
          <a:bodyPr/>
          <a:lstStyle>
            <a:lvl1pPr>
              <a:defRPr/>
            </a:lvl1pPr>
          </a:lstStyle>
          <a:p>
            <a:fld id="{5390C4CA-5DC9-4A59-ABE7-42B3E1496E96}" type="slidenum">
              <a:rPr lang="en-US" altLang="it-IT"/>
              <a:pPr/>
              <a:t>‹#›</a:t>
            </a:fld>
            <a:endParaRPr lang="en-US" altLang="it-IT"/>
          </a:p>
        </p:txBody>
      </p:sp>
    </p:spTree>
    <p:extLst>
      <p:ext uri="{BB962C8B-B14F-4D97-AF65-F5344CB8AC3E}">
        <p14:creationId xmlns:p14="http://schemas.microsoft.com/office/powerpoint/2010/main" val="28237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C9C08F71-F67A-4AEF-9920-4C888B64445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a16="http://schemas.microsoft.com/office/drawing/2014/main" id="{F6C01CF0-885B-4C62-88A5-D2B775D7626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39435C74-A3F2-431F-955D-A3D28F50BF7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Segnaposto piè di pagina 4">
            <a:extLst>
              <a:ext uri="{FF2B5EF4-FFF2-40B4-BE49-F238E27FC236}">
                <a16:creationId xmlns:a16="http://schemas.microsoft.com/office/drawing/2014/main" id="{29A7F6B5-AAB7-4171-9BA1-53CE79F5D4E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egnaposto numero diapositiva 5">
            <a:extLst>
              <a:ext uri="{FF2B5EF4-FFF2-40B4-BE49-F238E27FC236}">
                <a16:creationId xmlns:a16="http://schemas.microsoft.com/office/drawing/2014/main" id="{20CA252A-3EED-4039-B30C-E7DC94CAE25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EF8669D-C5E8-4BFE-AB2B-B5962816F3C2}" type="slidenum">
              <a:rPr lang="en-US" altLang="it-IT"/>
              <a:pPr/>
              <a:t>‹#›</a:t>
            </a:fld>
            <a:endParaRPr lang="en-US" altLang="it-IT"/>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slideLayout" Target="../slideLayouts/slideLayout1.xml"/><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1.pn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notesSlide" Target="../notesSlides/notesSlide1.xml"/><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SHA-1" TargetMode="External"/><Relationship Id="rId2" Type="http://schemas.openxmlformats.org/officeDocument/2006/relationships/hyperlink" Target="https://en.wikipedia.org/wiki/MD5" TargetMode="External"/><Relationship Id="rId1" Type="http://schemas.openxmlformats.org/officeDocument/2006/relationships/slideLayout" Target="../slideLayouts/slideLayout2.xml"/><Relationship Id="rId4" Type="http://schemas.openxmlformats.org/officeDocument/2006/relationships/hyperlink" Target="https://en.wikipedia.org/wiki/SHA-2"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d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22.pd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 name="Rectangle 201">
            <a:extLst>
              <a:ext uri="{FF2B5EF4-FFF2-40B4-BE49-F238E27FC236}">
                <a16:creationId xmlns:a16="http://schemas.microsoft.com/office/drawing/2014/main" id="{94714483-7072-431F-9DBE-87F44E4D4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495892E1-F4A5-4991-AC52-4F417B14A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205">
            <a:extLst>
              <a:ext uri="{FF2B5EF4-FFF2-40B4-BE49-F238E27FC236}">
                <a16:creationId xmlns:a16="http://schemas.microsoft.com/office/drawing/2014/main" id="{ACF597F8-76AA-44FA-8E6A-06223B66C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7" name="Oval 206">
              <a:extLst>
                <a:ext uri="{FF2B5EF4-FFF2-40B4-BE49-F238E27FC236}">
                  <a16:creationId xmlns:a16="http://schemas.microsoft.com/office/drawing/2014/main" id="{A6E12753-0A63-43EE-B28A-C989D033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26FA385-76DA-40E9-9257-AA3E07FF6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262D75CA-F374-4878-8106-3EA5E970D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938667A5-74E3-4EFD-8C45-F48F47427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Oval 210">
              <a:extLst>
                <a:ext uri="{FF2B5EF4-FFF2-40B4-BE49-F238E27FC236}">
                  <a16:creationId xmlns:a16="http://schemas.microsoft.com/office/drawing/2014/main" id="{31512EE2-F4CC-4E18-9CDA-B92C11122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B99E503B-9B4D-4EE3-A50F-15AC374F6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Rectangle 213">
            <a:extLst>
              <a:ext uri="{FF2B5EF4-FFF2-40B4-BE49-F238E27FC236}">
                <a16:creationId xmlns:a16="http://schemas.microsoft.com/office/drawing/2014/main" id="{E2683E3F-F855-4549-84F8-42064EC0F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6" name="Group 215">
            <a:extLst>
              <a:ext uri="{FF2B5EF4-FFF2-40B4-BE49-F238E27FC236}">
                <a16:creationId xmlns:a16="http://schemas.microsoft.com/office/drawing/2014/main" id="{8FC90B1E-0223-4440-AF22-8F32F6F0C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17" name="Straight Connector 216">
              <a:extLst>
                <a:ext uri="{FF2B5EF4-FFF2-40B4-BE49-F238E27FC236}">
                  <a16:creationId xmlns:a16="http://schemas.microsoft.com/office/drawing/2014/main" id="{A2D2E879-0004-4D84-8137-1C09334038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43BE75A2-0D83-4F8E-84CC-D3BCD565B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E90F7F49-1039-49EF-A9BD-153DB590B6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9E85F508-9EA4-4B4D-8171-648670650E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22" name="Rectangle 221">
            <a:extLst>
              <a:ext uri="{FF2B5EF4-FFF2-40B4-BE49-F238E27FC236}">
                <a16:creationId xmlns:a16="http://schemas.microsoft.com/office/drawing/2014/main" id="{832F3179-0CD5-40C8-9939-D835500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223">
            <a:extLst>
              <a:ext uri="{FF2B5EF4-FFF2-40B4-BE49-F238E27FC236}">
                <a16:creationId xmlns:a16="http://schemas.microsoft.com/office/drawing/2014/main" id="{11CE155D-684B-4F5E-B835-C52765E310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225" name="Straight Connector 224">
              <a:extLst>
                <a:ext uri="{FF2B5EF4-FFF2-40B4-BE49-F238E27FC236}">
                  <a16:creationId xmlns:a16="http://schemas.microsoft.com/office/drawing/2014/main" id="{04F84AF8-E1A7-41D4-A102-8F87CAE37E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4ED126F1-DB23-4314-B6C7-FE89E3C581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8ACB2B6F-8883-4A00-88DD-98CDDD46B8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3B9A2180-808A-4423-BB2B-6464B29000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81925" name="Video 81924">
            <a:extLst>
              <a:ext uri="{FF2B5EF4-FFF2-40B4-BE49-F238E27FC236}">
                <a16:creationId xmlns:a16="http://schemas.microsoft.com/office/drawing/2014/main" id="{4EB9FD75-D0E3-49EE-9146-4DF920514C6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duotone>
              <a:prstClr val="black"/>
              <a:schemeClr val="bg1">
                <a:tint val="45000"/>
                <a:satMod val="400000"/>
              </a:schemeClr>
            </a:duotone>
            <a:alphaModFix amt="25000"/>
          </a:blip>
          <a:srcRect l="13006" r="11780" b="-1"/>
          <a:stretch/>
        </p:blipFill>
        <p:spPr>
          <a:xfrm>
            <a:off x="2107678" y="29548"/>
            <a:ext cx="8041262" cy="6013845"/>
          </a:xfrm>
          <a:prstGeom prst="rect">
            <a:avLst/>
          </a:prstGeom>
        </p:spPr>
      </p:pic>
      <p:graphicFrame>
        <p:nvGraphicFramePr>
          <p:cNvPr id="2" name="Diagram 1">
            <a:extLst>
              <a:ext uri="{FF2B5EF4-FFF2-40B4-BE49-F238E27FC236}">
                <a16:creationId xmlns:a16="http://schemas.microsoft.com/office/drawing/2014/main" id="{BE7ED069-8B0A-46CD-B273-B45F0CA80BEC}"/>
              </a:ext>
            </a:extLst>
          </p:cNvPr>
          <p:cNvGraphicFramePr/>
          <p:nvPr>
            <p:extLst>
              <p:ext uri="{D42A27DB-BD31-4B8C-83A1-F6EECF244321}">
                <p14:modId xmlns:p14="http://schemas.microsoft.com/office/powerpoint/2010/main" val="3413939197"/>
              </p:ext>
            </p:extLst>
          </p:nvPr>
        </p:nvGraphicFramePr>
        <p:xfrm>
          <a:off x="2618173" y="630936"/>
          <a:ext cx="7315200" cy="270201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3" name="Diagram 2">
            <a:extLst>
              <a:ext uri="{FF2B5EF4-FFF2-40B4-BE49-F238E27FC236}">
                <a16:creationId xmlns:a16="http://schemas.microsoft.com/office/drawing/2014/main" id="{0168D339-386A-4682-A3DC-1875EB53D571}"/>
              </a:ext>
            </a:extLst>
          </p:cNvPr>
          <p:cNvGraphicFramePr/>
          <p:nvPr>
            <p:extLst>
              <p:ext uri="{D42A27DB-BD31-4B8C-83A1-F6EECF244321}">
                <p14:modId xmlns:p14="http://schemas.microsoft.com/office/powerpoint/2010/main" val="2678659496"/>
              </p:ext>
            </p:extLst>
          </p:nvPr>
        </p:nvGraphicFramePr>
        <p:xfrm>
          <a:off x="2618174" y="3427487"/>
          <a:ext cx="7315200" cy="261590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5" fill="hold"/>
                                        <p:tgtEl>
                                          <p:spTgt spid="819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2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1925"/>
                                        </p:tgtEl>
                                      </p:cBhvr>
                                    </p:cmd>
                                  </p:childTnLst>
                                </p:cTn>
                              </p:par>
                            </p:childTnLst>
                          </p:cTn>
                        </p:par>
                      </p:childTnLst>
                    </p:cTn>
                  </p:par>
                </p:childTnLst>
              </p:cTn>
              <p:nextCondLst>
                <p:cond evt="onClick" delay="0">
                  <p:tgtEl>
                    <p:spTgt spid="81925"/>
                  </p:tgtEl>
                </p:cond>
              </p:nextCondLst>
            </p:seq>
            <p:video>
              <p:cMediaNode mute="1">
                <p:cTn id="12" repeatCount="indefinite" fill="hold" display="0">
                  <p:stCondLst>
                    <p:cond delay="indefinite"/>
                  </p:stCondLst>
                </p:cTn>
                <p:tgtEl>
                  <p:spTgt spid="8192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2600" y="5943600"/>
            <a:ext cx="8686800" cy="338554"/>
          </a:xfrm>
          <a:prstGeom prst="rect">
            <a:avLst/>
          </a:prstGeom>
        </p:spPr>
        <p:txBody>
          <a:bodyPr wrap="square">
            <a:spAutoFit/>
          </a:bodyPr>
          <a:lstStyle/>
          <a:p>
            <a:r>
              <a:rPr lang="en-US" sz="1600" dirty="0"/>
              <a:t>* Resistance required if attacker is able to mount a chosen message attack </a:t>
            </a:r>
          </a:p>
        </p:txBody>
      </p:sp>
      <p:sp>
        <p:nvSpPr>
          <p:cNvPr id="4" name="Rectangle 2"/>
          <p:cNvSpPr txBox="1">
            <a:spLocks noChangeArrowheads="1"/>
          </p:cNvSpPr>
          <p:nvPr/>
        </p:nvSpPr>
        <p:spPr bwMode="auto">
          <a:xfrm>
            <a:off x="1524000" y="381001"/>
            <a:ext cx="9144000" cy="1412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lnSpc>
                <a:spcPts val="4500"/>
              </a:lnSpc>
              <a:defRPr/>
            </a:pPr>
            <a:r>
              <a:rPr lang="en-US" sz="4000" dirty="0">
                <a:solidFill>
                  <a:schemeClr val="tx2"/>
                </a:solidFill>
                <a:latin typeface="+mn-lt"/>
                <a:ea typeface="ＭＳ Ｐゴシック" pitchFamily="-107" charset="-128"/>
                <a:cs typeface="ＭＳ Ｐゴシック" pitchFamily="-107" charset="-128"/>
              </a:rPr>
              <a:t>Table 11.2</a:t>
            </a:r>
            <a:br>
              <a:rPr lang="en-US" sz="4000" dirty="0">
                <a:solidFill>
                  <a:schemeClr val="tx2"/>
                </a:solidFill>
                <a:latin typeface="+mn-lt"/>
                <a:ea typeface="ＭＳ Ｐゴシック" pitchFamily="-107" charset="-128"/>
                <a:cs typeface="ＭＳ Ｐゴシック" pitchFamily="-107" charset="-128"/>
              </a:rPr>
            </a:br>
            <a:r>
              <a:rPr lang="en-US" sz="2800" dirty="0">
                <a:solidFill>
                  <a:schemeClr val="tx2"/>
                </a:solidFill>
                <a:latin typeface="+mn-lt"/>
                <a:ea typeface="ＭＳ Ｐゴシック" pitchFamily="-107" charset="-128"/>
                <a:cs typeface="ＭＳ Ｐゴシック" pitchFamily="-107" charset="-128"/>
              </a:rPr>
              <a:t>Hash Function Resistance Properties Required for Various Data Integrity Applications</a:t>
            </a:r>
            <a:endParaRPr lang="en-AU" sz="4000" dirty="0">
              <a:solidFill>
                <a:schemeClr val="tx2"/>
              </a:solidFill>
              <a:latin typeface="+mn-lt"/>
              <a:ea typeface="ＭＳ Ｐゴシック" pitchFamily="-107" charset="-128"/>
              <a:cs typeface="ＭＳ Ｐゴシック" pitchFamily="-107" charset="-128"/>
            </a:endParaRPr>
          </a:p>
        </p:txBody>
      </p:sp>
      <p:sp>
        <p:nvSpPr>
          <p:cNvPr id="5" name="Footer Placeholder 4"/>
          <p:cNvSpPr>
            <a:spLocks noGrp="1"/>
          </p:cNvSpPr>
          <p:nvPr>
            <p:ph type="ftr" sz="quarter" idx="11"/>
          </p:nvPr>
        </p:nvSpPr>
        <p:spPr>
          <a:xfrm>
            <a:off x="1524001" y="6492876"/>
            <a:ext cx="6486525" cy="365125"/>
          </a:xfrm>
        </p:spPr>
        <p:txBody>
          <a:bodyPr/>
          <a:lstStyle/>
          <a:p>
            <a:pPr>
              <a:defRPr/>
            </a:pPr>
            <a:r>
              <a:rPr lang="en-US" sz="1000"/>
              <a:t>© 2020 Pearson Education, Inc., Hoboken, NJ. All rights reserved.  </a:t>
            </a:r>
            <a:endParaRPr lang="en-US" sz="1000" dirty="0"/>
          </a:p>
        </p:txBody>
      </p:sp>
      <p:pic>
        <p:nvPicPr>
          <p:cNvPr id="6" name="Picture 5">
            <a:extLst>
              <a:ext uri="{FF2B5EF4-FFF2-40B4-BE49-F238E27FC236}">
                <a16:creationId xmlns:a16="http://schemas.microsoft.com/office/drawing/2014/main" id="{935446F4-7DF3-8049-A9C6-885A082788B6}"/>
              </a:ext>
            </a:extLst>
          </p:cNvPr>
          <p:cNvPicPr>
            <a:picLocks noChangeAspect="1"/>
          </p:cNvPicPr>
          <p:nvPr/>
        </p:nvPicPr>
        <p:blipFill>
          <a:blip r:embed="rId3"/>
          <a:stretch>
            <a:fillRect/>
          </a:stretch>
        </p:blipFill>
        <p:spPr>
          <a:xfrm>
            <a:off x="1752600" y="2231537"/>
            <a:ext cx="8686800" cy="3823677"/>
          </a:xfrm>
          <a:prstGeom prst="rect">
            <a:avLst/>
          </a:prstGeom>
        </p:spPr>
      </p:pic>
      <p:cxnSp>
        <p:nvCxnSpPr>
          <p:cNvPr id="8" name="Straight Connector 7">
            <a:extLst>
              <a:ext uri="{FF2B5EF4-FFF2-40B4-BE49-F238E27FC236}">
                <a16:creationId xmlns:a16="http://schemas.microsoft.com/office/drawing/2014/main" id="{A9686FBA-5272-9D4A-AFC8-B839D15167E2}"/>
              </a:ext>
            </a:extLst>
          </p:cNvPr>
          <p:cNvCxnSpPr/>
          <p:nvPr/>
        </p:nvCxnSpPr>
        <p:spPr>
          <a:xfrm>
            <a:off x="1752600" y="2852937"/>
            <a:ext cx="0" cy="2879943"/>
          </a:xfrm>
          <a:prstGeom prst="line">
            <a:avLst/>
          </a:prstGeom>
          <a:ln w="22225">
            <a:solidFill>
              <a:schemeClr val="tx1">
                <a:alpha val="5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477D4-0D3B-4C86-BEB1-A20793DB868E}"/>
              </a:ext>
            </a:extLst>
          </p:cNvPr>
          <p:cNvSpPr>
            <a:spLocks noGrp="1"/>
          </p:cNvSpPr>
          <p:nvPr>
            <p:ph type="title"/>
          </p:nvPr>
        </p:nvSpPr>
        <p:spPr/>
        <p:txBody>
          <a:bodyPr/>
          <a:lstStyle/>
          <a:p>
            <a:r>
              <a:rPr lang="en-US" dirty="0"/>
              <a:t>Common hash functions</a:t>
            </a:r>
            <a:endParaRPr lang="it-IT" dirty="0"/>
          </a:p>
        </p:txBody>
      </p:sp>
      <p:sp>
        <p:nvSpPr>
          <p:cNvPr id="3" name="Content Placeholder 2">
            <a:extLst>
              <a:ext uri="{FF2B5EF4-FFF2-40B4-BE49-F238E27FC236}">
                <a16:creationId xmlns:a16="http://schemas.microsoft.com/office/drawing/2014/main" id="{75445ECA-9CB7-416F-BE2A-A998C0D6C93B}"/>
              </a:ext>
            </a:extLst>
          </p:cNvPr>
          <p:cNvSpPr>
            <a:spLocks noGrp="1"/>
          </p:cNvSpPr>
          <p:nvPr>
            <p:ph idx="1"/>
          </p:nvPr>
        </p:nvSpPr>
        <p:spPr/>
        <p:txBody>
          <a:bodyPr/>
          <a:lstStyle/>
          <a:p>
            <a:r>
              <a:rPr lang="en-US" dirty="0"/>
              <a:t>MD5</a:t>
            </a:r>
          </a:p>
          <a:p>
            <a:r>
              <a:rPr lang="en-US" dirty="0"/>
              <a:t>SHA1</a:t>
            </a:r>
          </a:p>
          <a:p>
            <a:r>
              <a:rPr lang="en-US" dirty="0"/>
              <a:t>SHA2: SHA-256, SHA-512 </a:t>
            </a:r>
          </a:p>
          <a:p>
            <a:r>
              <a:rPr lang="en-US" dirty="0"/>
              <a:t>SHA3</a:t>
            </a:r>
          </a:p>
          <a:p>
            <a:endParaRPr lang="it-IT" dirty="0"/>
          </a:p>
        </p:txBody>
      </p:sp>
    </p:spTree>
    <p:extLst>
      <p:ext uri="{BB962C8B-B14F-4D97-AF65-F5344CB8AC3E}">
        <p14:creationId xmlns:p14="http://schemas.microsoft.com/office/powerpoint/2010/main" val="1614549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39689"/>
            <a:ext cx="9143999" cy="1412875"/>
          </a:xfrm>
        </p:spPr>
        <p:txBody>
          <a:bodyPr/>
          <a:lstStyle/>
          <a:p>
            <a:r>
              <a:rPr lang="en-US" dirty="0"/>
              <a:t>Attacks on Hash Functions</a:t>
            </a:r>
          </a:p>
        </p:txBody>
      </p:sp>
      <p:sp>
        <p:nvSpPr>
          <p:cNvPr id="6" name="Text Placeholder 5"/>
          <p:cNvSpPr>
            <a:spLocks noGrp="1"/>
          </p:cNvSpPr>
          <p:nvPr>
            <p:ph type="body" idx="1"/>
          </p:nvPr>
        </p:nvSpPr>
        <p:spPr>
          <a:xfrm>
            <a:off x="2286000" y="1752600"/>
            <a:ext cx="3566160" cy="639762"/>
          </a:xfrm>
        </p:spPr>
        <p:txBody>
          <a:bodyPr/>
          <a:lstStyle/>
          <a:p>
            <a:r>
              <a:rPr lang="en-US" dirty="0">
                <a:ln>
                  <a:solidFill>
                    <a:schemeClr val="accent4">
                      <a:lumMod val="75000"/>
                    </a:schemeClr>
                  </a:solidFill>
                </a:ln>
              </a:rPr>
              <a:t>Brute-Force Attacks</a:t>
            </a:r>
          </a:p>
        </p:txBody>
      </p:sp>
      <p:sp>
        <p:nvSpPr>
          <p:cNvPr id="3" name="Content Placeholder 2"/>
          <p:cNvSpPr>
            <a:spLocks noGrp="1"/>
          </p:cNvSpPr>
          <p:nvPr>
            <p:ph sz="half" idx="2"/>
          </p:nvPr>
        </p:nvSpPr>
        <p:spPr>
          <a:xfrm>
            <a:off x="2286000" y="2438400"/>
            <a:ext cx="3657600" cy="4038600"/>
          </a:xfrm>
        </p:spPr>
        <p:txBody>
          <a:bodyPr>
            <a:normAutofit lnSpcReduction="10000"/>
          </a:bodyPr>
          <a:lstStyle/>
          <a:p>
            <a:r>
              <a:rPr lang="en-US" dirty="0"/>
              <a:t>Does not depend on the specific algorithm, only depends on bit length</a:t>
            </a:r>
          </a:p>
          <a:p>
            <a:r>
              <a:rPr lang="en-US" dirty="0"/>
              <a:t>In the case of a hash function, attack depends only on the bit length of the hash value</a:t>
            </a:r>
          </a:p>
          <a:p>
            <a:r>
              <a:rPr lang="en-US" dirty="0"/>
              <a:t>Method is to pick values at random and try each one until a collision occurs</a:t>
            </a:r>
          </a:p>
        </p:txBody>
      </p:sp>
      <p:sp>
        <p:nvSpPr>
          <p:cNvPr id="7" name="Text Placeholder 6"/>
          <p:cNvSpPr>
            <a:spLocks noGrp="1"/>
          </p:cNvSpPr>
          <p:nvPr>
            <p:ph type="body" sz="quarter" idx="3"/>
          </p:nvPr>
        </p:nvSpPr>
        <p:spPr>
          <a:xfrm>
            <a:off x="6248400" y="1752600"/>
            <a:ext cx="3566160" cy="639762"/>
          </a:xfrm>
        </p:spPr>
        <p:txBody>
          <a:bodyPr/>
          <a:lstStyle/>
          <a:p>
            <a:r>
              <a:rPr lang="en-US" dirty="0">
                <a:ln>
                  <a:solidFill>
                    <a:schemeClr val="accent4">
                      <a:lumMod val="75000"/>
                    </a:schemeClr>
                  </a:solidFill>
                </a:ln>
              </a:rPr>
              <a:t>Cryptanalysis </a:t>
            </a:r>
          </a:p>
        </p:txBody>
      </p:sp>
      <p:sp>
        <p:nvSpPr>
          <p:cNvPr id="8" name="Content Placeholder 7"/>
          <p:cNvSpPr>
            <a:spLocks noGrp="1"/>
          </p:cNvSpPr>
          <p:nvPr>
            <p:ph sz="quarter" idx="4"/>
          </p:nvPr>
        </p:nvSpPr>
        <p:spPr>
          <a:xfrm>
            <a:off x="6248400" y="2514600"/>
            <a:ext cx="3733800" cy="3733800"/>
          </a:xfrm>
        </p:spPr>
        <p:txBody>
          <a:bodyPr/>
          <a:lstStyle/>
          <a:p>
            <a:r>
              <a:rPr lang="en-US" dirty="0"/>
              <a:t>An attack based on weaknesses in a particular cryptographic algorithm</a:t>
            </a:r>
          </a:p>
          <a:p>
            <a:r>
              <a:rPr lang="en-US" dirty="0"/>
              <a:t>Seek to exploit some property of the algorithm to perform some attack other than an exhaustive search</a:t>
            </a:r>
          </a:p>
        </p:txBody>
      </p:sp>
      <p:sp>
        <p:nvSpPr>
          <p:cNvPr id="9" name="Footer Placeholder 8"/>
          <p:cNvSpPr>
            <a:spLocks noGrp="1"/>
          </p:cNvSpPr>
          <p:nvPr>
            <p:ph type="ftr" sz="quarter" idx="11"/>
          </p:nvPr>
        </p:nvSpPr>
        <p:spPr>
          <a:xfrm>
            <a:off x="1524000" y="6492876"/>
            <a:ext cx="7162800" cy="365125"/>
          </a:xfrm>
        </p:spPr>
        <p:txBody>
          <a:bodyPr/>
          <a:lstStyle/>
          <a:p>
            <a:pPr>
              <a:defRPr/>
            </a:pPr>
            <a:r>
              <a:rPr lang="en-US" sz="1100"/>
              <a:t>© 2020 Pearson Education, Inc., Hoboken, NJ. All rights reserved.  </a:t>
            </a:r>
            <a:endParaRPr lang="en-US" sz="11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3500B1F-8C3B-495C-A8F1-8937C2535B5F}"/>
              </a:ext>
            </a:extLst>
          </p:cNvPr>
          <p:cNvSpPr>
            <a:spLocks noGrp="1"/>
          </p:cNvSpPr>
          <p:nvPr>
            <p:ph type="title"/>
          </p:nvPr>
        </p:nvSpPr>
        <p:spPr/>
        <p:txBody>
          <a:bodyPr/>
          <a:lstStyle/>
          <a:p>
            <a:pPr eaLnBrk="1" hangingPunct="1"/>
            <a:r>
              <a:rPr lang="en-US" altLang="it-IT">
                <a:ea typeface="MS PGothic" panose="020B0600070205080204" pitchFamily="34" charset="-128"/>
              </a:rPr>
              <a:t>Attacks on Hash Functions</a:t>
            </a:r>
          </a:p>
        </p:txBody>
      </p:sp>
      <p:sp>
        <p:nvSpPr>
          <p:cNvPr id="21507" name="Content Placeholder 2">
            <a:extLst>
              <a:ext uri="{FF2B5EF4-FFF2-40B4-BE49-F238E27FC236}">
                <a16:creationId xmlns:a16="http://schemas.microsoft.com/office/drawing/2014/main" id="{9B52F8AB-D941-4531-B35D-2417DF8AF40E}"/>
              </a:ext>
            </a:extLst>
          </p:cNvPr>
          <p:cNvSpPr>
            <a:spLocks noGrp="1"/>
          </p:cNvSpPr>
          <p:nvPr>
            <p:ph idx="1"/>
          </p:nvPr>
        </p:nvSpPr>
        <p:spPr>
          <a:xfrm>
            <a:off x="1981200" y="1676400"/>
            <a:ext cx="8229600" cy="4953000"/>
          </a:xfrm>
        </p:spPr>
        <p:txBody>
          <a:bodyPr/>
          <a:lstStyle/>
          <a:p>
            <a:pPr eaLnBrk="1" hangingPunct="1">
              <a:buFont typeface="Wingdings" panose="05000000000000000000" pitchFamily="2" charset="2"/>
              <a:buChar char="Ø"/>
            </a:pPr>
            <a:r>
              <a:rPr lang="en-US" altLang="it-IT" dirty="0">
                <a:ea typeface="MS PGothic" panose="020B0600070205080204" pitchFamily="34" charset="-128"/>
              </a:rPr>
              <a:t>a preimage or second preimage attack</a:t>
            </a:r>
          </a:p>
          <a:p>
            <a:pPr lvl="1" eaLnBrk="1" hangingPunct="1">
              <a:buFont typeface="Wingdings" panose="05000000000000000000" pitchFamily="2" charset="2"/>
              <a:buChar char="l"/>
            </a:pPr>
            <a:r>
              <a:rPr lang="en-US" altLang="it-IT" dirty="0"/>
              <a:t>find </a:t>
            </a:r>
            <a:r>
              <a:rPr lang="en-US" altLang="it-IT" i="1" dirty="0">
                <a:latin typeface="Courier New" panose="02070309020205020404" pitchFamily="49" charset="0"/>
                <a:cs typeface="Courier New" panose="02070309020205020404" pitchFamily="49" charset="0"/>
              </a:rPr>
              <a:t>y</a:t>
            </a:r>
            <a:r>
              <a:rPr lang="en-US" altLang="it-IT" i="1" dirty="0"/>
              <a:t>  </a:t>
            </a:r>
            <a:r>
              <a:rPr lang="en-US" altLang="it-IT" dirty="0" err="1"/>
              <a:t>s.t.</a:t>
            </a:r>
            <a:r>
              <a:rPr lang="en-US" altLang="it-IT" dirty="0"/>
              <a:t> </a:t>
            </a:r>
            <a:r>
              <a:rPr lang="en-US" altLang="it-IT" i="1" dirty="0">
                <a:latin typeface="Courier New" panose="02070309020205020404" pitchFamily="49" charset="0"/>
                <a:cs typeface="Courier New" panose="02070309020205020404" pitchFamily="49" charset="0"/>
              </a:rPr>
              <a:t>H(y) </a:t>
            </a:r>
            <a:r>
              <a:rPr lang="en-US" altLang="it-IT" dirty="0"/>
              <a:t>equals a given hash value </a:t>
            </a:r>
          </a:p>
          <a:p>
            <a:pPr eaLnBrk="1" hangingPunct="1">
              <a:buFont typeface="Wingdings" panose="05000000000000000000" pitchFamily="2" charset="2"/>
              <a:buChar char="Ø"/>
            </a:pPr>
            <a:r>
              <a:rPr lang="en-US" altLang="it-IT" dirty="0">
                <a:ea typeface="MS PGothic" panose="020B0600070205080204" pitchFamily="34" charset="-128"/>
              </a:rPr>
              <a:t>collision resistance</a:t>
            </a:r>
          </a:p>
          <a:p>
            <a:pPr lvl="1" eaLnBrk="1" hangingPunct="1">
              <a:buFont typeface="Wingdings" panose="05000000000000000000" pitchFamily="2" charset="2"/>
              <a:buChar char="l"/>
            </a:pPr>
            <a:r>
              <a:rPr lang="en-US" altLang="it-IT" dirty="0"/>
              <a:t>find  two messages </a:t>
            </a:r>
            <a:r>
              <a:rPr lang="en-US" altLang="it-IT" dirty="0">
                <a:latin typeface="Courier New" panose="02070309020205020404" pitchFamily="49" charset="0"/>
                <a:cs typeface="Courier New" panose="02070309020205020404" pitchFamily="49" charset="0"/>
              </a:rPr>
              <a:t>x</a:t>
            </a:r>
            <a:r>
              <a:rPr lang="en-US" altLang="it-IT" dirty="0"/>
              <a:t> &amp; </a:t>
            </a:r>
            <a:r>
              <a:rPr lang="en-US" altLang="it-IT" i="1" dirty="0">
                <a:latin typeface="Courier New" panose="02070309020205020404" pitchFamily="49" charset="0"/>
                <a:cs typeface="Courier New" panose="02070309020205020404" pitchFamily="49" charset="0"/>
              </a:rPr>
              <a:t>y</a:t>
            </a:r>
            <a:r>
              <a:rPr lang="en-US" altLang="it-IT" i="1" dirty="0"/>
              <a:t> </a:t>
            </a:r>
            <a:r>
              <a:rPr lang="en-US" altLang="it-IT" dirty="0"/>
              <a:t>with same hash so </a:t>
            </a:r>
            <a:r>
              <a:rPr lang="en-US" altLang="it-IT" dirty="0">
                <a:latin typeface="Courier New" panose="02070309020205020404" pitchFamily="49" charset="0"/>
                <a:cs typeface="Courier New" panose="02070309020205020404" pitchFamily="49" charset="0"/>
              </a:rPr>
              <a:t>H(x) = H(y)</a:t>
            </a:r>
            <a:r>
              <a:rPr lang="en-US" altLang="it-IT" dirty="0"/>
              <a:t> </a:t>
            </a:r>
          </a:p>
          <a:p>
            <a:pPr eaLnBrk="1" hangingPunct="1">
              <a:buFont typeface="Wingdings" panose="05000000000000000000" pitchFamily="2" charset="2"/>
              <a:buChar char="Ø"/>
            </a:pPr>
            <a:r>
              <a:rPr lang="en-US" altLang="it-IT" dirty="0">
                <a:ea typeface="MS PGothic" panose="020B0600070205080204" pitchFamily="34" charset="-128"/>
              </a:rPr>
              <a:t>hence value 2</a:t>
            </a:r>
            <a:r>
              <a:rPr lang="en-US" altLang="it-IT" i="1" baseline="30000" dirty="0">
                <a:ea typeface="MS PGothic" panose="020B0600070205080204" pitchFamily="34" charset="-128"/>
              </a:rPr>
              <a:t>m/2 </a:t>
            </a:r>
            <a:r>
              <a:rPr lang="en-US" altLang="it-IT" dirty="0">
                <a:ea typeface="MS PGothic" panose="020B0600070205080204" pitchFamily="34" charset="-128"/>
              </a:rPr>
              <a:t>determines strength of hash code against brute-force attacks</a:t>
            </a:r>
          </a:p>
          <a:p>
            <a:pPr lvl="1" eaLnBrk="1" hangingPunct="1">
              <a:buFont typeface="Wingdings" panose="05000000000000000000" pitchFamily="2" charset="2"/>
              <a:buChar char="l"/>
            </a:pPr>
            <a:r>
              <a:rPr lang="en-US" altLang="it-IT" dirty="0"/>
              <a:t>128-bits inadequate, 160-bits suspect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895601" y="1"/>
            <a:ext cx="7570787" cy="1412875"/>
          </a:xfrm>
        </p:spPr>
        <p:txBody>
          <a:bodyPr/>
          <a:lstStyle/>
          <a:p>
            <a:r>
              <a:rPr lang="en-US" dirty="0"/>
              <a:t>Collision Resistant Attacks</a:t>
            </a:r>
            <a:endParaRPr lang="en-AU" dirty="0"/>
          </a:p>
        </p:txBody>
      </p:sp>
      <p:sp>
        <p:nvSpPr>
          <p:cNvPr id="65539" name="Rectangle 3"/>
          <p:cNvSpPr>
            <a:spLocks noGrp="1" noChangeArrowheads="1"/>
          </p:cNvSpPr>
          <p:nvPr>
            <p:ph idx="1"/>
          </p:nvPr>
        </p:nvSpPr>
        <p:spPr>
          <a:xfrm>
            <a:off x="1828800" y="1752600"/>
            <a:ext cx="8458200" cy="5105400"/>
          </a:xfrm>
        </p:spPr>
        <p:txBody>
          <a:bodyPr>
            <a:normAutofit fontScale="62500" lnSpcReduction="20000"/>
          </a:bodyPr>
          <a:lstStyle/>
          <a:p>
            <a:r>
              <a:rPr lang="en-US" dirty="0"/>
              <a:t>For a collision resistant attack, an adversary wishes to find two messages or data blocks that yield the same hash function</a:t>
            </a:r>
          </a:p>
          <a:p>
            <a:pPr lvl="1"/>
            <a:r>
              <a:rPr lang="en-US" dirty="0"/>
              <a:t>The effort required is explained by a mathematical result referred to as the </a:t>
            </a:r>
            <a:r>
              <a:rPr lang="en-US" i="1" dirty="0"/>
              <a:t>birthday paradox</a:t>
            </a:r>
            <a:endParaRPr lang="en-US" dirty="0"/>
          </a:p>
          <a:p>
            <a:r>
              <a:rPr lang="en-US" dirty="0"/>
              <a:t>Yuval proposed the following strategy to exploit the birthday paradox in a collision resistant attack:</a:t>
            </a:r>
          </a:p>
          <a:p>
            <a:pPr lvl="1"/>
            <a:r>
              <a:rPr lang="en-US" dirty="0"/>
              <a:t>The source (A) is prepared to sign a legitimate message </a:t>
            </a:r>
            <a:r>
              <a:rPr lang="en-US" i="1" dirty="0"/>
              <a:t>x </a:t>
            </a:r>
            <a:r>
              <a:rPr lang="en-US" dirty="0"/>
              <a:t>by appending the appropriate </a:t>
            </a:r>
            <a:r>
              <a:rPr lang="en-US" i="1" dirty="0"/>
              <a:t>m-</a:t>
            </a:r>
            <a:r>
              <a:rPr lang="en-US" dirty="0"/>
              <a:t>bit hash code and encrypting that hash code with A’s private key</a:t>
            </a:r>
          </a:p>
          <a:p>
            <a:pPr lvl="1"/>
            <a:r>
              <a:rPr lang="en-US" dirty="0"/>
              <a:t>Opponent generates 2</a:t>
            </a:r>
            <a:r>
              <a:rPr lang="en-US" baseline="30000" dirty="0"/>
              <a:t>m/2 </a:t>
            </a:r>
            <a:r>
              <a:rPr lang="en-US" dirty="0"/>
              <a:t>variations </a:t>
            </a:r>
            <a:r>
              <a:rPr lang="en-US" i="1" dirty="0"/>
              <a:t>x’</a:t>
            </a:r>
            <a:r>
              <a:rPr lang="en-US" dirty="0"/>
              <a:t> of </a:t>
            </a:r>
            <a:r>
              <a:rPr lang="en-US" i="1" dirty="0"/>
              <a:t>x</a:t>
            </a:r>
            <a:r>
              <a:rPr lang="en-US" dirty="0"/>
              <a:t>, all with essentially the same meaning, and stores the messages and their hash values</a:t>
            </a:r>
          </a:p>
          <a:p>
            <a:pPr lvl="1"/>
            <a:r>
              <a:rPr lang="en-US" dirty="0"/>
              <a:t>Opponent prepares a fraudulent message </a:t>
            </a:r>
            <a:r>
              <a:rPr lang="en-US" i="1" dirty="0"/>
              <a:t>y </a:t>
            </a:r>
            <a:r>
              <a:rPr lang="en-US" dirty="0"/>
              <a:t>for which A’s signature is desired</a:t>
            </a:r>
          </a:p>
          <a:p>
            <a:pPr lvl="1"/>
            <a:r>
              <a:rPr lang="en-US" dirty="0"/>
              <a:t>Opponent generates minor variations </a:t>
            </a:r>
            <a:r>
              <a:rPr lang="en-US" dirty="0" err="1"/>
              <a:t>y</a:t>
            </a:r>
            <a:r>
              <a:rPr lang="en-US" i="1" dirty="0"/>
              <a:t>’</a:t>
            </a:r>
            <a:r>
              <a:rPr lang="en-US" dirty="0"/>
              <a:t> of </a:t>
            </a:r>
            <a:r>
              <a:rPr lang="en-US" i="1" dirty="0" err="1"/>
              <a:t>y</a:t>
            </a:r>
            <a:r>
              <a:rPr lang="en-US" b="1" dirty="0"/>
              <a:t>, </a:t>
            </a:r>
            <a:r>
              <a:rPr lang="en-US" dirty="0"/>
              <a:t>all of which convey essentially the same meaning. For each </a:t>
            </a:r>
            <a:r>
              <a:rPr lang="en-US" dirty="0" err="1"/>
              <a:t>y</a:t>
            </a:r>
            <a:r>
              <a:rPr lang="en-US" i="1" dirty="0"/>
              <a:t>’</a:t>
            </a:r>
            <a:r>
              <a:rPr lang="en-US" dirty="0"/>
              <a:t>, the opponent computes H (</a:t>
            </a:r>
            <a:r>
              <a:rPr lang="en-US" dirty="0" err="1"/>
              <a:t>y</a:t>
            </a:r>
            <a:r>
              <a:rPr lang="en-US" i="1" dirty="0"/>
              <a:t>’</a:t>
            </a:r>
            <a:r>
              <a:rPr lang="en-US" dirty="0"/>
              <a:t>), checks for matches with any of the H (</a:t>
            </a:r>
            <a:r>
              <a:rPr lang="en-US" dirty="0" err="1"/>
              <a:t>x</a:t>
            </a:r>
            <a:r>
              <a:rPr lang="en-US" i="1" dirty="0"/>
              <a:t>’</a:t>
            </a:r>
            <a:r>
              <a:rPr lang="en-US" dirty="0"/>
              <a:t>) values, and continues until a match is found. That is, the process continues until a </a:t>
            </a:r>
            <a:r>
              <a:rPr lang="en-US" dirty="0" err="1"/>
              <a:t>y</a:t>
            </a:r>
            <a:r>
              <a:rPr lang="en-US" i="1" dirty="0"/>
              <a:t>’</a:t>
            </a:r>
            <a:r>
              <a:rPr lang="en-US" dirty="0"/>
              <a:t>  is generated with a hash value equal to the hash value of one of the </a:t>
            </a:r>
            <a:r>
              <a:rPr lang="en-US" dirty="0" err="1"/>
              <a:t>x</a:t>
            </a:r>
            <a:r>
              <a:rPr lang="en-US" i="1" dirty="0"/>
              <a:t>’</a:t>
            </a:r>
            <a:r>
              <a:rPr lang="en-US" dirty="0"/>
              <a:t> values</a:t>
            </a:r>
          </a:p>
          <a:p>
            <a:pPr lvl="1"/>
            <a:r>
              <a:rPr lang="en-US" dirty="0"/>
              <a:t>The opponent offers the valid variation to A for signature which can then be attached to the fraudulent variation for transmission to the intended recipient</a:t>
            </a:r>
          </a:p>
          <a:p>
            <a:pPr lvl="2"/>
            <a:r>
              <a:rPr lang="en-US" sz="2080" dirty="0"/>
              <a:t>Because the two variations have the same hash code, they will produce the same signature and the opponent is assured of success even though the encryption key is not known</a:t>
            </a:r>
          </a:p>
        </p:txBody>
      </p:sp>
      <p:pic>
        <p:nvPicPr>
          <p:cNvPr id="6" name="Picture 5"/>
          <p:cNvPicPr>
            <a:picLocks noChangeAspect="1"/>
          </p:cNvPicPr>
          <p:nvPr/>
        </p:nvPicPr>
        <p:blipFill>
          <a:blip r:embed="rId3"/>
          <a:stretch>
            <a:fillRect/>
          </a:stretch>
        </p:blipFill>
        <p:spPr>
          <a:xfrm rot="21249972">
            <a:off x="1831943" y="77072"/>
            <a:ext cx="1600200" cy="1642759"/>
          </a:xfrm>
          <a:prstGeom prst="rect">
            <a:avLst/>
          </a:prstGeom>
        </p:spPr>
      </p:pic>
      <p:sp>
        <p:nvSpPr>
          <p:cNvPr id="5" name="Footer Placeholder 4"/>
          <p:cNvSpPr>
            <a:spLocks noGrp="1"/>
          </p:cNvSpPr>
          <p:nvPr>
            <p:ph type="ftr" sz="quarter" idx="11"/>
          </p:nvPr>
        </p:nvSpPr>
        <p:spPr>
          <a:xfrm>
            <a:off x="1524000" y="6492876"/>
            <a:ext cx="6019800" cy="365125"/>
          </a:xfrm>
        </p:spPr>
        <p:txBody>
          <a:bodyPr/>
          <a:lstStyle/>
          <a:p>
            <a:pPr>
              <a:defRPr/>
            </a:pPr>
            <a:r>
              <a:rPr lang="en-US" sz="1100"/>
              <a:t>© 2020 Pearson Education, Inc., Hoboken, NJ. All rights reserved.  </a:t>
            </a:r>
            <a:endParaRPr lang="en-US" sz="1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9516451-7D53-4DBA-9966-9BCE87A163E2}"/>
              </a:ext>
            </a:extLst>
          </p:cNvPr>
          <p:cNvSpPr>
            <a:spLocks noGrp="1"/>
          </p:cNvSpPr>
          <p:nvPr>
            <p:ph type="title"/>
          </p:nvPr>
        </p:nvSpPr>
        <p:spPr/>
        <p:txBody>
          <a:bodyPr/>
          <a:lstStyle/>
          <a:p>
            <a:pPr eaLnBrk="1" hangingPunct="1"/>
            <a:r>
              <a:rPr lang="en-US" altLang="it-IT">
                <a:ea typeface="MS PGothic" panose="020B0600070205080204" pitchFamily="34" charset="-128"/>
              </a:rPr>
              <a:t>Birthday Attacks</a:t>
            </a:r>
            <a:endParaRPr lang="en-AU" altLang="it-IT">
              <a:ea typeface="MS PGothic" panose="020B0600070205080204" pitchFamily="34" charset="-128"/>
            </a:endParaRPr>
          </a:p>
        </p:txBody>
      </p:sp>
      <p:sp>
        <p:nvSpPr>
          <p:cNvPr id="24579" name="Rectangle 3">
            <a:extLst>
              <a:ext uri="{FF2B5EF4-FFF2-40B4-BE49-F238E27FC236}">
                <a16:creationId xmlns:a16="http://schemas.microsoft.com/office/drawing/2014/main" id="{E3554B00-4734-4769-9A14-88E2F1E52E92}"/>
              </a:ext>
            </a:extLst>
          </p:cNvPr>
          <p:cNvSpPr>
            <a:spLocks noGrp="1"/>
          </p:cNvSpPr>
          <p:nvPr>
            <p:ph idx="1"/>
          </p:nvPr>
        </p:nvSpPr>
        <p:spPr>
          <a:xfrm>
            <a:off x="1981200" y="1676400"/>
            <a:ext cx="8229600" cy="4724400"/>
          </a:xfrm>
        </p:spPr>
        <p:txBody>
          <a:bodyPr/>
          <a:lstStyle/>
          <a:p>
            <a:pPr eaLnBrk="1" hangingPunct="1">
              <a:lnSpc>
                <a:spcPct val="80000"/>
              </a:lnSpc>
            </a:pPr>
            <a:r>
              <a:rPr lang="en-US" altLang="it-IT" sz="2800">
                <a:ea typeface="MS PGothic" panose="020B0600070205080204" pitchFamily="34" charset="-128"/>
              </a:rPr>
              <a:t>might think a 64-bit hash is secure</a:t>
            </a:r>
          </a:p>
          <a:p>
            <a:pPr eaLnBrk="1" hangingPunct="1">
              <a:lnSpc>
                <a:spcPct val="80000"/>
              </a:lnSpc>
            </a:pPr>
            <a:r>
              <a:rPr lang="en-US" altLang="it-IT" sz="2800">
                <a:ea typeface="MS PGothic" panose="020B0600070205080204" pitchFamily="34" charset="-128"/>
              </a:rPr>
              <a:t>but by </a:t>
            </a:r>
            <a:r>
              <a:rPr lang="en-US" altLang="it-IT" sz="2800" b="1">
                <a:ea typeface="MS PGothic" panose="020B0600070205080204" pitchFamily="34" charset="-128"/>
              </a:rPr>
              <a:t>Birthday Paradox</a:t>
            </a:r>
            <a:r>
              <a:rPr lang="en-US" altLang="it-IT" sz="2800">
                <a:ea typeface="MS PGothic" panose="020B0600070205080204" pitchFamily="34" charset="-128"/>
              </a:rPr>
              <a:t> is not</a:t>
            </a:r>
          </a:p>
          <a:p>
            <a:pPr eaLnBrk="1" hangingPunct="1">
              <a:lnSpc>
                <a:spcPct val="80000"/>
              </a:lnSpc>
            </a:pPr>
            <a:r>
              <a:rPr lang="en-US" altLang="it-IT" sz="2800" b="1">
                <a:ea typeface="MS PGothic" panose="020B0600070205080204" pitchFamily="34" charset="-128"/>
              </a:rPr>
              <a:t>birthday attack </a:t>
            </a:r>
            <a:r>
              <a:rPr lang="en-US" altLang="it-IT" sz="2800">
                <a:ea typeface="MS PGothic" panose="020B0600070205080204" pitchFamily="34" charset="-128"/>
              </a:rPr>
              <a:t>works thus:</a:t>
            </a:r>
          </a:p>
          <a:p>
            <a:pPr lvl="1" eaLnBrk="1" hangingPunct="1">
              <a:lnSpc>
                <a:spcPct val="80000"/>
              </a:lnSpc>
            </a:pPr>
            <a:r>
              <a:rPr lang="en-US" altLang="it-IT" sz="2400">
                <a:ea typeface="MS PGothic" panose="020B0600070205080204" pitchFamily="34" charset="-128"/>
              </a:rPr>
              <a:t>given user prepared to sign a valid message x</a:t>
            </a:r>
          </a:p>
          <a:p>
            <a:pPr lvl="1" eaLnBrk="1" hangingPunct="1">
              <a:lnSpc>
                <a:spcPct val="80000"/>
              </a:lnSpc>
            </a:pPr>
            <a:r>
              <a:rPr lang="en-US" altLang="it-IT" sz="2400">
                <a:ea typeface="MS PGothic" panose="020B0600070205080204" pitchFamily="34" charset="-128"/>
              </a:rPr>
              <a:t>opponent generates 2</a:t>
            </a:r>
            <a:r>
              <a:rPr lang="en-US" altLang="it-IT" sz="2400" baseline="60000">
                <a:ea typeface="MS PGothic" panose="020B0600070205080204" pitchFamily="34" charset="-128"/>
              </a:rPr>
              <a:t>m</a:t>
            </a:r>
            <a:r>
              <a:rPr lang="en-US" altLang="it-IT" sz="2400" baseline="40000">
                <a:ea typeface="MS PGothic" panose="020B0600070205080204" pitchFamily="34" charset="-128"/>
              </a:rPr>
              <a:t>/</a:t>
            </a:r>
            <a:r>
              <a:rPr lang="en-US" altLang="it-IT" sz="2400" baseline="20000">
                <a:ea typeface="MS PGothic" panose="020B0600070205080204" pitchFamily="34" charset="-128"/>
              </a:rPr>
              <a:t>2</a:t>
            </a:r>
            <a:r>
              <a:rPr lang="en-US" altLang="it-IT" sz="2400" baseline="30000">
                <a:ea typeface="MS PGothic" panose="020B0600070205080204" pitchFamily="34" charset="-128"/>
              </a:rPr>
              <a:t> </a:t>
            </a:r>
            <a:r>
              <a:rPr lang="en-US" altLang="it-IT" sz="2400">
                <a:ea typeface="MS PGothic" panose="020B0600070205080204" pitchFamily="34" charset="-128"/>
              </a:rPr>
              <a:t>variations x’ of x, all with essentially the same meaning, and saves them</a:t>
            </a:r>
          </a:p>
          <a:p>
            <a:pPr lvl="1" eaLnBrk="1" hangingPunct="1">
              <a:lnSpc>
                <a:spcPct val="80000"/>
              </a:lnSpc>
            </a:pPr>
            <a:r>
              <a:rPr lang="en-US" altLang="it-IT" sz="2400">
                <a:ea typeface="MS PGothic" panose="020B0600070205080204" pitchFamily="34" charset="-128"/>
              </a:rPr>
              <a:t>opponent generates 2</a:t>
            </a:r>
            <a:r>
              <a:rPr lang="en-US" altLang="it-IT" sz="2400" baseline="60000">
                <a:ea typeface="MS PGothic" panose="020B0600070205080204" pitchFamily="34" charset="-128"/>
              </a:rPr>
              <a:t>m</a:t>
            </a:r>
            <a:r>
              <a:rPr lang="en-US" altLang="it-IT" sz="2400" baseline="40000">
                <a:ea typeface="MS PGothic" panose="020B0600070205080204" pitchFamily="34" charset="-128"/>
              </a:rPr>
              <a:t>/</a:t>
            </a:r>
            <a:r>
              <a:rPr lang="en-US" altLang="it-IT" sz="2400" baseline="20000">
                <a:ea typeface="MS PGothic" panose="020B0600070205080204" pitchFamily="34" charset="-128"/>
              </a:rPr>
              <a:t>2</a:t>
            </a:r>
            <a:r>
              <a:rPr lang="en-US" altLang="it-IT" sz="2400" baseline="30000">
                <a:ea typeface="MS PGothic" panose="020B0600070205080204" pitchFamily="34" charset="-128"/>
              </a:rPr>
              <a:t> </a:t>
            </a:r>
            <a:r>
              <a:rPr lang="en-US" altLang="it-IT" sz="2400">
                <a:ea typeface="MS PGothic" panose="020B0600070205080204" pitchFamily="34" charset="-128"/>
              </a:rPr>
              <a:t>variations y’ of a desired fraudulent message y</a:t>
            </a:r>
          </a:p>
          <a:p>
            <a:pPr lvl="1" eaLnBrk="1" hangingPunct="1">
              <a:lnSpc>
                <a:spcPct val="80000"/>
              </a:lnSpc>
            </a:pPr>
            <a:r>
              <a:rPr lang="en-US" altLang="it-IT" sz="2400">
                <a:ea typeface="MS PGothic" panose="020B0600070205080204" pitchFamily="34" charset="-128"/>
              </a:rPr>
              <a:t>two sets of messages are compared to find pair with same hash (probability &gt; 0.5 by birthday paradox)</a:t>
            </a:r>
          </a:p>
          <a:p>
            <a:pPr lvl="1" eaLnBrk="1" hangingPunct="1">
              <a:lnSpc>
                <a:spcPct val="80000"/>
              </a:lnSpc>
            </a:pPr>
            <a:r>
              <a:rPr lang="en-US" altLang="it-IT" sz="2400">
                <a:ea typeface="MS PGothic" panose="020B0600070205080204" pitchFamily="34" charset="-128"/>
              </a:rPr>
              <a:t>have user sign the valid message, then substitute the forgery which will have a valid signature</a:t>
            </a:r>
          </a:p>
          <a:p>
            <a:pPr eaLnBrk="1" hangingPunct="1">
              <a:lnSpc>
                <a:spcPct val="80000"/>
              </a:lnSpc>
            </a:pPr>
            <a:r>
              <a:rPr lang="en-US" altLang="it-IT" sz="2800">
                <a:ea typeface="MS PGothic" panose="020B0600070205080204" pitchFamily="34" charset="-128"/>
              </a:rPr>
              <a:t>conclusion is that need to use larger MAC/hash</a:t>
            </a:r>
            <a:endParaRPr lang="en-AU" altLang="it-IT" sz="2800">
              <a:ea typeface="MS PGothic"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00" y="3733801"/>
            <a:ext cx="3525324" cy="307777"/>
          </a:xfrm>
          <a:prstGeom prst="rect">
            <a:avLst/>
          </a:prstGeom>
          <a:noFill/>
        </p:spPr>
        <p:txBody>
          <a:bodyPr wrap="none" rtlCol="0">
            <a:spAutoFit/>
          </a:bodyPr>
          <a:lstStyle/>
          <a:p>
            <a:r>
              <a:rPr lang="en-US" sz="1400" dirty="0"/>
              <a:t>(Letter is located on page 330 in textbook)</a:t>
            </a:r>
          </a:p>
        </p:txBody>
      </p:sp>
      <p:sp>
        <p:nvSpPr>
          <p:cNvPr id="9" name="Title 8"/>
          <p:cNvSpPr>
            <a:spLocks noGrp="1"/>
          </p:cNvSpPr>
          <p:nvPr>
            <p:ph type="title"/>
          </p:nvPr>
        </p:nvSpPr>
        <p:spPr>
          <a:xfrm>
            <a:off x="1828800" y="1676400"/>
            <a:ext cx="3612776" cy="1752600"/>
          </a:xfrm>
        </p:spPr>
        <p:txBody>
          <a:bodyPr/>
          <a:lstStyle/>
          <a:p>
            <a:r>
              <a:rPr lang="en-US" dirty="0"/>
              <a:t>A Letter</a:t>
            </a:r>
            <a:br>
              <a:rPr lang="en-US" dirty="0"/>
            </a:br>
            <a:r>
              <a:rPr lang="en-US" dirty="0"/>
              <a:t> in 2</a:t>
            </a:r>
            <a:r>
              <a:rPr lang="en-US" baseline="30000" dirty="0"/>
              <a:t>38</a:t>
            </a:r>
            <a:r>
              <a:rPr lang="en-US" dirty="0"/>
              <a:t> </a:t>
            </a:r>
            <a:br>
              <a:rPr lang="en-US" dirty="0"/>
            </a:br>
            <a:r>
              <a:rPr lang="en-US" dirty="0"/>
              <a:t>Variation</a:t>
            </a:r>
          </a:p>
        </p:txBody>
      </p:sp>
      <p:sp>
        <p:nvSpPr>
          <p:cNvPr id="5" name="Footer Placeholder 4"/>
          <p:cNvSpPr>
            <a:spLocks noGrp="1"/>
          </p:cNvSpPr>
          <p:nvPr>
            <p:ph type="ftr" sz="quarter" idx="11"/>
          </p:nvPr>
        </p:nvSpPr>
        <p:spPr>
          <a:xfrm>
            <a:off x="1524000" y="6492876"/>
            <a:ext cx="4724400" cy="365125"/>
          </a:xfrm>
        </p:spPr>
        <p:txBody>
          <a:bodyPr/>
          <a:lstStyle/>
          <a:p>
            <a:pPr>
              <a:defRPr/>
            </a:pPr>
            <a:r>
              <a:rPr lang="en-US" sz="1000"/>
              <a:t>© 2020 Pearson Education, Inc., Hoboken, NJ. All rights reserved.  </a:t>
            </a:r>
            <a:endParaRPr lang="en-US" sz="1000" dirty="0"/>
          </a:p>
        </p:txBody>
      </p:sp>
      <p:sp>
        <p:nvSpPr>
          <p:cNvPr id="7" name="TextBox 6"/>
          <p:cNvSpPr txBox="1"/>
          <p:nvPr/>
        </p:nvSpPr>
        <p:spPr>
          <a:xfrm>
            <a:off x="5943600" y="0"/>
            <a:ext cx="4724400" cy="369332"/>
          </a:xfrm>
          <a:prstGeom prst="rect">
            <a:avLst/>
          </a:prstGeom>
          <a:noFill/>
        </p:spPr>
        <p:txBody>
          <a:bodyPr wrap="square" rtlCol="0">
            <a:spAutoFit/>
          </a:bodyPr>
          <a:lstStyle/>
          <a:p>
            <a:endParaRPr lang="en-US" dirty="0"/>
          </a:p>
        </p:txBody>
      </p:sp>
      <p:graphicFrame>
        <p:nvGraphicFramePr>
          <p:cNvPr id="69634" name="Object 2"/>
          <p:cNvGraphicFramePr>
            <a:graphicFrameLocks noChangeAspect="1"/>
          </p:cNvGraphicFramePr>
          <p:nvPr/>
        </p:nvGraphicFramePr>
        <p:xfrm>
          <a:off x="5791200" y="0"/>
          <a:ext cx="4876800" cy="6858000"/>
        </p:xfrm>
        <a:graphic>
          <a:graphicData uri="http://schemas.openxmlformats.org/presentationml/2006/ole">
            <mc:AlternateContent xmlns:mc="http://schemas.openxmlformats.org/markup-compatibility/2006">
              <mc:Choice xmlns:v="urn:schemas-microsoft-com:vml" Requires="v">
                <p:oleObj name="Document" r:id="rId3" imgW="5943600" imgH="8089900" progId="Word.Document.12">
                  <p:embed/>
                </p:oleObj>
              </mc:Choice>
              <mc:Fallback>
                <p:oleObj name="Document" r:id="rId3" imgW="5943600" imgH="8089900" progId="Word.Document.12">
                  <p:embed/>
                  <p:pic>
                    <p:nvPicPr>
                      <p:cNvPr id="6963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0"/>
                        <a:ext cx="4876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spd="med">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a:extLst>
              <a:ext uri="{FF2B5EF4-FFF2-40B4-BE49-F238E27FC236}">
                <a16:creationId xmlns:a16="http://schemas.microsoft.com/office/drawing/2014/main" id="{93B46E7F-97B9-420A-A23D-323ED01AB96D}"/>
              </a:ext>
            </a:extLst>
          </p:cNvPr>
          <p:cNvSpPr>
            <a:spLocks noGrp="1"/>
          </p:cNvSpPr>
          <p:nvPr>
            <p:ph type="title"/>
          </p:nvPr>
        </p:nvSpPr>
        <p:spPr/>
        <p:txBody>
          <a:bodyPr/>
          <a:lstStyle/>
          <a:p>
            <a:pPr eaLnBrk="1" hangingPunct="1"/>
            <a:r>
              <a:rPr lang="it-IT" altLang="it-IT"/>
              <a:t>Length extension attack</a:t>
            </a:r>
          </a:p>
        </p:txBody>
      </p:sp>
      <p:sp>
        <p:nvSpPr>
          <p:cNvPr id="3" name="Segnaposto contenuto 2">
            <a:extLst>
              <a:ext uri="{FF2B5EF4-FFF2-40B4-BE49-F238E27FC236}">
                <a16:creationId xmlns:a16="http://schemas.microsoft.com/office/drawing/2014/main" id="{AD48B0F9-D460-47D8-A193-83527A10AC10}"/>
              </a:ext>
            </a:extLst>
          </p:cNvPr>
          <p:cNvSpPr>
            <a:spLocks noGrp="1"/>
          </p:cNvSpPr>
          <p:nvPr>
            <p:ph idx="1"/>
          </p:nvPr>
        </p:nvSpPr>
        <p:spPr/>
        <p:txBody>
          <a:bodyPr/>
          <a:lstStyle/>
          <a:p>
            <a:pPr eaLnBrk="1" hangingPunct="1">
              <a:defRPr/>
            </a:pPr>
            <a:r>
              <a:rPr lang="en-US" b="1" dirty="0"/>
              <a:t>Hash</a:t>
            </a:r>
            <a:r>
              <a:rPr lang="en-US" dirty="0"/>
              <a:t>(</a:t>
            </a:r>
            <a:r>
              <a:rPr lang="en-US" i="1" dirty="0"/>
              <a:t>message</a:t>
            </a:r>
            <a:r>
              <a:rPr lang="en-US" i="1" baseline="-25000" dirty="0"/>
              <a:t>1</a:t>
            </a:r>
            <a:r>
              <a:rPr lang="en-US" dirty="0"/>
              <a:t>) = H can be used to calculate </a:t>
            </a:r>
            <a:r>
              <a:rPr lang="en-US" b="1" dirty="0"/>
              <a:t>Hash</a:t>
            </a:r>
            <a:r>
              <a:rPr lang="en-US" dirty="0"/>
              <a:t>(</a:t>
            </a:r>
            <a:r>
              <a:rPr lang="en-US" i="1" dirty="0"/>
              <a:t>message</a:t>
            </a:r>
            <a:r>
              <a:rPr lang="en-US" i="1" baseline="-25000" dirty="0"/>
              <a:t>1</a:t>
            </a:r>
            <a:r>
              <a:rPr lang="en-US" dirty="0"/>
              <a:t> ‖ </a:t>
            </a:r>
            <a:r>
              <a:rPr lang="en-US" i="1" dirty="0"/>
              <a:t>message</a:t>
            </a:r>
            <a:r>
              <a:rPr lang="en-US" i="1" baseline="-25000" dirty="0"/>
              <a:t>2</a:t>
            </a:r>
            <a:r>
              <a:rPr lang="en-US" dirty="0"/>
              <a:t>)</a:t>
            </a:r>
          </a:p>
          <a:p>
            <a:pPr lvl="1" eaLnBrk="1" hangingPunct="1">
              <a:defRPr/>
            </a:pPr>
            <a:r>
              <a:rPr lang="en-US" dirty="0"/>
              <a:t>Without knowing </a:t>
            </a:r>
            <a:r>
              <a:rPr lang="en-US" i="1" dirty="0"/>
              <a:t>message</a:t>
            </a:r>
            <a:r>
              <a:rPr lang="en-US" i="1" baseline="-25000" dirty="0"/>
              <a:t>1 </a:t>
            </a:r>
            <a:r>
              <a:rPr lang="en-US" dirty="0"/>
              <a:t>but its hash only</a:t>
            </a:r>
            <a:endParaRPr lang="it-IT" dirty="0"/>
          </a:p>
          <a:p>
            <a:pPr marL="457200" lvl="1" indent="0">
              <a:buNone/>
              <a:defRPr/>
            </a:pPr>
            <a:endParaRPr lang="it-IT" dirty="0">
              <a:hlinkClick r:id="rId2" tooltip="MD5"/>
            </a:endParaRPr>
          </a:p>
          <a:p>
            <a:pPr eaLnBrk="1" hangingPunct="1">
              <a:defRPr/>
            </a:pPr>
            <a:endParaRPr lang="it-IT" dirty="0">
              <a:hlinkClick r:id="rId2" tooltip="MD5"/>
            </a:endParaRPr>
          </a:p>
          <a:p>
            <a:pPr eaLnBrk="1" hangingPunct="1">
              <a:defRPr/>
            </a:pPr>
            <a:r>
              <a:rPr lang="it-IT" dirty="0">
                <a:hlinkClick r:id="rId2" tooltip="MD5"/>
              </a:rPr>
              <a:t>MD5</a:t>
            </a:r>
            <a:r>
              <a:rPr lang="it-IT" dirty="0"/>
              <a:t>, </a:t>
            </a:r>
            <a:r>
              <a:rPr lang="it-IT" dirty="0">
                <a:hlinkClick r:id="rId3" tooltip="SHA-1"/>
              </a:rPr>
              <a:t>SHA-1</a:t>
            </a:r>
            <a:r>
              <a:rPr lang="it-IT" dirty="0"/>
              <a:t>, and </a:t>
            </a:r>
            <a:r>
              <a:rPr lang="it-IT" dirty="0">
                <a:hlinkClick r:id="rId4" tooltip="SHA-2"/>
              </a:rPr>
              <a:t>SHA-2</a:t>
            </a:r>
            <a:r>
              <a:rPr lang="it-IT" dirty="0"/>
              <a:t> are </a:t>
            </a:r>
            <a:r>
              <a:rPr lang="it-IT" dirty="0" err="1"/>
              <a:t>vulnerable</a:t>
            </a:r>
            <a:r>
              <a:rPr lang="it-IT" dirty="0"/>
              <a:t> to </a:t>
            </a:r>
            <a:r>
              <a:rPr lang="it-IT" dirty="0" err="1"/>
              <a:t>len</a:t>
            </a:r>
            <a:r>
              <a:rPr lang="it-IT" dirty="0"/>
              <a:t>. SHA-3 </a:t>
            </a:r>
            <a:r>
              <a:rPr lang="it-IT" dirty="0" err="1"/>
              <a:t>is</a:t>
            </a:r>
            <a:r>
              <a:rPr lang="it-IT" dirty="0"/>
              <a:t> </a:t>
            </a:r>
            <a:r>
              <a:rPr lang="it-IT" dirty="0" err="1"/>
              <a:t>not</a:t>
            </a:r>
            <a:endParaRPr lang="it-IT"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id="{7954203B-237E-4BAE-A55B-780AB5B2FB44}"/>
              </a:ext>
            </a:extLst>
          </p:cNvPr>
          <p:cNvSpPr>
            <a:spLocks noGrp="1"/>
          </p:cNvSpPr>
          <p:nvPr>
            <p:ph type="title"/>
          </p:nvPr>
        </p:nvSpPr>
        <p:spPr/>
        <p:txBody>
          <a:bodyPr/>
          <a:lstStyle/>
          <a:p>
            <a:r>
              <a:rPr lang="it-IT" altLang="it-IT"/>
              <a:t>Length Extension Attacks</a:t>
            </a:r>
          </a:p>
        </p:txBody>
      </p:sp>
      <p:sp>
        <p:nvSpPr>
          <p:cNvPr id="18435" name="Segnaposto contenuto 2">
            <a:extLst>
              <a:ext uri="{FF2B5EF4-FFF2-40B4-BE49-F238E27FC236}">
                <a16:creationId xmlns:a16="http://schemas.microsoft.com/office/drawing/2014/main" id="{4101978E-2691-47AA-99B9-23E19BD0D8F6}"/>
              </a:ext>
            </a:extLst>
          </p:cNvPr>
          <p:cNvSpPr>
            <a:spLocks noGrp="1"/>
          </p:cNvSpPr>
          <p:nvPr>
            <p:ph idx="1"/>
          </p:nvPr>
        </p:nvSpPr>
        <p:spPr/>
        <p:txBody>
          <a:bodyPr/>
          <a:lstStyle/>
          <a:p>
            <a:r>
              <a:rPr lang="it-IT" altLang="it-IT" dirty="0" err="1"/>
              <a:t>Nested</a:t>
            </a:r>
            <a:r>
              <a:rPr lang="it-IT" altLang="it-IT" dirty="0"/>
              <a:t> </a:t>
            </a:r>
            <a:r>
              <a:rPr lang="it-IT" altLang="it-IT" dirty="0" err="1"/>
              <a:t>Hashing</a:t>
            </a:r>
            <a:r>
              <a:rPr lang="it-IT" altLang="it-IT" dirty="0"/>
              <a:t> </a:t>
            </a:r>
            <a:r>
              <a:rPr lang="it-IT" altLang="it-IT" dirty="0" err="1"/>
              <a:t>is</a:t>
            </a:r>
            <a:r>
              <a:rPr lang="it-IT" altLang="it-IT" dirty="0"/>
              <a:t> </a:t>
            </a:r>
            <a:r>
              <a:rPr lang="it-IT" altLang="it-IT" dirty="0" err="1"/>
              <a:t>necessary</a:t>
            </a:r>
            <a:r>
              <a:rPr lang="it-IT" altLang="it-IT" dirty="0"/>
              <a:t> for </a:t>
            </a:r>
            <a:r>
              <a:rPr lang="it-IT" altLang="it-IT" dirty="0" err="1"/>
              <a:t>many</a:t>
            </a:r>
            <a:r>
              <a:rPr lang="it-IT" altLang="it-IT" dirty="0"/>
              <a:t> hash </a:t>
            </a:r>
            <a:r>
              <a:rPr lang="it-IT" altLang="it-IT" dirty="0" err="1"/>
              <a:t>formulas</a:t>
            </a:r>
            <a:endParaRPr lang="it-IT" altLang="it-IT" dirty="0"/>
          </a:p>
          <a:p>
            <a:r>
              <a:rPr lang="it-IT" altLang="it-IT" dirty="0"/>
              <a:t>SHA-1(K || M || F) = </a:t>
            </a:r>
            <a:r>
              <a:rPr lang="it-IT" altLang="it-IT" dirty="0" err="1"/>
              <a:t>EasyFunction</a:t>
            </a:r>
            <a:r>
              <a:rPr lang="it-IT" altLang="it-IT" dirty="0"/>
              <a:t>(SHA-1(K||M), F) </a:t>
            </a:r>
          </a:p>
          <a:p>
            <a:pPr lvl="1"/>
            <a:endParaRPr lang="it-IT" altLang="it-IT"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9DAAF1E-D878-4581-A795-785C1C139F27}"/>
              </a:ext>
            </a:extLst>
          </p:cNvPr>
          <p:cNvSpPr>
            <a:spLocks noGrp="1" noChangeArrowheads="1"/>
          </p:cNvSpPr>
          <p:nvPr>
            <p:ph type="title"/>
          </p:nvPr>
        </p:nvSpPr>
        <p:spPr/>
        <p:txBody>
          <a:bodyPr/>
          <a:lstStyle/>
          <a:p>
            <a:r>
              <a:rPr lang="en-US" altLang="it-IT">
                <a:ea typeface="MS PGothic" panose="020B0600070205080204" pitchFamily="34" charset="-128"/>
              </a:rPr>
              <a:t>HMAC</a:t>
            </a:r>
            <a:endParaRPr lang="en-AU" altLang="it-IT">
              <a:ea typeface="MS PGothic" panose="020B0600070205080204" pitchFamily="34" charset="-128"/>
            </a:endParaRPr>
          </a:p>
        </p:txBody>
      </p:sp>
      <p:sp>
        <p:nvSpPr>
          <p:cNvPr id="17411" name="Rectangle 3">
            <a:extLst>
              <a:ext uri="{FF2B5EF4-FFF2-40B4-BE49-F238E27FC236}">
                <a16:creationId xmlns:a16="http://schemas.microsoft.com/office/drawing/2014/main" id="{1D04116C-C8CE-4579-975D-021CCB851F11}"/>
              </a:ext>
            </a:extLst>
          </p:cNvPr>
          <p:cNvSpPr>
            <a:spLocks noGrp="1" noChangeArrowheads="1"/>
          </p:cNvSpPr>
          <p:nvPr>
            <p:ph idx="1"/>
          </p:nvPr>
        </p:nvSpPr>
        <p:spPr/>
        <p:txBody>
          <a:bodyPr/>
          <a:lstStyle/>
          <a:p>
            <a:pPr>
              <a:lnSpc>
                <a:spcPct val="90000"/>
              </a:lnSpc>
            </a:pPr>
            <a:r>
              <a:rPr lang="en-AU" altLang="it-IT" sz="2800">
                <a:ea typeface="MS PGothic" panose="020B0600070205080204" pitchFamily="34" charset="-128"/>
              </a:rPr>
              <a:t>specified as Internet standard RFC2104 </a:t>
            </a:r>
          </a:p>
          <a:p>
            <a:pPr>
              <a:lnSpc>
                <a:spcPct val="90000"/>
              </a:lnSpc>
            </a:pPr>
            <a:r>
              <a:rPr lang="en-AU" altLang="it-IT" sz="2800">
                <a:ea typeface="MS PGothic" panose="020B0600070205080204" pitchFamily="34" charset="-128"/>
              </a:rPr>
              <a:t>uses hash function on the message:</a:t>
            </a:r>
          </a:p>
          <a:p>
            <a:pPr lvl="1">
              <a:lnSpc>
                <a:spcPct val="90000"/>
              </a:lnSpc>
              <a:buFont typeface="Wingdings" panose="05000000000000000000" pitchFamily="2" charset="2"/>
              <a:buNone/>
            </a:pPr>
            <a:r>
              <a:rPr lang="en-AU" altLang="it-IT" sz="2400">
                <a:latin typeface="Courier New" panose="02070309020205020404" pitchFamily="49" charset="0"/>
                <a:ea typeface="MS PGothic" panose="020B0600070205080204" pitchFamily="34" charset="-128"/>
              </a:rPr>
              <a:t>HMAC</a:t>
            </a:r>
            <a:r>
              <a:rPr lang="en-AU" altLang="it-IT" sz="2400" baseline="-25000">
                <a:latin typeface="Courier New" panose="02070309020205020404" pitchFamily="49" charset="0"/>
                <a:ea typeface="MS PGothic" panose="020B0600070205080204" pitchFamily="34" charset="-128"/>
              </a:rPr>
              <a:t>K</a:t>
            </a:r>
            <a:r>
              <a:rPr lang="en-AU" altLang="it-IT" sz="2400">
                <a:latin typeface="Courier New" panose="02070309020205020404" pitchFamily="49" charset="0"/>
                <a:ea typeface="MS PGothic" panose="020B0600070205080204" pitchFamily="34" charset="-128"/>
              </a:rPr>
              <a:t>(M)= Hash[(K</a:t>
            </a:r>
            <a:r>
              <a:rPr lang="en-AU" altLang="it-IT" sz="2400" baseline="30000">
                <a:latin typeface="Courier New" panose="02070309020205020404" pitchFamily="49" charset="0"/>
                <a:ea typeface="MS PGothic" panose="020B0600070205080204" pitchFamily="34" charset="-128"/>
              </a:rPr>
              <a:t>+</a:t>
            </a:r>
            <a:r>
              <a:rPr lang="en-AU" altLang="it-IT" sz="2400">
                <a:latin typeface="Courier New" panose="02070309020205020404" pitchFamily="49" charset="0"/>
                <a:ea typeface="MS PGothic" panose="020B0600070205080204" pitchFamily="34" charset="-128"/>
              </a:rPr>
              <a:t> XOR opad) || </a:t>
            </a:r>
          </a:p>
          <a:p>
            <a:pPr lvl="1">
              <a:lnSpc>
                <a:spcPct val="90000"/>
              </a:lnSpc>
              <a:buFont typeface="Wingdings" panose="05000000000000000000" pitchFamily="2" charset="2"/>
              <a:buNone/>
            </a:pPr>
            <a:r>
              <a:rPr lang="en-AU" altLang="it-IT" sz="2400">
                <a:latin typeface="Courier New" panose="02070309020205020404" pitchFamily="49" charset="0"/>
                <a:ea typeface="MS PGothic" panose="020B0600070205080204" pitchFamily="34" charset="-128"/>
              </a:rPr>
              <a:t>				Hash[(K</a:t>
            </a:r>
            <a:r>
              <a:rPr lang="en-AU" altLang="it-IT" sz="2400" baseline="30000">
                <a:latin typeface="Courier New" panose="02070309020205020404" pitchFamily="49" charset="0"/>
                <a:ea typeface="MS PGothic" panose="020B0600070205080204" pitchFamily="34" charset="-128"/>
              </a:rPr>
              <a:t>+</a:t>
            </a:r>
            <a:r>
              <a:rPr lang="en-AU" altLang="it-IT" sz="2400">
                <a:latin typeface="Courier New" panose="02070309020205020404" pitchFamily="49" charset="0"/>
                <a:ea typeface="MS PGothic" panose="020B0600070205080204" pitchFamily="34" charset="-128"/>
              </a:rPr>
              <a:t> XOR ipad) || M)] ]</a:t>
            </a:r>
          </a:p>
          <a:p>
            <a:pPr lvl="1">
              <a:lnSpc>
                <a:spcPct val="90000"/>
              </a:lnSpc>
            </a:pPr>
            <a:r>
              <a:rPr lang="en-AU" altLang="it-IT" sz="2400">
                <a:ea typeface="MS PGothic" panose="020B0600070205080204" pitchFamily="34" charset="-128"/>
              </a:rPr>
              <a:t>where </a:t>
            </a:r>
            <a:r>
              <a:rPr lang="en-AU" altLang="it-IT" sz="2400">
                <a:latin typeface="Courier New" panose="02070309020205020404" pitchFamily="49" charset="0"/>
                <a:ea typeface="MS PGothic" panose="020B0600070205080204" pitchFamily="34" charset="-128"/>
                <a:cs typeface="Courier New" panose="02070309020205020404" pitchFamily="49" charset="0"/>
              </a:rPr>
              <a:t>K</a:t>
            </a:r>
            <a:r>
              <a:rPr lang="en-AU" altLang="it-IT" sz="2400" baseline="30000">
                <a:latin typeface="Courier New" panose="02070309020205020404" pitchFamily="49" charset="0"/>
                <a:ea typeface="MS PGothic" panose="020B0600070205080204" pitchFamily="34" charset="-128"/>
                <a:cs typeface="Courier New" panose="02070309020205020404" pitchFamily="49" charset="0"/>
              </a:rPr>
              <a:t>+</a:t>
            </a:r>
            <a:r>
              <a:rPr lang="en-AU" altLang="it-IT" sz="2400">
                <a:latin typeface="Courier New" panose="02070309020205020404" pitchFamily="49" charset="0"/>
                <a:ea typeface="MS PGothic" panose="020B0600070205080204" pitchFamily="34" charset="-128"/>
                <a:cs typeface="Courier New" panose="02070309020205020404" pitchFamily="49" charset="0"/>
              </a:rPr>
              <a:t> </a:t>
            </a:r>
            <a:r>
              <a:rPr lang="en-AU" altLang="it-IT" sz="2400">
                <a:ea typeface="MS PGothic" panose="020B0600070205080204" pitchFamily="34" charset="-128"/>
              </a:rPr>
              <a:t>is the key padded out to size </a:t>
            </a:r>
          </a:p>
          <a:p>
            <a:pPr lvl="1">
              <a:lnSpc>
                <a:spcPct val="90000"/>
              </a:lnSpc>
            </a:pPr>
            <a:r>
              <a:rPr lang="en-AU" altLang="it-IT" sz="2400">
                <a:latin typeface="Courier New" panose="02070309020205020404" pitchFamily="49" charset="0"/>
                <a:ea typeface="MS PGothic" panose="020B0600070205080204" pitchFamily="34" charset="-128"/>
              </a:rPr>
              <a:t>opad</a:t>
            </a:r>
            <a:r>
              <a:rPr lang="en-AU" altLang="it-IT" sz="2400">
                <a:ea typeface="MS PGothic" panose="020B0600070205080204" pitchFamily="34" charset="-128"/>
              </a:rPr>
              <a:t>, </a:t>
            </a:r>
            <a:r>
              <a:rPr lang="en-AU" altLang="it-IT" sz="2400">
                <a:latin typeface="Courier New" panose="02070309020205020404" pitchFamily="49" charset="0"/>
                <a:ea typeface="MS PGothic" panose="020B0600070205080204" pitchFamily="34" charset="-128"/>
              </a:rPr>
              <a:t>ipad </a:t>
            </a:r>
            <a:r>
              <a:rPr lang="en-AU" altLang="it-IT" sz="2400">
                <a:ea typeface="MS PGothic" panose="020B0600070205080204" pitchFamily="34" charset="-128"/>
              </a:rPr>
              <a:t>are specified padding constants </a:t>
            </a:r>
          </a:p>
          <a:p>
            <a:pPr>
              <a:lnSpc>
                <a:spcPct val="90000"/>
              </a:lnSpc>
            </a:pPr>
            <a:r>
              <a:rPr lang="en-AU" altLang="it-IT" sz="2800">
                <a:ea typeface="MS PGothic" panose="020B0600070205080204" pitchFamily="34" charset="-128"/>
              </a:rPr>
              <a:t>overhead is just 3 more hash calculations than the message needs alone</a:t>
            </a:r>
          </a:p>
          <a:p>
            <a:pPr>
              <a:lnSpc>
                <a:spcPct val="90000"/>
              </a:lnSpc>
            </a:pPr>
            <a:r>
              <a:rPr lang="en-AU" altLang="it-IT" sz="2800">
                <a:ea typeface="MS PGothic" panose="020B0600070205080204" pitchFamily="34" charset="-128"/>
              </a:rPr>
              <a:t>any hash function can be used</a:t>
            </a:r>
          </a:p>
          <a:p>
            <a:pPr lvl="1">
              <a:lnSpc>
                <a:spcPct val="90000"/>
              </a:lnSpc>
            </a:pPr>
            <a:r>
              <a:rPr lang="en-AU" altLang="it-IT" sz="2400">
                <a:ea typeface="MS PGothic" panose="020B0600070205080204" pitchFamily="34" charset="-128"/>
              </a:rPr>
              <a:t>eg. MD5, SHA-1, RIPEMD-160, Whirlpool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4F9CB-1E5C-4AAB-43DE-0F95541A8718}"/>
              </a:ext>
            </a:extLst>
          </p:cNvPr>
          <p:cNvSpPr>
            <a:spLocks noGrp="1"/>
          </p:cNvSpPr>
          <p:nvPr>
            <p:ph type="title"/>
          </p:nvPr>
        </p:nvSpPr>
        <p:spPr/>
        <p:txBody>
          <a:bodyPr/>
          <a:lstStyle/>
          <a:p>
            <a:r>
              <a:rPr lang="en-US" dirty="0"/>
              <a:t>Cryptographic hash functions</a:t>
            </a:r>
            <a:endParaRPr lang="it-IT" dirty="0"/>
          </a:p>
        </p:txBody>
      </p:sp>
      <p:sp>
        <p:nvSpPr>
          <p:cNvPr id="3" name="Text Placeholder 2">
            <a:extLst>
              <a:ext uri="{FF2B5EF4-FFF2-40B4-BE49-F238E27FC236}">
                <a16:creationId xmlns:a16="http://schemas.microsoft.com/office/drawing/2014/main" id="{65A0AA7A-B120-6EB2-45ED-7680B47464EB}"/>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991802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a:extLst>
              <a:ext uri="{FF2B5EF4-FFF2-40B4-BE49-F238E27FC236}">
                <a16:creationId xmlns:a16="http://schemas.microsoft.com/office/drawing/2014/main" id="{7AB53BA1-545B-47D7-A8C9-1F42C41F9E15}"/>
              </a:ext>
            </a:extLst>
          </p:cNvPr>
          <p:cNvSpPr>
            <a:spLocks noGrp="1" noChangeArrowheads="1"/>
          </p:cNvSpPr>
          <p:nvPr>
            <p:ph type="title"/>
          </p:nvPr>
        </p:nvSpPr>
        <p:spPr>
          <a:xfrm>
            <a:off x="1524000" y="228600"/>
            <a:ext cx="3276600" cy="6172200"/>
          </a:xfrm>
        </p:spPr>
        <p:txBody>
          <a:bodyPr/>
          <a:lstStyle/>
          <a:p>
            <a:r>
              <a:rPr lang="en-US" altLang="it-IT">
                <a:ea typeface="MS PGothic" panose="020B0600070205080204" pitchFamily="34" charset="-128"/>
              </a:rPr>
              <a:t>HMAC Overview</a:t>
            </a:r>
            <a:endParaRPr lang="en-AU" altLang="it-IT">
              <a:ea typeface="MS PGothic" panose="020B0600070205080204" pitchFamily="34" charset="-128"/>
            </a:endParaRPr>
          </a:p>
        </p:txBody>
      </p:sp>
      <p:pic>
        <p:nvPicPr>
          <p:cNvPr id="19459" name="Picture 3">
            <a:extLst>
              <a:ext uri="{FF2B5EF4-FFF2-40B4-BE49-F238E27FC236}">
                <a16:creationId xmlns:a16="http://schemas.microsoft.com/office/drawing/2014/main" id="{FD6710DE-4BBE-4FB5-8383-DF0B356FA5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1" y="228601"/>
            <a:ext cx="5565775" cy="6264275"/>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6B49BD53-153F-4440-A050-2EE278B4FD53}"/>
              </a:ext>
            </a:extLst>
          </p:cNvPr>
          <p:cNvSpPr>
            <a:spLocks noGrp="1"/>
          </p:cNvSpPr>
          <p:nvPr>
            <p:ph type="title"/>
          </p:nvPr>
        </p:nvSpPr>
        <p:spPr/>
        <p:txBody>
          <a:bodyPr/>
          <a:lstStyle/>
          <a:p>
            <a:r>
              <a:rPr lang="en-US" altLang="it-IT"/>
              <a:t>Case study: the SHAttered attack</a:t>
            </a:r>
            <a:endParaRPr lang="it-IT" altLang="it-IT"/>
          </a:p>
        </p:txBody>
      </p:sp>
      <p:pic>
        <p:nvPicPr>
          <p:cNvPr id="26627" name="Content Placeholder 3">
            <a:extLst>
              <a:ext uri="{FF2B5EF4-FFF2-40B4-BE49-F238E27FC236}">
                <a16:creationId xmlns:a16="http://schemas.microsoft.com/office/drawing/2014/main" id="{01CC22E7-8C7C-434B-8F23-9E890DAE39A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186488" y="1484314"/>
            <a:ext cx="4038600" cy="2039937"/>
          </a:xfrm>
        </p:spPr>
      </p:pic>
      <p:sp>
        <p:nvSpPr>
          <p:cNvPr id="26628" name="Content Placeholder 4">
            <a:extLst>
              <a:ext uri="{FF2B5EF4-FFF2-40B4-BE49-F238E27FC236}">
                <a16:creationId xmlns:a16="http://schemas.microsoft.com/office/drawing/2014/main" id="{365FE9FB-19A4-4E71-B051-7178B33A36A4}"/>
              </a:ext>
            </a:extLst>
          </p:cNvPr>
          <p:cNvSpPr>
            <a:spLocks noGrp="1"/>
          </p:cNvSpPr>
          <p:nvPr>
            <p:ph sz="half" idx="2"/>
          </p:nvPr>
        </p:nvSpPr>
        <p:spPr>
          <a:xfrm>
            <a:off x="1919288" y="1628775"/>
            <a:ext cx="4038600" cy="2039938"/>
          </a:xfrm>
        </p:spPr>
        <p:txBody>
          <a:bodyPr/>
          <a:lstStyle/>
          <a:p>
            <a:r>
              <a:rPr lang="en-US" altLang="it-IT"/>
              <a:t>“Universal” fixed strings for birthday attacks in SHA1  are known</a:t>
            </a:r>
            <a:br>
              <a:rPr lang="en-US" altLang="it-IT"/>
            </a:br>
            <a:r>
              <a:rPr lang="en-US" altLang="it-IT"/>
              <a:t>Tool: sha1-collider</a:t>
            </a:r>
          </a:p>
          <a:p>
            <a:endParaRPr lang="it-IT" altLang="it-IT"/>
          </a:p>
        </p:txBody>
      </p:sp>
      <p:pic>
        <p:nvPicPr>
          <p:cNvPr id="26629" name="Picture 5" descr="enter image description here">
            <a:extLst>
              <a:ext uri="{FF2B5EF4-FFF2-40B4-BE49-F238E27FC236}">
                <a16:creationId xmlns:a16="http://schemas.microsoft.com/office/drawing/2014/main" id="{E69AECAD-5375-47F4-A61A-02EB065B2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050" y="3687763"/>
            <a:ext cx="4262438"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CasellaDiTesto 6">
            <a:extLst>
              <a:ext uri="{FF2B5EF4-FFF2-40B4-BE49-F238E27FC236}">
                <a16:creationId xmlns:a16="http://schemas.microsoft.com/office/drawing/2014/main" id="{8B4CC3F9-507C-4412-B121-F1A276E3F56E}"/>
              </a:ext>
            </a:extLst>
          </p:cNvPr>
          <p:cNvSpPr txBox="1">
            <a:spLocks noChangeArrowheads="1"/>
          </p:cNvSpPr>
          <p:nvPr/>
        </p:nvSpPr>
        <p:spPr bwMode="auto">
          <a:xfrm>
            <a:off x="6527800" y="4076700"/>
            <a:ext cx="37401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it-IT" sz="2400"/>
          </a:p>
          <a:p>
            <a:pPr eaLnBrk="1" hangingPunct="1">
              <a:spcBef>
                <a:spcPct val="0"/>
              </a:spcBef>
              <a:buFontTx/>
              <a:buNone/>
            </a:pPr>
            <a:r>
              <a:rPr lang="en-US" altLang="it-IT" sz="2400"/>
              <a:t>SHA-1(P∣∣M</a:t>
            </a:r>
            <a:r>
              <a:rPr lang="en-US" altLang="it-IT" sz="2400" baseline="-25000"/>
              <a:t>1</a:t>
            </a:r>
            <a:r>
              <a:rPr lang="en-US" altLang="it-IT" sz="2400" baseline="30000"/>
              <a:t>(1)</a:t>
            </a:r>
            <a:r>
              <a:rPr lang="en-US" altLang="it-IT" sz="2400"/>
              <a:t>∣∣M</a:t>
            </a:r>
            <a:r>
              <a:rPr lang="en-US" altLang="it-IT" sz="2400" baseline="-25000"/>
              <a:t>2</a:t>
            </a:r>
            <a:r>
              <a:rPr lang="en-US" altLang="it-IT" sz="2400" baseline="30000"/>
              <a:t>(1)</a:t>
            </a:r>
            <a:r>
              <a:rPr lang="en-US" altLang="it-IT" sz="2400"/>
              <a:t>∣∣S) </a:t>
            </a:r>
          </a:p>
          <a:p>
            <a:pPr eaLnBrk="1" hangingPunct="1">
              <a:spcBef>
                <a:spcPct val="0"/>
              </a:spcBef>
              <a:buFontTx/>
              <a:buNone/>
            </a:pPr>
            <a:r>
              <a:rPr lang="en-US" altLang="it-IT" sz="2400"/>
              <a:t>   = SHA-1 (P∣∣M</a:t>
            </a:r>
            <a:r>
              <a:rPr lang="en-US" altLang="it-IT" sz="2400" baseline="-25000"/>
              <a:t>1</a:t>
            </a:r>
            <a:r>
              <a:rPr lang="en-US" altLang="it-IT" sz="2400" baseline="30000"/>
              <a:t>(2)</a:t>
            </a:r>
            <a:r>
              <a:rPr lang="en-US" altLang="it-IT" sz="2400"/>
              <a:t>∣∣M</a:t>
            </a:r>
            <a:r>
              <a:rPr lang="en-US" altLang="it-IT" sz="2400" baseline="-25000"/>
              <a:t>2</a:t>
            </a:r>
            <a:r>
              <a:rPr lang="en-US" altLang="it-IT" sz="2400" baseline="30000"/>
              <a:t>(2)</a:t>
            </a:r>
            <a:r>
              <a:rPr lang="en-US" altLang="it-IT" sz="2400"/>
              <a:t>∣∣S)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4D00F3-5EAB-460C-9E47-393ED9284510}"/>
              </a:ext>
            </a:extLst>
          </p:cNvPr>
          <p:cNvSpPr>
            <a:spLocks noGrp="1"/>
          </p:cNvSpPr>
          <p:nvPr>
            <p:ph type="title"/>
          </p:nvPr>
        </p:nvSpPr>
        <p:spPr>
          <a:xfrm>
            <a:off x="6590662" y="4267832"/>
            <a:ext cx="4805996" cy="1297115"/>
          </a:xfrm>
        </p:spPr>
        <p:txBody>
          <a:bodyPr vert="horz" lIns="91440" tIns="45720" rIns="91440" bIns="45720" rtlCol="0" anchor="t">
            <a:normAutofit/>
          </a:bodyPr>
          <a:lstStyle/>
          <a:p>
            <a:pPr>
              <a:lnSpc>
                <a:spcPct val="90000"/>
              </a:lnSpc>
            </a:pPr>
            <a:r>
              <a:rPr lang="en-US" kern="1200">
                <a:solidFill>
                  <a:schemeClr val="tx2"/>
                </a:solidFill>
                <a:latin typeface="+mj-lt"/>
                <a:ea typeface="+mj-ea"/>
                <a:cs typeface="+mj-cs"/>
              </a:rPr>
              <a:t>The DIFFIE-HELLMAN KEY EXCHANGE</a:t>
            </a:r>
          </a:p>
        </p:txBody>
      </p:sp>
      <p:sp>
        <p:nvSpPr>
          <p:cNvPr id="3" name="Text Placeholder 2">
            <a:extLst>
              <a:ext uri="{FF2B5EF4-FFF2-40B4-BE49-F238E27FC236}">
                <a16:creationId xmlns:a16="http://schemas.microsoft.com/office/drawing/2014/main" id="{01E17D6C-2686-4942-ACC9-63C40AAAAE3E}"/>
              </a:ext>
            </a:extLst>
          </p:cNvPr>
          <p:cNvSpPr>
            <a:spLocks noGrp="1"/>
          </p:cNvSpPr>
          <p:nvPr>
            <p:ph type="body" idx="1"/>
          </p:nvPr>
        </p:nvSpPr>
        <p:spPr>
          <a:xfrm>
            <a:off x="6590966" y="3428999"/>
            <a:ext cx="4805691" cy="838831"/>
          </a:xfrm>
        </p:spPr>
        <p:txBody>
          <a:bodyPr vert="horz" lIns="91440" tIns="45720" rIns="91440" bIns="45720" rtlCol="0" anchor="b">
            <a:normAutofit/>
          </a:bodyPr>
          <a:lstStyle/>
          <a:p>
            <a:pPr>
              <a:lnSpc>
                <a:spcPct val="90000"/>
              </a:lnSpc>
              <a:spcBef>
                <a:spcPts val="1000"/>
              </a:spcBef>
            </a:pPr>
            <a:endParaRPr lang="en-US" kern="1200">
              <a:solidFill>
                <a:schemeClr val="tx2"/>
              </a:solidFill>
              <a:latin typeface="+mn-lt"/>
              <a:ea typeface="+mn-ea"/>
              <a:cs typeface="+mn-cs"/>
            </a:endParaRPr>
          </a:p>
        </p:txBody>
      </p:sp>
      <p:pic>
        <p:nvPicPr>
          <p:cNvPr id="7" name="Graphic 6" descr="Key">
            <a:extLst>
              <a:ext uri="{FF2B5EF4-FFF2-40B4-BE49-F238E27FC236}">
                <a16:creationId xmlns:a16="http://schemas.microsoft.com/office/drawing/2014/main" id="{D0E31333-1689-489E-B3A8-A524D4BEAB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8"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9"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23337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F4BD7-61E7-424B-905F-5758CB7DB5F7}"/>
              </a:ext>
            </a:extLst>
          </p:cNvPr>
          <p:cNvSpPr>
            <a:spLocks noGrp="1"/>
          </p:cNvSpPr>
          <p:nvPr>
            <p:ph type="title"/>
          </p:nvPr>
        </p:nvSpPr>
        <p:spPr/>
        <p:txBody>
          <a:bodyPr/>
          <a:lstStyle/>
          <a:p>
            <a:r>
              <a:rPr lang="en-US" dirty="0"/>
              <a:t>Key exchange – A strategic problem</a:t>
            </a:r>
            <a:endParaRPr lang="it-IT" dirty="0"/>
          </a:p>
        </p:txBody>
      </p:sp>
      <p:sp>
        <p:nvSpPr>
          <p:cNvPr id="3" name="Content Placeholder 2">
            <a:extLst>
              <a:ext uri="{FF2B5EF4-FFF2-40B4-BE49-F238E27FC236}">
                <a16:creationId xmlns:a16="http://schemas.microsoft.com/office/drawing/2014/main" id="{53F3ACC9-6D9D-4653-B43E-DEAC346A49FA}"/>
              </a:ext>
            </a:extLst>
          </p:cNvPr>
          <p:cNvSpPr>
            <a:spLocks noGrp="1"/>
          </p:cNvSpPr>
          <p:nvPr>
            <p:ph idx="1"/>
          </p:nvPr>
        </p:nvSpPr>
        <p:spPr/>
        <p:txBody>
          <a:bodyPr/>
          <a:lstStyle/>
          <a:p>
            <a:r>
              <a:rPr lang="en-US" dirty="0"/>
              <a:t>All of cryptography is based on the idea of a number of people sharing a </a:t>
            </a:r>
            <a:r>
              <a:rPr lang="en-US" b="1" dirty="0"/>
              <a:t>secret</a:t>
            </a:r>
            <a:r>
              <a:rPr lang="en-US" dirty="0"/>
              <a:t> value</a:t>
            </a:r>
          </a:p>
          <a:p>
            <a:r>
              <a:rPr lang="en-US" dirty="0"/>
              <a:t>Classically solved with sideband transmission (“</a:t>
            </a:r>
            <a:r>
              <a:rPr lang="en-US" dirty="0" err="1"/>
              <a:t>pizzini</a:t>
            </a:r>
            <a:r>
              <a:rPr lang="en-US" dirty="0"/>
              <a:t>”)</a:t>
            </a:r>
          </a:p>
          <a:p>
            <a:r>
              <a:rPr lang="en-US" dirty="0"/>
              <a:t>In the modern era, solved with </a:t>
            </a:r>
            <a:r>
              <a:rPr lang="en-US" i="1" dirty="0"/>
              <a:t>magical</a:t>
            </a:r>
            <a:r>
              <a:rPr lang="en-US" dirty="0"/>
              <a:t> key exchange protocols</a:t>
            </a:r>
          </a:p>
          <a:p>
            <a:endParaRPr lang="en-US" dirty="0"/>
          </a:p>
          <a:p>
            <a:r>
              <a:rPr lang="en-US" dirty="0"/>
              <a:t>Idea: can Alice &amp; Bob agree on a secret value without shouting the secret value each other on the wire? YES!</a:t>
            </a:r>
          </a:p>
          <a:p>
            <a:endParaRPr lang="it-IT" dirty="0"/>
          </a:p>
        </p:txBody>
      </p:sp>
    </p:spTree>
    <p:extLst>
      <p:ext uri="{BB962C8B-B14F-4D97-AF65-F5344CB8AC3E}">
        <p14:creationId xmlns:p14="http://schemas.microsoft.com/office/powerpoint/2010/main" val="1257058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524001" y="39689"/>
            <a:ext cx="9143999" cy="1412875"/>
          </a:xfrm>
        </p:spPr>
        <p:txBody>
          <a:bodyPr/>
          <a:lstStyle/>
          <a:p>
            <a:r>
              <a:rPr lang="en-AU" dirty="0"/>
              <a:t>Diffie-Hellman Key Exchange</a:t>
            </a:r>
          </a:p>
        </p:txBody>
      </p:sp>
      <p:sp>
        <p:nvSpPr>
          <p:cNvPr id="60419" name="Rectangle 3"/>
          <p:cNvSpPr>
            <a:spLocks noGrp="1" noChangeArrowheads="1"/>
          </p:cNvSpPr>
          <p:nvPr>
            <p:ph idx="1"/>
          </p:nvPr>
        </p:nvSpPr>
        <p:spPr>
          <a:xfrm>
            <a:off x="2286001" y="1676400"/>
            <a:ext cx="7570787" cy="4648200"/>
          </a:xfrm>
        </p:spPr>
        <p:txBody>
          <a:bodyPr>
            <a:normAutofit fontScale="85000" lnSpcReduction="10000"/>
          </a:bodyPr>
          <a:lstStyle/>
          <a:p>
            <a:r>
              <a:rPr lang="en-AU" dirty="0"/>
              <a:t>First published public-key algorithm</a:t>
            </a:r>
          </a:p>
          <a:p>
            <a:r>
              <a:rPr lang="en-AU" dirty="0"/>
              <a:t>A number of commercial products employ this key exchange technique (TLS among others)</a:t>
            </a:r>
          </a:p>
          <a:p>
            <a:r>
              <a:rPr lang="en-AU" dirty="0"/>
              <a:t>Purpose is to enable two users to securely exchange a key that can then be used for subsequent symmetric encryption of messages</a:t>
            </a:r>
          </a:p>
          <a:p>
            <a:r>
              <a:rPr lang="en-AU" dirty="0"/>
              <a:t>The algorithm itself is limited to the exchange of secret values</a:t>
            </a:r>
          </a:p>
          <a:p>
            <a:r>
              <a:rPr lang="en-AU" dirty="0"/>
              <a:t>Its effectiveness depends on the difficulty of computing discrete logarithms</a:t>
            </a:r>
          </a:p>
        </p:txBody>
      </p:sp>
      <p:sp>
        <p:nvSpPr>
          <p:cNvPr id="4" name="Footer Placeholder 3"/>
          <p:cNvSpPr>
            <a:spLocks noGrp="1"/>
          </p:cNvSpPr>
          <p:nvPr>
            <p:ph type="ftr" sz="quarter" idx="11"/>
          </p:nvPr>
        </p:nvSpPr>
        <p:spPr>
          <a:xfrm>
            <a:off x="1524000" y="6492876"/>
            <a:ext cx="5257800" cy="365125"/>
          </a:xfrm>
        </p:spPr>
        <p:txBody>
          <a:bodyPr/>
          <a:lstStyle/>
          <a:p>
            <a:pPr>
              <a:defRPr/>
            </a:pPr>
            <a:r>
              <a:rPr lang="en-US" sz="1100"/>
              <a:t>© 2020 Pearson Education, Inc., Hoboken, NJ. All rights reserved. </a:t>
            </a:r>
            <a:endParaRPr lang="en-US" sz="11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524000" y="6492876"/>
            <a:ext cx="5257800" cy="365125"/>
          </a:xfrm>
        </p:spPr>
        <p:txBody>
          <a:bodyPr/>
          <a:lstStyle/>
          <a:p>
            <a:pPr>
              <a:defRPr/>
            </a:pPr>
            <a:r>
              <a:rPr lang="en-US" sz="1100"/>
              <a:t>© 2020 Pearson Education, Inc., Hoboken, NJ. All rights reserved. </a:t>
            </a:r>
            <a:endParaRPr lang="en-US" sz="1100" dirty="0"/>
          </a:p>
        </p:txBody>
      </p:sp>
      <p:pic>
        <p:nvPicPr>
          <p:cNvPr id="5" name="Picture 4">
            <a:extLst>
              <a:ext uri="{FF2B5EF4-FFF2-40B4-BE49-F238E27FC236}">
                <a16:creationId xmlns:a16="http://schemas.microsoft.com/office/drawing/2014/main" id="{2370B844-3C1F-2D43-9CFC-42805D11AF4B}"/>
              </a:ext>
            </a:extLst>
          </p:cNvPr>
          <p:cNvPicPr>
            <a:picLocks noChangeAspect="1"/>
          </p:cNvPicPr>
          <p:nvPr/>
        </p:nvPicPr>
        <p:blipFill rotWithShape="1">
          <a:blip r:embed="rId3"/>
          <a:srcRect b="20601"/>
          <a:stretch/>
        </p:blipFill>
        <p:spPr>
          <a:xfrm>
            <a:off x="2783632" y="25463"/>
            <a:ext cx="6624736" cy="6807075"/>
          </a:xfrm>
          <a:prstGeom prst="rect">
            <a:avLst/>
          </a:prstGeom>
        </p:spPr>
      </p:pic>
      <p:sp>
        <p:nvSpPr>
          <p:cNvPr id="6" name="TextBox 5">
            <a:extLst>
              <a:ext uri="{FF2B5EF4-FFF2-40B4-BE49-F238E27FC236}">
                <a16:creationId xmlns:a16="http://schemas.microsoft.com/office/drawing/2014/main" id="{3FF288E7-804C-4517-BCE3-B0B16036620C}"/>
              </a:ext>
            </a:extLst>
          </p:cNvPr>
          <p:cNvSpPr txBox="1"/>
          <p:nvPr/>
        </p:nvSpPr>
        <p:spPr>
          <a:xfrm>
            <a:off x="4572000" y="5589240"/>
            <a:ext cx="6096000" cy="348557"/>
          </a:xfrm>
          <a:prstGeom prst="rect">
            <a:avLst/>
          </a:prstGeom>
          <a:noFill/>
        </p:spPr>
        <p:txBody>
          <a:bodyPr wrap="square">
            <a:spAutoFit/>
          </a:bodyPr>
          <a:lstStyle/>
          <a:p>
            <a:pPr lvl="1">
              <a:lnSpc>
                <a:spcPct val="90000"/>
              </a:lnSpc>
              <a:buFont typeface="Wingdings" panose="05000000000000000000" pitchFamily="2" charset="2"/>
              <a:buNone/>
            </a:pPr>
            <a:r>
              <a:rPr lang="en-AU" altLang="it-IT" sz="1800" dirty="0">
                <a:latin typeface="Courier New" panose="02070309020205020404" pitchFamily="49" charset="0"/>
                <a:ea typeface="MS PGothic" panose="020B0600070205080204" pitchFamily="34" charset="-128"/>
              </a:rPr>
              <a:t>K</a:t>
            </a:r>
            <a:r>
              <a:rPr lang="en-AU" altLang="it-IT" sz="1800" baseline="-25000" dirty="0">
                <a:latin typeface="Courier New" panose="02070309020205020404" pitchFamily="49" charset="0"/>
                <a:ea typeface="MS PGothic" panose="020B0600070205080204" pitchFamily="34" charset="-128"/>
              </a:rPr>
              <a:t>AB</a:t>
            </a:r>
            <a:r>
              <a:rPr lang="en-AU" altLang="it-IT" sz="1800" dirty="0">
                <a:latin typeface="Courier New" panose="02070309020205020404" pitchFamily="49" charset="0"/>
                <a:ea typeface="MS PGothic" panose="020B0600070205080204" pitchFamily="34" charset="-128"/>
              </a:rPr>
              <a:t> = </a:t>
            </a:r>
            <a:r>
              <a:rPr lang="el-GR" altLang="it-IT" sz="1800" dirty="0">
                <a:latin typeface="Courier New" panose="02070309020205020404" pitchFamily="49" charset="0"/>
                <a:ea typeface="MS PGothic" panose="020B0600070205080204" pitchFamily="34" charset="-128"/>
                <a:cs typeface="Arial" panose="020B0604020202020204" pitchFamily="34" charset="0"/>
              </a:rPr>
              <a:t>a</a:t>
            </a:r>
            <a:r>
              <a:rPr lang="en-AU" altLang="it-IT" sz="1800" baseline="60000" dirty="0" err="1">
                <a:latin typeface="Courier New" panose="02070309020205020404" pitchFamily="49" charset="0"/>
                <a:ea typeface="MS PGothic" panose="020B0600070205080204" pitchFamily="34" charset="-128"/>
              </a:rPr>
              <a:t>x</a:t>
            </a:r>
            <a:r>
              <a:rPr lang="en-AU" altLang="it-IT" sz="1800" baseline="40000" dirty="0" err="1">
                <a:latin typeface="Courier New" panose="02070309020205020404" pitchFamily="49" charset="0"/>
                <a:ea typeface="MS PGothic" panose="020B0600070205080204" pitchFamily="34" charset="-128"/>
              </a:rPr>
              <a:t>A.</a:t>
            </a:r>
            <a:r>
              <a:rPr lang="en-AU" altLang="it-IT" sz="1800" baseline="60000" dirty="0" err="1">
                <a:latin typeface="Courier New" panose="02070309020205020404" pitchFamily="49" charset="0"/>
                <a:ea typeface="MS PGothic" panose="020B0600070205080204" pitchFamily="34" charset="-128"/>
              </a:rPr>
              <a:t>x</a:t>
            </a:r>
            <a:r>
              <a:rPr lang="en-AU" altLang="it-IT" sz="1800" baseline="40000" dirty="0" err="1">
                <a:latin typeface="Courier New" panose="02070309020205020404" pitchFamily="49" charset="0"/>
                <a:ea typeface="MS PGothic" panose="020B0600070205080204" pitchFamily="34" charset="-128"/>
              </a:rPr>
              <a:t>B</a:t>
            </a:r>
            <a:r>
              <a:rPr lang="en-AU" altLang="it-IT" sz="1800" dirty="0">
                <a:latin typeface="Courier New" panose="02070309020205020404" pitchFamily="49" charset="0"/>
                <a:ea typeface="MS PGothic" panose="020B0600070205080204" pitchFamily="34" charset="-128"/>
              </a:rPr>
              <a:t> mod q</a:t>
            </a:r>
          </a:p>
        </p:txBody>
      </p:sp>
    </p:spTree>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524000" y="6492876"/>
            <a:ext cx="5562600" cy="365125"/>
          </a:xfrm>
        </p:spPr>
        <p:txBody>
          <a:bodyPr/>
          <a:lstStyle/>
          <a:p>
            <a:pPr>
              <a:defRPr/>
            </a:pPr>
            <a:r>
              <a:rPr lang="en-US" sz="1100"/>
              <a:t>© 2020 Pearson Education, Inc., Hoboken, NJ. All rights reserved. </a:t>
            </a:r>
            <a:endParaRPr lang="en-US" sz="1100" dirty="0"/>
          </a:p>
        </p:txBody>
      </p:sp>
      <p:pic>
        <p:nvPicPr>
          <p:cNvPr id="5" name="Picture 4">
            <a:extLst>
              <a:ext uri="{FF2B5EF4-FFF2-40B4-BE49-F238E27FC236}">
                <a16:creationId xmlns:a16="http://schemas.microsoft.com/office/drawing/2014/main" id="{B370FA5C-3389-DC42-84F4-43D962ED0EF0}"/>
              </a:ext>
            </a:extLst>
          </p:cNvPr>
          <p:cNvPicPr>
            <a:picLocks noChangeAspect="1"/>
          </p:cNvPicPr>
          <p:nvPr/>
        </p:nvPicPr>
        <p:blipFill>
          <a:blip r:embed="rId3"/>
          <a:stretch>
            <a:fillRect/>
          </a:stretch>
        </p:blipFill>
        <p:spPr>
          <a:xfrm>
            <a:off x="3431704" y="-18912"/>
            <a:ext cx="5688632" cy="7361758"/>
          </a:xfrm>
          <a:prstGeom prst="rect">
            <a:avLst/>
          </a:prstGeom>
        </p:spPr>
      </p:pic>
    </p:spTree>
  </p:cSld>
  <p:clrMapOvr>
    <a:masterClrMapping/>
  </p:clrMapOvr>
  <p:transition spd="med">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34B23B5-A7B6-497A-A6C7-0A285FE2B29D}"/>
              </a:ext>
            </a:extLst>
          </p:cNvPr>
          <p:cNvSpPr>
            <a:spLocks noGrp="1" noChangeArrowheads="1"/>
          </p:cNvSpPr>
          <p:nvPr>
            <p:ph type="title"/>
          </p:nvPr>
        </p:nvSpPr>
        <p:spPr/>
        <p:txBody>
          <a:bodyPr/>
          <a:lstStyle/>
          <a:p>
            <a:r>
              <a:rPr lang="en-AU" altLang="it-IT">
                <a:ea typeface="MS PGothic" panose="020B0600070205080204" pitchFamily="34" charset="-128"/>
              </a:rPr>
              <a:t>Diffie-Hellman Setup</a:t>
            </a:r>
          </a:p>
        </p:txBody>
      </p:sp>
      <p:sp>
        <p:nvSpPr>
          <p:cNvPr id="6147" name="Rectangle 3">
            <a:extLst>
              <a:ext uri="{FF2B5EF4-FFF2-40B4-BE49-F238E27FC236}">
                <a16:creationId xmlns:a16="http://schemas.microsoft.com/office/drawing/2014/main" id="{9373B80D-5D96-4BB0-9709-5D09CEE32598}"/>
              </a:ext>
            </a:extLst>
          </p:cNvPr>
          <p:cNvSpPr>
            <a:spLocks noGrp="1" noChangeArrowheads="1"/>
          </p:cNvSpPr>
          <p:nvPr>
            <p:ph idx="1"/>
          </p:nvPr>
        </p:nvSpPr>
        <p:spPr/>
        <p:txBody>
          <a:bodyPr/>
          <a:lstStyle/>
          <a:p>
            <a:r>
              <a:rPr lang="en-US" altLang="it-IT">
                <a:ea typeface="MS PGothic" panose="020B0600070205080204" pitchFamily="34" charset="-128"/>
              </a:rPr>
              <a:t>all users agree on global parameters:</a:t>
            </a:r>
          </a:p>
          <a:p>
            <a:pPr lvl="1"/>
            <a:r>
              <a:rPr lang="en-AU" altLang="it-IT">
                <a:ea typeface="MS PGothic" panose="020B0600070205080204" pitchFamily="34" charset="-128"/>
              </a:rPr>
              <a:t>large prime integer </a:t>
            </a:r>
            <a:r>
              <a:rPr lang="en-AU" altLang="it-IT">
                <a:latin typeface="Courier New" panose="02070309020205020404" pitchFamily="49" charset="0"/>
                <a:ea typeface="MS PGothic" panose="020B0600070205080204" pitchFamily="34" charset="-128"/>
              </a:rPr>
              <a:t>q</a:t>
            </a:r>
          </a:p>
          <a:p>
            <a:pPr lvl="1"/>
            <a:r>
              <a:rPr lang="en-AU" altLang="it-IT">
                <a:latin typeface="Courier New" panose="02070309020205020404" pitchFamily="49" charset="0"/>
                <a:ea typeface="MS PGothic" panose="020B0600070205080204" pitchFamily="34" charset="-128"/>
              </a:rPr>
              <a:t>a</a:t>
            </a:r>
            <a:r>
              <a:rPr lang="en-AU" altLang="it-IT">
                <a:ea typeface="MS PGothic" panose="020B0600070205080204" pitchFamily="34" charset="-128"/>
              </a:rPr>
              <a:t> being a primitive root mod </a:t>
            </a:r>
            <a:r>
              <a:rPr lang="en-AU" altLang="it-IT">
                <a:latin typeface="Courier New" panose="02070309020205020404" pitchFamily="49" charset="0"/>
                <a:ea typeface="MS PGothic" panose="020B0600070205080204" pitchFamily="34" charset="-128"/>
              </a:rPr>
              <a:t>q</a:t>
            </a:r>
            <a:endParaRPr lang="en-AU" altLang="it-IT">
              <a:ea typeface="MS PGothic" panose="020B0600070205080204" pitchFamily="34" charset="-128"/>
            </a:endParaRPr>
          </a:p>
          <a:p>
            <a:r>
              <a:rPr lang="en-US" altLang="it-IT">
                <a:ea typeface="MS PGothic" panose="020B0600070205080204" pitchFamily="34" charset="-128"/>
              </a:rPr>
              <a:t>each user (eg. A) generates their key</a:t>
            </a:r>
          </a:p>
          <a:p>
            <a:pPr lvl="1"/>
            <a:r>
              <a:rPr lang="en-AU" altLang="it-IT">
                <a:ea typeface="MS PGothic" panose="020B0600070205080204" pitchFamily="34" charset="-128"/>
              </a:rPr>
              <a:t>chooses a secret key (number): </a:t>
            </a:r>
            <a:r>
              <a:rPr lang="en-AU" altLang="it-IT">
                <a:latin typeface="Courier New" panose="02070309020205020404" pitchFamily="49" charset="0"/>
                <a:ea typeface="MS PGothic" panose="020B0600070205080204" pitchFamily="34" charset="-128"/>
              </a:rPr>
              <a:t>x</a:t>
            </a:r>
            <a:r>
              <a:rPr lang="en-AU" altLang="it-IT" baseline="-25000">
                <a:latin typeface="Courier New" panose="02070309020205020404" pitchFamily="49" charset="0"/>
                <a:ea typeface="MS PGothic" panose="020B0600070205080204" pitchFamily="34" charset="-128"/>
              </a:rPr>
              <a:t>A</a:t>
            </a:r>
            <a:r>
              <a:rPr lang="en-AU" altLang="it-IT">
                <a:latin typeface="Courier New" panose="02070309020205020404" pitchFamily="49" charset="0"/>
                <a:ea typeface="MS PGothic" panose="020B0600070205080204" pitchFamily="34" charset="-128"/>
              </a:rPr>
              <a:t> &lt; q</a:t>
            </a:r>
            <a:r>
              <a:rPr lang="en-AU" altLang="it-IT">
                <a:ea typeface="MS PGothic" panose="020B0600070205080204" pitchFamily="34" charset="-128"/>
              </a:rPr>
              <a:t> </a:t>
            </a:r>
          </a:p>
          <a:p>
            <a:pPr lvl="1"/>
            <a:r>
              <a:rPr lang="en-AU" altLang="it-IT">
                <a:ea typeface="MS PGothic" panose="020B0600070205080204" pitchFamily="34" charset="-128"/>
              </a:rPr>
              <a:t>compute their </a:t>
            </a:r>
            <a:r>
              <a:rPr lang="en-AU" altLang="it-IT" b="1">
                <a:ea typeface="MS PGothic" panose="020B0600070205080204" pitchFamily="34" charset="-128"/>
              </a:rPr>
              <a:t>public key</a:t>
            </a:r>
            <a:r>
              <a:rPr lang="en-AU" altLang="it-IT">
                <a:ea typeface="MS PGothic" panose="020B0600070205080204" pitchFamily="34" charset="-128"/>
              </a:rPr>
              <a:t>: </a:t>
            </a:r>
            <a:r>
              <a:rPr lang="en-AU" altLang="it-IT">
                <a:latin typeface="Courier New" panose="02070309020205020404" pitchFamily="49" charset="0"/>
                <a:ea typeface="MS PGothic" panose="020B0600070205080204" pitchFamily="34" charset="-128"/>
              </a:rPr>
              <a:t>y</a:t>
            </a:r>
            <a:r>
              <a:rPr lang="en-AU" altLang="it-IT" baseline="-25000">
                <a:latin typeface="Courier New" panose="02070309020205020404" pitchFamily="49" charset="0"/>
                <a:ea typeface="MS PGothic" panose="020B0600070205080204" pitchFamily="34" charset="-128"/>
              </a:rPr>
              <a:t>A</a:t>
            </a:r>
            <a:r>
              <a:rPr lang="en-AU" altLang="it-IT">
                <a:latin typeface="Courier New" panose="02070309020205020404" pitchFamily="49" charset="0"/>
                <a:ea typeface="MS PGothic" panose="020B0600070205080204" pitchFamily="34" charset="-128"/>
              </a:rPr>
              <a:t> = </a:t>
            </a:r>
            <a:r>
              <a:rPr lang="el-GR" altLang="it-IT">
                <a:latin typeface="Courier New" panose="02070309020205020404" pitchFamily="49" charset="0"/>
                <a:ea typeface="MS PGothic" panose="020B0600070205080204" pitchFamily="34" charset="-128"/>
                <a:cs typeface="Arial" panose="020B0604020202020204" pitchFamily="34" charset="0"/>
              </a:rPr>
              <a:t>a</a:t>
            </a:r>
            <a:r>
              <a:rPr lang="en-AU" altLang="it-IT" baseline="60000">
                <a:latin typeface="Courier New" panose="02070309020205020404" pitchFamily="49" charset="0"/>
                <a:ea typeface="MS PGothic" panose="020B0600070205080204" pitchFamily="34" charset="-128"/>
              </a:rPr>
              <a:t>x</a:t>
            </a:r>
            <a:r>
              <a:rPr lang="en-AU" altLang="it-IT" baseline="40000">
                <a:latin typeface="Courier New" panose="02070309020205020404" pitchFamily="49" charset="0"/>
                <a:ea typeface="MS PGothic" panose="020B0600070205080204" pitchFamily="34" charset="-128"/>
              </a:rPr>
              <a:t>A</a:t>
            </a:r>
            <a:r>
              <a:rPr lang="en-AU" altLang="it-IT">
                <a:latin typeface="Courier New" panose="02070309020205020404" pitchFamily="49" charset="0"/>
                <a:ea typeface="MS PGothic" panose="020B0600070205080204" pitchFamily="34" charset="-128"/>
              </a:rPr>
              <a:t> mod q</a:t>
            </a:r>
          </a:p>
          <a:p>
            <a:r>
              <a:rPr lang="en-AU" altLang="it-IT">
                <a:ea typeface="MS PGothic" panose="020B0600070205080204" pitchFamily="34" charset="-128"/>
              </a:rPr>
              <a:t> each user makes public that key </a:t>
            </a:r>
            <a:r>
              <a:rPr lang="en-AU" altLang="it-IT">
                <a:latin typeface="Courier New" panose="02070309020205020404" pitchFamily="49" charset="0"/>
                <a:ea typeface="MS PGothic" panose="020B0600070205080204" pitchFamily="34" charset="-128"/>
              </a:rPr>
              <a:t>y</a:t>
            </a:r>
            <a:r>
              <a:rPr lang="en-AU" altLang="it-IT" baseline="-25000">
                <a:latin typeface="Courier New" panose="02070309020205020404" pitchFamily="49" charset="0"/>
                <a:ea typeface="MS PGothic" panose="020B0600070205080204" pitchFamily="34" charset="-128"/>
              </a:rPr>
              <a:t>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21DF520-E1D2-4428-99B7-0D6BE75E467B}"/>
              </a:ext>
            </a:extLst>
          </p:cNvPr>
          <p:cNvSpPr>
            <a:spLocks noGrp="1" noChangeArrowheads="1"/>
          </p:cNvSpPr>
          <p:nvPr>
            <p:ph type="title"/>
          </p:nvPr>
        </p:nvSpPr>
        <p:spPr/>
        <p:txBody>
          <a:bodyPr/>
          <a:lstStyle/>
          <a:p>
            <a:r>
              <a:rPr lang="en-AU" altLang="it-IT">
                <a:ea typeface="MS PGothic" panose="020B0600070205080204" pitchFamily="34" charset="-128"/>
              </a:rPr>
              <a:t>Diffie-Hellman Key Exchange</a:t>
            </a:r>
          </a:p>
        </p:txBody>
      </p:sp>
      <p:sp>
        <p:nvSpPr>
          <p:cNvPr id="7171" name="Rectangle 3">
            <a:extLst>
              <a:ext uri="{FF2B5EF4-FFF2-40B4-BE49-F238E27FC236}">
                <a16:creationId xmlns:a16="http://schemas.microsoft.com/office/drawing/2014/main" id="{C4DF7A2F-DA72-4093-AF02-5A27E57DB657}"/>
              </a:ext>
            </a:extLst>
          </p:cNvPr>
          <p:cNvSpPr>
            <a:spLocks noGrp="1" noChangeArrowheads="1"/>
          </p:cNvSpPr>
          <p:nvPr>
            <p:ph idx="1"/>
          </p:nvPr>
        </p:nvSpPr>
        <p:spPr/>
        <p:txBody>
          <a:bodyPr/>
          <a:lstStyle/>
          <a:p>
            <a:pPr>
              <a:lnSpc>
                <a:spcPct val="90000"/>
              </a:lnSpc>
            </a:pPr>
            <a:r>
              <a:rPr lang="en-AU" altLang="it-IT" sz="2800" dirty="0">
                <a:ea typeface="MS PGothic" panose="020B0600070205080204" pitchFamily="34" charset="-128"/>
              </a:rPr>
              <a:t>shared session key for users A &amp; B is K</a:t>
            </a:r>
            <a:r>
              <a:rPr lang="en-AU" altLang="it-IT" sz="2800" baseline="-25000" dirty="0">
                <a:ea typeface="MS PGothic" panose="020B0600070205080204" pitchFamily="34" charset="-128"/>
              </a:rPr>
              <a:t>AB</a:t>
            </a:r>
            <a:r>
              <a:rPr lang="en-AU" altLang="it-IT" sz="2800" dirty="0">
                <a:ea typeface="MS PGothic" panose="020B0600070205080204" pitchFamily="34" charset="-128"/>
              </a:rPr>
              <a:t>: </a:t>
            </a:r>
          </a:p>
          <a:p>
            <a:pPr lvl="1">
              <a:lnSpc>
                <a:spcPct val="90000"/>
              </a:lnSpc>
              <a:buFont typeface="Wingdings" panose="05000000000000000000" pitchFamily="2" charset="2"/>
              <a:buNone/>
            </a:pPr>
            <a:r>
              <a:rPr lang="en-AU" altLang="it-IT" sz="2400" dirty="0">
                <a:latin typeface="Courier New" panose="02070309020205020404" pitchFamily="49" charset="0"/>
                <a:ea typeface="MS PGothic" panose="020B0600070205080204" pitchFamily="34" charset="-128"/>
              </a:rPr>
              <a:t>K</a:t>
            </a:r>
            <a:r>
              <a:rPr lang="en-AU" altLang="it-IT" sz="2400" baseline="-25000" dirty="0">
                <a:latin typeface="Courier New" panose="02070309020205020404" pitchFamily="49" charset="0"/>
                <a:ea typeface="MS PGothic" panose="020B0600070205080204" pitchFamily="34" charset="-128"/>
              </a:rPr>
              <a:t>AB</a:t>
            </a:r>
            <a:r>
              <a:rPr lang="en-AU" altLang="it-IT" sz="2400" dirty="0">
                <a:latin typeface="Courier New" panose="02070309020205020404" pitchFamily="49" charset="0"/>
                <a:ea typeface="MS PGothic" panose="020B0600070205080204" pitchFamily="34" charset="-128"/>
              </a:rPr>
              <a:t> = </a:t>
            </a:r>
            <a:r>
              <a:rPr lang="el-GR" altLang="it-IT" sz="2400" dirty="0">
                <a:latin typeface="Courier New" panose="02070309020205020404" pitchFamily="49" charset="0"/>
                <a:ea typeface="MS PGothic" panose="020B0600070205080204" pitchFamily="34" charset="-128"/>
                <a:cs typeface="Arial" panose="020B0604020202020204" pitchFamily="34" charset="0"/>
              </a:rPr>
              <a:t>a</a:t>
            </a:r>
            <a:r>
              <a:rPr lang="en-AU" altLang="it-IT" sz="2400" baseline="60000" dirty="0" err="1">
                <a:latin typeface="Courier New" panose="02070309020205020404" pitchFamily="49" charset="0"/>
                <a:ea typeface="MS PGothic" panose="020B0600070205080204" pitchFamily="34" charset="-128"/>
              </a:rPr>
              <a:t>x</a:t>
            </a:r>
            <a:r>
              <a:rPr lang="en-AU" altLang="it-IT" sz="2400" baseline="40000" dirty="0" err="1">
                <a:latin typeface="Courier New" panose="02070309020205020404" pitchFamily="49" charset="0"/>
                <a:ea typeface="MS PGothic" panose="020B0600070205080204" pitchFamily="34" charset="-128"/>
              </a:rPr>
              <a:t>A.</a:t>
            </a:r>
            <a:r>
              <a:rPr lang="en-AU" altLang="it-IT" sz="2400" baseline="60000" dirty="0" err="1">
                <a:latin typeface="Courier New" panose="02070309020205020404" pitchFamily="49" charset="0"/>
                <a:ea typeface="MS PGothic" panose="020B0600070205080204" pitchFamily="34" charset="-128"/>
              </a:rPr>
              <a:t>x</a:t>
            </a:r>
            <a:r>
              <a:rPr lang="en-AU" altLang="it-IT" sz="2400" baseline="40000" dirty="0" err="1">
                <a:latin typeface="Courier New" panose="02070309020205020404" pitchFamily="49" charset="0"/>
                <a:ea typeface="MS PGothic" panose="020B0600070205080204" pitchFamily="34" charset="-128"/>
              </a:rPr>
              <a:t>B</a:t>
            </a:r>
            <a:r>
              <a:rPr lang="en-AU" altLang="it-IT" sz="2400" dirty="0">
                <a:latin typeface="Courier New" panose="02070309020205020404" pitchFamily="49" charset="0"/>
                <a:ea typeface="MS PGothic" panose="020B0600070205080204" pitchFamily="34" charset="-128"/>
              </a:rPr>
              <a:t> mod q</a:t>
            </a:r>
          </a:p>
          <a:p>
            <a:pPr lvl="1">
              <a:lnSpc>
                <a:spcPct val="90000"/>
              </a:lnSpc>
              <a:buFont typeface="Wingdings" panose="05000000000000000000" pitchFamily="2" charset="2"/>
              <a:buNone/>
            </a:pPr>
            <a:r>
              <a:rPr lang="en-AU" altLang="it-IT" sz="2400" dirty="0">
                <a:latin typeface="Courier New" panose="02070309020205020404" pitchFamily="49" charset="0"/>
                <a:ea typeface="MS PGothic" panose="020B0600070205080204" pitchFamily="34" charset="-128"/>
              </a:rPr>
              <a:t>= </a:t>
            </a:r>
            <a:r>
              <a:rPr lang="en-AU" altLang="it-IT" sz="2400" dirty="0" err="1">
                <a:latin typeface="Courier New" panose="02070309020205020404" pitchFamily="49" charset="0"/>
                <a:ea typeface="MS PGothic" panose="020B0600070205080204" pitchFamily="34" charset="-128"/>
              </a:rPr>
              <a:t>y</a:t>
            </a:r>
            <a:r>
              <a:rPr lang="en-AU" altLang="it-IT" sz="2400" baseline="-25000" dirty="0" err="1">
                <a:latin typeface="Courier New" panose="02070309020205020404" pitchFamily="49" charset="0"/>
                <a:ea typeface="MS PGothic" panose="020B0600070205080204" pitchFamily="34" charset="-128"/>
              </a:rPr>
              <a:t>A</a:t>
            </a:r>
            <a:r>
              <a:rPr lang="en-AU" altLang="it-IT" sz="2400" baseline="60000" dirty="0" err="1">
                <a:latin typeface="Courier New" panose="02070309020205020404" pitchFamily="49" charset="0"/>
                <a:ea typeface="MS PGothic" panose="020B0600070205080204" pitchFamily="34" charset="-128"/>
              </a:rPr>
              <a:t>x</a:t>
            </a:r>
            <a:r>
              <a:rPr lang="en-AU" altLang="it-IT" sz="2400" baseline="40000" dirty="0" err="1">
                <a:latin typeface="Courier New" panose="02070309020205020404" pitchFamily="49" charset="0"/>
                <a:ea typeface="MS PGothic" panose="020B0600070205080204" pitchFamily="34" charset="-128"/>
              </a:rPr>
              <a:t>B</a:t>
            </a:r>
            <a:r>
              <a:rPr lang="en-AU" altLang="it-IT" sz="2400" dirty="0">
                <a:latin typeface="Courier New" panose="02070309020205020404" pitchFamily="49" charset="0"/>
                <a:ea typeface="MS PGothic" panose="020B0600070205080204" pitchFamily="34" charset="-128"/>
              </a:rPr>
              <a:t> mod q  (which </a:t>
            </a:r>
            <a:r>
              <a:rPr lang="en-AU" altLang="it-IT" sz="2400" b="1" dirty="0">
                <a:latin typeface="Courier New" panose="02070309020205020404" pitchFamily="49" charset="0"/>
                <a:ea typeface="MS PGothic" panose="020B0600070205080204" pitchFamily="34" charset="-128"/>
              </a:rPr>
              <a:t>B</a:t>
            </a:r>
            <a:r>
              <a:rPr lang="en-AU" altLang="it-IT" sz="2400" dirty="0">
                <a:latin typeface="Courier New" panose="02070309020205020404" pitchFamily="49" charset="0"/>
                <a:ea typeface="MS PGothic" panose="020B0600070205080204" pitchFamily="34" charset="-128"/>
              </a:rPr>
              <a:t> can compute) </a:t>
            </a:r>
          </a:p>
          <a:p>
            <a:pPr lvl="1">
              <a:lnSpc>
                <a:spcPct val="90000"/>
              </a:lnSpc>
              <a:buFont typeface="Wingdings" panose="05000000000000000000" pitchFamily="2" charset="2"/>
              <a:buNone/>
            </a:pPr>
            <a:r>
              <a:rPr lang="en-AU" altLang="it-IT" sz="2400" dirty="0">
                <a:latin typeface="Courier New" panose="02070309020205020404" pitchFamily="49" charset="0"/>
                <a:ea typeface="MS PGothic" panose="020B0600070205080204" pitchFamily="34" charset="-128"/>
              </a:rPr>
              <a:t>= </a:t>
            </a:r>
            <a:r>
              <a:rPr lang="en-AU" altLang="it-IT" sz="2400" dirty="0" err="1">
                <a:latin typeface="Courier New" panose="02070309020205020404" pitchFamily="49" charset="0"/>
                <a:ea typeface="MS PGothic" panose="020B0600070205080204" pitchFamily="34" charset="-128"/>
              </a:rPr>
              <a:t>y</a:t>
            </a:r>
            <a:r>
              <a:rPr lang="en-AU" altLang="it-IT" sz="2400" baseline="-25000" dirty="0" err="1">
                <a:latin typeface="Courier New" panose="02070309020205020404" pitchFamily="49" charset="0"/>
                <a:ea typeface="MS PGothic" panose="020B0600070205080204" pitchFamily="34" charset="-128"/>
              </a:rPr>
              <a:t>B</a:t>
            </a:r>
            <a:r>
              <a:rPr lang="en-AU" altLang="it-IT" sz="2400" baseline="60000" dirty="0" err="1">
                <a:latin typeface="Courier New" panose="02070309020205020404" pitchFamily="49" charset="0"/>
                <a:ea typeface="MS PGothic" panose="020B0600070205080204" pitchFamily="34" charset="-128"/>
              </a:rPr>
              <a:t>x</a:t>
            </a:r>
            <a:r>
              <a:rPr lang="en-AU" altLang="it-IT" sz="2400" baseline="40000" dirty="0" err="1">
                <a:latin typeface="Courier New" panose="02070309020205020404" pitchFamily="49" charset="0"/>
                <a:ea typeface="MS PGothic" panose="020B0600070205080204" pitchFamily="34" charset="-128"/>
              </a:rPr>
              <a:t>A</a:t>
            </a:r>
            <a:r>
              <a:rPr lang="en-AU" altLang="it-IT" sz="2400" dirty="0">
                <a:latin typeface="Courier New" panose="02070309020205020404" pitchFamily="49" charset="0"/>
                <a:ea typeface="MS PGothic" panose="020B0600070205080204" pitchFamily="34" charset="-128"/>
              </a:rPr>
              <a:t> mod q  (which </a:t>
            </a:r>
            <a:r>
              <a:rPr lang="en-AU" altLang="it-IT" sz="2400" b="1" dirty="0">
                <a:latin typeface="Courier New" panose="02070309020205020404" pitchFamily="49" charset="0"/>
                <a:ea typeface="MS PGothic" panose="020B0600070205080204" pitchFamily="34" charset="-128"/>
              </a:rPr>
              <a:t>A</a:t>
            </a:r>
            <a:r>
              <a:rPr lang="en-AU" altLang="it-IT" sz="2400" dirty="0">
                <a:latin typeface="Courier New" panose="02070309020205020404" pitchFamily="49" charset="0"/>
                <a:ea typeface="MS PGothic" panose="020B0600070205080204" pitchFamily="34" charset="-128"/>
              </a:rPr>
              <a:t> can compute) </a:t>
            </a:r>
          </a:p>
          <a:p>
            <a:pPr>
              <a:lnSpc>
                <a:spcPct val="90000"/>
              </a:lnSpc>
            </a:pPr>
            <a:r>
              <a:rPr lang="en-AU" altLang="it-IT" sz="2800" dirty="0">
                <a:ea typeface="MS PGothic" panose="020B0600070205080204" pitchFamily="34" charset="-128"/>
              </a:rPr>
              <a:t>K</a:t>
            </a:r>
            <a:r>
              <a:rPr lang="en-AU" altLang="it-IT" sz="2800" baseline="-25000" dirty="0">
                <a:ea typeface="MS PGothic" panose="020B0600070205080204" pitchFamily="34" charset="-128"/>
              </a:rPr>
              <a:t>AB</a:t>
            </a:r>
            <a:r>
              <a:rPr lang="en-AU" altLang="it-IT" sz="2800" dirty="0">
                <a:ea typeface="MS PGothic" panose="020B0600070205080204" pitchFamily="34" charset="-128"/>
              </a:rPr>
              <a:t> is used as session key in private-key encryption scheme between Alice and Bob</a:t>
            </a:r>
          </a:p>
          <a:p>
            <a:pPr>
              <a:lnSpc>
                <a:spcPct val="90000"/>
              </a:lnSpc>
            </a:pPr>
            <a:r>
              <a:rPr lang="en-AU" altLang="it-IT" sz="2800" dirty="0">
                <a:ea typeface="MS PGothic" panose="020B0600070205080204" pitchFamily="34" charset="-128"/>
              </a:rPr>
              <a:t>if Alice and Bob subsequently communicate, they will have the </a:t>
            </a:r>
            <a:r>
              <a:rPr lang="en-AU" altLang="it-IT" sz="2800" b="1" dirty="0">
                <a:ea typeface="MS PGothic" panose="020B0600070205080204" pitchFamily="34" charset="-128"/>
              </a:rPr>
              <a:t>same</a:t>
            </a:r>
            <a:r>
              <a:rPr lang="en-AU" altLang="it-IT" sz="2800" dirty="0">
                <a:ea typeface="MS PGothic" panose="020B0600070205080204" pitchFamily="34" charset="-128"/>
              </a:rPr>
              <a:t> key as before, unless they choose new public-keys </a:t>
            </a:r>
          </a:p>
          <a:p>
            <a:pPr>
              <a:lnSpc>
                <a:spcPct val="90000"/>
              </a:lnSpc>
            </a:pPr>
            <a:r>
              <a:rPr lang="en-US" altLang="it-IT" sz="2800" dirty="0">
                <a:ea typeface="MS PGothic" panose="020B0600070205080204" pitchFamily="34" charset="-128"/>
              </a:rPr>
              <a:t>attacker needs an x, must solve discrete log</a:t>
            </a:r>
            <a:endParaRPr lang="en-AU" altLang="it-IT" sz="2800" dirty="0">
              <a:ea typeface="MS PGothic" panose="020B0600070205080204"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2F708F7-5B6A-4A43-8310-E470668EAC64}"/>
              </a:ext>
            </a:extLst>
          </p:cNvPr>
          <p:cNvSpPr>
            <a:spLocks noGrp="1" noChangeArrowheads="1"/>
          </p:cNvSpPr>
          <p:nvPr>
            <p:ph type="title"/>
          </p:nvPr>
        </p:nvSpPr>
        <p:spPr/>
        <p:txBody>
          <a:bodyPr/>
          <a:lstStyle/>
          <a:p>
            <a:r>
              <a:rPr lang="en-AU" altLang="it-IT">
                <a:ea typeface="MS PGothic" panose="020B0600070205080204" pitchFamily="34" charset="-128"/>
              </a:rPr>
              <a:t>Diffie-Hellman Example </a:t>
            </a:r>
          </a:p>
        </p:txBody>
      </p:sp>
      <p:sp>
        <p:nvSpPr>
          <p:cNvPr id="8195" name="Rectangle 3">
            <a:extLst>
              <a:ext uri="{FF2B5EF4-FFF2-40B4-BE49-F238E27FC236}">
                <a16:creationId xmlns:a16="http://schemas.microsoft.com/office/drawing/2014/main" id="{7A122A2E-3D35-4468-A3FC-BDF8C56EBC1E}"/>
              </a:ext>
            </a:extLst>
          </p:cNvPr>
          <p:cNvSpPr>
            <a:spLocks noGrp="1" noChangeArrowheads="1"/>
          </p:cNvSpPr>
          <p:nvPr>
            <p:ph idx="1"/>
          </p:nvPr>
        </p:nvSpPr>
        <p:spPr/>
        <p:txBody>
          <a:bodyPr/>
          <a:lstStyle/>
          <a:p>
            <a:pPr>
              <a:lnSpc>
                <a:spcPct val="90000"/>
              </a:lnSpc>
            </a:pPr>
            <a:r>
              <a:rPr lang="en-US" altLang="it-IT" sz="2800">
                <a:ea typeface="MS PGothic" panose="020B0600070205080204" pitchFamily="34" charset="-128"/>
              </a:rPr>
              <a:t>users Alice &amp; Bob who wish to swap keys:</a:t>
            </a:r>
          </a:p>
          <a:p>
            <a:pPr>
              <a:lnSpc>
                <a:spcPct val="90000"/>
              </a:lnSpc>
            </a:pPr>
            <a:r>
              <a:rPr lang="en-US" altLang="it-IT" sz="2800">
                <a:ea typeface="MS PGothic" panose="020B0600070205080204" pitchFamily="34" charset="-128"/>
              </a:rPr>
              <a:t>agree on prime </a:t>
            </a:r>
            <a:r>
              <a:rPr lang="en-US" altLang="it-IT" sz="2800">
                <a:latin typeface="Courier New" panose="02070309020205020404" pitchFamily="49" charset="0"/>
                <a:ea typeface="MS PGothic" panose="020B0600070205080204" pitchFamily="34" charset="-128"/>
              </a:rPr>
              <a:t>q=353</a:t>
            </a:r>
            <a:r>
              <a:rPr lang="en-US" altLang="it-IT" sz="2800">
                <a:ea typeface="MS PGothic" panose="020B0600070205080204" pitchFamily="34" charset="-128"/>
              </a:rPr>
              <a:t> and </a:t>
            </a:r>
            <a:r>
              <a:rPr lang="el-GR" altLang="it-IT" sz="2800">
                <a:latin typeface="Courier New" panose="02070309020205020404" pitchFamily="49" charset="0"/>
                <a:ea typeface="MS PGothic" panose="020B0600070205080204" pitchFamily="34" charset="-128"/>
                <a:cs typeface="Arial" panose="020B0604020202020204" pitchFamily="34" charset="0"/>
              </a:rPr>
              <a:t>a</a:t>
            </a:r>
            <a:r>
              <a:rPr lang="en-US" altLang="it-IT" sz="2800">
                <a:latin typeface="Courier New" panose="02070309020205020404" pitchFamily="49" charset="0"/>
                <a:ea typeface="MS PGothic" panose="020B0600070205080204" pitchFamily="34" charset="-128"/>
                <a:cs typeface="Arial" panose="020B0604020202020204" pitchFamily="34" charset="0"/>
              </a:rPr>
              <a:t>=3</a:t>
            </a:r>
            <a:endParaRPr lang="en-US" altLang="it-IT" sz="2800">
              <a:latin typeface="Courier New" panose="02070309020205020404" pitchFamily="49" charset="0"/>
              <a:ea typeface="MS PGothic" panose="020B0600070205080204" pitchFamily="34" charset="-128"/>
            </a:endParaRPr>
          </a:p>
          <a:p>
            <a:pPr>
              <a:lnSpc>
                <a:spcPct val="90000"/>
              </a:lnSpc>
            </a:pPr>
            <a:r>
              <a:rPr lang="en-US" altLang="it-IT" sz="2800">
                <a:ea typeface="MS PGothic" panose="020B0600070205080204" pitchFamily="34" charset="-128"/>
              </a:rPr>
              <a:t>select random secret keys:</a:t>
            </a:r>
          </a:p>
          <a:p>
            <a:pPr lvl="1">
              <a:lnSpc>
                <a:spcPct val="90000"/>
              </a:lnSpc>
            </a:pPr>
            <a:r>
              <a:rPr lang="en-AU" altLang="it-IT" sz="2400">
                <a:ea typeface="MS PGothic" panose="020B0600070205080204" pitchFamily="34" charset="-128"/>
              </a:rPr>
              <a:t>A chooses </a:t>
            </a:r>
            <a:r>
              <a:rPr lang="en-AU" altLang="it-IT" sz="2400">
                <a:latin typeface="Courier New" panose="02070309020205020404" pitchFamily="49" charset="0"/>
                <a:ea typeface="MS PGothic" panose="020B0600070205080204" pitchFamily="34" charset="-128"/>
              </a:rPr>
              <a:t>x</a:t>
            </a:r>
            <a:r>
              <a:rPr lang="en-AU" altLang="it-IT" sz="2400" baseline="-25000">
                <a:latin typeface="Courier New" panose="02070309020205020404" pitchFamily="49" charset="0"/>
                <a:ea typeface="MS PGothic" panose="020B0600070205080204" pitchFamily="34" charset="-128"/>
              </a:rPr>
              <a:t>A</a:t>
            </a:r>
            <a:r>
              <a:rPr lang="en-AU" altLang="it-IT" sz="2400">
                <a:latin typeface="Courier New" panose="02070309020205020404" pitchFamily="49" charset="0"/>
                <a:ea typeface="MS PGothic" panose="020B0600070205080204" pitchFamily="34" charset="-128"/>
              </a:rPr>
              <a:t>=97, </a:t>
            </a:r>
            <a:r>
              <a:rPr lang="en-AU" altLang="it-IT" sz="2400">
                <a:ea typeface="MS PGothic" panose="020B0600070205080204" pitchFamily="34" charset="-128"/>
              </a:rPr>
              <a:t>B chooses </a:t>
            </a:r>
            <a:r>
              <a:rPr lang="en-AU" altLang="it-IT" sz="2400">
                <a:latin typeface="Courier New" panose="02070309020205020404" pitchFamily="49" charset="0"/>
                <a:ea typeface="MS PGothic" panose="020B0600070205080204" pitchFamily="34" charset="-128"/>
              </a:rPr>
              <a:t>x</a:t>
            </a:r>
            <a:r>
              <a:rPr lang="en-AU" altLang="it-IT" sz="2400" baseline="-25000">
                <a:latin typeface="Courier New" panose="02070309020205020404" pitchFamily="49" charset="0"/>
                <a:ea typeface="MS PGothic" panose="020B0600070205080204" pitchFamily="34" charset="-128"/>
              </a:rPr>
              <a:t>B</a:t>
            </a:r>
            <a:r>
              <a:rPr lang="en-AU" altLang="it-IT" sz="2400">
                <a:latin typeface="Courier New" panose="02070309020205020404" pitchFamily="49" charset="0"/>
                <a:ea typeface="MS PGothic" panose="020B0600070205080204" pitchFamily="34" charset="-128"/>
              </a:rPr>
              <a:t>=233</a:t>
            </a:r>
          </a:p>
          <a:p>
            <a:pPr>
              <a:lnSpc>
                <a:spcPct val="90000"/>
              </a:lnSpc>
            </a:pPr>
            <a:r>
              <a:rPr lang="en-US" altLang="it-IT" sz="2800">
                <a:ea typeface="MS PGothic" panose="020B0600070205080204" pitchFamily="34" charset="-128"/>
              </a:rPr>
              <a:t>compute respective public keys:</a:t>
            </a:r>
          </a:p>
          <a:p>
            <a:pPr lvl="1">
              <a:lnSpc>
                <a:spcPct val="90000"/>
              </a:lnSpc>
            </a:pPr>
            <a:r>
              <a:rPr lang="en-AU" altLang="it-IT" sz="2400">
                <a:latin typeface="Courier New" panose="02070309020205020404" pitchFamily="49" charset="0"/>
                <a:ea typeface="MS PGothic" panose="020B0600070205080204" pitchFamily="34" charset="-128"/>
              </a:rPr>
              <a:t>y</a:t>
            </a:r>
            <a:r>
              <a:rPr lang="en-AU" altLang="it-IT" sz="2400" baseline="-25000">
                <a:latin typeface="Courier New" panose="02070309020205020404" pitchFamily="49" charset="0"/>
                <a:ea typeface="MS PGothic" panose="020B0600070205080204" pitchFamily="34" charset="-128"/>
              </a:rPr>
              <a:t>A</a:t>
            </a:r>
            <a:r>
              <a:rPr lang="en-AU" altLang="it-IT" sz="2400">
                <a:latin typeface="Courier New" panose="02070309020205020404" pitchFamily="49" charset="0"/>
                <a:ea typeface="MS PGothic" panose="020B0600070205080204" pitchFamily="34" charset="-128"/>
              </a:rPr>
              <a:t>=</a:t>
            </a:r>
            <a:r>
              <a:rPr lang="en-US" altLang="it-IT" sz="2400">
                <a:ea typeface="MS PGothic" panose="020B0600070205080204" pitchFamily="34" charset="-128"/>
              </a:rPr>
              <a:t>3</a:t>
            </a:r>
            <a:r>
              <a:rPr lang="en-AU" altLang="it-IT" sz="2400" baseline="60000">
                <a:latin typeface="Courier New" panose="02070309020205020404" pitchFamily="49" charset="0"/>
                <a:ea typeface="MS PGothic" panose="020B0600070205080204" pitchFamily="34" charset="-128"/>
              </a:rPr>
              <a:t>97 </a:t>
            </a:r>
            <a:r>
              <a:rPr lang="en-AU" altLang="it-IT" sz="2400">
                <a:latin typeface="Courier New" panose="02070309020205020404" pitchFamily="49" charset="0"/>
                <a:ea typeface="MS PGothic" panose="020B0600070205080204" pitchFamily="34" charset="-128"/>
              </a:rPr>
              <a:t> mod 353 = 40	</a:t>
            </a:r>
            <a:r>
              <a:rPr lang="en-AU" altLang="it-IT" sz="2400">
                <a:ea typeface="MS PGothic" panose="020B0600070205080204" pitchFamily="34" charset="-128"/>
              </a:rPr>
              <a:t>(Alice)</a:t>
            </a:r>
          </a:p>
          <a:p>
            <a:pPr lvl="1">
              <a:lnSpc>
                <a:spcPct val="90000"/>
              </a:lnSpc>
            </a:pPr>
            <a:r>
              <a:rPr lang="en-AU" altLang="it-IT" sz="2400">
                <a:latin typeface="Courier New" panose="02070309020205020404" pitchFamily="49" charset="0"/>
                <a:ea typeface="MS PGothic" panose="020B0600070205080204" pitchFamily="34" charset="-128"/>
              </a:rPr>
              <a:t>y</a:t>
            </a:r>
            <a:r>
              <a:rPr lang="en-AU" altLang="it-IT" sz="2400" baseline="-25000">
                <a:latin typeface="Courier New" panose="02070309020205020404" pitchFamily="49" charset="0"/>
                <a:ea typeface="MS PGothic" panose="020B0600070205080204" pitchFamily="34" charset="-128"/>
              </a:rPr>
              <a:t>B</a:t>
            </a:r>
            <a:r>
              <a:rPr lang="en-AU" altLang="it-IT" sz="2400">
                <a:latin typeface="Courier New" panose="02070309020205020404" pitchFamily="49" charset="0"/>
                <a:ea typeface="MS PGothic" panose="020B0600070205080204" pitchFamily="34" charset="-128"/>
              </a:rPr>
              <a:t>=</a:t>
            </a:r>
            <a:r>
              <a:rPr lang="en-US" altLang="it-IT" sz="2400">
                <a:ea typeface="MS PGothic" panose="020B0600070205080204" pitchFamily="34" charset="-128"/>
              </a:rPr>
              <a:t>3</a:t>
            </a:r>
            <a:r>
              <a:rPr lang="en-AU" altLang="it-IT" sz="2400" baseline="60000">
                <a:latin typeface="Courier New" panose="02070309020205020404" pitchFamily="49" charset="0"/>
                <a:ea typeface="MS PGothic" panose="020B0600070205080204" pitchFamily="34" charset="-128"/>
              </a:rPr>
              <a:t>233</a:t>
            </a:r>
            <a:r>
              <a:rPr lang="en-AU" altLang="it-IT" sz="2400">
                <a:latin typeface="Courier New" panose="02070309020205020404" pitchFamily="49" charset="0"/>
                <a:ea typeface="MS PGothic" panose="020B0600070205080204" pitchFamily="34" charset="-128"/>
              </a:rPr>
              <a:t> mod 353 = 248	</a:t>
            </a:r>
            <a:r>
              <a:rPr lang="en-AU" altLang="it-IT" sz="2400">
                <a:ea typeface="MS PGothic" panose="020B0600070205080204" pitchFamily="34" charset="-128"/>
              </a:rPr>
              <a:t>(Bob)</a:t>
            </a:r>
          </a:p>
          <a:p>
            <a:pPr>
              <a:lnSpc>
                <a:spcPct val="90000"/>
              </a:lnSpc>
            </a:pPr>
            <a:r>
              <a:rPr lang="en-US" altLang="it-IT" sz="2800">
                <a:ea typeface="MS PGothic" panose="020B0600070205080204" pitchFamily="34" charset="-128"/>
              </a:rPr>
              <a:t>compute shared session key as:</a:t>
            </a:r>
          </a:p>
          <a:p>
            <a:pPr lvl="1">
              <a:lnSpc>
                <a:spcPct val="90000"/>
              </a:lnSpc>
            </a:pPr>
            <a:r>
              <a:rPr lang="en-AU" altLang="it-IT" sz="2400">
                <a:latin typeface="Courier New" panose="02070309020205020404" pitchFamily="49" charset="0"/>
                <a:ea typeface="MS PGothic" panose="020B0600070205080204" pitchFamily="34" charset="-128"/>
              </a:rPr>
              <a:t>K</a:t>
            </a:r>
            <a:r>
              <a:rPr lang="en-AU" altLang="it-IT" sz="2400" baseline="-25000">
                <a:latin typeface="Courier New" panose="02070309020205020404" pitchFamily="49" charset="0"/>
                <a:ea typeface="MS PGothic" panose="020B0600070205080204" pitchFamily="34" charset="-128"/>
              </a:rPr>
              <a:t>AB</a:t>
            </a:r>
            <a:r>
              <a:rPr lang="en-AU" altLang="it-IT" sz="2400">
                <a:latin typeface="Courier New" panose="02070309020205020404" pitchFamily="49" charset="0"/>
                <a:ea typeface="MS PGothic" panose="020B0600070205080204" pitchFamily="34" charset="-128"/>
              </a:rPr>
              <a:t>= y</a:t>
            </a:r>
            <a:r>
              <a:rPr lang="en-AU" altLang="it-IT" sz="2400" baseline="-25000">
                <a:latin typeface="Courier New" panose="02070309020205020404" pitchFamily="49" charset="0"/>
                <a:ea typeface="MS PGothic" panose="020B0600070205080204" pitchFamily="34" charset="-128"/>
              </a:rPr>
              <a:t>B</a:t>
            </a:r>
            <a:r>
              <a:rPr lang="en-AU" altLang="it-IT" sz="2400" baseline="60000">
                <a:latin typeface="Courier New" panose="02070309020205020404" pitchFamily="49" charset="0"/>
                <a:ea typeface="MS PGothic" panose="020B0600070205080204" pitchFamily="34" charset="-128"/>
              </a:rPr>
              <a:t>x</a:t>
            </a:r>
            <a:r>
              <a:rPr lang="en-AU" altLang="it-IT" sz="2400" baseline="40000">
                <a:latin typeface="Courier New" panose="02070309020205020404" pitchFamily="49" charset="0"/>
                <a:ea typeface="MS PGothic" panose="020B0600070205080204" pitchFamily="34" charset="-128"/>
              </a:rPr>
              <a:t>A</a:t>
            </a:r>
            <a:r>
              <a:rPr lang="en-AU" altLang="it-IT" sz="2400">
                <a:latin typeface="Courier New" panose="02070309020205020404" pitchFamily="49" charset="0"/>
                <a:ea typeface="MS PGothic" panose="020B0600070205080204" pitchFamily="34" charset="-128"/>
              </a:rPr>
              <a:t> mod 353 = </a:t>
            </a:r>
            <a:r>
              <a:rPr lang="en-US" altLang="it-IT" sz="2400">
                <a:latin typeface="Courier New" panose="02070309020205020404" pitchFamily="49" charset="0"/>
                <a:ea typeface="MS PGothic" panose="020B0600070205080204" pitchFamily="34" charset="-128"/>
              </a:rPr>
              <a:t>248</a:t>
            </a:r>
            <a:r>
              <a:rPr lang="en-AU" altLang="it-IT" sz="2400" baseline="60000">
                <a:latin typeface="Courier New" panose="02070309020205020404" pitchFamily="49" charset="0"/>
                <a:ea typeface="MS PGothic" panose="020B0600070205080204" pitchFamily="34" charset="-128"/>
              </a:rPr>
              <a:t>97</a:t>
            </a:r>
            <a:r>
              <a:rPr lang="en-AU" altLang="it-IT" sz="2400">
                <a:latin typeface="Courier New" panose="02070309020205020404" pitchFamily="49" charset="0"/>
                <a:ea typeface="MS PGothic" panose="020B0600070205080204" pitchFamily="34" charset="-128"/>
              </a:rPr>
              <a:t> = 160	</a:t>
            </a:r>
            <a:r>
              <a:rPr lang="en-AU" altLang="it-IT" sz="2400">
                <a:ea typeface="MS PGothic" panose="020B0600070205080204" pitchFamily="34" charset="-128"/>
              </a:rPr>
              <a:t>(Alice)</a:t>
            </a:r>
          </a:p>
          <a:p>
            <a:pPr lvl="1">
              <a:lnSpc>
                <a:spcPct val="90000"/>
              </a:lnSpc>
            </a:pPr>
            <a:r>
              <a:rPr lang="en-AU" altLang="it-IT" sz="2400">
                <a:latin typeface="Courier New" panose="02070309020205020404" pitchFamily="49" charset="0"/>
                <a:ea typeface="MS PGothic" panose="020B0600070205080204" pitchFamily="34" charset="-128"/>
              </a:rPr>
              <a:t>K</a:t>
            </a:r>
            <a:r>
              <a:rPr lang="en-AU" altLang="it-IT" sz="2400" baseline="-25000">
                <a:latin typeface="Courier New" panose="02070309020205020404" pitchFamily="49" charset="0"/>
                <a:ea typeface="MS PGothic" panose="020B0600070205080204" pitchFamily="34" charset="-128"/>
              </a:rPr>
              <a:t>AB</a:t>
            </a:r>
            <a:r>
              <a:rPr lang="en-AU" altLang="it-IT" sz="2400">
                <a:latin typeface="Courier New" panose="02070309020205020404" pitchFamily="49" charset="0"/>
                <a:ea typeface="MS PGothic" panose="020B0600070205080204" pitchFamily="34" charset="-128"/>
              </a:rPr>
              <a:t>= y</a:t>
            </a:r>
            <a:r>
              <a:rPr lang="en-AU" altLang="it-IT" sz="2400" baseline="-25000">
                <a:latin typeface="Courier New" panose="02070309020205020404" pitchFamily="49" charset="0"/>
                <a:ea typeface="MS PGothic" panose="020B0600070205080204" pitchFamily="34" charset="-128"/>
              </a:rPr>
              <a:t>A</a:t>
            </a:r>
            <a:r>
              <a:rPr lang="en-AU" altLang="it-IT" sz="2400" baseline="60000">
                <a:latin typeface="Courier New" panose="02070309020205020404" pitchFamily="49" charset="0"/>
                <a:ea typeface="MS PGothic" panose="020B0600070205080204" pitchFamily="34" charset="-128"/>
              </a:rPr>
              <a:t>x</a:t>
            </a:r>
            <a:r>
              <a:rPr lang="en-AU" altLang="it-IT" sz="2400" baseline="40000">
                <a:latin typeface="Courier New" panose="02070309020205020404" pitchFamily="49" charset="0"/>
                <a:ea typeface="MS PGothic" panose="020B0600070205080204" pitchFamily="34" charset="-128"/>
              </a:rPr>
              <a:t>B</a:t>
            </a:r>
            <a:r>
              <a:rPr lang="en-AU" altLang="it-IT" sz="2400">
                <a:latin typeface="Courier New" panose="02070309020205020404" pitchFamily="49" charset="0"/>
                <a:ea typeface="MS PGothic" panose="020B0600070205080204" pitchFamily="34" charset="-128"/>
              </a:rPr>
              <a:t> mod 353 = </a:t>
            </a:r>
            <a:r>
              <a:rPr lang="en-US" altLang="it-IT" sz="2400">
                <a:latin typeface="Courier New" panose="02070309020205020404" pitchFamily="49" charset="0"/>
                <a:ea typeface="MS PGothic" panose="020B0600070205080204" pitchFamily="34" charset="-128"/>
              </a:rPr>
              <a:t>40</a:t>
            </a:r>
            <a:r>
              <a:rPr lang="en-AU" altLang="it-IT" sz="2400" baseline="60000">
                <a:latin typeface="Courier New" panose="02070309020205020404" pitchFamily="49" charset="0"/>
                <a:ea typeface="MS PGothic" panose="020B0600070205080204" pitchFamily="34" charset="-128"/>
              </a:rPr>
              <a:t>233</a:t>
            </a:r>
            <a:r>
              <a:rPr lang="en-AU" altLang="it-IT" sz="2400">
                <a:latin typeface="Courier New" panose="02070309020205020404" pitchFamily="49" charset="0"/>
                <a:ea typeface="MS PGothic" panose="020B0600070205080204" pitchFamily="34" charset="-128"/>
              </a:rPr>
              <a:t> = 160	</a:t>
            </a:r>
            <a:r>
              <a:rPr lang="en-AU" altLang="it-IT" sz="2400">
                <a:ea typeface="MS PGothic" panose="020B0600070205080204" pitchFamily="34" charset="-128"/>
              </a:rPr>
              <a:t>(Bob)</a:t>
            </a:r>
          </a:p>
          <a:p>
            <a:pPr lvl="1">
              <a:lnSpc>
                <a:spcPct val="90000"/>
              </a:lnSpc>
            </a:pPr>
            <a:endParaRPr lang="en-AU" altLang="it-IT" sz="2400">
              <a:ea typeface="MS PGothic" panose="020B0600070205080204"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791718B-DCB0-4591-AB91-AB69F4299ACF}"/>
              </a:ext>
            </a:extLst>
          </p:cNvPr>
          <p:cNvSpPr>
            <a:spLocks noGrp="1"/>
          </p:cNvSpPr>
          <p:nvPr>
            <p:ph type="title"/>
          </p:nvPr>
        </p:nvSpPr>
        <p:spPr/>
        <p:txBody>
          <a:bodyPr/>
          <a:lstStyle/>
          <a:p>
            <a:pPr eaLnBrk="1" hangingPunct="1"/>
            <a:r>
              <a:rPr lang="en-US" altLang="it-IT" dirty="0">
                <a:ea typeface="MS PGothic" panose="020B0600070205080204" pitchFamily="34" charset="-128"/>
              </a:rPr>
              <a:t>Cryptographic Hash Functions</a:t>
            </a:r>
            <a:endParaRPr lang="en-AU" altLang="it-IT" dirty="0">
              <a:ea typeface="MS PGothic" panose="020B0600070205080204" pitchFamily="34" charset="-128"/>
            </a:endParaRPr>
          </a:p>
        </p:txBody>
      </p:sp>
      <p:sp>
        <p:nvSpPr>
          <p:cNvPr id="7171" name="Rectangle 3">
            <a:extLst>
              <a:ext uri="{FF2B5EF4-FFF2-40B4-BE49-F238E27FC236}">
                <a16:creationId xmlns:a16="http://schemas.microsoft.com/office/drawing/2014/main" id="{3A1D2D67-E612-4A5D-AFD4-07EB8D0F817B}"/>
              </a:ext>
            </a:extLst>
          </p:cNvPr>
          <p:cNvSpPr>
            <a:spLocks noGrp="1"/>
          </p:cNvSpPr>
          <p:nvPr>
            <p:ph idx="1"/>
          </p:nvPr>
        </p:nvSpPr>
        <p:spPr>
          <a:xfrm>
            <a:off x="1828800" y="1676400"/>
            <a:ext cx="8610600" cy="4876800"/>
          </a:xfrm>
        </p:spPr>
        <p:txBody>
          <a:bodyPr/>
          <a:lstStyle/>
          <a:p>
            <a:pPr eaLnBrk="1" hangingPunct="1">
              <a:buFont typeface="Wingdings" panose="05000000000000000000" pitchFamily="2" charset="2"/>
              <a:buChar char="Ø"/>
            </a:pPr>
            <a:r>
              <a:rPr lang="en-AU" altLang="it-IT">
                <a:ea typeface="MS PGothic" panose="020B0600070205080204" pitchFamily="34" charset="-128"/>
              </a:rPr>
              <a:t>condenses arbitrary message to fixed size</a:t>
            </a:r>
          </a:p>
          <a:p>
            <a:pPr lvl="1" eaLnBrk="1" hangingPunct="1">
              <a:buFont typeface="Wingdings" panose="05000000000000000000" pitchFamily="2" charset="2"/>
              <a:buNone/>
            </a:pPr>
            <a:r>
              <a:rPr lang="en-US" altLang="it-IT">
                <a:latin typeface="Courier New" panose="02070309020205020404" pitchFamily="49" charset="0"/>
              </a:rPr>
              <a:t>h = H(M)</a:t>
            </a:r>
            <a:r>
              <a:rPr lang="en-AU" altLang="it-IT"/>
              <a:t> </a:t>
            </a:r>
          </a:p>
          <a:p>
            <a:pPr eaLnBrk="1" hangingPunct="1">
              <a:buFont typeface="Wingdings" panose="05000000000000000000" pitchFamily="2" charset="2"/>
              <a:buChar char="Ø"/>
            </a:pPr>
            <a:r>
              <a:rPr lang="en-AU" altLang="it-IT">
                <a:ea typeface="MS PGothic" panose="020B0600070205080204" pitchFamily="34" charset="-128"/>
              </a:rPr>
              <a:t>usually assume hash function is public</a:t>
            </a:r>
          </a:p>
          <a:p>
            <a:pPr eaLnBrk="1" hangingPunct="1">
              <a:buFont typeface="Wingdings" panose="05000000000000000000" pitchFamily="2" charset="2"/>
              <a:buChar char="Ø"/>
            </a:pPr>
            <a:r>
              <a:rPr lang="en-US" altLang="it-IT">
                <a:ea typeface="MS PGothic" panose="020B0600070205080204" pitchFamily="34" charset="-128"/>
              </a:rPr>
              <a:t>hash used to detect changes to message</a:t>
            </a:r>
          </a:p>
          <a:p>
            <a:pPr eaLnBrk="1" hangingPunct="1">
              <a:buFont typeface="Wingdings" panose="05000000000000000000" pitchFamily="2" charset="2"/>
              <a:buChar char="Ø"/>
            </a:pPr>
            <a:r>
              <a:rPr lang="en-US" altLang="it-IT">
                <a:ea typeface="MS PGothic" panose="020B0600070205080204" pitchFamily="34" charset="-128"/>
              </a:rPr>
              <a:t>want a cryptographic hash function</a:t>
            </a:r>
          </a:p>
          <a:p>
            <a:pPr lvl="1" eaLnBrk="1" hangingPunct="1">
              <a:buFont typeface="Wingdings" panose="05000000000000000000" pitchFamily="2" charset="2"/>
              <a:buChar char="l"/>
            </a:pPr>
            <a:r>
              <a:rPr lang="en-US" altLang="it-IT"/>
              <a:t>computationally infeasible to find data mapping to specific hash (one-way property)</a:t>
            </a:r>
          </a:p>
          <a:p>
            <a:pPr lvl="1" eaLnBrk="1" hangingPunct="1">
              <a:buFont typeface="Wingdings" panose="05000000000000000000" pitchFamily="2" charset="2"/>
              <a:buChar char="l"/>
            </a:pPr>
            <a:r>
              <a:rPr lang="en-US" altLang="it-IT"/>
              <a:t>computationally infeasible to find two data to same hash (collision-free property)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D628F84C-9B88-406C-9067-08714AC4D5BC}"/>
              </a:ext>
            </a:extLst>
          </p:cNvPr>
          <p:cNvSpPr>
            <a:spLocks noGrp="1"/>
          </p:cNvSpPr>
          <p:nvPr>
            <p:ph type="title"/>
          </p:nvPr>
        </p:nvSpPr>
        <p:spPr/>
        <p:txBody>
          <a:bodyPr/>
          <a:lstStyle/>
          <a:p>
            <a:r>
              <a:rPr lang="en-AU" altLang="it-IT">
                <a:ea typeface="MS PGothic" panose="020B0600070205080204" pitchFamily="34" charset="-128"/>
              </a:rPr>
              <a:t>Man-in-the-Middle Attack</a:t>
            </a:r>
            <a:endParaRPr lang="en-US" altLang="it-IT">
              <a:ea typeface="MS PGothic" panose="020B0600070205080204" pitchFamily="34" charset="-128"/>
            </a:endParaRPr>
          </a:p>
        </p:txBody>
      </p:sp>
      <p:sp>
        <p:nvSpPr>
          <p:cNvPr id="10243" name="Content Placeholder 2">
            <a:extLst>
              <a:ext uri="{FF2B5EF4-FFF2-40B4-BE49-F238E27FC236}">
                <a16:creationId xmlns:a16="http://schemas.microsoft.com/office/drawing/2014/main" id="{E15F0A65-474F-4EB9-8ABD-3866B75EEC89}"/>
              </a:ext>
            </a:extLst>
          </p:cNvPr>
          <p:cNvSpPr>
            <a:spLocks noGrp="1"/>
          </p:cNvSpPr>
          <p:nvPr>
            <p:ph idx="1"/>
          </p:nvPr>
        </p:nvSpPr>
        <p:spPr>
          <a:xfrm>
            <a:off x="1752600" y="1371600"/>
            <a:ext cx="8610600" cy="5257800"/>
          </a:xfrm>
        </p:spPr>
        <p:txBody>
          <a:bodyPr/>
          <a:lstStyle/>
          <a:p>
            <a:pPr marL="514350" indent="-514350">
              <a:buFont typeface="Arial" panose="020B0604020202020204" pitchFamily="34" charset="0"/>
              <a:buAutoNum type="arabicPeriod"/>
            </a:pPr>
            <a:r>
              <a:rPr lang="en-US" altLang="it-IT" sz="2400">
                <a:ea typeface="MS PGothic" panose="020B0600070205080204" pitchFamily="34" charset="-128"/>
              </a:rPr>
              <a:t>Darth prepares by creating two private / public  keys </a:t>
            </a:r>
          </a:p>
          <a:p>
            <a:pPr marL="514350" indent="-514350">
              <a:buFont typeface="Arial" panose="020B0604020202020204" pitchFamily="34" charset="0"/>
              <a:buAutoNum type="arabicPeriod"/>
            </a:pPr>
            <a:r>
              <a:rPr lang="en-US" altLang="it-IT" sz="2400">
                <a:ea typeface="MS PGothic" panose="020B0600070205080204" pitchFamily="34" charset="-128"/>
              </a:rPr>
              <a:t>Alice transmits her public key to Bob</a:t>
            </a:r>
          </a:p>
          <a:p>
            <a:pPr marL="514350" indent="-514350">
              <a:buFont typeface="Arial" panose="020B0604020202020204" pitchFamily="34" charset="0"/>
              <a:buAutoNum type="arabicPeriod"/>
            </a:pPr>
            <a:r>
              <a:rPr lang="en-US" altLang="it-IT" sz="2400">
                <a:ea typeface="MS PGothic" panose="020B0600070205080204" pitchFamily="34" charset="-128"/>
              </a:rPr>
              <a:t>Darth intercepts this and transmits his first public key to Bob. Darth also calculates a shared key with Alice</a:t>
            </a:r>
          </a:p>
          <a:p>
            <a:pPr marL="514350" indent="-514350">
              <a:buFont typeface="Arial" panose="020B0604020202020204" pitchFamily="34" charset="0"/>
              <a:buAutoNum type="arabicPeriod"/>
            </a:pPr>
            <a:r>
              <a:rPr lang="en-US" altLang="it-IT" sz="2400">
                <a:ea typeface="MS PGothic" panose="020B0600070205080204" pitchFamily="34" charset="-128"/>
              </a:rPr>
              <a:t>Bob receives the public key and calculates the shared key (with Darth instead of Alice) </a:t>
            </a:r>
          </a:p>
          <a:p>
            <a:pPr marL="514350" indent="-514350">
              <a:buFont typeface="Arial" panose="020B0604020202020204" pitchFamily="34" charset="0"/>
              <a:buAutoNum type="arabicPeriod"/>
            </a:pPr>
            <a:r>
              <a:rPr lang="en-US" altLang="it-IT" sz="2400">
                <a:ea typeface="MS PGothic" panose="020B0600070205080204" pitchFamily="34" charset="-128"/>
              </a:rPr>
              <a:t>Bob transmits his public key  to Alice  </a:t>
            </a:r>
          </a:p>
          <a:p>
            <a:pPr marL="514350" indent="-514350">
              <a:buFont typeface="Arial" panose="020B0604020202020204" pitchFamily="34" charset="0"/>
              <a:buAutoNum type="arabicPeriod"/>
            </a:pPr>
            <a:r>
              <a:rPr lang="en-US" altLang="it-IT" sz="2400">
                <a:ea typeface="MS PGothic" panose="020B0600070205080204" pitchFamily="34" charset="-128"/>
              </a:rPr>
              <a:t>Darth intercepts this and transmits his second public key to Alice. Darth calculates a shared key with Bob</a:t>
            </a:r>
          </a:p>
          <a:p>
            <a:pPr marL="514350" indent="-514350">
              <a:buFont typeface="Arial" panose="020B0604020202020204" pitchFamily="34" charset="0"/>
              <a:buAutoNum type="arabicPeriod"/>
            </a:pPr>
            <a:r>
              <a:rPr lang="en-US" altLang="it-IT" sz="2400">
                <a:ea typeface="MS PGothic" panose="020B0600070205080204" pitchFamily="34" charset="-128"/>
              </a:rPr>
              <a:t>Alice receives the key and calculates the shared key (with Darth instead of Bob)</a:t>
            </a:r>
          </a:p>
          <a:p>
            <a:pPr marL="514350" indent="-514350">
              <a:buFont typeface="Wingdings" panose="05000000000000000000" pitchFamily="2" charset="2"/>
              <a:buChar char="Ø"/>
            </a:pPr>
            <a:r>
              <a:rPr lang="en-US" altLang="it-IT" sz="2400">
                <a:ea typeface="MS PGothic" panose="020B0600070205080204" pitchFamily="34" charset="-128"/>
              </a:rPr>
              <a:t>Darth can then intercept, decrypt, re-encrypt, forward all messages between Alice &amp; Bob</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C7792-D8FC-43B2-B7EA-1224D16676BD}"/>
              </a:ext>
            </a:extLst>
          </p:cNvPr>
          <p:cNvSpPr>
            <a:spLocks noGrp="1"/>
          </p:cNvSpPr>
          <p:nvPr>
            <p:ph type="title"/>
          </p:nvPr>
        </p:nvSpPr>
        <p:spPr/>
        <p:txBody>
          <a:bodyPr/>
          <a:lstStyle/>
          <a:p>
            <a:r>
              <a:rPr lang="en-US" dirty="0"/>
              <a:t>General public key cryptography</a:t>
            </a:r>
            <a:endParaRPr lang="it-IT" dirty="0"/>
          </a:p>
        </p:txBody>
      </p:sp>
      <p:sp>
        <p:nvSpPr>
          <p:cNvPr id="3" name="Text Placeholder 2">
            <a:extLst>
              <a:ext uri="{FF2B5EF4-FFF2-40B4-BE49-F238E27FC236}">
                <a16:creationId xmlns:a16="http://schemas.microsoft.com/office/drawing/2014/main" id="{F802FE0E-2E22-4112-92B2-9853E5FD469C}"/>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944845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88A3-ECC7-48F0-A19B-5E03A49B3BFA}"/>
              </a:ext>
            </a:extLst>
          </p:cNvPr>
          <p:cNvSpPr>
            <a:spLocks noGrp="1"/>
          </p:cNvSpPr>
          <p:nvPr>
            <p:ph type="title"/>
          </p:nvPr>
        </p:nvSpPr>
        <p:spPr/>
        <p:txBody>
          <a:bodyPr/>
          <a:lstStyle/>
          <a:p>
            <a:r>
              <a:rPr lang="en-US" dirty="0"/>
              <a:t>The limits of classic cryptography</a:t>
            </a:r>
            <a:endParaRPr lang="it-IT" dirty="0"/>
          </a:p>
        </p:txBody>
      </p:sp>
      <p:sp>
        <p:nvSpPr>
          <p:cNvPr id="3" name="Content Placeholder 2">
            <a:extLst>
              <a:ext uri="{FF2B5EF4-FFF2-40B4-BE49-F238E27FC236}">
                <a16:creationId xmlns:a16="http://schemas.microsoft.com/office/drawing/2014/main" id="{F9610ACA-6EE8-4242-9B48-10E00257B1C1}"/>
              </a:ext>
            </a:extLst>
          </p:cNvPr>
          <p:cNvSpPr>
            <a:spLocks noGrp="1"/>
          </p:cNvSpPr>
          <p:nvPr>
            <p:ph idx="1"/>
          </p:nvPr>
        </p:nvSpPr>
        <p:spPr/>
        <p:txBody>
          <a:bodyPr/>
          <a:lstStyle/>
          <a:p>
            <a:r>
              <a:rPr lang="en-US" dirty="0"/>
              <a:t>Key exchange</a:t>
            </a:r>
          </a:p>
          <a:p>
            <a:r>
              <a:rPr lang="en-US" dirty="0"/>
              <a:t>Integrity </a:t>
            </a:r>
          </a:p>
          <a:p>
            <a:r>
              <a:rPr lang="en-US" dirty="0"/>
              <a:t>Authenticity</a:t>
            </a:r>
          </a:p>
          <a:p>
            <a:r>
              <a:rPr lang="en-US" dirty="0"/>
              <a:t>Non-repudiation</a:t>
            </a:r>
            <a:endParaRPr lang="it-IT" dirty="0"/>
          </a:p>
        </p:txBody>
      </p:sp>
    </p:spTree>
    <p:extLst>
      <p:ext uri="{BB962C8B-B14F-4D97-AF65-F5344CB8AC3E}">
        <p14:creationId xmlns:p14="http://schemas.microsoft.com/office/powerpoint/2010/main" val="2441993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524001" y="39689"/>
            <a:ext cx="9143999" cy="1255712"/>
          </a:xfrm>
        </p:spPr>
        <p:txBody>
          <a:bodyPr/>
          <a:lstStyle/>
          <a:p>
            <a:r>
              <a:rPr lang="en-AU" dirty="0"/>
              <a:t>Public-Key Cryptosystems</a:t>
            </a:r>
          </a:p>
        </p:txBody>
      </p:sp>
      <p:sp>
        <p:nvSpPr>
          <p:cNvPr id="46083" name="Rectangle 3"/>
          <p:cNvSpPr>
            <a:spLocks noGrp="1" noChangeArrowheads="1"/>
          </p:cNvSpPr>
          <p:nvPr>
            <p:ph idx="1"/>
          </p:nvPr>
        </p:nvSpPr>
        <p:spPr>
          <a:xfrm>
            <a:off x="2286001" y="1524001"/>
            <a:ext cx="7742237" cy="600075"/>
          </a:xfrm>
        </p:spPr>
        <p:txBody>
          <a:bodyPr>
            <a:normAutofit fontScale="85000" lnSpcReduction="10000"/>
          </a:bodyPr>
          <a:lstStyle/>
          <a:p>
            <a:r>
              <a:rPr lang="en-AU" dirty="0"/>
              <a:t>A public-key encryption scheme has six ingredients:</a:t>
            </a:r>
          </a:p>
        </p:txBody>
      </p:sp>
      <p:graphicFrame>
        <p:nvGraphicFramePr>
          <p:cNvPr id="5" name="Diagram 4"/>
          <p:cNvGraphicFramePr/>
          <p:nvPr/>
        </p:nvGraphicFramePr>
        <p:xfrm>
          <a:off x="1828800" y="2057400"/>
          <a:ext cx="858768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p:cNvSpPr>
            <a:spLocks noGrp="1"/>
          </p:cNvSpPr>
          <p:nvPr>
            <p:ph type="ftr" sz="quarter" idx="11"/>
          </p:nvPr>
        </p:nvSpPr>
        <p:spPr>
          <a:xfrm>
            <a:off x="1524000" y="6492876"/>
            <a:ext cx="4800600" cy="365125"/>
          </a:xfrm>
        </p:spPr>
        <p:txBody>
          <a:bodyPr/>
          <a:lstStyle/>
          <a:p>
            <a:pPr>
              <a:defRPr/>
            </a:pPr>
            <a:r>
              <a:rPr lang="en-US" sz="1100"/>
              <a:t>© 2020 Pearson Education, Inc., Hoboken, NJ. All rights reserved.</a:t>
            </a:r>
            <a:endParaRPr lang="en-US" sz="1100" dirty="0"/>
          </a:p>
        </p:txBody>
      </p:sp>
    </p:spTree>
    <p:extLst>
      <p:ext uri="{BB962C8B-B14F-4D97-AF65-F5344CB8AC3E}">
        <p14:creationId xmlns:p14="http://schemas.microsoft.com/office/powerpoint/2010/main" val="2164544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1524001" y="39689"/>
            <a:ext cx="9144000" cy="874712"/>
          </a:xfrm>
        </p:spPr>
        <p:txBody>
          <a:bodyPr/>
          <a:lstStyle/>
          <a:p>
            <a:pPr eaLnBrk="1" hangingPunct="1">
              <a:defRPr/>
            </a:pPr>
            <a:r>
              <a:rPr lang="en-AU" sz="4000" dirty="0"/>
              <a:t>Public-Key Cryptosystem:  Confidentiality</a:t>
            </a:r>
          </a:p>
        </p:txBody>
      </p:sp>
      <p:sp>
        <p:nvSpPr>
          <p:cNvPr id="4" name="Footer Placeholder 3"/>
          <p:cNvSpPr>
            <a:spLocks noGrp="1"/>
          </p:cNvSpPr>
          <p:nvPr>
            <p:ph type="ftr" sz="quarter" idx="11"/>
          </p:nvPr>
        </p:nvSpPr>
        <p:spPr>
          <a:xfrm>
            <a:off x="1524000" y="6492876"/>
            <a:ext cx="6172200" cy="365125"/>
          </a:xfrm>
        </p:spPr>
        <p:txBody>
          <a:bodyPr/>
          <a:lstStyle/>
          <a:p>
            <a:pPr>
              <a:defRPr/>
            </a:pPr>
            <a:r>
              <a:rPr lang="en-US" sz="1100"/>
              <a:t>© 2020 Pearson Education, Inc., Hoboken, NJ. All rights reserved.</a:t>
            </a:r>
            <a:endParaRPr lang="en-US" sz="1100" dirty="0"/>
          </a:p>
        </p:txBody>
      </p:sp>
      <p:pic>
        <p:nvPicPr>
          <p:cNvPr id="3" name="Picture 2">
            <a:extLst>
              <a:ext uri="{FF2B5EF4-FFF2-40B4-BE49-F238E27FC236}">
                <a16:creationId xmlns:a16="http://schemas.microsoft.com/office/drawing/2014/main" id="{C4D966DE-D569-4646-A67F-C4FD52EB5535}"/>
              </a:ext>
            </a:extLst>
          </p:cNvPr>
          <p:cNvPicPr>
            <a:picLocks noChangeAspect="1"/>
          </p:cNvPicPr>
          <p:nvPr/>
        </p:nvPicPr>
        <p:blipFill rotWithShape="1">
          <a:blip r:embed="rId3"/>
          <a:srcRect l="3753" t="7961" r="4564" b="21690"/>
          <a:stretch/>
        </p:blipFill>
        <p:spPr>
          <a:xfrm>
            <a:off x="1415481" y="1052736"/>
            <a:ext cx="9320201" cy="5526137"/>
          </a:xfrm>
          <a:prstGeom prst="rect">
            <a:avLst/>
          </a:prstGeom>
        </p:spPr>
      </p:pic>
    </p:spTree>
    <p:extLst>
      <p:ext uri="{BB962C8B-B14F-4D97-AF65-F5344CB8AC3E}">
        <p14:creationId xmlns:p14="http://schemas.microsoft.com/office/powerpoint/2010/main" val="2423994450"/>
      </p:ext>
    </p:extLst>
  </p:cSld>
  <p:clrMapOvr>
    <a:masterClrMapping/>
  </p:clrMapOvr>
  <p:transition spd="med">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3.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4545" t="9412" r="4545" b="8235"/>
              <a:stretch>
                <a:fillRect/>
              </a:stretch>
            </p:blipFill>
          </mc:Choice>
          <mc:Fallback>
            <p:blipFill>
              <a:blip r:embed="rId4"/>
              <a:srcRect l="4545" t="9412" r="4545" b="8235"/>
              <a:stretch>
                <a:fillRect/>
              </a:stretch>
            </p:blipFill>
          </mc:Fallback>
        </mc:AlternateContent>
        <p:spPr>
          <a:xfrm>
            <a:off x="2057400" y="762000"/>
            <a:ext cx="8382023" cy="5867400"/>
          </a:xfrm>
          <a:prstGeom prst="rect">
            <a:avLst/>
          </a:prstGeom>
        </p:spPr>
      </p:pic>
      <p:sp>
        <p:nvSpPr>
          <p:cNvPr id="3" name="Rectangle 2"/>
          <p:cNvSpPr txBox="1">
            <a:spLocks noChangeArrowheads="1"/>
          </p:cNvSpPr>
          <p:nvPr/>
        </p:nvSpPr>
        <p:spPr bwMode="auto">
          <a:xfrm>
            <a:off x="1524001" y="39689"/>
            <a:ext cx="9144000" cy="8747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lnSpc>
                <a:spcPts val="6000"/>
              </a:lnSpc>
              <a:defRPr/>
            </a:pPr>
            <a:r>
              <a:rPr lang="en-AU" sz="4000" dirty="0">
                <a:solidFill>
                  <a:schemeClr val="tx2"/>
                </a:solidFill>
                <a:latin typeface="+mn-lt"/>
                <a:ea typeface="ＭＳ Ｐゴシック" pitchFamily="-84" charset="-128"/>
                <a:cs typeface="ＭＳ Ｐゴシック" pitchFamily="-84" charset="-128"/>
              </a:rPr>
              <a:t>Public-Key Cryptosystem:  Authentication</a:t>
            </a:r>
          </a:p>
        </p:txBody>
      </p:sp>
      <p:sp>
        <p:nvSpPr>
          <p:cNvPr id="4" name="Footer Placeholder 3"/>
          <p:cNvSpPr>
            <a:spLocks noGrp="1"/>
          </p:cNvSpPr>
          <p:nvPr>
            <p:ph type="ftr" sz="quarter" idx="11"/>
          </p:nvPr>
        </p:nvSpPr>
        <p:spPr>
          <a:xfrm>
            <a:off x="1524000" y="6492876"/>
            <a:ext cx="6248400" cy="365125"/>
          </a:xfrm>
        </p:spPr>
        <p:txBody>
          <a:bodyPr/>
          <a:lstStyle/>
          <a:p>
            <a:pPr>
              <a:defRPr/>
            </a:pPr>
            <a:r>
              <a:rPr lang="en-US" sz="1100"/>
              <a:t>© 2020 Pearson Education, Inc., Hoboken, NJ. All rights reserved.</a:t>
            </a:r>
            <a:endParaRPr lang="en-US" sz="1100" dirty="0"/>
          </a:p>
        </p:txBody>
      </p:sp>
    </p:spTree>
    <p:extLst>
      <p:ext uri="{BB962C8B-B14F-4D97-AF65-F5344CB8AC3E}">
        <p14:creationId xmlns:p14="http://schemas.microsoft.com/office/powerpoint/2010/main" val="3019719515"/>
      </p:ext>
    </p:extLst>
  </p:cSld>
  <p:clrMapOvr>
    <a:masterClrMapping/>
  </p:clrMapOvr>
  <p:transition spd="med">
    <p:wipe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524001" y="39689"/>
            <a:ext cx="9144000" cy="12557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lnSpc>
                <a:spcPts val="5600"/>
              </a:lnSpc>
              <a:defRPr/>
            </a:pPr>
            <a:r>
              <a:rPr lang="en-AU" sz="4800" dirty="0">
                <a:solidFill>
                  <a:schemeClr val="tx2"/>
                </a:solidFill>
                <a:latin typeface="+mn-lt"/>
                <a:ea typeface="ＭＳ Ｐゴシック" pitchFamily="-84" charset="-128"/>
                <a:cs typeface="ＭＳ Ｐゴシック" pitchFamily="-84" charset="-128"/>
              </a:rPr>
              <a:t>Public-Key Cryptosystem:  Authentication and Secrecy</a:t>
            </a:r>
          </a:p>
        </p:txBody>
      </p:sp>
      <p:pic>
        <p:nvPicPr>
          <p:cNvPr id="3" name="Picture 2" descr="f4.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b="10588"/>
              <a:stretch>
                <a:fillRect/>
              </a:stretch>
            </p:blipFill>
          </mc:Choice>
          <mc:Fallback>
            <p:blipFill>
              <a:blip r:embed="rId4"/>
              <a:srcRect b="10588"/>
              <a:stretch>
                <a:fillRect/>
              </a:stretch>
            </p:blipFill>
          </mc:Fallback>
        </mc:AlternateContent>
        <p:spPr>
          <a:xfrm>
            <a:off x="1792942" y="533401"/>
            <a:ext cx="8875059" cy="6131805"/>
          </a:xfrm>
          <a:prstGeom prst="rect">
            <a:avLst/>
          </a:prstGeom>
        </p:spPr>
      </p:pic>
      <p:sp>
        <p:nvSpPr>
          <p:cNvPr id="4" name="Footer Placeholder 3"/>
          <p:cNvSpPr>
            <a:spLocks noGrp="1"/>
          </p:cNvSpPr>
          <p:nvPr>
            <p:ph type="ftr" sz="quarter" idx="11"/>
          </p:nvPr>
        </p:nvSpPr>
        <p:spPr>
          <a:xfrm>
            <a:off x="1524001" y="6492876"/>
            <a:ext cx="5648325" cy="365125"/>
          </a:xfrm>
        </p:spPr>
        <p:txBody>
          <a:bodyPr/>
          <a:lstStyle/>
          <a:p>
            <a:pPr>
              <a:defRPr/>
            </a:pPr>
            <a:r>
              <a:rPr lang="en-US" sz="1100"/>
              <a:t>© 2020 Pearson Education, Inc., Hoboken, NJ. All rights reserved.</a:t>
            </a:r>
            <a:endParaRPr lang="en-US" sz="1100" dirty="0"/>
          </a:p>
        </p:txBody>
      </p:sp>
    </p:spTree>
    <p:extLst>
      <p:ext uri="{BB962C8B-B14F-4D97-AF65-F5344CB8AC3E}">
        <p14:creationId xmlns:p14="http://schemas.microsoft.com/office/powerpoint/2010/main" val="2345870473"/>
      </p:ext>
    </p:extLst>
  </p:cSld>
  <p:clrMapOvr>
    <a:masterClrMapping/>
  </p:clrMapOvr>
  <p:transition spd="med">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0DB1A5-08C6-4E5E-A9AA-6F55C5A590EE}"/>
              </a:ext>
            </a:extLst>
          </p:cNvPr>
          <p:cNvSpPr>
            <a:spLocks noGrp="1"/>
          </p:cNvSpPr>
          <p:nvPr>
            <p:ph type="title"/>
          </p:nvPr>
        </p:nvSpPr>
        <p:spPr/>
        <p:txBody>
          <a:bodyPr/>
          <a:lstStyle/>
          <a:p>
            <a:pPr eaLnBrk="1" hangingPunct="1"/>
            <a:r>
              <a:rPr lang="en-US" altLang="it-IT" sz="4000">
                <a:ea typeface="MS PGothic" panose="020B0600070205080204" pitchFamily="34" charset="-128"/>
              </a:rPr>
              <a:t>Hash Functions &amp; Digital Signatures</a:t>
            </a:r>
            <a:endParaRPr lang="en-AU" altLang="it-IT" sz="4000">
              <a:ea typeface="MS PGothic" panose="020B0600070205080204" pitchFamily="34" charset="-128"/>
            </a:endParaRPr>
          </a:p>
        </p:txBody>
      </p:sp>
      <p:pic>
        <p:nvPicPr>
          <p:cNvPr id="13315" name="Picture 3">
            <a:extLst>
              <a:ext uri="{FF2B5EF4-FFF2-40B4-BE49-F238E27FC236}">
                <a16:creationId xmlns:a16="http://schemas.microsoft.com/office/drawing/2014/main" id="{83E35B5F-209F-4021-92CC-89F8B97F72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752600"/>
            <a:ext cx="7315200" cy="452120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584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AU" dirty="0"/>
              <a:t>Public-Key Requirements</a:t>
            </a:r>
          </a:p>
        </p:txBody>
      </p:sp>
      <p:sp>
        <p:nvSpPr>
          <p:cNvPr id="55299" name="Rectangle 3"/>
          <p:cNvSpPr>
            <a:spLocks noGrp="1" noChangeArrowheads="1"/>
          </p:cNvSpPr>
          <p:nvPr>
            <p:ph idx="1"/>
          </p:nvPr>
        </p:nvSpPr>
        <p:spPr>
          <a:xfrm>
            <a:off x="2316164" y="1762126"/>
            <a:ext cx="7570787" cy="4867275"/>
          </a:xfrm>
        </p:spPr>
        <p:txBody>
          <a:bodyPr>
            <a:normAutofit fontScale="77500" lnSpcReduction="20000"/>
          </a:bodyPr>
          <a:lstStyle/>
          <a:p>
            <a:r>
              <a:rPr lang="en-AU" dirty="0"/>
              <a:t>Conditions that these algorithms must fulfill:</a:t>
            </a:r>
          </a:p>
          <a:p>
            <a:pPr lvl="1"/>
            <a:r>
              <a:rPr lang="en-AU" dirty="0"/>
              <a:t>It is computationally easy for a party B to generate a pair (public-key </a:t>
            </a:r>
            <a:r>
              <a:rPr lang="en-AU" i="1" dirty="0"/>
              <a:t>PU</a:t>
            </a:r>
            <a:r>
              <a:rPr lang="en-AU" i="1" baseline="-25000" dirty="0"/>
              <a:t>b</a:t>
            </a:r>
            <a:r>
              <a:rPr lang="en-AU" i="1" dirty="0"/>
              <a:t>, </a:t>
            </a:r>
            <a:r>
              <a:rPr lang="en-AU" dirty="0"/>
              <a:t>private key PR</a:t>
            </a:r>
            <a:r>
              <a:rPr lang="en-AU" i="1" baseline="-25000" dirty="0"/>
              <a:t>b</a:t>
            </a:r>
            <a:r>
              <a:rPr lang="en-AU" dirty="0"/>
              <a:t>)</a:t>
            </a:r>
          </a:p>
          <a:p>
            <a:pPr lvl="1"/>
            <a:r>
              <a:rPr lang="en-AU" dirty="0"/>
              <a:t>It is computationally easy for a sender A, knowing the public key and the message to be encrypted, to generate the corresponding ciphertext </a:t>
            </a:r>
          </a:p>
          <a:p>
            <a:pPr lvl="1"/>
            <a:r>
              <a:rPr lang="en-AU" dirty="0"/>
              <a:t>It is computationally easy for the receiver B to decrypt the resulting ciphertext using the private key to recover the original message</a:t>
            </a:r>
          </a:p>
          <a:p>
            <a:pPr lvl="1"/>
            <a:r>
              <a:rPr lang="en-AU" dirty="0"/>
              <a:t>It is computationally infeasible for an adversary, knowing the public key, to determine the private key</a:t>
            </a:r>
          </a:p>
          <a:p>
            <a:pPr lvl="1"/>
            <a:r>
              <a:rPr lang="en-AU" dirty="0"/>
              <a:t>It is computationally infeasible for an adversary, knowing the public key and a ciphertext, to recover the original message</a:t>
            </a:r>
          </a:p>
          <a:p>
            <a:pPr lvl="1"/>
            <a:r>
              <a:rPr lang="en-AU" dirty="0"/>
              <a:t>The two keys can be applied in either order</a:t>
            </a:r>
          </a:p>
        </p:txBody>
      </p:sp>
      <p:sp>
        <p:nvSpPr>
          <p:cNvPr id="4" name="Footer Placeholder 3"/>
          <p:cNvSpPr>
            <a:spLocks noGrp="1"/>
          </p:cNvSpPr>
          <p:nvPr>
            <p:ph type="ftr" sz="quarter" idx="11"/>
          </p:nvPr>
        </p:nvSpPr>
        <p:spPr>
          <a:xfrm>
            <a:off x="1524000" y="6492876"/>
            <a:ext cx="5486400" cy="365125"/>
          </a:xfrm>
        </p:spPr>
        <p:txBody>
          <a:bodyPr/>
          <a:lstStyle/>
          <a:p>
            <a:pPr>
              <a:defRPr/>
            </a:pPr>
            <a:r>
              <a:rPr lang="en-US" sz="1100"/>
              <a:t>© 2020 Pearson Education, Inc., Hoboken, NJ. All rights reserved.</a:t>
            </a:r>
            <a:endParaRPr lang="en-US" sz="1100" dirty="0"/>
          </a:p>
        </p:txBody>
      </p:sp>
    </p:spTree>
  </p:cSld>
  <p:clrMapOvr>
    <a:masterClrMapping/>
  </p:clrMapOvr>
  <p:transition>
    <p:spli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Public-Key Requirements</a:t>
            </a:r>
            <a:endParaRPr lang="en-US" dirty="0"/>
          </a:p>
        </p:txBody>
      </p:sp>
      <p:sp>
        <p:nvSpPr>
          <p:cNvPr id="3" name="Content Placeholder 2"/>
          <p:cNvSpPr>
            <a:spLocks noGrp="1"/>
          </p:cNvSpPr>
          <p:nvPr>
            <p:ph idx="1"/>
          </p:nvPr>
        </p:nvSpPr>
        <p:spPr>
          <a:xfrm>
            <a:off x="2316164" y="1762126"/>
            <a:ext cx="7570787" cy="4714875"/>
          </a:xfrm>
        </p:spPr>
        <p:txBody>
          <a:bodyPr>
            <a:normAutofit fontScale="77500" lnSpcReduction="20000"/>
          </a:bodyPr>
          <a:lstStyle/>
          <a:p>
            <a:r>
              <a:rPr lang="en-US" dirty="0"/>
              <a:t>Need a trap-door one-way function</a:t>
            </a:r>
          </a:p>
          <a:p>
            <a:pPr lvl="1"/>
            <a:r>
              <a:rPr lang="en-US" dirty="0"/>
              <a:t>A one-way function is one that maps a domain into a range such that every function value has a unique inverse, with the condition that the calculation of the function is easy, whereas the calculation of the inverse is infeasible</a:t>
            </a:r>
          </a:p>
          <a:p>
            <a:pPr lvl="2"/>
            <a:r>
              <a:rPr lang="en-US" dirty="0"/>
              <a:t>Y = f(X) easy  </a:t>
            </a:r>
          </a:p>
          <a:p>
            <a:pPr lvl="2"/>
            <a:r>
              <a:rPr lang="en-US" dirty="0"/>
              <a:t>X = f</a:t>
            </a:r>
            <a:r>
              <a:rPr lang="en-US" baseline="30000" dirty="0"/>
              <a:t>–1</a:t>
            </a:r>
            <a:r>
              <a:rPr lang="en-US" dirty="0"/>
              <a:t>(Y) infeasible</a:t>
            </a:r>
          </a:p>
          <a:p>
            <a:r>
              <a:rPr lang="en-US" dirty="0"/>
              <a:t>A trap-door one-way function is a family of invertible functions f</a:t>
            </a:r>
            <a:r>
              <a:rPr lang="en-US" baseline="-25000" dirty="0"/>
              <a:t>k</a:t>
            </a:r>
            <a:r>
              <a:rPr lang="en-US" dirty="0"/>
              <a:t>, such that</a:t>
            </a:r>
          </a:p>
          <a:p>
            <a:pPr lvl="1"/>
            <a:r>
              <a:rPr lang="en-US" dirty="0"/>
              <a:t>Y = f</a:t>
            </a:r>
            <a:r>
              <a:rPr lang="en-US" sz="2880" baseline="-25000" dirty="0">
                <a:cs typeface="ＭＳ Ｐゴシック" pitchFamily="-84" charset="-128"/>
              </a:rPr>
              <a:t>k</a:t>
            </a:r>
            <a:r>
              <a:rPr lang="en-US" dirty="0"/>
              <a:t>(X) easy, if k and X are known</a:t>
            </a:r>
          </a:p>
          <a:p>
            <a:pPr lvl="1"/>
            <a:r>
              <a:rPr lang="en-US" dirty="0"/>
              <a:t>X = f</a:t>
            </a:r>
            <a:r>
              <a:rPr lang="en-US" sz="2880" baseline="-25000" dirty="0">
                <a:cs typeface="ＭＳ Ｐゴシック" pitchFamily="-84" charset="-128"/>
              </a:rPr>
              <a:t>k</a:t>
            </a:r>
            <a:r>
              <a:rPr lang="en-US" baseline="30000" dirty="0"/>
              <a:t>–1</a:t>
            </a:r>
            <a:r>
              <a:rPr lang="en-US" dirty="0"/>
              <a:t>(Y) easy, if k and Y are known</a:t>
            </a:r>
          </a:p>
          <a:p>
            <a:pPr lvl="1"/>
            <a:r>
              <a:rPr lang="en-US" dirty="0"/>
              <a:t>X = f</a:t>
            </a:r>
            <a:r>
              <a:rPr lang="en-US" sz="2880" baseline="-25000" dirty="0">
                <a:cs typeface="ＭＳ Ｐゴシック" pitchFamily="-84" charset="-128"/>
              </a:rPr>
              <a:t>k</a:t>
            </a:r>
            <a:r>
              <a:rPr lang="en-US" sz="2560" baseline="30000" dirty="0"/>
              <a:t>–1</a:t>
            </a:r>
            <a:r>
              <a:rPr lang="en-US" dirty="0"/>
              <a:t>(Y) infeasible, if Y known but k not known</a:t>
            </a:r>
          </a:p>
          <a:p>
            <a:r>
              <a:rPr lang="en-US" dirty="0"/>
              <a:t>A practical public-key scheme depends on a suitable trap-door one-way function</a:t>
            </a:r>
          </a:p>
          <a:p>
            <a:pPr lvl="1"/>
            <a:endParaRPr lang="en-US" dirty="0"/>
          </a:p>
          <a:p>
            <a:pPr lvl="2"/>
            <a:endParaRPr lang="en-US" dirty="0"/>
          </a:p>
        </p:txBody>
      </p:sp>
      <p:sp>
        <p:nvSpPr>
          <p:cNvPr id="4" name="Footer Placeholder 3"/>
          <p:cNvSpPr>
            <a:spLocks noGrp="1"/>
          </p:cNvSpPr>
          <p:nvPr>
            <p:ph type="ftr" sz="quarter" idx="11"/>
          </p:nvPr>
        </p:nvSpPr>
        <p:spPr>
          <a:xfrm>
            <a:off x="1524000" y="6492876"/>
            <a:ext cx="5257800" cy="365125"/>
          </a:xfrm>
        </p:spPr>
        <p:txBody>
          <a:bodyPr/>
          <a:lstStyle/>
          <a:p>
            <a:pPr>
              <a:defRPr/>
            </a:pPr>
            <a:r>
              <a:rPr lang="en-US" sz="1100"/>
              <a:t>© 2020 Pearson Education, Inc., Hoboken, NJ. All rights reserved.</a:t>
            </a:r>
            <a:endParaRPr lang="en-US" sz="1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DCB28BC-2F66-487F-B453-D3AD7EE958B2}"/>
              </a:ext>
            </a:extLst>
          </p:cNvPr>
          <p:cNvSpPr>
            <a:spLocks noGrp="1"/>
          </p:cNvSpPr>
          <p:nvPr>
            <p:ph type="title"/>
          </p:nvPr>
        </p:nvSpPr>
        <p:spPr>
          <a:xfrm>
            <a:off x="1524000" y="228600"/>
            <a:ext cx="3048000" cy="6400800"/>
          </a:xfrm>
        </p:spPr>
        <p:txBody>
          <a:bodyPr/>
          <a:lstStyle/>
          <a:p>
            <a:pPr eaLnBrk="1" hangingPunct="1"/>
            <a:r>
              <a:rPr lang="en-US" altLang="it-IT" sz="4000">
                <a:ea typeface="MS PGothic" panose="020B0600070205080204" pitchFamily="34" charset="-128"/>
              </a:rPr>
              <a:t>Hash Functions &amp; Message Authent-ication</a:t>
            </a:r>
            <a:endParaRPr lang="en-AU" altLang="it-IT" sz="4000">
              <a:ea typeface="MS PGothic" panose="020B0600070205080204" pitchFamily="34" charset="-128"/>
            </a:endParaRPr>
          </a:p>
        </p:txBody>
      </p:sp>
      <p:pic>
        <p:nvPicPr>
          <p:cNvPr id="11267" name="Picture 3">
            <a:extLst>
              <a:ext uri="{FF2B5EF4-FFF2-40B4-BE49-F238E27FC236}">
                <a16:creationId xmlns:a16="http://schemas.microsoft.com/office/drawing/2014/main" id="{76C2DACA-639C-4B39-9A88-A988BA30A1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3726" y="144463"/>
            <a:ext cx="6207125" cy="658495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0062D-1B35-4543-B545-CE711511E26C}"/>
              </a:ext>
            </a:extLst>
          </p:cNvPr>
          <p:cNvSpPr>
            <a:spLocks noGrp="1"/>
          </p:cNvSpPr>
          <p:nvPr>
            <p:ph type="title"/>
          </p:nvPr>
        </p:nvSpPr>
        <p:spPr/>
        <p:txBody>
          <a:bodyPr/>
          <a:lstStyle/>
          <a:p>
            <a:r>
              <a:rPr lang="en-US" dirty="0"/>
              <a:t>Commonly used PK ciphers</a:t>
            </a:r>
            <a:endParaRPr lang="it-IT" dirty="0"/>
          </a:p>
        </p:txBody>
      </p:sp>
      <p:sp>
        <p:nvSpPr>
          <p:cNvPr id="3" name="Content Placeholder 2">
            <a:extLst>
              <a:ext uri="{FF2B5EF4-FFF2-40B4-BE49-F238E27FC236}">
                <a16:creationId xmlns:a16="http://schemas.microsoft.com/office/drawing/2014/main" id="{2F86A707-3963-43EC-A851-808FDF10CF69}"/>
              </a:ext>
            </a:extLst>
          </p:cNvPr>
          <p:cNvSpPr>
            <a:spLocks noGrp="1"/>
          </p:cNvSpPr>
          <p:nvPr>
            <p:ph idx="1"/>
          </p:nvPr>
        </p:nvSpPr>
        <p:spPr/>
        <p:txBody>
          <a:bodyPr/>
          <a:lstStyle/>
          <a:p>
            <a:r>
              <a:rPr lang="en-US" dirty="0"/>
              <a:t>RSA + DSS (prime number based)</a:t>
            </a:r>
          </a:p>
          <a:p>
            <a:pPr lvl="1"/>
            <a:r>
              <a:rPr lang="en-US" dirty="0"/>
              <a:t>Long keys difficult to generate, slow</a:t>
            </a:r>
          </a:p>
          <a:p>
            <a:r>
              <a:rPr lang="en-US" dirty="0" err="1"/>
              <a:t>Elgamal</a:t>
            </a:r>
            <a:r>
              <a:rPr lang="en-US" dirty="0"/>
              <a:t> (discrete logarithms)</a:t>
            </a:r>
          </a:p>
          <a:p>
            <a:r>
              <a:rPr lang="en-US" dirty="0"/>
              <a:t>ECDSA (elliptic curves)</a:t>
            </a:r>
          </a:p>
          <a:p>
            <a:pPr lvl="1"/>
            <a:r>
              <a:rPr lang="en-US" dirty="0"/>
              <a:t>Shorter keys, faster</a:t>
            </a:r>
            <a:endParaRPr lang="it-IT" dirty="0"/>
          </a:p>
        </p:txBody>
      </p:sp>
    </p:spTree>
    <p:extLst>
      <p:ext uri="{BB962C8B-B14F-4D97-AF65-F5344CB8AC3E}">
        <p14:creationId xmlns:p14="http://schemas.microsoft.com/office/powerpoint/2010/main" val="1537846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B1D94-F58D-4282-8FBE-83AFBA17AD2C}"/>
              </a:ext>
            </a:extLst>
          </p:cNvPr>
          <p:cNvSpPr>
            <a:spLocks noGrp="1"/>
          </p:cNvSpPr>
          <p:nvPr>
            <p:ph type="title"/>
          </p:nvPr>
        </p:nvSpPr>
        <p:spPr/>
        <p:txBody>
          <a:bodyPr/>
          <a:lstStyle/>
          <a:p>
            <a:r>
              <a:rPr lang="en-US" dirty="0"/>
              <a:t>Issue</a:t>
            </a:r>
            <a:endParaRPr lang="it-IT" dirty="0"/>
          </a:p>
        </p:txBody>
      </p:sp>
      <p:sp>
        <p:nvSpPr>
          <p:cNvPr id="3" name="Content Placeholder 2">
            <a:extLst>
              <a:ext uri="{FF2B5EF4-FFF2-40B4-BE49-F238E27FC236}">
                <a16:creationId xmlns:a16="http://schemas.microsoft.com/office/drawing/2014/main" id="{3994A297-4B52-4E0C-9ECD-82AB33C6F0A9}"/>
              </a:ext>
            </a:extLst>
          </p:cNvPr>
          <p:cNvSpPr>
            <a:spLocks noGrp="1"/>
          </p:cNvSpPr>
          <p:nvPr>
            <p:ph idx="1"/>
          </p:nvPr>
        </p:nvSpPr>
        <p:spPr/>
        <p:txBody>
          <a:bodyPr/>
          <a:lstStyle/>
          <a:p>
            <a:r>
              <a:rPr lang="en-US" dirty="0"/>
              <a:t>The above schemes are ok, but what if Bob itself wants to impersonate Alice? This is possible because K is known to two parties</a:t>
            </a:r>
          </a:p>
          <a:p>
            <a:r>
              <a:rPr lang="en-US" dirty="0"/>
              <a:t>What if we could have something where K is known to just one party? </a:t>
            </a:r>
            <a:r>
              <a:rPr lang="en-US" dirty="0">
                <a:sym typeface="Wingdings" panose="05000000000000000000" pitchFamily="2" charset="2"/>
              </a:rPr>
              <a:t> public key cryptography</a:t>
            </a:r>
            <a:endParaRPr lang="it-IT" dirty="0"/>
          </a:p>
        </p:txBody>
      </p:sp>
    </p:spTree>
    <p:extLst>
      <p:ext uri="{BB962C8B-B14F-4D97-AF65-F5344CB8AC3E}">
        <p14:creationId xmlns:p14="http://schemas.microsoft.com/office/powerpoint/2010/main" val="217268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79E5C9E9-34A8-47D3-8217-D24DA0949CD6}"/>
              </a:ext>
            </a:extLst>
          </p:cNvPr>
          <p:cNvSpPr>
            <a:spLocks noGrp="1"/>
          </p:cNvSpPr>
          <p:nvPr>
            <p:ph type="title"/>
          </p:nvPr>
        </p:nvSpPr>
        <p:spPr/>
        <p:txBody>
          <a:bodyPr/>
          <a:lstStyle/>
          <a:p>
            <a:pPr eaLnBrk="1" hangingPunct="1"/>
            <a:r>
              <a:rPr lang="en-US" altLang="it-IT">
                <a:ea typeface="MS PGothic" panose="020B0600070205080204" pitchFamily="34" charset="-128"/>
              </a:rPr>
              <a:t>Cryptographic Hash Function</a:t>
            </a:r>
          </a:p>
        </p:txBody>
      </p:sp>
      <p:pic>
        <p:nvPicPr>
          <p:cNvPr id="9219" name="Picture 3">
            <a:extLst>
              <a:ext uri="{FF2B5EF4-FFF2-40B4-BE49-F238E27FC236}">
                <a16:creationId xmlns:a16="http://schemas.microsoft.com/office/drawing/2014/main" id="{A9E6E75D-6A89-4FD5-82EC-B0D08761AC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600200"/>
            <a:ext cx="4114800" cy="491490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543D651-5C52-45F9-92E2-2E9622F05E18}"/>
              </a:ext>
            </a:extLst>
          </p:cNvPr>
          <p:cNvPicPr>
            <a:picLocks noChangeAspect="1"/>
          </p:cNvPicPr>
          <p:nvPr/>
        </p:nvPicPr>
        <p:blipFill>
          <a:blip r:embed="rId4"/>
          <a:stretch>
            <a:fillRect/>
          </a:stretch>
        </p:blipFill>
        <p:spPr>
          <a:xfrm>
            <a:off x="7680176" y="3573016"/>
            <a:ext cx="3052065" cy="18205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39689"/>
            <a:ext cx="9143999" cy="1412875"/>
          </a:xfrm>
        </p:spPr>
        <p:txBody>
          <a:bodyPr/>
          <a:lstStyle/>
          <a:p>
            <a:r>
              <a:rPr lang="en-US" dirty="0"/>
              <a:t>Other Hash Function Uses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0473347"/>
              </p:ext>
            </p:extLst>
          </p:nvPr>
        </p:nvGraphicFramePr>
        <p:xfrm>
          <a:off x="1905001" y="1762126"/>
          <a:ext cx="8458200" cy="486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p:cNvSpPr>
            <a:spLocks noGrp="1"/>
          </p:cNvSpPr>
          <p:nvPr>
            <p:ph type="ftr" sz="quarter" idx="11"/>
          </p:nvPr>
        </p:nvSpPr>
        <p:spPr>
          <a:xfrm>
            <a:off x="1524000" y="6492876"/>
            <a:ext cx="6019800" cy="365125"/>
          </a:xfrm>
        </p:spPr>
        <p:txBody>
          <a:bodyPr/>
          <a:lstStyle/>
          <a:p>
            <a:pPr>
              <a:defRPr/>
            </a:pPr>
            <a:r>
              <a:rPr lang="en-US" sz="1000"/>
              <a:t>© 2020 Pearson Education, Inc., Hoboken, NJ. All rights reserved.  </a:t>
            </a:r>
            <a:endParaRPr lang="en-US" sz="1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B0D8E76-1C3B-4B30-85A6-F0BA4635D643}"/>
              </a:ext>
            </a:extLst>
          </p:cNvPr>
          <p:cNvSpPr>
            <a:spLocks noGrp="1"/>
          </p:cNvSpPr>
          <p:nvPr>
            <p:ph type="title"/>
          </p:nvPr>
        </p:nvSpPr>
        <p:spPr/>
        <p:txBody>
          <a:bodyPr/>
          <a:lstStyle/>
          <a:p>
            <a:pPr eaLnBrk="1" hangingPunct="1"/>
            <a:r>
              <a:rPr lang="en-US" altLang="it-IT" sz="4000">
                <a:ea typeface="MS PGothic" panose="020B0600070205080204" pitchFamily="34" charset="-128"/>
              </a:rPr>
              <a:t>Hash Function Requirements</a:t>
            </a:r>
            <a:endParaRPr lang="en-AU" altLang="it-IT" sz="4000">
              <a:ea typeface="MS PGothic" panose="020B0600070205080204" pitchFamily="34" charset="-128"/>
            </a:endParaRPr>
          </a:p>
        </p:txBody>
      </p:sp>
      <p:pic>
        <p:nvPicPr>
          <p:cNvPr id="19459" name="Immagine 1">
            <a:extLst>
              <a:ext uri="{FF2B5EF4-FFF2-40B4-BE49-F238E27FC236}">
                <a16:creationId xmlns:a16="http://schemas.microsoft.com/office/drawing/2014/main" id="{9B26987E-7CA0-4E92-BFB7-3E1476C5E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377950"/>
            <a:ext cx="6858000" cy="4102100"/>
          </a:xfrm>
          <a:prstGeom prst="rect">
            <a:avLst/>
          </a:prstGeom>
          <a:noFill/>
          <a:ln>
            <a:noFill/>
          </a:ln>
          <a:effectLst/>
          <a:extLst>
            <a:ext uri="{909E8E84-426E-40DD-AFC4-6F175D3DCCD1}">
              <a14:hiddenFill xmlns:a14="http://schemas.microsoft.com/office/drawing/2010/main">
                <a:solidFill>
                  <a:schemeClr val="accent1">
                    <a:alpha val="7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524000" y="6492876"/>
            <a:ext cx="5791200" cy="365125"/>
          </a:xfrm>
        </p:spPr>
        <p:txBody>
          <a:bodyPr/>
          <a:lstStyle/>
          <a:p>
            <a:pPr>
              <a:defRPr/>
            </a:pPr>
            <a:r>
              <a:rPr lang="en-US" sz="1000"/>
              <a:t>© 2020 Pearson Education, Inc., Hoboken, NJ. All rights reserved.  </a:t>
            </a:r>
            <a:endParaRPr lang="en-US" sz="1000" dirty="0"/>
          </a:p>
        </p:txBody>
      </p:sp>
      <p:pic>
        <p:nvPicPr>
          <p:cNvPr id="6" name="Picture 5">
            <a:extLst>
              <a:ext uri="{FF2B5EF4-FFF2-40B4-BE49-F238E27FC236}">
                <a16:creationId xmlns:a16="http://schemas.microsoft.com/office/drawing/2014/main" id="{F0D9CB17-D6C5-F843-AA40-73E9CB967BF9}"/>
              </a:ext>
            </a:extLst>
          </p:cNvPr>
          <p:cNvPicPr>
            <a:picLocks noChangeAspect="1"/>
          </p:cNvPicPr>
          <p:nvPr/>
        </p:nvPicPr>
        <p:blipFill rotWithShape="1">
          <a:blip r:embed="rId3"/>
          <a:srcRect t="24801" b="19024"/>
          <a:stretch/>
        </p:blipFill>
        <p:spPr>
          <a:xfrm>
            <a:off x="1315385" y="-92835"/>
            <a:ext cx="9561231" cy="6950835"/>
          </a:xfrm>
          <a:prstGeom prst="rect">
            <a:avLst/>
          </a:prstGeom>
        </p:spPr>
      </p:pic>
    </p:spTree>
  </p:cSld>
  <p:clrMapOvr>
    <a:masterClrMapping/>
  </p:clrMapOvr>
  <p:transition spd="med">
    <p:pull dir="rd"/>
  </p:transition>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7854</Words>
  <Application>Microsoft Office PowerPoint</Application>
  <PresentationFormat>Widescreen</PresentationFormat>
  <Paragraphs>504</Paragraphs>
  <Slides>40</Slides>
  <Notes>29</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9" baseType="lpstr">
      <vt:lpstr>MS PGothic</vt:lpstr>
      <vt:lpstr>MS PGothic</vt:lpstr>
      <vt:lpstr>Arial</vt:lpstr>
      <vt:lpstr>Calibri</vt:lpstr>
      <vt:lpstr>Courier New</vt:lpstr>
      <vt:lpstr>Times-Roman</vt:lpstr>
      <vt:lpstr>Wingdings</vt:lpstr>
      <vt:lpstr>Tema di Office</vt:lpstr>
      <vt:lpstr>Document</vt:lpstr>
      <vt:lpstr>PowerPoint Presentation</vt:lpstr>
      <vt:lpstr>Cryptographic hash functions</vt:lpstr>
      <vt:lpstr>Cryptographic Hash Functions</vt:lpstr>
      <vt:lpstr>Hash Functions &amp; Message Authent-ication</vt:lpstr>
      <vt:lpstr>Issue</vt:lpstr>
      <vt:lpstr>Cryptographic Hash Function</vt:lpstr>
      <vt:lpstr>Other Hash Function Uses</vt:lpstr>
      <vt:lpstr>Hash Function Requirements</vt:lpstr>
      <vt:lpstr>PowerPoint Presentation</vt:lpstr>
      <vt:lpstr>PowerPoint Presentation</vt:lpstr>
      <vt:lpstr>Common hash functions</vt:lpstr>
      <vt:lpstr>Attacks on Hash Functions</vt:lpstr>
      <vt:lpstr>Attacks on Hash Functions</vt:lpstr>
      <vt:lpstr>Collision Resistant Attacks</vt:lpstr>
      <vt:lpstr>Birthday Attacks</vt:lpstr>
      <vt:lpstr>A Letter  in 238  Variation</vt:lpstr>
      <vt:lpstr>Length extension attack</vt:lpstr>
      <vt:lpstr>Length Extension Attacks</vt:lpstr>
      <vt:lpstr>HMAC</vt:lpstr>
      <vt:lpstr>HMAC Overview</vt:lpstr>
      <vt:lpstr>Case study: the SHAttered attack</vt:lpstr>
      <vt:lpstr>The DIFFIE-HELLMAN KEY EXCHANGE</vt:lpstr>
      <vt:lpstr>Key exchange – A strategic problem</vt:lpstr>
      <vt:lpstr>Diffie-Hellman Key Exchange</vt:lpstr>
      <vt:lpstr>PowerPoint Presentation</vt:lpstr>
      <vt:lpstr>PowerPoint Presentation</vt:lpstr>
      <vt:lpstr>Diffie-Hellman Setup</vt:lpstr>
      <vt:lpstr>Diffie-Hellman Key Exchange</vt:lpstr>
      <vt:lpstr>Diffie-Hellman Example </vt:lpstr>
      <vt:lpstr>Man-in-the-Middle Attack</vt:lpstr>
      <vt:lpstr>General public key cryptography</vt:lpstr>
      <vt:lpstr>The limits of classic cryptography</vt:lpstr>
      <vt:lpstr>Public-Key Cryptosystems</vt:lpstr>
      <vt:lpstr>Public-Key Cryptosystem:  Confidentiality</vt:lpstr>
      <vt:lpstr>PowerPoint Presentation</vt:lpstr>
      <vt:lpstr>PowerPoint Presentation</vt:lpstr>
      <vt:lpstr>Hash Functions &amp; Digital Signatures</vt:lpstr>
      <vt:lpstr>Public-Key Requirements</vt:lpstr>
      <vt:lpstr>Public-Key Requirements</vt:lpstr>
      <vt:lpstr>Commonly used PK ciphers</vt:lpstr>
    </vt:vector>
  </TitlesOfParts>
  <Company>School of Eng &amp; IT, UNSW@ADFA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William Stallings, Cryptography and Network Security 5/e</dc:title>
  <dc:subject>Lecture Overheads - Ch 10</dc:subject>
  <dc:creator>Dr Lawrie Brown</dc:creator>
  <cp:lastModifiedBy>Giovambattista Ianni</cp:lastModifiedBy>
  <cp:revision>41</cp:revision>
  <dcterms:created xsi:type="dcterms:W3CDTF">2009-08-27T01:34:46Z</dcterms:created>
  <dcterms:modified xsi:type="dcterms:W3CDTF">2024-03-03T18:00:12Z</dcterms:modified>
</cp:coreProperties>
</file>