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67" r:id="rId4"/>
    <p:sldId id="308" r:id="rId5"/>
    <p:sldId id="283" r:id="rId6"/>
    <p:sldId id="296" r:id="rId7"/>
    <p:sldId id="297" r:id="rId8"/>
    <p:sldId id="257" r:id="rId9"/>
    <p:sldId id="301" r:id="rId10"/>
    <p:sldId id="300" r:id="rId11"/>
    <p:sldId id="260" r:id="rId12"/>
    <p:sldId id="298" r:id="rId13"/>
    <p:sldId id="263" r:id="rId14"/>
    <p:sldId id="264" r:id="rId15"/>
    <p:sldId id="261" r:id="rId16"/>
    <p:sldId id="262" r:id="rId17"/>
    <p:sldId id="266" r:id="rId18"/>
    <p:sldId id="276" r:id="rId19"/>
    <p:sldId id="277" r:id="rId20"/>
    <p:sldId id="302" r:id="rId21"/>
    <p:sldId id="268" r:id="rId22"/>
    <p:sldId id="265" r:id="rId23"/>
    <p:sldId id="272" r:id="rId24"/>
    <p:sldId id="273" r:id="rId25"/>
    <p:sldId id="274" r:id="rId26"/>
    <p:sldId id="275" r:id="rId27"/>
    <p:sldId id="314" r:id="rId28"/>
    <p:sldId id="309" r:id="rId29"/>
    <p:sldId id="310" r:id="rId30"/>
    <p:sldId id="311" r:id="rId31"/>
    <p:sldId id="312" r:id="rId32"/>
    <p:sldId id="316" r:id="rId33"/>
    <p:sldId id="315" r:id="rId34"/>
    <p:sldId id="294" r:id="rId35"/>
    <p:sldId id="280" r:id="rId36"/>
    <p:sldId id="282" r:id="rId37"/>
    <p:sldId id="295" r:id="rId38"/>
    <p:sldId id="281" r:id="rId39"/>
    <p:sldId id="292" r:id="rId40"/>
    <p:sldId id="278" r:id="rId41"/>
    <p:sldId id="279" r:id="rId42"/>
    <p:sldId id="317" r:id="rId43"/>
    <p:sldId id="306" r:id="rId44"/>
    <p:sldId id="303" r:id="rId45"/>
    <p:sldId id="305" r:id="rId46"/>
    <p:sldId id="286" r:id="rId47"/>
    <p:sldId id="304" r:id="rId48"/>
    <p:sldId id="287" r:id="rId49"/>
    <p:sldId id="284" r:id="rId50"/>
    <p:sldId id="285" r:id="rId51"/>
    <p:sldId id="318" r:id="rId52"/>
    <p:sldId id="319" r:id="rId53"/>
    <p:sldId id="288" r:id="rId54"/>
    <p:sldId id="307" r:id="rId55"/>
    <p:sldId id="320" r:id="rId56"/>
    <p:sldId id="289" r:id="rId57"/>
    <p:sldId id="291" r:id="rId58"/>
    <p:sldId id="299" r:id="rId59"/>
    <p:sldId id="293" r:id="rId60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0000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73298" autoAdjust="0"/>
  </p:normalViewPr>
  <p:slideViewPr>
    <p:cSldViewPr>
      <p:cViewPr varScale="1">
        <p:scale>
          <a:sx n="122" d="100"/>
          <a:sy n="122" d="100"/>
        </p:scale>
        <p:origin x="2285" y="10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9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10:49:4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4064 0 0,'0'-4'9913'0'0,"10"42"-6996"0"0,8-11 1831 0 0,-4-12-2348 0 0,-7-4-1860 0 0,0-7-1152 0 0,-7-2-968 0 0,-35-21-19954 0 0,14 8 20702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10:49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0 972 0 0,'0'13'3048'0'0,"11"0"741"0"0,6 16 355 0 0,8-10-12 0 0,0-6-3547 0 0,-8-6-2618 0 0,-6-7-1347 0 0,-18-13-3717 0 0,-7-4 4429 0 0,-7-6 1388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10:49:4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1 924 0 0,'-25'32'3352'0'0,"14"-3"1189"0"0,15-3 715 0 0,6-7 437 0 0,1-6-3161 0 0,0-5-2216 0 0,-8-6-1564 0 0,1 2-1508 0 0,-22-16-9961 0 0,-3-5 9548 0 0,-4-7 1225 0 0,-3-7 1168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10:49:4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1312 0 0,'-21'24'3516'0'0,"21"10"1033"0"0,63 6 699 0 0,-6 9 505 0 0,-15 1-3565 0 0,-10-3-1140 0 0,-11-11-712 0 0,-7-11-612 0 0,-10-12-788 0 0,-8-11-824 0 0,-7-8-1344 0 0,-10-11-1129 0 0,-11-11-71 0 0,1-6 595 0 0,6-4 909 0 0,18 0 1356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10:49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121 204 1388 0 0,'-43'-9'3736'0'0,"26"11"1069"0"0,41 13 567 0 0,5 4 281 0 0,-5-4-4113 0 0,-13-7-1916 0 0,-4-8-1240 0 0,-14-6-1056 0 0,-4-9-1149 0 0,-13-10-383 0 0,-1-13 448 0 0,-7-9 719 0 0,4-12 985 0 0,0-5 1140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3:41:53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24575,'31'30'0,"2"-2"0,1-1 0,1-1 0,76 40 0,-11-5 0,470 273 0,-220-157 0,365 171 0,-282-150 0,215 51 0,-509-200 0,1415 408-759,-788-271 1518,-381-113-759,6-29 0,-292-34 0,158 26 0,1 0 0,444 2 0,2-38 0,-315-2 0,2185 2 0,-2556 1 45,1 1-1,20 4 1,20 3-1544,-44-9-5327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3:41:54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9161 1 24575,'-11'1'0,"-1"0"0,1 1 0,0 0 0,0 1 0,1 0 0,-1 0 0,-13 7 0,-22 8 0,-695 257-964,497-181-689,-1696 541 1130,1499-523 301,-688 201-729,121 34 525,11-4-405,-8-41 220,361-135 64,-1-11 4319,628-152-3538,-22 6 219,0-3-1,-70 6 0,93-13-7278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1C7868-0EAF-4113-A4A5-D3D0E37EC4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2A03880-AE00-4947-811F-D7531DA00D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AE5AF09-CD49-4F54-880A-189700B45B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15C4C83-B86A-48A5-82BE-265E731A13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E118A38-24D4-4B15-B5C9-0346121C44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4C7D3EC-12C8-43ED-B01F-E0EB8B8CA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FCA9E7-DB08-4CC3-9D2E-BE017C56B5A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8EA04C6-0569-4D4D-A095-508DA0531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8BEDA7-9682-4D9B-B3D3-CD0973D88A86}" type="slidenum">
              <a:rPr lang="it-IT" altLang="it-IT" smtClean="0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EA6602A-6DEC-4EA4-ACF4-6EDB98D73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A30ED56-3533-419B-842D-21BC85DD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5CDB192-E802-45CE-8963-40DED5F09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19DC68-8B37-4060-86D1-2A68F2436179}" type="slidenum">
              <a:rPr lang="it-IT" altLang="it-IT" smtClean="0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1ED5555-4C95-4D15-88AE-9514B7275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20D441B-4994-4C45-94F2-906132DBA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3448EDB-C65E-4F69-A3EB-D0565C78D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7694F9-A5D1-47BE-A67F-17AE404530E3}" type="slidenum">
              <a:rPr lang="it-IT" altLang="it-IT" smtClean="0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D106C24-C52D-4C68-9F21-EE6B87AB0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6B57171-9FC9-474B-81F0-EE01CC150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>
            <a:extLst>
              <a:ext uri="{FF2B5EF4-FFF2-40B4-BE49-F238E27FC236}">
                <a16:creationId xmlns:a16="http://schemas.microsoft.com/office/drawing/2014/main" id="{CBAF0BC2-A588-45A3-BBDA-7D94304F3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Segnaposto note 2">
            <a:extLst>
              <a:ext uri="{FF2B5EF4-FFF2-40B4-BE49-F238E27FC236}">
                <a16:creationId xmlns:a16="http://schemas.microsoft.com/office/drawing/2014/main" id="{0E585CBA-D438-465B-8D32-E689F4718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egnaposto numero diapositiva 3">
            <a:extLst>
              <a:ext uri="{FF2B5EF4-FFF2-40B4-BE49-F238E27FC236}">
                <a16:creationId xmlns:a16="http://schemas.microsoft.com/office/drawing/2014/main" id="{A36B8C1E-8B3B-4297-9E33-7FCD7C75D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632E4C-5F0A-4B20-85CF-5F58FD203C20}" type="slidenum">
              <a:rPr lang="it-IT" altLang="it-IT" smtClean="0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75858F50-D418-46D6-8374-8D26F06BD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B69B026E-F44D-4D47-BA5F-349C593F7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89B91DEC-FDED-4D6B-B2DC-16B3BFE6B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8D4F7-966E-4497-AEF8-9C3E62842522}" type="slidenum">
              <a:rPr lang="it-IT" altLang="it-IT" smtClean="0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F0B410D-B757-47E4-9E9A-0BC0AEBCC9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ADA74B-0B69-4BE3-B6EC-86B5196F743C}" type="slidenum">
              <a:rPr lang="it-IT" altLang="it-IT" smtClean="0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6B85CAD-7919-4B0A-840A-03BB81F47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13F0D4D-1568-4AF6-9E2A-A74A728FC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CECA486-F869-4488-831A-6EEFFFA8F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DEC32-76E1-4610-89C2-4A6DE5005B0B}" type="slidenum">
              <a:rPr lang="it-IT" altLang="it-IT" smtClean="0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38D8FC8-7698-4521-A2C3-E0FDEA547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D42BBB4-662E-435F-9F74-6BCF2CD7A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102BE52-2647-48A7-871B-EDC9B8E44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32B64-8CC7-422F-8413-451F2C2C6BCF}" type="slidenum">
              <a:rPr lang="it-IT" altLang="it-IT" smtClean="0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756B4AC-435C-4BE3-86C1-0522927ED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86CDA93-9F80-4B2E-8725-4991603C9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7E192B-2E7B-4A06-9673-083861F07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C8041A-8AE5-4CD9-838D-B9BB95C32FBF}" type="slidenum">
              <a:rPr lang="it-IT" altLang="it-IT" smtClean="0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E42EC83-D95F-43C8-BA95-2394E47F2C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949724-D14E-4E9B-8910-7CE618E05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5E90795-652C-4EB6-A9A8-790885A72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D17001-D69D-4337-8B53-ACA208007CCF}" type="slidenum">
              <a:rPr lang="it-IT" altLang="it-IT" smtClean="0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BAD0543-BA86-48EB-AF26-463EDF6E1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D434D20-9E47-42F5-AFC9-99D41CFF3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5526FBB-FEE6-4C71-A6E5-CC913A77D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75923D-7E9C-4C1F-8724-5967DCBB52BE}" type="slidenum">
              <a:rPr lang="it-IT" altLang="it-IT" smtClean="0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78D8C66-78CD-4682-99F6-11E71DEA7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15A3155-BF47-4B4F-9F2F-F9E0547C7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D71B1B8-2DA4-4232-B7AC-A3FD00DF6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005C04-FCF2-40E7-A04D-ADA1B5283ABD}" type="slidenum">
              <a:rPr lang="it-IT" altLang="it-IT" smtClean="0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717E4EB-0AD1-4831-ABD7-24BB2CA49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A255A0E-1606-418E-9C1D-EB6CED09E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CECA486-F869-4488-831A-6EEFFFA8F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DEC32-76E1-4610-89C2-4A6DE5005B0B}" type="slidenum">
              <a:rPr lang="it-IT" altLang="it-IT" smtClean="0"/>
              <a:pPr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38D8FC8-7698-4521-A2C3-E0FDEA547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D42BBB4-662E-435F-9F74-6BCF2CD7A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69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102BE52-2647-48A7-871B-EDC9B8E44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32B64-8CC7-422F-8413-451F2C2C6BCF}" type="slidenum">
              <a:rPr lang="it-IT" altLang="it-IT" smtClean="0"/>
              <a:pPr>
                <a:spcBef>
                  <a:spcPct val="0"/>
                </a:spcBef>
              </a:pPr>
              <a:t>29</a:t>
            </a:fld>
            <a:endParaRPr lang="it-IT" altLang="it-IT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756B4AC-435C-4BE3-86C1-0522927ED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86CDA93-9F80-4B2E-8725-4991603C9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89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7E192B-2E7B-4A06-9673-083861F07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C8041A-8AE5-4CD9-838D-B9BB95C32FBF}" type="slidenum">
              <a:rPr lang="it-IT" altLang="it-IT" smtClean="0"/>
              <a:pPr>
                <a:spcBef>
                  <a:spcPct val="0"/>
                </a:spcBef>
              </a:pPr>
              <a:t>30</a:t>
            </a:fld>
            <a:endParaRPr lang="it-IT" altLang="it-IT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E42EC83-D95F-43C8-BA95-2394E47F2C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949724-D14E-4E9B-8910-7CE618E05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47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5E90795-652C-4EB6-A9A8-790885A72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D17001-D69D-4337-8B53-ACA208007CCF}" type="slidenum">
              <a:rPr lang="it-IT" altLang="it-IT" smtClean="0"/>
              <a:pPr>
                <a:spcBef>
                  <a:spcPct val="0"/>
                </a:spcBef>
              </a:pPr>
              <a:t>31</a:t>
            </a:fld>
            <a:endParaRPr lang="it-IT" altLang="it-IT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BAD0543-BA86-48EB-AF26-463EDF6E1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D434D20-9E47-42F5-AFC9-99D41CFF3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28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>
            <a:extLst>
              <a:ext uri="{FF2B5EF4-FFF2-40B4-BE49-F238E27FC236}">
                <a16:creationId xmlns:a16="http://schemas.microsoft.com/office/drawing/2014/main" id="{72E4ED30-A711-44B0-AD88-61F6A4F21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Segnaposto note 2">
            <a:extLst>
              <a:ext uri="{FF2B5EF4-FFF2-40B4-BE49-F238E27FC236}">
                <a16:creationId xmlns:a16="http://schemas.microsoft.com/office/drawing/2014/main" id="{B5E1F2D2-18ED-48D7-A6F8-68FA01B6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egnaposto numero diapositiva 3">
            <a:extLst>
              <a:ext uri="{FF2B5EF4-FFF2-40B4-BE49-F238E27FC236}">
                <a16:creationId xmlns:a16="http://schemas.microsoft.com/office/drawing/2014/main" id="{331128A2-5CAE-4BBD-B395-C5C94013F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223D1-E1F5-49BB-BB94-BE7DA23D4DF4}" type="slidenum">
              <a:rPr lang="it-IT" altLang="it-IT" smtClean="0"/>
              <a:pPr>
                <a:spcBef>
                  <a:spcPct val="0"/>
                </a:spcBef>
              </a:pPr>
              <a:t>40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>
            <a:extLst>
              <a:ext uri="{FF2B5EF4-FFF2-40B4-BE49-F238E27FC236}">
                <a16:creationId xmlns:a16="http://schemas.microsoft.com/office/drawing/2014/main" id="{F8E8CA60-2EE3-44AD-BAE6-2E27F2DEB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Segnaposto note 2">
            <a:extLst>
              <a:ext uri="{FF2B5EF4-FFF2-40B4-BE49-F238E27FC236}">
                <a16:creationId xmlns:a16="http://schemas.microsoft.com/office/drawing/2014/main" id="{905B5C04-D2DE-47C6-BCB1-525B65DFB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egnaposto numero diapositiva 3">
            <a:extLst>
              <a:ext uri="{FF2B5EF4-FFF2-40B4-BE49-F238E27FC236}">
                <a16:creationId xmlns:a16="http://schemas.microsoft.com/office/drawing/2014/main" id="{BC57DA11-12EB-42C2-8EBA-C2E10997E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17C5D-7BCD-4DB6-AD87-FBCC36BCC8CA}" type="slidenum">
              <a:rPr lang="it-IT" altLang="it-IT" smtClean="0"/>
              <a:pPr>
                <a:spcBef>
                  <a:spcPct val="0"/>
                </a:spcBef>
              </a:pPr>
              <a:t>41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B934F27-B16D-4C4D-80A7-E02F322CE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A099B-D67A-42B2-9748-E17B177C66AA}" type="slidenum">
              <a:rPr lang="it-IT" altLang="it-IT" smtClean="0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BBB2245-848A-4E90-8D2D-C3F2AADA07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9FCFB05-E4A7-45A1-BC57-822105A1E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3A95167C-6DCD-47FD-B682-80759FDB2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CCB9943C-AD94-49C3-AC73-1AFAFC8D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11BE0E19-AA84-4E6C-A751-53C11F611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B079B8-7B33-4B8B-A246-FED51AB3616A}" type="slidenum">
              <a:rPr lang="it-IT" altLang="it-IT" smtClean="0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A3DB576-46F6-49A3-9096-EEB2F6809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433C1-44E7-468D-8B54-6ABA47A351CF}" type="slidenum">
              <a:rPr lang="it-IT" altLang="it-IT" smtClean="0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153DB7F-F8CB-489E-AC76-D945C0323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C5DCFA9-F75D-43A1-B3B7-41DDAD7C1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D332458-D396-4B2F-9A4B-99FE6953C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006B2C-B4FA-4D12-BCF7-A432A2AE2137}" type="slidenum">
              <a:rPr lang="it-IT" altLang="it-IT" smtClean="0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51C8434-6CB8-48D6-A48D-D25EE04A7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63B8D8F-E2F1-4B96-A219-499CCFBA3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F26F8E5-0CA3-49CA-B966-830D35D5C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AA7BCB-929D-40DF-BD81-F8155E35D8E9}" type="slidenum">
              <a:rPr lang="it-IT" altLang="it-IT" smtClean="0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6733741-7AE8-4BEF-A6F6-92CDA96E95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9561E56-7BBD-4837-A668-0A0D32915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CAA6BFE-AB94-4A3D-9364-09417902E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6554FD-3ED7-4A25-B6C2-835845B9693D}" type="slidenum">
              <a:rPr lang="it-IT" altLang="it-IT" smtClean="0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E7186B3-E63C-4B19-98A8-F955606A3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6494FDA-0C5A-47BA-8DE8-343CF6EA0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0A27A7D-406D-4C1D-8660-0F637D03F6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47B4FE-DD37-40A2-86C1-1A2BA4FE0DC4}" type="slidenum">
              <a:rPr lang="it-IT" altLang="it-IT" smtClean="0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D9198F1-7FDA-4F0C-8A12-EC4CDE576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09ADF66-A245-4001-B2EA-C4EEE3268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6">
            <a:extLst>
              <a:ext uri="{FF2B5EF4-FFF2-40B4-BE49-F238E27FC236}">
                <a16:creationId xmlns:a16="http://schemas.microsoft.com/office/drawing/2014/main" id="{05A57DB7-71A7-4DBA-9D5B-15E106E2F4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9184" y="6397633"/>
            <a:ext cx="5538879" cy="415498"/>
            <a:chOff x="323528" y="6341907"/>
            <a:chExt cx="4154453" cy="415071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FFAF5A74-DA8A-45C0-87FD-3E0B7A8BDC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402019"/>
              <a:ext cx="8382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sellaDiTesto 8">
              <a:extLst>
                <a:ext uri="{FF2B5EF4-FFF2-40B4-BE49-F238E27FC236}">
                  <a16:creationId xmlns:a16="http://schemas.microsoft.com/office/drawing/2014/main" id="{28E5D3A8-DA16-49E1-B16F-CEC3AED51B66}"/>
                </a:ext>
              </a:extLst>
            </p:cNvPr>
            <p:cNvSpPr txBox="1"/>
            <p:nvPr userDrawn="1"/>
          </p:nvSpPr>
          <p:spPr>
            <a:xfrm>
              <a:off x="1171313" y="6341907"/>
              <a:ext cx="3306668" cy="4150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it-IT" sz="1050" dirty="0">
                  <a:latin typeface="Arial" charset="0"/>
                  <a:cs typeface="Arial" charset="0"/>
                </a:rPr>
                <a:t>Quest'opera è distribuita con Licenza</a:t>
              </a:r>
            </a:p>
            <a:p>
              <a:pPr eaLnBrk="1" hangingPunct="1">
                <a:defRPr/>
              </a:pPr>
              <a:r>
                <a:rPr lang="it-IT" sz="1050" dirty="0">
                  <a:latin typeface="Arial" charset="0"/>
                  <a:cs typeface="Arial" charset="0"/>
                  <a:hlinkClick r:id="rId3"/>
                </a:rPr>
                <a:t>Creative </a:t>
              </a:r>
              <a:r>
                <a:rPr lang="it-IT" sz="1050" dirty="0" err="1">
                  <a:latin typeface="Arial" charset="0"/>
                  <a:cs typeface="Arial" charset="0"/>
                  <a:hlinkClick r:id="rId3"/>
                </a:rPr>
                <a:t>Commons</a:t>
              </a:r>
              <a:r>
                <a:rPr lang="it-IT" sz="1050" dirty="0">
                  <a:latin typeface="Arial" charset="0"/>
                  <a:cs typeface="Arial" charset="0"/>
                  <a:hlinkClick r:id="rId3"/>
                </a:rPr>
                <a:t> Attribuzione - Non commerciale 4.0 Internazionale</a:t>
              </a:r>
              <a:r>
                <a:rPr lang="it-IT" sz="105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010135-6F2E-450E-ABFA-1D823A478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732CF0-6404-4CD3-BE78-0848CDFFC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41BC4E-DE21-48E3-AB19-602AFC9FA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BA79-0C93-48F5-BB12-22688229036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992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063AD7-5E97-4C94-97C4-7848B9228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F8913C-937C-45F0-BCB7-7C8BDDEE8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B18973-C958-40CC-BD24-EDA3B5E48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6986-0C85-4D46-B735-A383CDBE3E4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807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2E7B22-463C-4EAA-AE66-6E24AAF2A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DB7646-6BD5-414F-95A2-931C62FC8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E21835-A58B-4717-A37F-2E1C3EAB1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2BC4-2566-4E30-9426-6B39CFAD72B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90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E989E1-B768-4CF6-8046-7C76B3010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0FD804-3498-45B6-900C-61962F4BA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2A29D-D162-4A0C-B05E-D032A3B1F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D16B-0A37-41D8-9E70-AE87BD24F2B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BE3CF1-2C27-4F82-BF4E-CB2B7F5AF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B56950-A111-4FFA-9978-16714E0BC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D3278F-E076-4E21-B07F-1D38953E1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39AB6-47CC-46E3-A0EC-6484A37CBB9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811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9BC46-139C-40D9-A3C4-2D681AC59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ADBE-576A-4A06-99C3-1865909A1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DBBA9-1767-4558-8B7E-D68BEFBBA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5E51-616A-4CE4-9420-00E6C4043CC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431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7AEBCF-CAF3-4A91-A1ED-D82BB22F8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F537E5-F924-4C42-B28A-B2C3C80A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E0BD98-0DAB-4B9A-BB73-C81968C8F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18F4-5E1B-4830-BB6C-31D10C0C88A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720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A3D08E-E2AA-47E1-BDF9-05ECBED8F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BEAA34-92C9-4548-9053-D1D0A633C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EC40CB-25AB-47B4-9163-F98B0B4C9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B8A3-A504-4E8B-9A85-7CB30BB9507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803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F825B3-703B-4629-9544-F5C81768A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2BA23E-5B32-4485-9E69-AD5CB64FA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33C67D-DA01-42B3-92D5-8A4F727D3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D0C3-3A43-4562-8A98-D58AD46A249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100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7DA73-710F-403C-981D-E7B70EDB7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7D141-1F48-42AD-9550-2D3607A88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055A9-A003-4E1B-868C-A4EF09F1B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59D6-9E14-42DF-9842-A6C6AFC32A7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034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DBA15-81E2-47D1-AB9D-AD380356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F9929-B9D9-4B2D-9769-73B3984D0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4EC92-BA58-41FD-B11B-ECCFAAE74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B062-9326-4072-B64E-0690A388DE7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358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A1C370-DDB4-4777-A187-CCF72939F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2AE692-1846-4D7D-9E92-955BF847F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367DE4-CE2A-44C8-9243-4FF07E1A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06EFF0-7000-4DDB-A8E2-E27E719E34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F4524F-3F3B-4AB7-9659-E19E56DAFF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9E3180-5ECF-40A8-B04D-8EDCE713EE0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12" Type="http://schemas.openxmlformats.org/officeDocument/2006/relationships/customXml" Target="../ink/ink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7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2CE5FB-DC41-4C78-9CAD-B669737A68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Processi, </a:t>
            </a:r>
            <a:r>
              <a:rPr lang="it-IT" altLang="it-IT" dirty="0" err="1"/>
              <a:t>Thread</a:t>
            </a:r>
            <a:r>
              <a:rPr lang="it-IT" altLang="it-IT" dirty="0"/>
              <a:t>, Multitasking, Multithreading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16E9364-C855-4710-B015-B07F1AB686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622300"/>
          </a:xfrm>
        </p:spPr>
        <p:txBody>
          <a:bodyPr/>
          <a:lstStyle/>
          <a:p>
            <a:pPr eaLnBrk="1" hangingPunct="1"/>
            <a:r>
              <a:rPr lang="it-IT" altLang="it-IT" dirty="0"/>
              <a:t>(</a:t>
            </a:r>
            <a:r>
              <a:rPr lang="it-IT" altLang="it-IT" dirty="0" err="1"/>
              <a:t>Thread</a:t>
            </a:r>
            <a:r>
              <a:rPr lang="it-IT" altLang="it-IT" dirty="0"/>
              <a:t>-Fu)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9808B-400C-47C9-AD30-EC2F8E9C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6165850"/>
            <a:ext cx="6400800" cy="622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it-IT" altLang="it-IT" sz="1400" kern="0" dirty="0"/>
              <a:t>Prof. Giovambattista Ianni</a:t>
            </a:r>
          </a:p>
          <a:p>
            <a:pPr algn="r" eaLnBrk="1" hangingPunct="1">
              <a:defRPr/>
            </a:pPr>
            <a:r>
              <a:rPr lang="it-IT" altLang="it-IT" sz="1400" kern="0" dirty="0"/>
              <a:t>Corso di Sistemi Operativi (e Reti)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93928D5-3D2F-4390-9D77-0075E0032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Multitasking collaborativo - III</a:t>
            </a:r>
            <a:endParaRPr lang="it-IT" altLang="it-IT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418B1CC-B916-445C-AC79-CEACB95E8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sz="2800" dirty="0"/>
              <a:t>Pro:</a:t>
            </a:r>
          </a:p>
          <a:p>
            <a:pPr lvl="1"/>
            <a:r>
              <a:rPr lang="en-US" altLang="it-IT" sz="2400" dirty="0"/>
              <a:t>Facile da </a:t>
            </a:r>
            <a:r>
              <a:rPr lang="en-US" altLang="it-IT" sz="2400" dirty="0" err="1"/>
              <a:t>capire</a:t>
            </a:r>
            <a:r>
              <a:rPr lang="en-US" altLang="it-IT" sz="2400" dirty="0"/>
              <a:t>/</a:t>
            </a:r>
            <a:r>
              <a:rPr lang="en-US" altLang="it-IT" sz="2400" dirty="0" err="1"/>
              <a:t>programmare</a:t>
            </a:r>
            <a:endParaRPr lang="en-US" altLang="it-IT" sz="2400" dirty="0"/>
          </a:p>
          <a:p>
            <a:pPr lvl="1"/>
            <a:r>
              <a:rPr lang="en-US" altLang="it-IT" sz="2400" dirty="0"/>
              <a:t>Comodo per multitasking I/O bound</a:t>
            </a:r>
          </a:p>
          <a:p>
            <a:r>
              <a:rPr lang="en-US" altLang="it-IT" sz="2800" dirty="0" err="1"/>
              <a:t>Contro</a:t>
            </a:r>
            <a:r>
              <a:rPr lang="en-US" altLang="it-IT" sz="2800" dirty="0"/>
              <a:t>:</a:t>
            </a:r>
          </a:p>
          <a:p>
            <a:pPr lvl="1"/>
            <a:r>
              <a:rPr lang="en-US" altLang="it-IT" sz="2400" dirty="0"/>
              <a:t>Una sola </a:t>
            </a:r>
            <a:r>
              <a:rPr lang="en-US" altLang="it-IT" sz="2400" dirty="0" err="1"/>
              <a:t>winproc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che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occupa</a:t>
            </a:r>
            <a:r>
              <a:rPr lang="en-US" altLang="it-IT" sz="2400" dirty="0"/>
              <a:t> tempo o </a:t>
            </a:r>
            <a:r>
              <a:rPr lang="en-US" altLang="it-IT" sz="2400" dirty="0" err="1"/>
              <a:t>va</a:t>
            </a:r>
            <a:r>
              <a:rPr lang="en-US" altLang="it-IT" sz="2400" dirty="0"/>
              <a:t> in loop </a:t>
            </a:r>
            <a:r>
              <a:rPr lang="en-US" altLang="it-IT" sz="2400" dirty="0" err="1"/>
              <a:t>infinito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blocca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tutto</a:t>
            </a:r>
            <a:r>
              <a:rPr lang="en-US" altLang="it-IT" sz="2400" dirty="0"/>
              <a:t> il SO/</a:t>
            </a:r>
            <a:r>
              <a:rPr lang="en-US" altLang="it-IT" sz="2400" dirty="0" err="1"/>
              <a:t>Applicazione</a:t>
            </a:r>
            <a:r>
              <a:rPr lang="en-US" altLang="it-IT" sz="2400" dirty="0"/>
              <a:t>/Tab del browser</a:t>
            </a:r>
          </a:p>
          <a:p>
            <a:pPr lvl="1"/>
            <a:r>
              <a:rPr lang="en-US" altLang="it-IT" sz="2400" dirty="0"/>
              <a:t>Non </a:t>
            </a:r>
            <a:r>
              <a:rPr lang="en-US" altLang="it-IT" sz="2400" dirty="0" err="1"/>
              <a:t>sfrutta</a:t>
            </a:r>
            <a:r>
              <a:rPr lang="en-US" altLang="it-IT" sz="2400" dirty="0"/>
              <a:t> I core </a:t>
            </a:r>
            <a:r>
              <a:rPr lang="en-US" altLang="it-IT" sz="2400" dirty="0" err="1"/>
              <a:t>multipli</a:t>
            </a:r>
            <a:endParaRPr lang="en-US" altLang="it-IT" sz="2400" dirty="0"/>
          </a:p>
          <a:p>
            <a:r>
              <a:rPr lang="en-US" altLang="it-IT" sz="2800" dirty="0" err="1"/>
              <a:t>Oggi</a:t>
            </a:r>
            <a:r>
              <a:rPr lang="en-US" altLang="it-IT" sz="2800" dirty="0"/>
              <a:t>, </a:t>
            </a:r>
            <a:r>
              <a:rPr lang="en-US" altLang="it-IT" sz="2800" dirty="0" err="1"/>
              <a:t>evoluto</a:t>
            </a:r>
            <a:r>
              <a:rPr lang="en-US" altLang="it-IT" sz="2800" dirty="0"/>
              <a:t> in </a:t>
            </a:r>
            <a:r>
              <a:rPr lang="en-US" altLang="it-IT" sz="2800" i="1" dirty="0" err="1"/>
              <a:t>programmazione</a:t>
            </a:r>
            <a:r>
              <a:rPr lang="en-US" altLang="it-IT" sz="2800" i="1" dirty="0"/>
              <a:t> </a:t>
            </a:r>
            <a:r>
              <a:rPr lang="en-US" altLang="it-IT" sz="2800" i="1" dirty="0" err="1"/>
              <a:t>asincrona</a:t>
            </a:r>
            <a:r>
              <a:rPr lang="en-US" altLang="it-IT" sz="2800" dirty="0"/>
              <a:t>, </a:t>
            </a:r>
            <a:r>
              <a:rPr lang="en-US" altLang="it-IT" sz="2800" dirty="0" err="1"/>
              <a:t>usato</a:t>
            </a:r>
            <a:r>
              <a:rPr lang="en-US" altLang="it-IT" sz="2800" dirty="0"/>
              <a:t> in:</a:t>
            </a:r>
          </a:p>
          <a:p>
            <a:pPr lvl="1"/>
            <a:r>
              <a:rPr lang="en-US" altLang="it-IT" sz="2400" dirty="0" err="1"/>
              <a:t>Gestione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eventi</a:t>
            </a:r>
            <a:r>
              <a:rPr lang="en-US" altLang="it-IT" sz="2400" dirty="0"/>
              <a:t> in Java</a:t>
            </a:r>
          </a:p>
          <a:p>
            <a:pPr lvl="1"/>
            <a:r>
              <a:rPr lang="en-US" altLang="it-IT" sz="2400" dirty="0" err="1"/>
              <a:t>Gestione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eventi</a:t>
            </a:r>
            <a:r>
              <a:rPr lang="en-US" altLang="it-IT" sz="2400" dirty="0"/>
              <a:t> in </a:t>
            </a:r>
            <a:r>
              <a:rPr lang="en-US" altLang="it-IT" sz="2400" dirty="0" err="1"/>
              <a:t>Javascript</a:t>
            </a:r>
            <a:endParaRPr lang="en-US" altLang="it-IT" sz="2400" dirty="0"/>
          </a:p>
          <a:p>
            <a:pPr lvl="1"/>
            <a:r>
              <a:rPr lang="en-US" altLang="it-IT" sz="2400" dirty="0"/>
              <a:t>Python Async I/O</a:t>
            </a:r>
            <a:endParaRPr lang="it-IT" altLang="it-IT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AF84B46-2A6A-4B64-94C9-C46356AFC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Multitasking Non Collaborativo</a:t>
            </a: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7F89B787-AEF2-43E6-9453-7C39BB7E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4313"/>
            <a:ext cx="6624638" cy="4032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while(true)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Thread t = codaThreadPronti.take();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impostaTimer();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t.load();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 	t.exec();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t.save();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inserisci t in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	codaThreadPronti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	oppure in listaThreadinWait;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88C19BE7-B6FD-427E-81E1-160E081A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1628775"/>
            <a:ext cx="1608138" cy="7302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Programma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Scheduler</a:t>
            </a:r>
          </a:p>
        </p:txBody>
      </p:sp>
      <p:cxnSp>
        <p:nvCxnSpPr>
          <p:cNvPr id="18437" name="AutoShape 6">
            <a:extLst>
              <a:ext uri="{FF2B5EF4-FFF2-40B4-BE49-F238E27FC236}">
                <a16:creationId xmlns:a16="http://schemas.microsoft.com/office/drawing/2014/main" id="{C450FBD4-D3D7-4D46-B008-882BDD64F245}"/>
              </a:ext>
            </a:extLst>
          </p:cNvPr>
          <p:cNvCxnSpPr>
            <a:cxnSpLocks noChangeShapeType="1"/>
            <a:endCxn id="18435" idx="3"/>
          </p:cNvCxnSpPr>
          <p:nvPr/>
        </p:nvCxnSpPr>
        <p:spPr bwMode="auto">
          <a:xfrm flipH="1">
            <a:off x="8399463" y="2349500"/>
            <a:ext cx="696912" cy="115093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>
            <a:extLst>
              <a:ext uri="{FF2B5EF4-FFF2-40B4-BE49-F238E27FC236}">
                <a16:creationId xmlns:a16="http://schemas.microsoft.com/office/drawing/2014/main" id="{E5BE8F34-A56F-4CFB-98DB-CF45F5DC5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CodaThreadPronti</a:t>
            </a:r>
          </a:p>
          <a:p>
            <a:pPr lvl="1"/>
            <a:r>
              <a:rPr lang="it-IT" altLang="it-IT"/>
              <a:t>FIFO dei thread in stato di «Ready»</a:t>
            </a:r>
          </a:p>
          <a:p>
            <a:r>
              <a:rPr lang="it-IT" altLang="it-IT"/>
              <a:t>ListaThreadInWait</a:t>
            </a:r>
          </a:p>
          <a:p>
            <a:pPr lvl="1"/>
            <a:r>
              <a:rPr lang="it-IT" altLang="it-IT"/>
              <a:t>Insieme dei thread in stato di «Wait»</a:t>
            </a:r>
          </a:p>
          <a:p>
            <a:endParaRPr lang="it-IT" altLang="it-IT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3D65A5C-4952-40E4-866B-CD2BB4E8A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Multitasking Non Collaborativo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CF82F6C-E8BC-44DB-9A7C-319A371A7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load() e save()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F5E0E21-07E7-455D-BFB4-733DAD851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760538"/>
            <a:ext cx="4043362" cy="4525962"/>
          </a:xfrm>
        </p:spPr>
        <p:txBody>
          <a:bodyPr/>
          <a:lstStyle/>
          <a:p>
            <a:pPr eaLnBrk="1" hangingPunct="1"/>
            <a:r>
              <a:rPr lang="it-IT" altLang="it-IT" sz="2400"/>
              <a:t>save(): scatta una “fotografia” del thread nel momento in cui si è sospeso, e la salva in memoria (TSS in Intel x86)</a:t>
            </a:r>
          </a:p>
          <a:p>
            <a:pPr eaLnBrk="1" hangingPunct="1"/>
            <a:r>
              <a:rPr lang="it-IT" altLang="it-IT" sz="2400"/>
              <a:t>load(): carica da memoria il TSS di un thread</a:t>
            </a:r>
          </a:p>
          <a:p>
            <a:pPr eaLnBrk="1" hangingPunct="1"/>
            <a:endParaRPr lang="it-IT" altLang="it-IT"/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ED51E224-BDD1-412A-99CF-2F801EF3D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6" y="1556792"/>
            <a:ext cx="4465637" cy="414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EAX = CCCCCCCC EBX = 7FFD8000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ECX = 00000000 EDX = 00141F25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ESI = 00000000 EDI = 0012FF30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EIP = 00401028 ESP = 0012FEE4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EBP = 0012FF30 EFL = 00000206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CS = 001B DS = 0023 ES = 0023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SS = 0023 FS = 003B GS = 0000 OV=0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UP=0 EI=1 PL=0 ZR=0 AC=0 PE=1 CY=0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ST0 = +0.00000000000000000e+0000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ST1 = +0.00000000000000000e+0000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ST2 = +0.00000000000000000e+0000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ST3 = +0.00000000000000000e+0000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ST4 = +0.00000000000000000e+0000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ST5 = +0.00000000000000000e+0000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ST6 = +0.00000000000000000e+0000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ST7 = +0.00000000000000000e+0000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CTRL = 027F STAT = 0000 TAGS = FFFF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EIP = 00000000 CS = 0000 DS = 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Courier New" panose="02070309020205020404" pitchFamily="49" charset="0"/>
              </a:rPr>
              <a:t> EDO = 00000000</a:t>
            </a:r>
          </a:p>
        </p:txBody>
      </p:sp>
      <p:pic>
        <p:nvPicPr>
          <p:cNvPr id="1026" name="Picture 2" descr="ARM Data Types and Registers (Part 2) | Azeria Labs">
            <a:extLst>
              <a:ext uri="{FF2B5EF4-FFF2-40B4-BE49-F238E27FC236}">
                <a16:creationId xmlns:a16="http://schemas.microsoft.com/office/drawing/2014/main" id="{1ABD4DB8-8FAB-4C3A-90D9-873FA4F7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509546"/>
            <a:ext cx="5587563" cy="41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AAE66D9-72E7-404A-AF1B-CB3DDFC0C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Che cosa avviene in </a:t>
            </a:r>
            <a:r>
              <a:rPr lang="it-IT" altLang="it-IT" dirty="0" err="1"/>
              <a:t>exec</a:t>
            </a:r>
            <a:r>
              <a:rPr lang="it-IT" altLang="it-IT"/>
              <a:t>()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D5AF7A9-184D-4321-B043-15BF0BE90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it-IT" altLang="it-IT" dirty="0"/>
              <a:t>EIP registro analogo a PC</a:t>
            </a:r>
          </a:p>
          <a:p>
            <a:pPr marL="609600" indent="-609600" eaLnBrk="1" hangingPunct="1"/>
            <a:r>
              <a:rPr lang="it-IT" altLang="it-IT" dirty="0"/>
              <a:t>assegna EIP = TSS.EIP  (analogo a B TSS.EIP)</a:t>
            </a:r>
          </a:p>
          <a:p>
            <a:pPr marL="609600" indent="-609600" eaLnBrk="1" hangingPunct="1"/>
            <a:r>
              <a:rPr lang="it-IT" altLang="it-IT" dirty="0"/>
              <a:t>Esecuzione del codice proprio </a:t>
            </a:r>
            <a:r>
              <a:rPr lang="it-IT" altLang="it-IT" dirty="0" err="1"/>
              <a:t>thread</a:t>
            </a:r>
            <a:endParaRPr lang="it-IT" altLang="it-IT" dirty="0"/>
          </a:p>
          <a:p>
            <a:pPr marL="609600" indent="-609600" eaLnBrk="1" hangingPunct="1"/>
            <a:r>
              <a:rPr lang="it-IT" altLang="it-IT" dirty="0"/>
              <a:t>termina quando</a:t>
            </a:r>
          </a:p>
          <a:p>
            <a:pPr marL="1390650" lvl="2" indent="-533400" eaLnBrk="1" hangingPunct="1">
              <a:buFontTx/>
              <a:buAutoNum type="arabicPeriod"/>
            </a:pPr>
            <a:r>
              <a:rPr lang="it-IT" altLang="it-IT" dirty="0"/>
              <a:t>scade il timer, oppure</a:t>
            </a:r>
          </a:p>
          <a:p>
            <a:pPr marL="1390650" lvl="2" indent="-533400" eaLnBrk="1" hangingPunct="1">
              <a:buFontTx/>
              <a:buAutoNum type="arabicPeriod"/>
            </a:pPr>
            <a:r>
              <a:rPr lang="it-IT" altLang="it-IT" dirty="0"/>
              <a:t>il </a:t>
            </a:r>
            <a:r>
              <a:rPr lang="it-IT" altLang="it-IT" dirty="0" err="1"/>
              <a:t>thread</a:t>
            </a:r>
            <a:r>
              <a:rPr lang="it-IT" altLang="it-IT" dirty="0"/>
              <a:t> va spontaneamente in stato di </a:t>
            </a:r>
            <a:r>
              <a:rPr lang="it-IT" altLang="it-IT" dirty="0" err="1"/>
              <a:t>wait</a:t>
            </a:r>
            <a:endParaRPr lang="it-IT" altLang="it-IT" dirty="0"/>
          </a:p>
          <a:p>
            <a:pPr marL="990600" lvl="1" indent="-533400" eaLnBrk="1" hangingPunct="1">
              <a:buFontTx/>
              <a:buAutoNum type="arabicPeriod"/>
            </a:pPr>
            <a:endParaRPr lang="it-IT" altLang="it-IT" dirty="0"/>
          </a:p>
          <a:p>
            <a:pPr marL="990600" lvl="1" indent="-533400" eaLnBrk="1" hangingPunct="1">
              <a:buNone/>
            </a:pPr>
            <a:endParaRPr lang="it-IT" alt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8BDC37E-4BB6-45B8-8F89-30E4D33C2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Stato di ogni thread</a:t>
            </a:r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A949E58B-0661-48B2-8674-33D7C431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276475"/>
            <a:ext cx="9366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Ready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DBEA730C-861A-4D71-A5AD-CFDC40014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4795838"/>
            <a:ext cx="9366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Waiting</a:t>
            </a: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5698F91D-9E49-43A5-B080-76DE02F5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3140075"/>
            <a:ext cx="9366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Running</a:t>
            </a:r>
          </a:p>
        </p:txBody>
      </p:sp>
      <p:grpSp>
        <p:nvGrpSpPr>
          <p:cNvPr id="25606" name="Group 19">
            <a:extLst>
              <a:ext uri="{FF2B5EF4-FFF2-40B4-BE49-F238E27FC236}">
                <a16:creationId xmlns:a16="http://schemas.microsoft.com/office/drawing/2014/main" id="{662750A6-2265-481A-80E3-71FEA80DF494}"/>
              </a:ext>
            </a:extLst>
          </p:cNvPr>
          <p:cNvGrpSpPr>
            <a:grpSpLocks/>
          </p:cNvGrpSpPr>
          <p:nvPr/>
        </p:nvGrpSpPr>
        <p:grpSpPr bwMode="auto">
          <a:xfrm>
            <a:off x="6419851" y="2403476"/>
            <a:ext cx="2765425" cy="2519363"/>
            <a:chOff x="3084" y="1514"/>
            <a:chExt cx="1742" cy="1587"/>
          </a:xfrm>
        </p:grpSpPr>
        <p:cxnSp>
          <p:nvCxnSpPr>
            <p:cNvPr id="25610" name="AutoShape 10">
              <a:extLst>
                <a:ext uri="{FF2B5EF4-FFF2-40B4-BE49-F238E27FC236}">
                  <a16:creationId xmlns:a16="http://schemas.microsoft.com/office/drawing/2014/main" id="{62981809-2541-4D81-B70A-FC43E492C645}"/>
                </a:ext>
              </a:extLst>
            </p:cNvPr>
            <p:cNvCxnSpPr>
              <a:cxnSpLocks noChangeShapeType="1"/>
              <a:stCxn id="15366" idx="3"/>
              <a:endCxn id="15364" idx="5"/>
            </p:cNvCxnSpPr>
            <p:nvPr/>
          </p:nvCxnSpPr>
          <p:spPr bwMode="auto">
            <a:xfrm flipH="1" flipV="1">
              <a:off x="3293" y="1898"/>
              <a:ext cx="1533" cy="5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1" name="AutoShape 11">
              <a:extLst>
                <a:ext uri="{FF2B5EF4-FFF2-40B4-BE49-F238E27FC236}">
                  <a16:creationId xmlns:a16="http://schemas.microsoft.com/office/drawing/2014/main" id="{EE546159-A283-4E15-9F30-448915CDE7B5}"/>
                </a:ext>
              </a:extLst>
            </p:cNvPr>
            <p:cNvCxnSpPr>
              <a:cxnSpLocks noChangeShapeType="1"/>
              <a:stCxn id="15366" idx="3"/>
              <a:endCxn id="15365" idx="7"/>
            </p:cNvCxnSpPr>
            <p:nvPr/>
          </p:nvCxnSpPr>
          <p:spPr bwMode="auto">
            <a:xfrm flipH="1">
              <a:off x="3702" y="2442"/>
              <a:ext cx="1124" cy="65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2" name="AutoShape 12">
              <a:extLst>
                <a:ext uri="{FF2B5EF4-FFF2-40B4-BE49-F238E27FC236}">
                  <a16:creationId xmlns:a16="http://schemas.microsoft.com/office/drawing/2014/main" id="{BFEB4F11-167E-4D4A-A21C-226ED13E3623}"/>
                </a:ext>
              </a:extLst>
            </p:cNvPr>
            <p:cNvCxnSpPr>
              <a:cxnSpLocks noChangeShapeType="1"/>
              <a:stCxn id="15364" idx="7"/>
              <a:endCxn id="15366" idx="1"/>
            </p:cNvCxnSpPr>
            <p:nvPr/>
          </p:nvCxnSpPr>
          <p:spPr bwMode="auto">
            <a:xfrm>
              <a:off x="3293" y="1514"/>
              <a:ext cx="1533" cy="5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3" name="AutoShape 13">
              <a:extLst>
                <a:ext uri="{FF2B5EF4-FFF2-40B4-BE49-F238E27FC236}">
                  <a16:creationId xmlns:a16="http://schemas.microsoft.com/office/drawing/2014/main" id="{76E8E822-D1EB-4EA6-8ABB-7166FE250309}"/>
                </a:ext>
              </a:extLst>
            </p:cNvPr>
            <p:cNvCxnSpPr>
              <a:cxnSpLocks noChangeShapeType="1"/>
              <a:stCxn id="15365" idx="1"/>
              <a:endCxn id="15364" idx="4"/>
            </p:cNvCxnSpPr>
            <p:nvPr/>
          </p:nvCxnSpPr>
          <p:spPr bwMode="auto">
            <a:xfrm flipH="1" flipV="1">
              <a:off x="3084" y="1978"/>
              <a:ext cx="200" cy="11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69467D23-03C6-4A0C-8E86-F35DF1D93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662114"/>
            <a:ext cx="38877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800"/>
              <a:t>Ready: pronto ad essere eseguito</a:t>
            </a:r>
          </a:p>
        </p:txBody>
      </p:sp>
      <p:sp>
        <p:nvSpPr>
          <p:cNvPr id="15376" name="Rectangle 16">
            <a:extLst>
              <a:ext uri="{FF2B5EF4-FFF2-40B4-BE49-F238E27FC236}">
                <a16:creationId xmlns:a16="http://schemas.microsoft.com/office/drawing/2014/main" id="{F86A856E-A1AF-4ADE-A4E8-F55A2A3B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997200"/>
            <a:ext cx="4013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800"/>
              <a:t>Running: in esecuzione</a:t>
            </a:r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id="{925332D9-470A-439F-818F-D1489338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076700"/>
            <a:ext cx="44640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800"/>
              <a:t>Waiting: non può essere eseguito, in attesa di un evento esterno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75" grpId="0"/>
      <p:bldP spid="153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728007-4BA5-4B08-AA53-71BE8529E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Passaggi di stato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C8C2F92-742A-4B2D-9EED-7EACBCE7F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628776"/>
            <a:ext cx="3816350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/>
              <a:t>Ready -&gt; Running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000"/>
              <a:t>Prelevato dalla coda ed eseguito</a:t>
            </a:r>
          </a:p>
        </p:txBody>
      </p:sp>
      <p:grpSp>
        <p:nvGrpSpPr>
          <p:cNvPr id="27652" name="Group 17">
            <a:extLst>
              <a:ext uri="{FF2B5EF4-FFF2-40B4-BE49-F238E27FC236}">
                <a16:creationId xmlns:a16="http://schemas.microsoft.com/office/drawing/2014/main" id="{55C0C425-8B8B-4C19-8E80-D71E1D54BF4C}"/>
              </a:ext>
            </a:extLst>
          </p:cNvPr>
          <p:cNvGrpSpPr>
            <a:grpSpLocks/>
          </p:cNvGrpSpPr>
          <p:nvPr/>
        </p:nvGrpSpPr>
        <p:grpSpPr bwMode="auto">
          <a:xfrm>
            <a:off x="5878514" y="2565401"/>
            <a:ext cx="4033837" cy="3382963"/>
            <a:chOff x="2743" y="1616"/>
            <a:chExt cx="2541" cy="2131"/>
          </a:xfrm>
        </p:grpSpPr>
        <p:sp>
          <p:nvSpPr>
            <p:cNvPr id="27660" name="Oval 5">
              <a:extLst>
                <a:ext uri="{FF2B5EF4-FFF2-40B4-BE49-F238E27FC236}">
                  <a16:creationId xmlns:a16="http://schemas.microsoft.com/office/drawing/2014/main" id="{1530F633-DAB4-4C7B-BCEE-B3C2FADB8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1616"/>
              <a:ext cx="590" cy="5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Ready</a:t>
              </a:r>
            </a:p>
          </p:txBody>
        </p:sp>
        <p:sp>
          <p:nvSpPr>
            <p:cNvPr id="27661" name="Oval 6">
              <a:extLst>
                <a:ext uri="{FF2B5EF4-FFF2-40B4-BE49-F238E27FC236}">
                  <a16:creationId xmlns:a16="http://schemas.microsoft.com/office/drawing/2014/main" id="{314E55F6-7AFB-43CB-A43B-A6428CCE2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3203"/>
              <a:ext cx="590" cy="5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Waiting</a:t>
              </a:r>
            </a:p>
          </p:txBody>
        </p:sp>
        <p:sp>
          <p:nvSpPr>
            <p:cNvPr id="27662" name="Oval 7">
              <a:extLst>
                <a:ext uri="{FF2B5EF4-FFF2-40B4-BE49-F238E27FC236}">
                  <a16:creationId xmlns:a16="http://schemas.microsoft.com/office/drawing/2014/main" id="{D0FA7792-93C8-4F67-9001-7E974B3E4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160"/>
              <a:ext cx="590" cy="5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Running</a:t>
              </a:r>
            </a:p>
          </p:txBody>
        </p:sp>
      </p:grpSp>
      <p:cxnSp>
        <p:nvCxnSpPr>
          <p:cNvPr id="16392" name="AutoShape 8">
            <a:extLst>
              <a:ext uri="{FF2B5EF4-FFF2-40B4-BE49-F238E27FC236}">
                <a16:creationId xmlns:a16="http://schemas.microsoft.com/office/drawing/2014/main" id="{49AF5884-6D38-42A2-AC2B-86C365205205}"/>
              </a:ext>
            </a:extLst>
          </p:cNvPr>
          <p:cNvCxnSpPr>
            <a:cxnSpLocks noChangeShapeType="1"/>
            <a:stCxn id="27662" idx="3"/>
            <a:endCxn id="27660" idx="5"/>
          </p:cNvCxnSpPr>
          <p:nvPr/>
        </p:nvCxnSpPr>
        <p:spPr bwMode="auto">
          <a:xfrm flipH="1" flipV="1">
            <a:off x="6678614" y="3302000"/>
            <a:ext cx="2433637" cy="863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AutoShape 9">
            <a:extLst>
              <a:ext uri="{FF2B5EF4-FFF2-40B4-BE49-F238E27FC236}">
                <a16:creationId xmlns:a16="http://schemas.microsoft.com/office/drawing/2014/main" id="{88EE79A5-0088-45BD-A7B0-3E42D6BC5E2F}"/>
              </a:ext>
            </a:extLst>
          </p:cNvPr>
          <p:cNvCxnSpPr>
            <a:cxnSpLocks noChangeShapeType="1"/>
            <a:stCxn id="27662" idx="3"/>
            <a:endCxn id="27661" idx="7"/>
          </p:cNvCxnSpPr>
          <p:nvPr/>
        </p:nvCxnSpPr>
        <p:spPr bwMode="auto">
          <a:xfrm flipH="1">
            <a:off x="7327900" y="4165601"/>
            <a:ext cx="1784350" cy="1046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AutoShape 10">
            <a:extLst>
              <a:ext uri="{FF2B5EF4-FFF2-40B4-BE49-F238E27FC236}">
                <a16:creationId xmlns:a16="http://schemas.microsoft.com/office/drawing/2014/main" id="{336A9CBD-2FB7-4B25-97FF-9657DB1FFBF1}"/>
              </a:ext>
            </a:extLst>
          </p:cNvPr>
          <p:cNvCxnSpPr>
            <a:cxnSpLocks noChangeShapeType="1"/>
            <a:stCxn id="27660" idx="7"/>
            <a:endCxn id="27662" idx="1"/>
          </p:cNvCxnSpPr>
          <p:nvPr/>
        </p:nvCxnSpPr>
        <p:spPr bwMode="auto">
          <a:xfrm>
            <a:off x="6678614" y="2692400"/>
            <a:ext cx="2433637" cy="863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AutoShape 11">
            <a:extLst>
              <a:ext uri="{FF2B5EF4-FFF2-40B4-BE49-F238E27FC236}">
                <a16:creationId xmlns:a16="http://schemas.microsoft.com/office/drawing/2014/main" id="{7953A7D7-C560-4A50-9989-D11CB84C47A5}"/>
              </a:ext>
            </a:extLst>
          </p:cNvPr>
          <p:cNvCxnSpPr>
            <a:cxnSpLocks noChangeShapeType="1"/>
            <a:stCxn id="27661" idx="1"/>
            <a:endCxn id="27660" idx="4"/>
          </p:cNvCxnSpPr>
          <p:nvPr/>
        </p:nvCxnSpPr>
        <p:spPr bwMode="auto">
          <a:xfrm flipH="1" flipV="1">
            <a:off x="6346825" y="3429001"/>
            <a:ext cx="317500" cy="1782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E8DF463B-F2DC-49A3-90DE-0762CC13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084763"/>
            <a:ext cx="38274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/>
              <a:t>Waiting -&gt; Ready</a:t>
            </a:r>
          </a:p>
          <a:p>
            <a:pPr lvl="1" eaLnBrk="1" hangingPunct="1"/>
            <a:r>
              <a:rPr lang="it-IT" altLang="it-IT" sz="2000"/>
              <a:t>Ritorno da una call “bloccante”</a:t>
            </a:r>
          </a:p>
        </p:txBody>
      </p:sp>
      <p:sp>
        <p:nvSpPr>
          <p:cNvPr id="16399" name="Rectangle 15">
            <a:extLst>
              <a:ext uri="{FF2B5EF4-FFF2-40B4-BE49-F238E27FC236}">
                <a16:creationId xmlns:a16="http://schemas.microsoft.com/office/drawing/2014/main" id="{D5D836D6-E3A2-4ADB-816E-16DC5E66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716339"/>
            <a:ext cx="3827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/>
              <a:t>Running -&gt; Waiting</a:t>
            </a:r>
          </a:p>
          <a:p>
            <a:pPr lvl="1" eaLnBrk="1" hangingPunct="1"/>
            <a:r>
              <a:rPr lang="it-IT" altLang="it-IT" sz="2000"/>
              <a:t>Invocazione di una call “bloccante”</a:t>
            </a: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CA0A7055-76D4-4D79-A749-FC7CE16D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565401"/>
            <a:ext cx="3827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/>
              <a:t>Running -&gt; Ready</a:t>
            </a:r>
          </a:p>
          <a:p>
            <a:pPr lvl="1" eaLnBrk="1" hangingPunct="1"/>
            <a:r>
              <a:rPr lang="it-IT" altLang="it-IT" sz="2000"/>
              <a:t>Time out, cessazione volontaria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8" grpId="0"/>
      <p:bldP spid="16399" grpId="0"/>
      <p:bldP spid="164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AC53CA4-631E-4FBC-88E3-C61BEC080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Windows 2000-XP-Vista-7-8-10-11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CEF3E2C-E5E3-4BCD-B229-76C7F9BED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32 Code</a:t>
            </a:r>
          </a:p>
          <a:p>
            <a:pPr lvl="1" eaLnBrk="1" hangingPunct="1"/>
            <a:r>
              <a:rPr lang="it-IT" altLang="it-IT"/>
              <a:t>assegnazione del tempo a punti: 6 punti a testa</a:t>
            </a:r>
          </a:p>
          <a:p>
            <a:pPr lvl="1" eaLnBrk="1" hangingPunct="1"/>
            <a:r>
              <a:rPr lang="it-IT" altLang="it-IT"/>
              <a:t>si guardano le code dalla 31 alla 0</a:t>
            </a:r>
          </a:p>
          <a:p>
            <a:pPr lvl="1" eaLnBrk="1" hangingPunct="1"/>
            <a:r>
              <a:rPr lang="it-IT" altLang="it-IT" b="1"/>
              <a:t>possibilità di </a:t>
            </a:r>
            <a:r>
              <a:rPr lang="it-IT" altLang="it-IT" b="1" i="1"/>
              <a:t>starvation</a:t>
            </a:r>
          </a:p>
          <a:p>
            <a:pPr lvl="1" eaLnBrk="1" hangingPunct="1"/>
            <a:r>
              <a:rPr lang="it-IT" altLang="it-IT"/>
              <a:t>meccanismi di promozione da una coda a un’altra</a:t>
            </a:r>
          </a:p>
          <a:p>
            <a:pPr lvl="1" eaLnBrk="1" hangingPunct="1"/>
            <a:r>
              <a:rPr lang="it-IT" altLang="it-IT"/>
              <a:t>meccanismo di aumento dei punti</a:t>
            </a:r>
          </a:p>
          <a:p>
            <a:pPr lvl="1" eaLnBrk="1" hangingPunct="1"/>
            <a:r>
              <a:rPr lang="it-IT" altLang="it-IT"/>
              <a:t>Il time-slicing è per thread non per processo!</a:t>
            </a:r>
          </a:p>
          <a:p>
            <a:pPr lvl="1" eaLnBrk="1" hangingPunct="1"/>
            <a:endParaRPr lang="it-IT" alt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D2F27361-40FA-45CD-B4A7-EE4BF32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6251" r="23360" b="10001"/>
          <a:stretch>
            <a:fillRect/>
          </a:stretch>
        </p:blipFill>
        <p:spPr bwMode="auto">
          <a:xfrm>
            <a:off x="2881313" y="142875"/>
            <a:ext cx="65722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id="{C69D4C79-BA3E-4C5A-A654-AFB1E6EE8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Linux </a:t>
            </a:r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62B0814A-B01A-4907-95B1-82264E5D04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Normal process: priorità 100..139</a:t>
            </a:r>
          </a:p>
          <a:p>
            <a:pPr lvl="1"/>
            <a:r>
              <a:rPr lang="it-IT" altLang="it-IT"/>
              <a:t>nice level :  -20 .. +19</a:t>
            </a:r>
          </a:p>
          <a:p>
            <a:r>
              <a:rPr lang="it-IT" altLang="it-IT"/>
              <a:t>Real-time process: 1 .. 99</a:t>
            </a:r>
          </a:p>
          <a:p>
            <a:endParaRPr lang="it-IT" altLang="it-IT"/>
          </a:p>
          <a:p>
            <a:r>
              <a:rPr lang="it-IT" altLang="it-IT"/>
              <a:t>Static and dinamic priority</a:t>
            </a:r>
          </a:p>
          <a:p>
            <a:r>
              <a:rPr lang="it-IT" altLang="it-IT"/>
              <a:t>Scheduling types: SCHED_FIFO, SCHED_RR, </a:t>
            </a:r>
            <a:r>
              <a:rPr lang="it-IT" altLang="it-IT" b="1"/>
              <a:t>SCHED_NORMAL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F600B1C-F50A-4FCD-8E0A-D59E60AFC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Ingredienti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1ED724E-4B5B-48F9-B115-B8A29B9F8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1 CPU</a:t>
            </a:r>
          </a:p>
          <a:p>
            <a:pPr eaLnBrk="1" hangingPunct="1"/>
            <a:r>
              <a:rPr lang="it-IT" altLang="it-IT" dirty="0"/>
              <a:t>1 Memoria RAM </a:t>
            </a:r>
          </a:p>
          <a:p>
            <a:pPr eaLnBrk="1" hangingPunct="1"/>
            <a:r>
              <a:rPr lang="it-IT" altLang="it-IT" dirty="0"/>
              <a:t>Tanti programmi che condividono la stessa memoria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Esigenza di far girare più software «</a:t>
            </a:r>
            <a:r>
              <a:rPr lang="it-IT" altLang="it-IT" i="1" dirty="0"/>
              <a:t>contemporaneamente» (in </a:t>
            </a:r>
            <a:r>
              <a:rPr lang="it-IT" altLang="it-IT" b="1" i="1" dirty="0"/>
              <a:t>concorrenza</a:t>
            </a:r>
            <a:r>
              <a:rPr lang="it-IT" altLang="it-IT" i="1" dirty="0"/>
              <a:t>)</a:t>
            </a:r>
            <a:endParaRPr lang="it-IT" alt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2D194CE-C3C5-40B7-8766-E4B6CADDE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“I thread non </a:t>
            </a:r>
            <a:r>
              <a:rPr lang="en-US" altLang="it-IT" dirty="0" err="1"/>
              <a:t>servono</a:t>
            </a:r>
            <a:r>
              <a:rPr lang="en-US" altLang="it-IT" dirty="0"/>
              <a:t> a niente”</a:t>
            </a:r>
            <a:endParaRPr lang="it-IT" alt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7521-6C5F-4831-B929-D770F3C2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 err="1"/>
              <a:t>Scherzavo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CE364AF-CDB2-4D7E-BAB3-711CE41A4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- 1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A40753B-6A01-4F68-B552-30E25BD60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 err="1">
                <a:latin typeface="Courier New" panose="02070309020205020404" pitchFamily="49" charset="0"/>
              </a:rPr>
              <a:t>int</a:t>
            </a:r>
            <a:r>
              <a:rPr lang="it-IT" altLang="it-IT" sz="2400" b="1" dirty="0">
                <a:latin typeface="Courier New" panose="02070309020205020404" pitchFamily="49" charset="0"/>
              </a:rPr>
              <a:t> posto[100];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 err="1">
                <a:latin typeface="Courier New" panose="02070309020205020404" pitchFamily="49" charset="0"/>
              </a:rPr>
              <a:t>int</a:t>
            </a:r>
            <a:r>
              <a:rPr lang="it-IT" altLang="it-IT" sz="2400" b="1" dirty="0">
                <a:latin typeface="Courier New" panose="02070309020205020404" pitchFamily="49" charset="0"/>
              </a:rPr>
              <a:t> 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allocaposto</a:t>
            </a:r>
            <a:r>
              <a:rPr lang="it-IT" altLang="it-IT" sz="2400" b="1" dirty="0">
                <a:latin typeface="Courier New" panose="02070309020205020404" pitchFamily="49" charset="0"/>
              </a:rPr>
              <a:t>(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int</a:t>
            </a:r>
            <a:r>
              <a:rPr lang="it-IT" altLang="it-IT" sz="2400" b="1" dirty="0">
                <a:latin typeface="Courier New" panose="02070309020205020404" pitchFamily="49" charset="0"/>
              </a:rPr>
              <a:t> p, 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int</a:t>
            </a:r>
            <a:r>
              <a:rPr lang="it-IT" altLang="it-IT" sz="2400" b="1" dirty="0">
                <a:latin typeface="Courier New" panose="02070309020205020404" pitchFamily="49" charset="0"/>
              </a:rPr>
              <a:t> 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2400" b="1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>
                <a:latin typeface="Courier New" panose="02070309020205020404" pitchFamily="49" charset="0"/>
              </a:rPr>
              <a:t>	if (!posto[p])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>
                <a:latin typeface="Courier New" panose="02070309020205020404" pitchFamily="49" charset="0"/>
              </a:rPr>
              <a:t>		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24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24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>
                <a:latin typeface="Courier New" panose="02070309020205020404" pitchFamily="49" charset="0"/>
              </a:rPr>
              <a:t>	else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>
                <a:latin typeface="Courier New" panose="02070309020205020404" pitchFamily="49" charset="0"/>
              </a:rPr>
              <a:t>		</a:t>
            </a:r>
            <a:r>
              <a:rPr lang="it-IT" altLang="it-IT" sz="24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24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AF185AD-7710-4B50-B77B-8EC44145C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- 2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095A8DD2-AE16-4DBA-A414-C533651D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92376"/>
            <a:ext cx="42481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38916" name="Rectangle 8">
            <a:extLst>
              <a:ext uri="{FF2B5EF4-FFF2-40B4-BE49-F238E27FC236}">
                <a16:creationId xmlns:a16="http://schemas.microsoft.com/office/drawing/2014/main" id="{66369635-7703-4DF4-9891-771E12AA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492376"/>
            <a:ext cx="44640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38917" name="Text Box 9">
            <a:extLst>
              <a:ext uri="{FF2B5EF4-FFF2-40B4-BE49-F238E27FC236}">
                <a16:creationId xmlns:a16="http://schemas.microsoft.com/office/drawing/2014/main" id="{B134A38A-0F00-4062-AC58-0B44BC8B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38918" name="Text Box 10">
            <a:extLst>
              <a:ext uri="{FF2B5EF4-FFF2-40B4-BE49-F238E27FC236}">
                <a16:creationId xmlns:a16="http://schemas.microsoft.com/office/drawing/2014/main" id="{2230C32B-0DC7-460D-B095-AC0E1D5D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sp>
        <p:nvSpPr>
          <p:cNvPr id="23571" name="AutoShape 19">
            <a:extLst>
              <a:ext uri="{FF2B5EF4-FFF2-40B4-BE49-F238E27FC236}">
                <a16:creationId xmlns:a16="http://schemas.microsoft.com/office/drawing/2014/main" id="{8488DA6A-E651-447E-9C2A-8F8B2F3A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852739"/>
            <a:ext cx="3744912" cy="936625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3577" name="AutoShape 25">
            <a:extLst>
              <a:ext uri="{FF2B5EF4-FFF2-40B4-BE49-F238E27FC236}">
                <a16:creationId xmlns:a16="http://schemas.microsoft.com/office/drawing/2014/main" id="{DD013666-13B9-49E7-89E3-A87734C1D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573463"/>
            <a:ext cx="936625" cy="215900"/>
          </a:xfrm>
          <a:prstGeom prst="rightArrow">
            <a:avLst>
              <a:gd name="adj1" fmla="val 27444"/>
              <a:gd name="adj2" fmla="val 142499"/>
            </a:avLst>
          </a:prstGeom>
          <a:solidFill>
            <a:srgbClr val="FF660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21" name="Text Box 29">
            <a:extLst>
              <a:ext uri="{FF2B5EF4-FFF2-40B4-BE49-F238E27FC236}">
                <a16:creationId xmlns:a16="http://schemas.microsoft.com/office/drawing/2014/main" id="{84CBC065-B778-4DE6-A9B3-FAD54C1D2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sp>
        <p:nvSpPr>
          <p:cNvPr id="38922" name="AutoShape 30">
            <a:extLst>
              <a:ext uri="{FF2B5EF4-FFF2-40B4-BE49-F238E27FC236}">
                <a16:creationId xmlns:a16="http://schemas.microsoft.com/office/drawing/2014/main" id="{25265E76-E1C5-469A-A63F-343E90F4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23" name="Rectangle 32">
            <a:extLst>
              <a:ext uri="{FF2B5EF4-FFF2-40B4-BE49-F238E27FC236}">
                <a16:creationId xmlns:a16="http://schemas.microsoft.com/office/drawing/2014/main" id="{23752001-15A9-49D7-97BC-D497D4B75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15D69-916C-4428-9BF2-D5E145DC131F}"/>
              </a:ext>
            </a:extLst>
          </p:cNvPr>
          <p:cNvSpPr txBox="1"/>
          <p:nvPr/>
        </p:nvSpPr>
        <p:spPr>
          <a:xfrm rot="2092307">
            <a:off x="10782892" y="441547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x86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nimBg="1"/>
      <p:bldP spid="235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52D2D2F-0CAA-4D2B-9A4F-9D3A173F7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- 2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E1657CD-27DE-4FDC-8C46-57ABB214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92376"/>
            <a:ext cx="42481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E20DB35-CDE4-402C-BAD5-DF2B4A14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492376"/>
            <a:ext cx="44640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DAFD440E-FC3F-4EE4-8E2C-2E2B95DF9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7FC9BAFC-5F61-409D-9D9B-55ACADD8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sp>
        <p:nvSpPr>
          <p:cNvPr id="40967" name="Text Box 8">
            <a:extLst>
              <a:ext uri="{FF2B5EF4-FFF2-40B4-BE49-F238E27FC236}">
                <a16:creationId xmlns:a16="http://schemas.microsoft.com/office/drawing/2014/main" id="{B3C1B2B5-0E33-4424-8BBF-A9476F5C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sp>
        <p:nvSpPr>
          <p:cNvPr id="40968" name="AutoShape 9">
            <a:extLst>
              <a:ext uri="{FF2B5EF4-FFF2-40B4-BE49-F238E27FC236}">
                <a16:creationId xmlns:a16="http://schemas.microsoft.com/office/drawing/2014/main" id="{E90ABB9D-4D81-44B9-912E-97B5F840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852739"/>
            <a:ext cx="3744912" cy="936625"/>
          </a:xfrm>
          <a:prstGeom prst="flowChartProcess">
            <a:avLst/>
          </a:prstGeom>
          <a:solidFill>
            <a:srgbClr val="C0C0C0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0969" name="AutoShape 10">
            <a:extLst>
              <a:ext uri="{FF2B5EF4-FFF2-40B4-BE49-F238E27FC236}">
                <a16:creationId xmlns:a16="http://schemas.microsoft.com/office/drawing/2014/main" id="{305B76C2-C9EC-42F3-9C42-CDA5AE79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573463"/>
            <a:ext cx="936625" cy="215900"/>
          </a:xfrm>
          <a:prstGeom prst="rightArrow">
            <a:avLst>
              <a:gd name="adj1" fmla="val 27444"/>
              <a:gd name="adj2" fmla="val 142499"/>
            </a:avLst>
          </a:prstGeom>
          <a:solidFill>
            <a:srgbClr val="969696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9" name="AutoShape 11">
            <a:extLst>
              <a:ext uri="{FF2B5EF4-FFF2-40B4-BE49-F238E27FC236}">
                <a16:creationId xmlns:a16="http://schemas.microsoft.com/office/drawing/2014/main" id="{BBDC6AC6-F003-4F4D-9EF7-E8E355FFE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852739"/>
            <a:ext cx="3960812" cy="1081087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902" name="AutoShape 14">
            <a:extLst>
              <a:ext uri="{FF2B5EF4-FFF2-40B4-BE49-F238E27FC236}">
                <a16:creationId xmlns:a16="http://schemas.microsoft.com/office/drawing/2014/main" id="{F3DD5720-92FC-45E1-B114-42D096B7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716338"/>
            <a:ext cx="936625" cy="215900"/>
          </a:xfrm>
          <a:prstGeom prst="rightArrow">
            <a:avLst>
              <a:gd name="adj1" fmla="val 27444"/>
              <a:gd name="adj2" fmla="val 142499"/>
            </a:avLst>
          </a:prstGeom>
          <a:solidFill>
            <a:srgbClr val="FF660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0972" name="AutoShape 15">
            <a:extLst>
              <a:ext uri="{FF2B5EF4-FFF2-40B4-BE49-F238E27FC236}">
                <a16:creationId xmlns:a16="http://schemas.microsoft.com/office/drawing/2014/main" id="{23749151-88C9-47A8-B593-88A875BE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0973" name="Rectangle 17">
            <a:extLst>
              <a:ext uri="{FF2B5EF4-FFF2-40B4-BE49-F238E27FC236}">
                <a16:creationId xmlns:a16="http://schemas.microsoft.com/office/drawing/2014/main" id="{2E65A9ED-AD0F-436F-9828-494D0099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7B85E-D8DC-4F02-B9CF-F4B627BB7FB1}"/>
              </a:ext>
            </a:extLst>
          </p:cNvPr>
          <p:cNvSpPr txBox="1"/>
          <p:nvPr/>
        </p:nvSpPr>
        <p:spPr>
          <a:xfrm rot="2092307">
            <a:off x="10782892" y="441547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x86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  <p:bldP spid="379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8DCA546-D91A-4F58-8897-E46B53BCF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- 2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99D5DBE-F83C-43A0-8C85-BCC15190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92376"/>
            <a:ext cx="42481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29474D0C-1EA8-422D-B6CA-F2CB7EDB8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492376"/>
            <a:ext cx="44640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1DEC2FDF-234A-4D41-B024-53B708EC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DF639ABE-77EF-44D2-9BBC-1258AE0E1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sp>
        <p:nvSpPr>
          <p:cNvPr id="43015" name="AutoShape 7">
            <a:extLst>
              <a:ext uri="{FF2B5EF4-FFF2-40B4-BE49-F238E27FC236}">
                <a16:creationId xmlns:a16="http://schemas.microsoft.com/office/drawing/2014/main" id="{5D738F69-8243-46F6-884D-DDAF9E71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C4FD5CA0-6CB9-4F9C-AEB1-7AD270B3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sp>
        <p:nvSpPr>
          <p:cNvPr id="39949" name="AutoShape 13">
            <a:extLst>
              <a:ext uri="{FF2B5EF4-FFF2-40B4-BE49-F238E27FC236}">
                <a16:creationId xmlns:a16="http://schemas.microsoft.com/office/drawing/2014/main" id="{820A27EF-139F-47C8-B437-5E96A486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789364"/>
            <a:ext cx="3744912" cy="287337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018C0C2F-1394-43BE-9B8C-78EB4BFF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076701"/>
            <a:ext cx="3744912" cy="144463"/>
          </a:xfrm>
          <a:prstGeom prst="rect">
            <a:avLst/>
          </a:prstGeom>
          <a:solidFill>
            <a:srgbClr val="FF6600">
              <a:alpha val="3294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C4D9E988-D1BE-457E-A30C-769D9C1E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221163"/>
            <a:ext cx="3744912" cy="144462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7F14D9B8-6D3E-4EDB-B99A-0E50FD284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27049</a:t>
            </a:r>
          </a:p>
        </p:txBody>
      </p:sp>
      <p:sp>
        <p:nvSpPr>
          <p:cNvPr id="43021" name="AutoShape 20">
            <a:extLst>
              <a:ext uri="{FF2B5EF4-FFF2-40B4-BE49-F238E27FC236}">
                <a16:creationId xmlns:a16="http://schemas.microsoft.com/office/drawing/2014/main" id="{2510422C-67EC-4BD0-BD38-6792461A4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716339"/>
            <a:ext cx="936625" cy="249237"/>
          </a:xfrm>
          <a:prstGeom prst="rightArrow">
            <a:avLst>
              <a:gd name="adj1" fmla="val 27444"/>
              <a:gd name="adj2" fmla="val 123439"/>
            </a:avLst>
          </a:prstGeom>
          <a:solidFill>
            <a:srgbClr val="969696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022" name="AutoShape 21">
            <a:extLst>
              <a:ext uri="{FF2B5EF4-FFF2-40B4-BE49-F238E27FC236}">
                <a16:creationId xmlns:a16="http://schemas.microsoft.com/office/drawing/2014/main" id="{CD205816-262B-4955-8F00-5C45E6587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852739"/>
            <a:ext cx="3960812" cy="1081087"/>
          </a:xfrm>
          <a:prstGeom prst="flowChartProcess">
            <a:avLst/>
          </a:prstGeom>
          <a:solidFill>
            <a:srgbClr val="C0C0C0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023" name="AutoShape 24">
            <a:extLst>
              <a:ext uri="{FF2B5EF4-FFF2-40B4-BE49-F238E27FC236}">
                <a16:creationId xmlns:a16="http://schemas.microsoft.com/office/drawing/2014/main" id="{47FAFAEC-A8E5-4536-B617-6CE72D5A5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852739"/>
            <a:ext cx="3744912" cy="936625"/>
          </a:xfrm>
          <a:prstGeom prst="flowChartProcess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89BAB-0906-4B11-A13A-879BB4FA3FE5}"/>
              </a:ext>
            </a:extLst>
          </p:cNvPr>
          <p:cNvSpPr txBox="1"/>
          <p:nvPr/>
        </p:nvSpPr>
        <p:spPr>
          <a:xfrm rot="2092307">
            <a:off x="10782892" y="441547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x86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5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5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5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52" grpId="0" animBg="1"/>
      <p:bldP spid="39953" grpId="0" animBg="1"/>
      <p:bldP spid="3995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3329440-CFB0-4DF1-94D3-6212B2656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- 2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66E6543-EAC5-4897-816D-77042AA1D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92376"/>
            <a:ext cx="42481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278CBC6E-29A6-46AC-98CE-259C4A3C0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492376"/>
            <a:ext cx="44640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08A1DED2-1265-4ECE-9D94-4F27C475E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F265F093-2A56-4BE3-99B4-2E37AF06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70479161-D351-4B92-89AE-A9BB38C5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A5821AC-B119-4FCD-AF88-CA10E868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sp>
        <p:nvSpPr>
          <p:cNvPr id="45065" name="AutoShape 9">
            <a:extLst>
              <a:ext uri="{FF2B5EF4-FFF2-40B4-BE49-F238E27FC236}">
                <a16:creationId xmlns:a16="http://schemas.microsoft.com/office/drawing/2014/main" id="{18630697-629C-43CE-B195-CCB2FB4B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789363"/>
            <a:ext cx="3744912" cy="576262"/>
          </a:xfrm>
          <a:prstGeom prst="flowChartProcess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2A3FDEC8-E4F8-4146-9750-BC2177553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27049</a:t>
            </a:r>
          </a:p>
        </p:txBody>
      </p:sp>
      <p:sp>
        <p:nvSpPr>
          <p:cNvPr id="41999" name="AutoShape 15">
            <a:extLst>
              <a:ext uri="{FF2B5EF4-FFF2-40B4-BE49-F238E27FC236}">
                <a16:creationId xmlns:a16="http://schemas.microsoft.com/office/drawing/2014/main" id="{F6B71F08-0FF8-4215-87B5-2A0BB511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933826"/>
            <a:ext cx="3960812" cy="142875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0" name="Rectangle 16">
            <a:extLst>
              <a:ext uri="{FF2B5EF4-FFF2-40B4-BE49-F238E27FC236}">
                <a16:creationId xmlns:a16="http://schemas.microsoft.com/office/drawing/2014/main" id="{E9482234-8B09-480B-A7BB-8A08D013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4076701"/>
            <a:ext cx="3960812" cy="144463"/>
          </a:xfrm>
          <a:prstGeom prst="rect">
            <a:avLst/>
          </a:prstGeom>
          <a:solidFill>
            <a:srgbClr val="FF6600">
              <a:alpha val="3294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1" name="AutoShape 17">
            <a:extLst>
              <a:ext uri="{FF2B5EF4-FFF2-40B4-BE49-F238E27FC236}">
                <a16:creationId xmlns:a16="http://schemas.microsoft.com/office/drawing/2014/main" id="{8A6F39EC-05BE-4143-A17F-F7916F98A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4221163"/>
            <a:ext cx="3960812" cy="144462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5070" name="AutoShape 19">
            <a:extLst>
              <a:ext uri="{FF2B5EF4-FFF2-40B4-BE49-F238E27FC236}">
                <a16:creationId xmlns:a16="http://schemas.microsoft.com/office/drawing/2014/main" id="{BC44489B-7F80-482B-A95A-DF71B932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852739"/>
            <a:ext cx="3960812" cy="1081087"/>
          </a:xfrm>
          <a:prstGeom prst="flowChartProcess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4" name="Rectangle 20">
            <a:extLst>
              <a:ext uri="{FF2B5EF4-FFF2-40B4-BE49-F238E27FC236}">
                <a16:creationId xmlns:a16="http://schemas.microsoft.com/office/drawing/2014/main" id="{F89F20BC-F89C-4B9A-820E-9568414ED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11051</a:t>
            </a:r>
          </a:p>
        </p:txBody>
      </p:sp>
      <p:sp>
        <p:nvSpPr>
          <p:cNvPr id="45072" name="AutoShape 21">
            <a:extLst>
              <a:ext uri="{FF2B5EF4-FFF2-40B4-BE49-F238E27FC236}">
                <a16:creationId xmlns:a16="http://schemas.microsoft.com/office/drawing/2014/main" id="{3084F742-A615-4D0B-8ED5-93F942CF1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852739"/>
            <a:ext cx="3744912" cy="936625"/>
          </a:xfrm>
          <a:prstGeom prst="flowChartProcess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3C4B5-866A-4F8E-B5EE-FD39F4EB681E}"/>
              </a:ext>
            </a:extLst>
          </p:cNvPr>
          <p:cNvSpPr txBox="1"/>
          <p:nvPr/>
        </p:nvSpPr>
        <p:spPr>
          <a:xfrm rot="2092307">
            <a:off x="10782892" y="441547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x86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41999" grpId="0" animBg="1"/>
      <p:bldP spid="42000" grpId="0" animBg="1"/>
      <p:bldP spid="42001" grpId="0" animBg="1"/>
      <p:bldP spid="420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9B0674E-B2DA-4775-962F-D1BE46256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- 2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22117C-BDDD-45EB-9302-D1E259E49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92376"/>
            <a:ext cx="42481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88B4FE93-12A8-4511-834A-2C2961558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492376"/>
            <a:ext cx="446405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11:  </a:t>
            </a:r>
            <a:r>
              <a:rPr lang="it-IT" altLang="it-IT" sz="1000" b="1" dirty="0">
                <a:latin typeface="Courier New" panose="02070309020205020404" pitchFamily="49" charset="0"/>
              </a:rPr>
              <a:t>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eax</a:t>
            </a:r>
            <a:r>
              <a:rPr lang="it-IT" altLang="it-IT" sz="1000" dirty="0">
                <a:latin typeface="Courier New" panose="02070309020205020404" pitchFamily="49" charset="0"/>
              </a:rPr>
              <a:t>*4+4237A4h],0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jne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allocaposto+37h (</a:t>
            </a: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ecx,dword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</a:t>
            </a:r>
            <a:r>
              <a:rPr lang="it-IT" altLang="it-IT" sz="1000" dirty="0" err="1">
                <a:latin typeface="Courier New" panose="02070309020205020404" pitchFamily="49" charset="0"/>
              </a:rPr>
              <a:t>ecx</a:t>
            </a:r>
            <a:r>
              <a:rPr lang="it-IT" altLang="it-IT" sz="1000" dirty="0">
                <a:latin typeface="Courier New" panose="02070309020205020404" pitchFamily="49" charset="0"/>
              </a:rPr>
              <a:t>*4+4237A4h],</a:t>
            </a:r>
            <a:r>
              <a:rPr lang="it-IT" altLang="it-IT" sz="1000" dirty="0" err="1">
                <a:latin typeface="Courier New" panose="02070309020205020404" pitchFamily="49" charset="0"/>
              </a:rPr>
              <a:t>edx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eax,dword</a:t>
            </a:r>
            <a:r>
              <a:rPr lang="it-IT" altLang="it-IT" sz="1000" dirty="0">
                <a:latin typeface="Courier New" panose="02070309020205020404" pitchFamily="49" charset="0"/>
              </a:rPr>
              <a:t> </a:t>
            </a:r>
            <a:r>
              <a:rPr lang="it-IT" altLang="it-IT" sz="1000" dirty="0" err="1">
                <a:latin typeface="Courier New" panose="02070309020205020404" pitchFamily="49" charset="0"/>
              </a:rPr>
              <a:t>ptr</a:t>
            </a:r>
            <a:r>
              <a:rPr lang="it-IT" altLang="it-IT" sz="1000" dirty="0">
                <a:latin typeface="Courier New" panose="02070309020205020404" pitchFamily="49" charset="0"/>
              </a:rPr>
              <a:t> [ebp+0Ch]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</a:t>
            </a:r>
            <a:r>
              <a:rPr lang="it-IT" altLang="it-IT" sz="1000" dirty="0" err="1">
                <a:latin typeface="Courier New" panose="02070309020205020404" pitchFamily="49" charset="0"/>
              </a:rPr>
              <a:t>jmp</a:t>
            </a:r>
            <a:r>
              <a:rPr lang="it-IT" altLang="it-IT" sz="1000" dirty="0">
                <a:latin typeface="Courier New" panose="02070309020205020404" pitchFamily="49" charset="0"/>
              </a:rPr>
              <a:t>         allocaposto+39h (</a:t>
            </a: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13:</a:t>
            </a:r>
            <a:r>
              <a:rPr lang="it-IT" altLang="it-IT" sz="1000" b="1" dirty="0">
                <a:latin typeface="Courier New" panose="02070309020205020404" pitchFamily="49" charset="0"/>
              </a:rPr>
              <a:t>   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14:          </a:t>
            </a:r>
            <a:r>
              <a:rPr lang="it-IT" altLang="it-IT" sz="1000" b="1" dirty="0">
                <a:latin typeface="Courier New" panose="02070309020205020404" pitchFamily="49" charset="0"/>
              </a:rPr>
              <a:t>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0040B7E7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xor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eax,eax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15:   </a:t>
            </a: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solidFill>
                  <a:srgbClr val="FF0000"/>
                </a:solidFill>
                <a:latin typeface="Courier New" panose="02070309020205020404" pitchFamily="49" charset="0"/>
              </a:rPr>
              <a:t>0040B7E9</a:t>
            </a:r>
            <a:r>
              <a:rPr lang="it-IT" altLang="it-IT" sz="1000" dirty="0">
                <a:latin typeface="Courier New" panose="02070309020205020404" pitchFamily="49" charset="0"/>
              </a:rPr>
              <a:t>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edi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0040B7EA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esi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0040B7EB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ebx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0040B7EC     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esp,ebp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0040B7EE     pop         </a:t>
            </a:r>
            <a:r>
              <a:rPr lang="it-IT" altLang="it-IT" sz="1000" dirty="0" err="1">
                <a:latin typeface="Courier New" panose="02070309020205020404" pitchFamily="49" charset="0"/>
              </a:rPr>
              <a:t>ebp</a:t>
            </a:r>
            <a:endParaRPr lang="it-IT" altLang="it-IT" sz="1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0040B7EF     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A907A964-0CDF-4CF3-8271-C361385D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6F4444F8-CC9B-423A-93A0-1FBB48777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sp>
        <p:nvSpPr>
          <p:cNvPr id="47111" name="AutoShape 7">
            <a:extLst>
              <a:ext uri="{FF2B5EF4-FFF2-40B4-BE49-F238E27FC236}">
                <a16:creationId xmlns:a16="http://schemas.microsoft.com/office/drawing/2014/main" id="{840A24BD-580D-40E4-8A17-C9C813521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D8DF006E-CB33-40DD-A97B-805C9F8F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id="{9266209D-54B6-4CFB-9657-4D1FB1B40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789363"/>
            <a:ext cx="3744912" cy="576262"/>
          </a:xfrm>
          <a:prstGeom prst="flowChartProcess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14222C9A-D6BF-40C4-BC28-9F4A0F634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11051</a:t>
            </a:r>
          </a:p>
        </p:txBody>
      </p:sp>
      <p:sp>
        <p:nvSpPr>
          <p:cNvPr id="47115" name="AutoShape 14">
            <a:extLst>
              <a:ext uri="{FF2B5EF4-FFF2-40B4-BE49-F238E27FC236}">
                <a16:creationId xmlns:a16="http://schemas.microsoft.com/office/drawing/2014/main" id="{B270AFB0-6E3F-4074-8191-58463103D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852739"/>
            <a:ext cx="3960812" cy="1081087"/>
          </a:xfrm>
          <a:prstGeom prst="flowChartProcess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7116" name="AutoShape 16">
            <a:extLst>
              <a:ext uri="{FF2B5EF4-FFF2-40B4-BE49-F238E27FC236}">
                <a16:creationId xmlns:a16="http://schemas.microsoft.com/office/drawing/2014/main" id="{DDD97071-1E01-470F-B009-477D3177A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852739"/>
            <a:ext cx="3744912" cy="936625"/>
          </a:xfrm>
          <a:prstGeom prst="flowChartProcess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7117" name="AutoShape 17">
            <a:extLst>
              <a:ext uri="{FF2B5EF4-FFF2-40B4-BE49-F238E27FC236}">
                <a16:creationId xmlns:a16="http://schemas.microsoft.com/office/drawing/2014/main" id="{A1BE63FB-22F0-47FB-B4C6-6735224C3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933825"/>
            <a:ext cx="3960812" cy="431800"/>
          </a:xfrm>
          <a:prstGeom prst="flowChartProcess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316F1-9795-48B2-B62F-DD5BC6984FF0}"/>
              </a:ext>
            </a:extLst>
          </p:cNvPr>
          <p:cNvSpPr txBox="1"/>
          <p:nvPr/>
        </p:nvSpPr>
        <p:spPr>
          <a:xfrm rot="2092307">
            <a:off x="10782892" y="441547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x86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9F789-EE10-4E50-9BDC-3BAAA704CA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Esempio</a:t>
            </a:r>
            <a:r>
              <a:rPr lang="en-US" dirty="0"/>
              <a:t> con assembly ARM</a:t>
            </a:r>
            <a:endParaRPr lang="it-I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33BFE2-52AB-4BDD-A4D7-9F5F3B918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D8C94-7FFA-4B4E-A975-51B31C461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2471604"/>
            <a:ext cx="9774014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80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AF185AD-7710-4B50-B77B-8EC44145C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Problemi di inconsistenza - 2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095A8DD2-AE16-4DBA-A414-C533651D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89934"/>
            <a:ext cx="5486400" cy="40934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4006b8: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4006c4: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4006c8: 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w0, #0x0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4006cc: 	b.ne    4006f8 &lt;_Z11allocapostoii+0x4c&gt;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4006d0: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4006d4: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4006d8: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4006dc: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w2,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4006e0:	</a:t>
            </a:r>
            <a:r>
              <a:rPr lang="it-IT" altLang="it-IT" sz="1000" dirty="0" err="1">
                <a:latin typeface="Courier New" panose="02070309020205020404" pitchFamily="49" charset="0"/>
              </a:rPr>
              <a:t>str</a:t>
            </a:r>
            <a:r>
              <a:rPr lang="it-IT" altLang="it-IT" sz="1000" dirty="0">
                <a:latin typeface="Courier New" panose="02070309020205020404" pitchFamily="49" charset="0"/>
              </a:rPr>
              <a:t>     w2,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4006e4: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4006e8: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4006ec: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4006f4: 	b       4006fc &lt;_Z11allocapostoii+0x50&gt;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4006f8: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w0, #0x0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#0x10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400700: 	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38917" name="Text Box 9">
            <a:extLst>
              <a:ext uri="{FF2B5EF4-FFF2-40B4-BE49-F238E27FC236}">
                <a16:creationId xmlns:a16="http://schemas.microsoft.com/office/drawing/2014/main" id="{B134A38A-0F00-4062-AC58-0B44BC8B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38918" name="Text Box 10">
            <a:extLst>
              <a:ext uri="{FF2B5EF4-FFF2-40B4-BE49-F238E27FC236}">
                <a16:creationId xmlns:a16="http://schemas.microsoft.com/office/drawing/2014/main" id="{2230C32B-0DC7-460D-B095-AC0E1D5D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1A40F4-56B1-46AE-B891-A9F0F0638378}"/>
              </a:ext>
            </a:extLst>
          </p:cNvPr>
          <p:cNvGrpSpPr/>
          <p:nvPr/>
        </p:nvGrpSpPr>
        <p:grpSpPr>
          <a:xfrm>
            <a:off x="562847" y="2996952"/>
            <a:ext cx="4813073" cy="1252253"/>
            <a:chOff x="562847" y="2996952"/>
            <a:chExt cx="4813073" cy="1252253"/>
          </a:xfrm>
        </p:grpSpPr>
        <p:sp>
          <p:nvSpPr>
            <p:cNvPr id="23571" name="AutoShape 19">
              <a:extLst>
                <a:ext uri="{FF2B5EF4-FFF2-40B4-BE49-F238E27FC236}">
                  <a16:creationId xmlns:a16="http://schemas.microsoft.com/office/drawing/2014/main" id="{8488DA6A-E651-447E-9C2A-8F8B2F3A5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496" y="2996952"/>
              <a:ext cx="3816424" cy="1224136"/>
            </a:xfrm>
            <a:prstGeom prst="flowChartProcess">
              <a:avLst/>
            </a:prstGeom>
            <a:solidFill>
              <a:srgbClr val="FFFF99">
                <a:alpha val="43137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3577" name="AutoShape 25">
              <a:extLst>
                <a:ext uri="{FF2B5EF4-FFF2-40B4-BE49-F238E27FC236}">
                  <a16:creationId xmlns:a16="http://schemas.microsoft.com/office/drawing/2014/main" id="{DD013666-13B9-49E7-89E3-A87734C1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847" y="4033305"/>
              <a:ext cx="936625" cy="215900"/>
            </a:xfrm>
            <a:prstGeom prst="rightArrow">
              <a:avLst>
                <a:gd name="adj1" fmla="val 27444"/>
                <a:gd name="adj2" fmla="val 142499"/>
              </a:avLst>
            </a:prstGeom>
            <a:solidFill>
              <a:srgbClr val="FF66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8921" name="Text Box 29">
            <a:extLst>
              <a:ext uri="{FF2B5EF4-FFF2-40B4-BE49-F238E27FC236}">
                <a16:creationId xmlns:a16="http://schemas.microsoft.com/office/drawing/2014/main" id="{84CBC065-B778-4DE6-A9B3-FAD54C1D2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sp>
        <p:nvSpPr>
          <p:cNvPr id="38922" name="AutoShape 30">
            <a:extLst>
              <a:ext uri="{FF2B5EF4-FFF2-40B4-BE49-F238E27FC236}">
                <a16:creationId xmlns:a16="http://schemas.microsoft.com/office/drawing/2014/main" id="{25265E76-E1C5-469A-A63F-343E90F4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23" name="Rectangle 32">
            <a:extLst>
              <a:ext uri="{FF2B5EF4-FFF2-40B4-BE49-F238E27FC236}">
                <a16:creationId xmlns:a16="http://schemas.microsoft.com/office/drawing/2014/main" id="{23752001-15A9-49D7-97BC-D497D4B75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E7318-9A5A-41EA-9F5F-804288F38D85}"/>
              </a:ext>
            </a:extLst>
          </p:cNvPr>
          <p:cNvSpPr txBox="1"/>
          <p:nvPr/>
        </p:nvSpPr>
        <p:spPr>
          <a:xfrm rot="2092307">
            <a:off x="10782892" y="441547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ARM64</a:t>
            </a:r>
            <a:endParaRPr lang="it-IT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B11A4A8-10B0-421E-9474-E4273097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2493002"/>
            <a:ext cx="5486400" cy="40934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4006b8: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4006c4: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4006c8: 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w0, #0x0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4006cc: 	b.ne    4006f8 &lt;_Z11allocapostoii+0x4c&gt;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4006d0: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4006d4: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4006d8: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4006dc: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w2,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4006e0:	</a:t>
            </a:r>
            <a:r>
              <a:rPr lang="it-IT" altLang="it-IT" sz="1000" dirty="0" err="1">
                <a:latin typeface="Courier New" panose="02070309020205020404" pitchFamily="49" charset="0"/>
              </a:rPr>
              <a:t>str</a:t>
            </a:r>
            <a:r>
              <a:rPr lang="it-IT" altLang="it-IT" sz="1000" dirty="0">
                <a:latin typeface="Courier New" panose="02070309020205020404" pitchFamily="49" charset="0"/>
              </a:rPr>
              <a:t>     w2,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4006e4: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4006e8: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4006ec: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4006f4: 	b       4006fc &lt;_Z11allocapostoii+0x50&gt;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4006f8: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w0, #0x0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#0x10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400700: 	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8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id="{42DA0CF8-E410-4370-90E4-09367F1D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2493002"/>
            <a:ext cx="5486400" cy="40934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4006b8: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4006c4: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4006c8: 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w0, #0x0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4006cc: 	b.ne    4006f8 &lt;_Z11allocapostoii+0x4c&gt;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4006d0: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4006d4: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4006d8: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4006dc: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w2,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4006e0:	</a:t>
            </a:r>
            <a:r>
              <a:rPr lang="it-IT" altLang="it-IT" sz="1000" dirty="0" err="1">
                <a:latin typeface="Courier New" panose="02070309020205020404" pitchFamily="49" charset="0"/>
              </a:rPr>
              <a:t>str</a:t>
            </a:r>
            <a:r>
              <a:rPr lang="it-IT" altLang="it-IT" sz="1000" dirty="0">
                <a:latin typeface="Courier New" panose="02070309020205020404" pitchFamily="49" charset="0"/>
              </a:rPr>
              <a:t>     w2,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4006e4: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4006e8: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4006ec: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4006f4: 	b       4006fc &lt;_Z11allocapostoii+0x50&gt;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4006f8: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w0, #0x0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#0x10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400700: 	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459AC5B-713D-48F1-8500-A0E55287F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89934"/>
            <a:ext cx="5486400" cy="40934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4006b8: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4006c4: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4006c8: 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w0, #0x0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4006cc: 	b.ne    4006f8 &lt;_Z11allocapostoii+0x4c&gt;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4006d0: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4006d4: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4006d8: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4006dc: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w2,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4006e0:	</a:t>
            </a:r>
            <a:r>
              <a:rPr lang="it-IT" altLang="it-IT" sz="1000" dirty="0" err="1">
                <a:latin typeface="Courier New" panose="02070309020205020404" pitchFamily="49" charset="0"/>
              </a:rPr>
              <a:t>str</a:t>
            </a:r>
            <a:r>
              <a:rPr lang="it-IT" altLang="it-IT" sz="1000" dirty="0">
                <a:latin typeface="Courier New" panose="02070309020205020404" pitchFamily="49" charset="0"/>
              </a:rPr>
              <a:t>     w2,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4006e4: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4006e8: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4006ec: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4006f4: 	b       4006fc &lt;_Z11allocapostoii+0x50&gt;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4006f8: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w0, #0x0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#0x10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400700: 	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52D2D2F-0CAA-4D2B-9A4F-9D3A173F7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- 2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DAFD440E-FC3F-4EE4-8E2C-2E2B95DF9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7FC9BAFC-5F61-409D-9D9B-55ACADD8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sp>
        <p:nvSpPr>
          <p:cNvPr id="40967" name="Text Box 8">
            <a:extLst>
              <a:ext uri="{FF2B5EF4-FFF2-40B4-BE49-F238E27FC236}">
                <a16:creationId xmlns:a16="http://schemas.microsoft.com/office/drawing/2014/main" id="{B3C1B2B5-0E33-4424-8BBF-A9476F5C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B5B79E-2C6F-4BBC-9EE8-1C17AAE7A1E7}"/>
              </a:ext>
            </a:extLst>
          </p:cNvPr>
          <p:cNvGrpSpPr/>
          <p:nvPr/>
        </p:nvGrpSpPr>
        <p:grpSpPr>
          <a:xfrm>
            <a:off x="6070601" y="2997827"/>
            <a:ext cx="4893309" cy="1439161"/>
            <a:chOff x="6070601" y="2997827"/>
            <a:chExt cx="4893309" cy="1439161"/>
          </a:xfrm>
        </p:grpSpPr>
        <p:sp>
          <p:nvSpPr>
            <p:cNvPr id="37899" name="AutoShape 11">
              <a:extLst>
                <a:ext uri="{FF2B5EF4-FFF2-40B4-BE49-F238E27FC236}">
                  <a16:creationId xmlns:a16="http://schemas.microsoft.com/office/drawing/2014/main" id="{BBDC6AC6-F003-4F4D-9EF7-E8E355FF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3098" y="2997827"/>
              <a:ext cx="3960812" cy="1367277"/>
            </a:xfrm>
            <a:prstGeom prst="flowChartProcess">
              <a:avLst/>
            </a:prstGeom>
            <a:solidFill>
              <a:srgbClr val="FFFF99">
                <a:alpha val="43137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7902" name="AutoShape 14">
              <a:extLst>
                <a:ext uri="{FF2B5EF4-FFF2-40B4-BE49-F238E27FC236}">
                  <a16:creationId xmlns:a16="http://schemas.microsoft.com/office/drawing/2014/main" id="{F3DD5720-92FC-45E1-B114-42D096B74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1" y="4221088"/>
              <a:ext cx="936625" cy="215900"/>
            </a:xfrm>
            <a:prstGeom prst="rightArrow">
              <a:avLst>
                <a:gd name="adj1" fmla="val 27444"/>
                <a:gd name="adj2" fmla="val 142499"/>
              </a:avLst>
            </a:prstGeom>
            <a:solidFill>
              <a:srgbClr val="FF66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40972" name="AutoShape 15">
            <a:extLst>
              <a:ext uri="{FF2B5EF4-FFF2-40B4-BE49-F238E27FC236}">
                <a16:creationId xmlns:a16="http://schemas.microsoft.com/office/drawing/2014/main" id="{23749151-88C9-47A8-B593-88A875BE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0973" name="Rectangle 17">
            <a:extLst>
              <a:ext uri="{FF2B5EF4-FFF2-40B4-BE49-F238E27FC236}">
                <a16:creationId xmlns:a16="http://schemas.microsoft.com/office/drawing/2014/main" id="{2E65A9ED-AD0F-436F-9828-494D0099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E7126-1EAA-4EAE-99DD-4F44973DA718}"/>
              </a:ext>
            </a:extLst>
          </p:cNvPr>
          <p:cNvSpPr txBox="1"/>
          <p:nvPr/>
        </p:nvSpPr>
        <p:spPr>
          <a:xfrm rot="2092307">
            <a:off x="10782892" y="413726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ARM64</a:t>
            </a:r>
            <a:endParaRPr lang="it-IT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795BF2-9F15-4261-910A-7B7D01D67754}"/>
              </a:ext>
            </a:extLst>
          </p:cNvPr>
          <p:cNvGrpSpPr/>
          <p:nvPr/>
        </p:nvGrpSpPr>
        <p:grpSpPr>
          <a:xfrm>
            <a:off x="562847" y="2996952"/>
            <a:ext cx="4813073" cy="1252253"/>
            <a:chOff x="562847" y="2996952"/>
            <a:chExt cx="4813073" cy="1252253"/>
          </a:xfrm>
          <a:solidFill>
            <a:srgbClr val="777777">
              <a:alpha val="38039"/>
            </a:srgbClr>
          </a:solidFill>
        </p:grpSpPr>
        <p:sp>
          <p:nvSpPr>
            <p:cNvPr id="18" name="AutoShape 19">
              <a:extLst>
                <a:ext uri="{FF2B5EF4-FFF2-40B4-BE49-F238E27FC236}">
                  <a16:creationId xmlns:a16="http://schemas.microsoft.com/office/drawing/2014/main" id="{C204F1A8-E8DF-42E1-86FA-8F27461FB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496" y="2996952"/>
              <a:ext cx="3816424" cy="1224136"/>
            </a:xfrm>
            <a:prstGeom prst="flowChartProcess">
              <a:avLst/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1DF2E00B-A0DE-48FA-BA6A-A92B3C556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847" y="4033305"/>
              <a:ext cx="936625" cy="215900"/>
            </a:xfrm>
            <a:prstGeom prst="rightArrow">
              <a:avLst>
                <a:gd name="adj1" fmla="val 27444"/>
                <a:gd name="adj2" fmla="val 142499"/>
              </a:avLst>
            </a:prstGeom>
            <a:grp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</p:spTree>
    <p:extLst>
      <p:ext uri="{BB962C8B-B14F-4D97-AF65-F5344CB8AC3E}">
        <p14:creationId xmlns:p14="http://schemas.microsoft.com/office/powerpoint/2010/main" val="348722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C3AF9F0-011A-4833-9723-730544A65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Processi e Thread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CF7032A-8FB6-4A5E-8992-7A30E9828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dirty="0"/>
              <a:t>Processo: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dirty="0"/>
              <a:t>Associato a un singolo file binario eseguibile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dirty="0"/>
              <a:t>Ha un suo stack e un suo spazio di memoria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dirty="0"/>
              <a:t>Associato a un insieme di </a:t>
            </a:r>
            <a:r>
              <a:rPr lang="it-IT" altLang="it-IT" dirty="0" err="1"/>
              <a:t>thread</a:t>
            </a:r>
            <a:r>
              <a:rPr lang="it-IT" altLang="it-IT" dirty="0"/>
              <a:t>, che condividono la stessa memoria.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dirty="0"/>
              <a:t>NON può vedere la memoria degli altri processi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dirty="0" err="1"/>
              <a:t>Thread</a:t>
            </a:r>
            <a:r>
              <a:rPr lang="it-IT" altLang="it-IT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dirty="0"/>
              <a:t>ce ne sono uno o più di uno per processo (almeno il </a:t>
            </a:r>
            <a:r>
              <a:rPr lang="it-IT" altLang="it-IT" i="1" dirty="0" err="1"/>
              <a:t>main</a:t>
            </a:r>
            <a:r>
              <a:rPr lang="it-IT" altLang="it-IT" i="1" dirty="0"/>
              <a:t> </a:t>
            </a:r>
            <a:r>
              <a:rPr lang="it-IT" altLang="it-IT" i="1" dirty="0" err="1"/>
              <a:t>thread</a:t>
            </a:r>
            <a:r>
              <a:rPr lang="it-IT" altLang="it-IT" dirty="0"/>
              <a:t>)</a:t>
            </a:r>
            <a:endParaRPr lang="it-IT" altLang="it-IT" i="1" dirty="0"/>
          </a:p>
          <a:p>
            <a:pPr lvl="1" eaLnBrk="1" hangingPunct="1">
              <a:lnSpc>
                <a:spcPct val="90000"/>
              </a:lnSpc>
            </a:pPr>
            <a:r>
              <a:rPr lang="it-IT" altLang="it-IT" dirty="0"/>
              <a:t>condividono le stesse risorse e </a:t>
            </a:r>
            <a:r>
              <a:rPr lang="it-IT" altLang="it-IT" i="1" dirty="0"/>
              <a:t>la stessa memoria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10713CC6-8FA6-48CF-B493-C14F25F5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2493002"/>
            <a:ext cx="5486400" cy="40934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4006b8: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4006c4: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4006c8: 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w0, #0x0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4006cc: 	b.ne    4006f8 &lt;_Z11allocapostoii+0x4c&gt;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4006d0: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4006d4: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4006d8: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4006dc: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w2,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4006e0:	</a:t>
            </a:r>
            <a:r>
              <a:rPr lang="it-IT" altLang="it-IT" sz="1000" dirty="0" err="1">
                <a:latin typeface="Courier New" panose="02070309020205020404" pitchFamily="49" charset="0"/>
              </a:rPr>
              <a:t>str</a:t>
            </a:r>
            <a:r>
              <a:rPr lang="it-IT" altLang="it-IT" sz="1000" dirty="0">
                <a:latin typeface="Courier New" panose="02070309020205020404" pitchFamily="49" charset="0"/>
              </a:rPr>
              <a:t>     w2,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4006e4: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4006e8: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4006ec: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4006f4: 	b       4006fc &lt;_Z11allocapostoii+0x50&gt;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4006f8: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w0, #0x0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#0x10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400700: 	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6FDFF12-7556-4212-B055-F3720E38B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89934"/>
            <a:ext cx="5486400" cy="40934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4006b8: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4006c4: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4006c8: 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w0, #0x0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4006cc: 	b.ne    4006f8 &lt;_Z11allocapostoii+0x4c&gt;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4006d0: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4006d4: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4006d8: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4006dc: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w2,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4006e0:	</a:t>
            </a:r>
            <a:r>
              <a:rPr lang="it-IT" altLang="it-IT" sz="1000" dirty="0" err="1">
                <a:latin typeface="Courier New" panose="02070309020205020404" pitchFamily="49" charset="0"/>
              </a:rPr>
              <a:t>str</a:t>
            </a:r>
            <a:r>
              <a:rPr lang="it-IT" altLang="it-IT" sz="1000" dirty="0">
                <a:latin typeface="Courier New" panose="02070309020205020404" pitchFamily="49" charset="0"/>
              </a:rPr>
              <a:t>     w2,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4006e4: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4006e8: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4006ec: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4006f4: 	b       4006fc &lt;_Z11allocapostoii+0x50&gt;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4006f8: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w0, #0x0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#0x10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400700: 	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F8DCA546-D91A-4F58-8897-E46B53BCF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- 2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1DEC2FDF-234A-4D41-B024-53B708EC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DF639ABE-77EF-44D2-9BBC-1258AE0E1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sp>
        <p:nvSpPr>
          <p:cNvPr id="43015" name="AutoShape 7">
            <a:extLst>
              <a:ext uri="{FF2B5EF4-FFF2-40B4-BE49-F238E27FC236}">
                <a16:creationId xmlns:a16="http://schemas.microsoft.com/office/drawing/2014/main" id="{5D738F69-8243-46F6-884D-DDAF9E71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C4FD5CA0-6CB9-4F9C-AEB1-7AD270B3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sp>
        <p:nvSpPr>
          <p:cNvPr id="39949" name="AutoShape 13">
            <a:extLst>
              <a:ext uri="{FF2B5EF4-FFF2-40B4-BE49-F238E27FC236}">
                <a16:creationId xmlns:a16="http://schemas.microsoft.com/office/drawing/2014/main" id="{820A27EF-139F-47C8-B437-5E96A486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4242726"/>
            <a:ext cx="3816424" cy="435746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018C0C2F-1394-43BE-9B8C-78EB4BFF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4696945"/>
            <a:ext cx="3816424" cy="144463"/>
          </a:xfrm>
          <a:prstGeom prst="rect">
            <a:avLst/>
          </a:prstGeom>
          <a:solidFill>
            <a:srgbClr val="FF6600">
              <a:alpha val="3294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C4D9E988-D1BE-457E-A30C-769D9C1E6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4848116"/>
            <a:ext cx="3816424" cy="144462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7F14D9B8-6D3E-4EDB-B99A-0E50FD284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27049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588441-C27B-484C-8015-82EDB9C40B35}"/>
              </a:ext>
            </a:extLst>
          </p:cNvPr>
          <p:cNvSpPr txBox="1"/>
          <p:nvPr/>
        </p:nvSpPr>
        <p:spPr>
          <a:xfrm rot="2092307">
            <a:off x="10782892" y="441547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ARM64</a:t>
            </a:r>
            <a:endParaRPr lang="it-IT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BC1DD5-A42F-4600-9FD5-20916FE308B5}"/>
              </a:ext>
            </a:extLst>
          </p:cNvPr>
          <p:cNvGrpSpPr/>
          <p:nvPr/>
        </p:nvGrpSpPr>
        <p:grpSpPr>
          <a:xfrm>
            <a:off x="6070601" y="2997827"/>
            <a:ext cx="4893309" cy="1439161"/>
            <a:chOff x="6070601" y="2997827"/>
            <a:chExt cx="4893309" cy="1439161"/>
          </a:xfrm>
          <a:solidFill>
            <a:srgbClr val="777777">
              <a:alpha val="36078"/>
            </a:srgbClr>
          </a:solidFill>
        </p:grpSpPr>
        <p:sp>
          <p:nvSpPr>
            <p:cNvPr id="20" name="AutoShape 11">
              <a:extLst>
                <a:ext uri="{FF2B5EF4-FFF2-40B4-BE49-F238E27FC236}">
                  <a16:creationId xmlns:a16="http://schemas.microsoft.com/office/drawing/2014/main" id="{6228D702-4B72-4B92-AE5C-F1940A12B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3098" y="2997827"/>
              <a:ext cx="3960812" cy="1367277"/>
            </a:xfrm>
            <a:prstGeom prst="flowChartProcess">
              <a:avLst/>
            </a:prstGeom>
            <a:grp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3916815D-BCF8-432D-A1AE-C8DA1BDFD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1" y="4221088"/>
              <a:ext cx="936625" cy="215900"/>
            </a:xfrm>
            <a:prstGeom prst="rightArrow">
              <a:avLst>
                <a:gd name="adj1" fmla="val 27444"/>
                <a:gd name="adj2" fmla="val 142499"/>
              </a:avLst>
            </a:prstGeom>
            <a:grp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3" name="AutoShape 19">
            <a:extLst>
              <a:ext uri="{FF2B5EF4-FFF2-40B4-BE49-F238E27FC236}">
                <a16:creationId xmlns:a16="http://schemas.microsoft.com/office/drawing/2014/main" id="{8253D55A-1D9B-4CFF-9401-262D8B3F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2996952"/>
            <a:ext cx="3816424" cy="1224136"/>
          </a:xfrm>
          <a:prstGeom prst="flowChartProcess">
            <a:avLst/>
          </a:prstGeom>
          <a:solidFill>
            <a:srgbClr val="777777">
              <a:alpha val="38039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10168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5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5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5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52" grpId="0" animBg="1"/>
      <p:bldP spid="39953" grpId="0" animBg="1"/>
      <p:bldP spid="3995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26C9F403-3DE3-4BA0-8B20-5D082424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89934"/>
            <a:ext cx="5486400" cy="40934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4006b8: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4006c4: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4006c8: 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w0, #0x0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4006cc: 	b.ne    4006f8 &lt;_Z11allocapostoii+0x4c&gt;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4006d0: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4006d4: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4006d8: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4006dc: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w2,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4006e0:	</a:t>
            </a:r>
            <a:r>
              <a:rPr lang="it-IT" altLang="it-IT" sz="1000" dirty="0" err="1">
                <a:latin typeface="Courier New" panose="02070309020205020404" pitchFamily="49" charset="0"/>
              </a:rPr>
              <a:t>str</a:t>
            </a:r>
            <a:r>
              <a:rPr lang="it-IT" altLang="it-IT" sz="1000" dirty="0">
                <a:latin typeface="Courier New" panose="02070309020205020404" pitchFamily="49" charset="0"/>
              </a:rPr>
              <a:t>     w2,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4006e4: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4006e8: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4006ec: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4006f4: 	b       4006fc &lt;_Z11allocapostoii+0x50&gt;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4006f8: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w0, #0x0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#0x10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400700: 	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8F97D618-1CB0-4730-A671-544511BE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2493002"/>
            <a:ext cx="5486400" cy="40934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10:  </a:t>
            </a:r>
            <a:r>
              <a:rPr lang="it-IT" altLang="it-IT" sz="10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if (!posto[p])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4006b8: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4006bc: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4006c4: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4006c8: 	</a:t>
            </a:r>
            <a:r>
              <a:rPr lang="it-IT" altLang="it-IT" sz="1000" dirty="0" err="1">
                <a:latin typeface="Courier New" panose="02070309020205020404" pitchFamily="49" charset="0"/>
              </a:rPr>
              <a:t>cmp</a:t>
            </a:r>
            <a:r>
              <a:rPr lang="it-IT" altLang="it-IT" sz="1000" dirty="0">
                <a:latin typeface="Courier New" panose="02070309020205020404" pitchFamily="49" charset="0"/>
              </a:rPr>
              <a:t>     w0, #0x0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4006cc: 	b.ne    4006f8 &lt;_Z11allocapostoii+0x4c&gt;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posto[p] =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codiceutente</a:t>
            </a:r>
            <a:r>
              <a:rPr lang="it-IT" altLang="it-IT" sz="1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4006d0: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4006d4: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4006d8: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4006dc: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w2,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4006e0:	</a:t>
            </a:r>
            <a:r>
              <a:rPr lang="it-IT" altLang="it-IT" sz="1000" dirty="0" err="1">
                <a:latin typeface="Courier New" panose="02070309020205020404" pitchFamily="49" charset="0"/>
              </a:rPr>
              <a:t>str</a:t>
            </a:r>
            <a:r>
              <a:rPr lang="it-IT" altLang="it-IT" sz="1000" dirty="0">
                <a:latin typeface="Courier New" panose="02070309020205020404" pitchFamily="49" charset="0"/>
              </a:rPr>
              <a:t>     w2,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4006e4:	</a:t>
            </a:r>
            <a:r>
              <a:rPr lang="it-IT" altLang="it-IT" sz="1000" dirty="0" err="1">
                <a:latin typeface="Courier New" panose="02070309020205020404" pitchFamily="49" charset="0"/>
              </a:rPr>
              <a:t>adrp</a:t>
            </a:r>
            <a:r>
              <a:rPr lang="it-IT" altLang="it-IT" sz="1000" dirty="0">
                <a:latin typeface="Courier New" panose="02070309020205020404" pitchFamily="49" charset="0"/>
              </a:rPr>
              <a:t>    x0, 489000 &lt;_dl_main_map+0xc0&gt;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4006e8: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x0, x0, #0x9c0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4006ec: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ldrsw</a:t>
            </a:r>
            <a:r>
              <a:rPr lang="it-IT" altLang="it-IT" sz="1000" dirty="0">
                <a:latin typeface="Courier New" panose="02070309020205020404" pitchFamily="49" charset="0"/>
              </a:rPr>
              <a:t>   x1, [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4006f0: 	</a:t>
            </a:r>
            <a:r>
              <a:rPr lang="it-IT" altLang="it-IT" sz="1000" dirty="0" err="1">
                <a:latin typeface="Courier New" panose="02070309020205020404" pitchFamily="49" charset="0"/>
              </a:rPr>
              <a:t>ldr</a:t>
            </a:r>
            <a:r>
              <a:rPr lang="it-IT" altLang="it-IT" sz="1000" dirty="0">
                <a:latin typeface="Courier New" panose="02070309020205020404" pitchFamily="49" charset="0"/>
              </a:rPr>
              <a:t>     w0, [x0, x1, </a:t>
            </a:r>
            <a:r>
              <a:rPr lang="it-IT" altLang="it-IT" sz="1000" dirty="0" err="1">
                <a:latin typeface="Courier New" panose="02070309020205020404" pitchFamily="49" charset="0"/>
              </a:rPr>
              <a:t>lsl</a:t>
            </a:r>
            <a:r>
              <a:rPr lang="it-IT" altLang="it-IT" sz="1000" dirty="0">
                <a:latin typeface="Courier New" panose="02070309020205020404" pitchFamily="49" charset="0"/>
              </a:rPr>
              <a:t> #2]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4006f4: 	b       4006fc &lt;_Z11allocapostoii+0x50&gt;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      </a:t>
            </a:r>
            <a:r>
              <a:rPr lang="it-IT" altLang="it-IT" sz="1000" b="1" dirty="0" err="1">
                <a:latin typeface="Courier New" panose="02070309020205020404" pitchFamily="49" charset="0"/>
              </a:rPr>
              <a:t>return</a:t>
            </a:r>
            <a:r>
              <a:rPr lang="it-IT" altLang="it-IT" sz="1000" b="1" dirty="0">
                <a:latin typeface="Courier New" panose="02070309020205020404" pitchFamily="49" charset="0"/>
              </a:rPr>
              <a:t>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4006f8:	</a:t>
            </a:r>
            <a:r>
              <a:rPr lang="it-IT" altLang="it-IT" sz="1000" dirty="0" err="1">
                <a:latin typeface="Courier New" panose="02070309020205020404" pitchFamily="49" charset="0"/>
              </a:rPr>
              <a:t>mov</a:t>
            </a:r>
            <a:r>
              <a:rPr lang="it-IT" altLang="it-IT" sz="1000" dirty="0">
                <a:latin typeface="Courier New" panose="02070309020205020404" pitchFamily="49" charset="0"/>
              </a:rPr>
              <a:t>     w0, #0x0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4006fc: 	</a:t>
            </a:r>
            <a:r>
              <a:rPr lang="it-IT" altLang="it-IT" sz="1000" dirty="0" err="1">
                <a:latin typeface="Courier New" panose="02070309020205020404" pitchFamily="49" charset="0"/>
              </a:rPr>
              <a:t>add</a:t>
            </a:r>
            <a:r>
              <a:rPr lang="it-IT" altLang="it-IT" sz="1000" dirty="0">
                <a:latin typeface="Courier New" panose="02070309020205020404" pitchFamily="49" charset="0"/>
              </a:rPr>
              <a:t>    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</a:t>
            </a:r>
            <a:r>
              <a:rPr lang="it-IT" altLang="it-IT" sz="1000" dirty="0" err="1">
                <a:latin typeface="Courier New" panose="02070309020205020404" pitchFamily="49" charset="0"/>
              </a:rPr>
              <a:t>sp</a:t>
            </a:r>
            <a:r>
              <a:rPr lang="it-IT" altLang="it-IT" sz="1000" dirty="0">
                <a:latin typeface="Courier New" panose="02070309020205020404" pitchFamily="49" charset="0"/>
              </a:rPr>
              <a:t>, #0x10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>
                <a:latin typeface="Courier New" panose="02070309020205020404" pitchFamily="49" charset="0"/>
              </a:rPr>
              <a:t>  400700: 	</a:t>
            </a:r>
            <a:r>
              <a:rPr lang="it-IT" altLang="it-IT" sz="1000" dirty="0" err="1">
                <a:latin typeface="Courier New" panose="02070309020205020404" pitchFamily="49" charset="0"/>
              </a:rPr>
              <a:t>ret</a:t>
            </a:r>
            <a:endParaRPr lang="it-IT" altLang="it-IT" sz="1000" dirty="0">
              <a:latin typeface="Courier New" panose="02070309020205020404" pitchFamily="49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3329440-CFB0-4DF1-94D3-6212B2656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di inconsistenza - 2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08A1DED2-1265-4ECE-9D94-4F27C475E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1720851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allocaposto(3,27049)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F265F093-2A56-4BE3-99B4-2E37AF06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773238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allocaposto(3,11051)</a:t>
            </a:r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70479161-D351-4B92-89AE-A9BB38C5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700214"/>
            <a:ext cx="1009650" cy="50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A5821AC-B119-4FCD-AF88-CA10E868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26841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</a:rPr>
              <a:t>Posto 3</a:t>
            </a:r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2A3FDEC8-E4F8-4146-9750-BC2177553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27049</a:t>
            </a:r>
          </a:p>
        </p:txBody>
      </p:sp>
      <p:sp>
        <p:nvSpPr>
          <p:cNvPr id="41999" name="AutoShape 15">
            <a:extLst>
              <a:ext uri="{FF2B5EF4-FFF2-40B4-BE49-F238E27FC236}">
                <a16:creationId xmlns:a16="http://schemas.microsoft.com/office/drawing/2014/main" id="{F6B71F08-0FF8-4215-87B5-2A0BB511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098" y="4382823"/>
            <a:ext cx="3960812" cy="280989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0" name="Rectangle 16">
            <a:extLst>
              <a:ext uri="{FF2B5EF4-FFF2-40B4-BE49-F238E27FC236}">
                <a16:creationId xmlns:a16="http://schemas.microsoft.com/office/drawing/2014/main" id="{E9482234-8B09-480B-A7BB-8A08D013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098" y="4671185"/>
            <a:ext cx="3960812" cy="144463"/>
          </a:xfrm>
          <a:prstGeom prst="rect">
            <a:avLst/>
          </a:prstGeom>
          <a:solidFill>
            <a:srgbClr val="FF6600">
              <a:alpha val="3294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1" name="AutoShape 17">
            <a:extLst>
              <a:ext uri="{FF2B5EF4-FFF2-40B4-BE49-F238E27FC236}">
                <a16:creationId xmlns:a16="http://schemas.microsoft.com/office/drawing/2014/main" id="{8A6F39EC-05BE-4143-A17F-F7916F98A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098" y="4823021"/>
            <a:ext cx="3960812" cy="144462"/>
          </a:xfrm>
          <a:prstGeom prst="flowChartProcess">
            <a:avLst/>
          </a:prstGeom>
          <a:solidFill>
            <a:srgbClr val="FFFF99">
              <a:alpha val="43137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2004" name="Rectangle 20">
            <a:extLst>
              <a:ext uri="{FF2B5EF4-FFF2-40B4-BE49-F238E27FC236}">
                <a16:creationId xmlns:a16="http://schemas.microsoft.com/office/drawing/2014/main" id="{F89F20BC-F89C-4B9A-820E-9568414ED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1773238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11051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636A18-042B-4135-A35E-71A0878949F7}"/>
              </a:ext>
            </a:extLst>
          </p:cNvPr>
          <p:cNvSpPr txBox="1"/>
          <p:nvPr/>
        </p:nvSpPr>
        <p:spPr>
          <a:xfrm rot="2092307">
            <a:off x="10782892" y="441547"/>
            <a:ext cx="11849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Assembly</a:t>
            </a:r>
          </a:p>
          <a:p>
            <a:pPr algn="ctr"/>
            <a:r>
              <a:rPr lang="en-US" dirty="0"/>
              <a:t>ARM64</a:t>
            </a:r>
            <a:endParaRPr lang="it-IT" dirty="0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4BB5B6C5-FA41-43AA-BF93-C78C5A9E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4242726"/>
            <a:ext cx="3816424" cy="435746"/>
          </a:xfrm>
          <a:prstGeom prst="flowChartProcess">
            <a:avLst/>
          </a:prstGeom>
          <a:solidFill>
            <a:srgbClr val="777777">
              <a:alpha val="36863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88EDA58-433C-48D9-8293-D31BBE221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4696945"/>
            <a:ext cx="3816424" cy="144463"/>
          </a:xfrm>
          <a:prstGeom prst="rect">
            <a:avLst/>
          </a:prstGeom>
          <a:solidFill>
            <a:srgbClr val="777777">
              <a:alpha val="36863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22" name="AutoShape 17">
            <a:extLst>
              <a:ext uri="{FF2B5EF4-FFF2-40B4-BE49-F238E27FC236}">
                <a16:creationId xmlns:a16="http://schemas.microsoft.com/office/drawing/2014/main" id="{D25E3C95-F7E0-4812-BE06-3561CFC1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4848116"/>
            <a:ext cx="3816424" cy="144462"/>
          </a:xfrm>
          <a:prstGeom prst="flowChartProcess">
            <a:avLst/>
          </a:prstGeom>
          <a:solidFill>
            <a:srgbClr val="777777">
              <a:alpha val="36863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id="{E58767C7-FB4E-447D-BAB0-03CD5DE1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098" y="2997827"/>
            <a:ext cx="3960812" cy="1367277"/>
          </a:xfrm>
          <a:prstGeom prst="flowChartProcess">
            <a:avLst/>
          </a:prstGeom>
          <a:solidFill>
            <a:srgbClr val="777777">
              <a:alpha val="36078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2FC4ECEC-1531-41E8-8A4B-76DFE794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2996952"/>
            <a:ext cx="3816424" cy="1224136"/>
          </a:xfrm>
          <a:prstGeom prst="flowChartProcess">
            <a:avLst/>
          </a:prstGeom>
          <a:solidFill>
            <a:srgbClr val="777777">
              <a:alpha val="38039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7" name="AutoShape 25">
            <a:extLst>
              <a:ext uri="{FF2B5EF4-FFF2-40B4-BE49-F238E27FC236}">
                <a16:creationId xmlns:a16="http://schemas.microsoft.com/office/drawing/2014/main" id="{D6700AAF-30D7-4540-8FF0-1C61A38A2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82" y="4824482"/>
            <a:ext cx="936625" cy="215900"/>
          </a:xfrm>
          <a:prstGeom prst="rightArrow">
            <a:avLst>
              <a:gd name="adj1" fmla="val 27444"/>
              <a:gd name="adj2" fmla="val 142499"/>
            </a:avLst>
          </a:prstGeom>
          <a:solidFill>
            <a:srgbClr val="777777">
              <a:alpha val="36863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37737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41999" grpId="0" animBg="1"/>
      <p:bldP spid="42000" grpId="0" animBg="1"/>
      <p:bldP spid="42001" grpId="0" animBg="1"/>
      <p:bldP spid="4200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1C1-4D94-46FA-A2F3-B7345623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Voglio</a:t>
            </a:r>
            <a:r>
              <a:rPr lang="en-US" dirty="0"/>
              <a:t> </a:t>
            </a:r>
            <a:r>
              <a:rPr lang="en-US" dirty="0" err="1"/>
              <a:t>vedere</a:t>
            </a:r>
            <a:r>
              <a:rPr lang="en-US" dirty="0"/>
              <a:t> il </a:t>
            </a:r>
            <a:r>
              <a:rPr lang="en-US" dirty="0" err="1"/>
              <a:t>codice</a:t>
            </a:r>
            <a:r>
              <a:rPr lang="en-US" dirty="0"/>
              <a:t> misto </a:t>
            </a:r>
            <a:r>
              <a:rPr lang="en-US" dirty="0" err="1"/>
              <a:t>anche</a:t>
            </a:r>
            <a:r>
              <a:rPr lang="en-US" dirty="0"/>
              <a:t> io!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C3213-7F43-4E84-BA0F-5CCD5AA46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–g 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miosorgente.cpp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–S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miobinario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br>
              <a:rPr lang="en-US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Per </a:t>
            </a:r>
            <a:r>
              <a:rPr lang="en-US" b="1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aarch64 </a:t>
            </a:r>
            <a:r>
              <a:rPr lang="en-US" dirty="0" err="1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usare</a:t>
            </a:r>
            <a:r>
              <a:rPr lang="en-US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l’accoppiata</a:t>
            </a:r>
            <a:r>
              <a:rPr lang="en-US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aarch64-linux-gnu-gcc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aarch64-linux-gnu-objdump</a:t>
            </a:r>
          </a:p>
          <a:p>
            <a:pPr marL="0" indent="0">
              <a:buNone/>
            </a:pP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04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123E-8970-4B61-BD5B-678F8771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B0B6-4917-489A-BFDF-CAB1DD8FF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Situazione</a:t>
            </a:r>
            <a:r>
              <a:rPr lang="en-US" dirty="0"/>
              <a:t> in cui due o </a:t>
            </a:r>
            <a:r>
              <a:rPr lang="en-US" dirty="0" err="1"/>
              <a:t>più</a:t>
            </a:r>
            <a:r>
              <a:rPr lang="en-US" dirty="0"/>
              <a:t> thread “</a:t>
            </a:r>
            <a:r>
              <a:rPr lang="en-US" dirty="0" err="1"/>
              <a:t>competono</a:t>
            </a:r>
            <a:r>
              <a:rPr lang="en-US" dirty="0"/>
              <a:t>” senza </a:t>
            </a:r>
            <a:r>
              <a:rPr lang="en-US" dirty="0" err="1"/>
              <a:t>controllo</a:t>
            </a:r>
            <a:r>
              <a:rPr lang="en-US" dirty="0"/>
              <a:t> o </a:t>
            </a:r>
            <a:r>
              <a:rPr lang="en-US" dirty="0" err="1"/>
              <a:t>disciplina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modificare</a:t>
            </a:r>
            <a:r>
              <a:rPr lang="en-US" dirty="0"/>
              <a:t> o </a:t>
            </a:r>
            <a:r>
              <a:rPr lang="en-US" dirty="0" err="1"/>
              <a:t>leggere</a:t>
            </a:r>
            <a:r>
              <a:rPr lang="en-US" dirty="0"/>
              <a:t> </a:t>
            </a:r>
            <a:r>
              <a:rPr lang="en-US" dirty="0" err="1"/>
              <a:t>contemporaneamente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stessi</a:t>
            </a:r>
            <a:r>
              <a:rPr lang="en-US" dirty="0"/>
              <a:t> </a:t>
            </a:r>
            <a:r>
              <a:rPr lang="en-US" dirty="0" err="1"/>
              <a:t>dati</a:t>
            </a:r>
            <a:endParaRPr lang="en-US" dirty="0"/>
          </a:p>
          <a:p>
            <a:pPr lvl="1"/>
            <a:r>
              <a:rPr lang="en-US" dirty="0"/>
              <a:t>RISULTATI IMPREDICIBILI</a:t>
            </a:r>
          </a:p>
          <a:p>
            <a:r>
              <a:rPr lang="en-US" dirty="0"/>
              <a:t>Un software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consente</a:t>
            </a:r>
            <a:r>
              <a:rPr lang="en-US" dirty="0"/>
              <a:t> race condition </a:t>
            </a:r>
            <a:r>
              <a:rPr lang="en-US" dirty="0" err="1"/>
              <a:t>incontrollate</a:t>
            </a:r>
            <a:r>
              <a:rPr lang="en-US" dirty="0"/>
              <a:t> non è “Thread-safe”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694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>
            <a:extLst>
              <a:ext uri="{FF2B5EF4-FFF2-40B4-BE49-F238E27FC236}">
                <a16:creationId xmlns:a16="http://schemas.microsoft.com/office/drawing/2014/main" id="{23FBFD4B-024B-49C2-8246-9688B1471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Esempi di race condition</a:t>
            </a:r>
          </a:p>
        </p:txBody>
      </p:sp>
      <p:sp>
        <p:nvSpPr>
          <p:cNvPr id="49155" name="Segnaposto contenuto 2">
            <a:extLst>
              <a:ext uri="{FF2B5EF4-FFF2-40B4-BE49-F238E27FC236}">
                <a16:creationId xmlns:a16="http://schemas.microsoft.com/office/drawing/2014/main" id="{48CB2D12-8986-40A2-A9F8-38EDCB8A3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alt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bonifico</a:t>
            </a:r>
            <a:r>
              <a:rPr lang="en-US" alt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(A : </a:t>
            </a:r>
            <a:r>
              <a:rPr lang="en-US" alt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conto</a:t>
            </a:r>
            <a:r>
              <a:rPr lang="en-US" alt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B : </a:t>
            </a:r>
            <a:r>
              <a:rPr lang="en-US" alt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conto</a:t>
            </a:r>
            <a:r>
              <a:rPr lang="en-US" alt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s : int):</a:t>
            </a:r>
          </a:p>
          <a:p>
            <a:pPr marL="0" indent="0">
              <a:buNone/>
            </a:pPr>
            <a:endParaRPr lang="en-US" altLang="it-IT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A.saldo</a:t>
            </a: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+= s</a:t>
            </a:r>
          </a:p>
          <a:p>
            <a:pPr marL="45720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B.saldo</a:t>
            </a: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-= s</a:t>
            </a:r>
          </a:p>
          <a:p>
            <a:pPr marL="0" indent="0">
              <a:buNone/>
            </a:pPr>
            <a:endParaRPr lang="it-IT" alt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338DA138-F104-4AA6-B446-4D1AF1E0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603376"/>
            <a:ext cx="83010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olo 3">
            <a:extLst>
              <a:ext uri="{FF2B5EF4-FFF2-40B4-BE49-F238E27FC236}">
                <a16:creationId xmlns:a16="http://schemas.microsoft.com/office/drawing/2014/main" id="{9B26F346-9957-4700-8D6E-B3D936C70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RARO? Seriamente, RARO?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BE3E06AD-7982-48F8-89EA-CF8632FE2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068639"/>
            <a:ext cx="25304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BF53BA28-13F0-4250-ACA8-9F8F4361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4" y="3992563"/>
            <a:ext cx="255428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>
            <a:extLst>
              <a:ext uri="{FF2B5EF4-FFF2-40B4-BE49-F238E27FC236}">
                <a16:creationId xmlns:a16="http://schemas.microsoft.com/office/drawing/2014/main" id="{0ACA4550-3C77-49DD-894A-80A2246A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141664"/>
            <a:ext cx="24050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>
            <a:extLst>
              <a:ext uri="{FF2B5EF4-FFF2-40B4-BE49-F238E27FC236}">
                <a16:creationId xmlns:a16="http://schemas.microsoft.com/office/drawing/2014/main" id="{6AFD7D38-3712-4118-A523-238DDB26D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03" name="Segnaposto contenuto 2">
            <a:extLst>
              <a:ext uri="{FF2B5EF4-FFF2-40B4-BE49-F238E27FC236}">
                <a16:creationId xmlns:a16="http://schemas.microsoft.com/office/drawing/2014/main" id="{88438A53-0EA0-4F03-BF12-6B94F5564F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04" name="Picture 8">
            <a:extLst>
              <a:ext uri="{FF2B5EF4-FFF2-40B4-BE49-F238E27FC236}">
                <a16:creationId xmlns:a16="http://schemas.microsoft.com/office/drawing/2014/main" id="{3AC67952-3FB4-4143-BCC7-6CE4C548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1557338"/>
            <a:ext cx="3597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>
            <a:extLst>
              <a:ext uri="{FF2B5EF4-FFF2-40B4-BE49-F238E27FC236}">
                <a16:creationId xmlns:a16="http://schemas.microsoft.com/office/drawing/2014/main" id="{1C926200-F621-4991-BCCB-D794528C2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2227" name="Segnaposto contenuto 2">
            <a:extLst>
              <a:ext uri="{FF2B5EF4-FFF2-40B4-BE49-F238E27FC236}">
                <a16:creationId xmlns:a16="http://schemas.microsoft.com/office/drawing/2014/main" id="{068DDFD6-39FE-49CF-8EC6-2E40BAEA7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82EDC4EA-B177-407B-A030-74A7F9EA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188914"/>
            <a:ext cx="382746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>
            <a:extLst>
              <a:ext uri="{FF2B5EF4-FFF2-40B4-BE49-F238E27FC236}">
                <a16:creationId xmlns:a16="http://schemas.microsoft.com/office/drawing/2014/main" id="{6A64AB12-B4BA-49B0-ACFF-49A940FBB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Paradosso del compleanno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D2F9CE-4237-40FB-A104-87A85BC61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Sito web con N oggetti distinti disponibili</a:t>
            </a:r>
          </a:p>
          <a:p>
            <a:pPr>
              <a:defRPr/>
            </a:pPr>
            <a:r>
              <a:rPr lang="it-IT" dirty="0"/>
              <a:t>Utenti online in contemporanea necessari ad avere P di conflitto &gt;50% = SQRT(N)</a:t>
            </a:r>
          </a:p>
          <a:p>
            <a:pPr>
              <a:defRPr/>
            </a:pPr>
            <a:r>
              <a:rPr lang="it-IT" dirty="0"/>
              <a:t>Esempio: 365 oggetti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23 persone</a:t>
            </a:r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CDC38BB0-3A0E-476E-BE16-5C4D0B09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484314"/>
            <a:ext cx="2857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>
            <a:extLst>
              <a:ext uri="{FF2B5EF4-FFF2-40B4-BE49-F238E27FC236}">
                <a16:creationId xmlns:a16="http://schemas.microsoft.com/office/drawing/2014/main" id="{7604A87B-7C8E-4ED7-9BB1-D5C69FFC3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Costrutti di sincronizzazione storici</a:t>
            </a:r>
          </a:p>
        </p:txBody>
      </p:sp>
      <p:sp>
        <p:nvSpPr>
          <p:cNvPr id="54275" name="Segnaposto contenuto 2">
            <a:extLst>
              <a:ext uri="{FF2B5EF4-FFF2-40B4-BE49-F238E27FC236}">
                <a16:creationId xmlns:a16="http://schemas.microsoft.com/office/drawing/2014/main" id="{0231E3BF-5122-40EC-9379-2515F3B1F6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  <a:p>
            <a:r>
              <a:rPr lang="it-IT" altLang="it-IT"/>
              <a:t>Spinlock</a:t>
            </a:r>
          </a:p>
          <a:p>
            <a:r>
              <a:rPr lang="it-IT" altLang="it-IT"/>
              <a:t>Test &amp; Set</a:t>
            </a:r>
          </a:p>
          <a:p>
            <a:r>
              <a:rPr lang="it-IT" altLang="it-IT"/>
              <a:t>Monitor</a:t>
            </a:r>
          </a:p>
          <a:p>
            <a:r>
              <a:rPr lang="it-IT" altLang="it-IT"/>
              <a:t>Semafori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0622-FBFA-4118-9230-2904A98E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C2D0-E4B4-42ED-8C6A-46EE5223C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BBDDF-0364-45DC-A3EA-9CA5A96B3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r="388"/>
          <a:stretch/>
        </p:blipFill>
        <p:spPr>
          <a:xfrm>
            <a:off x="47328" y="0"/>
            <a:ext cx="12097344" cy="6741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E41A29-70F1-4A35-8B61-E643BAB94B55}"/>
              </a:ext>
            </a:extLst>
          </p:cNvPr>
          <p:cNvSpPr txBox="1"/>
          <p:nvPr/>
        </p:nvSpPr>
        <p:spPr>
          <a:xfrm>
            <a:off x="0" y="6555850"/>
            <a:ext cx="3215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of prof. Mario </a:t>
            </a:r>
            <a:r>
              <a:rPr lang="en-US" sz="1200" dirty="0" err="1"/>
              <a:t>Alviano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998546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>
            <a:extLst>
              <a:ext uri="{FF2B5EF4-FFF2-40B4-BE49-F238E27FC236}">
                <a16:creationId xmlns:a16="http://schemas.microsoft.com/office/drawing/2014/main" id="{198BD383-567D-41DF-A85D-EDD794037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624638" cy="1143000"/>
          </a:xfrm>
        </p:spPr>
        <p:txBody>
          <a:bodyPr/>
          <a:lstStyle/>
          <a:p>
            <a:pPr algn="l"/>
            <a:r>
              <a:rPr lang="it-IT" altLang="it-IT" sz="4000"/>
              <a:t>Lock e blocchi synchronized</a:t>
            </a:r>
          </a:p>
        </p:txBody>
      </p:sp>
      <p:sp>
        <p:nvSpPr>
          <p:cNvPr id="55299" name="Segnaposto contenuto 2">
            <a:extLst>
              <a:ext uri="{FF2B5EF4-FFF2-40B4-BE49-F238E27FC236}">
                <a16:creationId xmlns:a16="http://schemas.microsoft.com/office/drawing/2014/main" id="{A3F99166-D428-4DE8-B5F9-F8FAB53D2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1417638"/>
            <a:ext cx="11449272" cy="4747665"/>
          </a:xfrm>
        </p:spPr>
        <p:txBody>
          <a:bodyPr/>
          <a:lstStyle/>
          <a:p>
            <a:pPr>
              <a:buFontTx/>
              <a:buAutoNum type="arabicPeriod"/>
            </a:pPr>
            <a:endParaRPr lang="it-IT" altLang="it-IT" sz="2000" dirty="0"/>
          </a:p>
          <a:p>
            <a:pPr>
              <a:buFontTx/>
              <a:buAutoNum type="arabicPeriod"/>
            </a:pPr>
            <a:r>
              <a:rPr lang="it-IT" altLang="it-IT" sz="2000" dirty="0"/>
              <a:t>Un lock può essere posseduto da un </a:t>
            </a:r>
            <a:r>
              <a:rPr lang="it-IT" altLang="it-IT" sz="2000" dirty="0" err="1"/>
              <a:t>thread</a:t>
            </a:r>
            <a:r>
              <a:rPr lang="it-IT" altLang="it-IT" sz="2000" dirty="0"/>
              <a:t> alla volta.</a:t>
            </a:r>
          </a:p>
          <a:p>
            <a:pPr>
              <a:buFontTx/>
              <a:buAutoNum type="arabicPeriod"/>
            </a:pPr>
            <a:r>
              <a:rPr lang="it-IT" altLang="it-IT" sz="2000" dirty="0"/>
              <a:t>Ogni lock può essere </a:t>
            </a:r>
            <a:r>
              <a:rPr lang="it-IT" altLang="it-IT" sz="2000" i="1" dirty="0"/>
              <a:t>occupato </a:t>
            </a:r>
            <a:r>
              <a:rPr lang="it-IT" altLang="it-IT" sz="2000" dirty="0"/>
              <a:t>o </a:t>
            </a:r>
            <a:r>
              <a:rPr lang="it-IT" altLang="it-IT" sz="2000" i="1" dirty="0"/>
              <a:t>libero.</a:t>
            </a:r>
            <a:endParaRPr lang="it-IT" altLang="it-IT" sz="2000" dirty="0"/>
          </a:p>
          <a:p>
            <a:pPr>
              <a:buFontTx/>
              <a:buAutoNum type="arabicPeriod"/>
            </a:pPr>
            <a:r>
              <a:rPr lang="it-IT" altLang="it-IT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acquire</a:t>
            </a:r>
            <a:r>
              <a:rPr lang="it-IT" altLang="it-I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it-IT" altLang="it-IT" sz="2000" dirty="0"/>
              <a:t>: se il lock è libero, acquisisce il lock e lo marca come </a:t>
            </a:r>
            <a:r>
              <a:rPr lang="it-IT" altLang="it-IT" sz="2000" i="1" dirty="0"/>
              <a:t>occupato</a:t>
            </a:r>
            <a:r>
              <a:rPr lang="it-IT" altLang="it-IT" sz="2000" dirty="0"/>
              <a:t>. Se un </a:t>
            </a:r>
            <a:r>
              <a:rPr lang="it-IT" altLang="it-IT" sz="2000" dirty="0" err="1"/>
              <a:t>thread</a:t>
            </a:r>
            <a:r>
              <a:rPr lang="it-IT" altLang="it-IT" sz="2000" dirty="0"/>
              <a:t> T cerca di prendere il possesso di un lock già </a:t>
            </a:r>
            <a:r>
              <a:rPr lang="it-IT" altLang="it-IT" sz="2000" i="1" dirty="0"/>
              <a:t>occupato</a:t>
            </a:r>
            <a:r>
              <a:rPr lang="it-IT" altLang="it-IT" sz="2000" dirty="0"/>
              <a:t>, T viene posto in stato di </a:t>
            </a:r>
            <a:r>
              <a:rPr lang="it-IT" altLang="it-IT" sz="2000" dirty="0" err="1"/>
              <a:t>Wait</a:t>
            </a:r>
            <a:r>
              <a:rPr lang="it-IT" altLang="it-IT" sz="2000" dirty="0"/>
              <a:t>.</a:t>
            </a:r>
          </a:p>
          <a:p>
            <a:pPr>
              <a:buFontTx/>
              <a:buAutoNum type="arabicPeriod"/>
            </a:pPr>
            <a:r>
              <a:rPr lang="it-IT" altLang="it-I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release()</a:t>
            </a:r>
            <a:r>
              <a:rPr lang="it-IT" altLang="it-IT" sz="2000" dirty="0"/>
              <a:t>: quando un lock viene liberato, uno tra i </a:t>
            </a:r>
            <a:r>
              <a:rPr lang="it-IT" altLang="it-IT" sz="2000" dirty="0" err="1"/>
              <a:t>thread</a:t>
            </a:r>
            <a:r>
              <a:rPr lang="it-IT" altLang="it-IT" sz="2000" dirty="0"/>
              <a:t> in </a:t>
            </a:r>
            <a:r>
              <a:rPr lang="it-IT" altLang="it-IT" sz="2000" dirty="0" err="1"/>
              <a:t>Wait</a:t>
            </a:r>
            <a:r>
              <a:rPr lang="it-IT" altLang="it-IT" sz="2000" dirty="0"/>
              <a:t> sullo stesso lock viene svegliato e posto in stato di «ready» (prenderà </a:t>
            </a:r>
            <a:r>
              <a:rPr lang="it-IT" altLang="it-IT" sz="2000" i="1" dirty="0"/>
              <a:t>probabilmente</a:t>
            </a:r>
            <a:r>
              <a:rPr lang="it-IT" altLang="it-IT" sz="2000" dirty="0"/>
              <a:t> il possesso del lock); </a:t>
            </a:r>
            <a:r>
              <a:rPr lang="it-IT" altLang="it-IT" sz="2000" b="1" dirty="0"/>
              <a:t>non è garantito che l’ordine di risveglio sia FIFO a meno che l’implementazione del lock non sia esplicitamente di tipo </a:t>
            </a:r>
            <a:r>
              <a:rPr lang="it-IT" altLang="it-IT" sz="2000" b="1" i="1" dirty="0"/>
              <a:t>fair (es. </a:t>
            </a:r>
            <a:r>
              <a:rPr lang="it-IT" altLang="it-IT" sz="2000" b="1" i="1" dirty="0" err="1"/>
              <a:t>FairLock</a:t>
            </a:r>
            <a:r>
              <a:rPr lang="it-IT" altLang="it-IT" sz="2000" b="1" i="1" dirty="0"/>
              <a:t> di Java)</a:t>
            </a:r>
            <a:r>
              <a:rPr lang="it-IT" altLang="it-IT" sz="2000" b="1" dirty="0"/>
              <a:t>.</a:t>
            </a:r>
            <a:endParaRPr lang="it-IT" altLang="it-IT" sz="2000" dirty="0"/>
          </a:p>
          <a:p>
            <a:pPr>
              <a:buFontTx/>
              <a:buAutoNum type="arabicPeriod"/>
            </a:pPr>
            <a:r>
              <a:rPr lang="it-IT" altLang="it-IT" sz="2000" dirty="0"/>
              <a:t>Lock rientrante: un </a:t>
            </a:r>
            <a:r>
              <a:rPr lang="it-IT" altLang="it-IT" sz="2000" dirty="0" err="1"/>
              <a:t>thread</a:t>
            </a:r>
            <a:r>
              <a:rPr lang="it-IT" altLang="it-IT" sz="2000" dirty="0"/>
              <a:t> che possiede un lock </a:t>
            </a:r>
            <a:r>
              <a:rPr lang="it-IT" altLang="it-IT" sz="2000" i="1" dirty="0"/>
              <a:t>rientrante</a:t>
            </a:r>
            <a:r>
              <a:rPr lang="it-IT" altLang="it-IT" sz="2000" dirty="0"/>
              <a:t> può riacquisirlo quante volte vuole senza bloccarsi (e cioè può invocare </a:t>
            </a:r>
            <a:r>
              <a:rPr lang="it-IT" altLang="it-IT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acquire</a:t>
            </a:r>
            <a:r>
              <a:rPr lang="it-IT" altLang="it-I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it-IT" altLang="it-IT" sz="2000" dirty="0"/>
              <a:t>tante volte di fila).</a:t>
            </a:r>
          </a:p>
          <a:p>
            <a:pPr>
              <a:buFontTx/>
              <a:buAutoNum type="arabicPeriod"/>
            </a:pPr>
            <a:r>
              <a:rPr lang="it-IT" altLang="it-IT" sz="2000" dirty="0"/>
              <a:t>Lock </a:t>
            </a:r>
            <a:r>
              <a:rPr lang="it-IT" altLang="it-IT" sz="2000" i="1" dirty="0"/>
              <a:t>non rientrante</a:t>
            </a:r>
            <a:r>
              <a:rPr lang="it-IT" altLang="it-IT" sz="2000" dirty="0"/>
              <a:t>: un </a:t>
            </a:r>
            <a:r>
              <a:rPr lang="it-IT" altLang="it-IT" sz="2000" dirty="0" err="1"/>
              <a:t>thread</a:t>
            </a:r>
            <a:r>
              <a:rPr lang="it-IT" altLang="it-IT" sz="2000" dirty="0"/>
              <a:t> che possiede un lock entra in ciclo di attesa infinito se prova ad acquisire un lock che già possiede (e cioè se invoca </a:t>
            </a:r>
            <a:r>
              <a:rPr lang="it-IT" altLang="it-IT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acquire</a:t>
            </a:r>
            <a:r>
              <a:rPr lang="it-IT" altLang="it-I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it-IT" altLang="it-IT" sz="2000" dirty="0"/>
              <a:t>due volte di fila).</a:t>
            </a:r>
          </a:p>
          <a:p>
            <a:pPr>
              <a:buFontTx/>
              <a:buAutoNum type="arabicPeriod"/>
            </a:pPr>
            <a:r>
              <a:rPr lang="it-IT" altLang="it-IT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(Java) Ogni ISTANZA di classe possiede un UNICO lock nascosto usabile facendo uso di metodi </a:t>
            </a:r>
            <a:r>
              <a:rPr lang="it-IT" altLang="it-IT" sz="20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synchronized</a:t>
            </a:r>
            <a:r>
              <a:rPr lang="it-IT" altLang="it-IT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o blocchi </a:t>
            </a:r>
            <a:r>
              <a:rPr lang="it-IT" altLang="it-IT" sz="20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synchronized</a:t>
            </a:r>
            <a:r>
              <a:rPr lang="it-IT" altLang="it-IT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; </a:t>
            </a:r>
          </a:p>
          <a:p>
            <a:pPr>
              <a:buFontTx/>
              <a:buAutoNum type="arabicPeriod"/>
            </a:pPr>
            <a:endParaRPr lang="it-IT" altLang="it-IT" sz="2000" dirty="0"/>
          </a:p>
          <a:p>
            <a:pPr>
              <a:buFontTx/>
              <a:buAutoNum type="arabicPeriod"/>
            </a:pPr>
            <a:endParaRPr lang="it-IT" altLang="it-IT" sz="2000" dirty="0"/>
          </a:p>
        </p:txBody>
      </p:sp>
      <p:sp>
        <p:nvSpPr>
          <p:cNvPr id="55300" name="AutoShape 2" descr="data:image/jpeg;base64,/9j/4AAQSkZJRgABAQAAAQABAAD/2wCEAAkGBhQSERUUExQWFRUUGBcXGBcYFxcbHhgYHhocFxgaGhocHSYgHhwkGhgXHzAgIycqLCwsHB4xNTAqNScrLCkBCQoKDgwOFw8PGiwcHBwpKSwpKSksLCkpKSkpKSksKSkpKSwpKSksLCkpKSkpKSkpLCwsLCwsLCwpKSwsLCksKf/AABEIAOQAwAMBIgACEQEDEQH/xAAbAAACAwEBAQAAAAAAAAAAAAADBAECBQAGB//EAD0QAAIBAwIEBAMGBAYCAgMAAAECEQADIRIxBAVBURMiYXEygZEGQqGxwfAUI1LhYnKCktHxFTMWoiRUsv/EABgBAQEBAQEAAAAAAAAAAAAAAAABAgME/8QAHxEBAAMAAgMBAQEAAAAAAAAAAAECESExEkFREwNx/9oADAMBAAIRAxEAPwD5WKtp9asqwCRneutnuPczWNPKFJqdVFLqf7AZ9qoyTTVi0KTUFvSuYRUCq04tQ/EIz2q7SKE1GZO8dbGlWB6VPLRMztj9aiydVoqdx+xVuX4UmJk1FM3L2D1k/wBv0rLd5NOXx8sUkVqw06a6oqDVE1xaoFQxoiQ1SDVCKsnrVZXFBbvRGoXSpCyutdVgBEzRUtrBnPz2qTLOwCKtRlHsPU1DcOcxn1pq7EpW4YkbTPqDVNercZOPnStxyTkzU27hFMYw4QBGwjt+O9E3ONuk0iLpG/41e3xRqYmG2UgTH/FBeOlSt9ffbfb6VKmem1IbrP0AtUapNH8H0P5VZbG+KrathoPp1o7cRpgAf90LfaP3+FMtb6VAPiz5JpAXSelPcQu3oTQbhJ71TSxY1M0ylnpHyoVy3nGKpqiiasPQmuCZ6z2rmY+s0RJ+tV0z6VItnoaYZAMZ9THX09KakyAXB6fv0q4VY229O3tUqQfLtj3qt048sgHp/asucysrqPSOkHbPT6ZqP4ic7469e35UvO81a7xLHr6bDH9quGLXuIqbVw59v3NAjuMd/wC1anDckcqTjDRgj+kNPbMis2tFexlBjUraMT3qNB7GiLaciACRvAB261tvATNGs2CxCgFixgAAkk9gBmfatbkH2bucQ22i2vxORgdgAN29PrAr3HLuFt8Munh00kiGuGDcb3b7o/wrA96Dy3B/Ya9vdKWPRvM/+xZg+5FavD/ZCwnxPeuH0CWx9fOa2dPciaNbcbCKhjHP2e4bY27o9RdB/wD6Q0rd+x1pvguunpcQMPmVIP8A9a9LcXvVHtAxTVeM4r7JXrQLCLqD4mtHVpHUlcMo9SI9aTvWScivf6SpDDcdQSCPpmluYcvS/mFs3P61nSx/xp0/zL9DQiXg3tzv9e1SbW4XHocfhmnuN4V7Dlbiww3GIIP3gdiD0IqzWVYAp5s7BTnE9ImP36NxcIHg8dM+p39Pxqi8HMn/AINPWbqkATA37x+4G1eh5PyAFBcu/AcoowX9Z+6nrEnp3pE6k8PO8u+zT8Qf5YaBvcMBVPqcR7b1tcN9hrKx4t57h/ptgKP97Sfovzr0jktAwEX4VGFHsK4WxtVRlLyDhFwvDz/ia5dJ/Bh+VWbktj/9e2R7vP11TWqtuqgSKiMG99lOFaSBdsk/0kXB/taD/wDasbjvsFfAJsOt8dVHlf8A2H4v9JJr2jLUBBRXyS8HU6GBBUwQQQQexBzPpV7Fhtehhkbg49c19Q5ly63xMeMPMvw3gPOsbT/WoP3W+RFeP5vyd7VyHA1LLK6zDqTuO6mY7qd6zac6Znhj8Ry8rcUZ0sQJIj5ESc+oxWqLmlioGkQojbp09INU4W2WWASdYhV6j/jNKo5LAgkEds/QR615t8+JZ5mDCcHr1G2rkKCxYxsPbApjkvLmvvoBKoBLvvA/VjsBP60hbunYDfcAE+pnvmvdcp4M2rQSIY+Z/c7D/SMfWvS9U2yDKqICIAqKIUD8ST1J3JOSasLce9XRalhWnJj864dEVrmgNccoi6gDBPlG/TrRrH2csAeZAzHcnqflgfKi804LxbZUHSwIZT2YGRVuC4u6Tpe1pI3YOpX5D4vlVQjwvNVt+Ijsx0PpHlJ0rgLqKiAN9+1aHE81t2zDEkgSQoJgdzGw39aQ4jhHKcUmn/2ElCCPNIVQI6ZFHvcEy3C3hJdDKgyVlWURuw+E49cUwaVt1dQykEMJBHUVVrdEQAADb0G3tVjUCXG8vW+ngudJz4b/ANDHoe6E7jpvvv43iOIu2XKOpBBKsCBMDykSOkjp6717m9bmvP8A254U/wAviAJ1jQ4z/wCxfve7JB9SrUluk+pB+zXLReJuXBNtTkY87fdTaYjJ9B616m9LzJIJxIgEdBGIEClOV8EbdpEgSBLf5zlvp8Pypu64VSWMAbntSIxme3meRXrt1uIV+KuDwbhRY8MYE5Mr6VHPlZbfBnxGZjdsqzBjDg5JjYgkTSXJhwxfim4hB57rFC9t50Gcg6cUzz/ig1vhdKsFW8jAFWLeEnl1kRIB9c1Uel47mVu0JuMFG/U46mACY9dqE3OLOpF8RZuQUEzqB2IivP8AEXgvG3vGa6tu8iC2UDQyxlTCk9TjH5U1zvlY/g1NlWU8MRctBp1AA5G5ORmPag2BzC2Xa2HGpMsM+UbycQPrVeH5rZdmCupKDUwyIX+rIAK+oxWPzzhLrcDdYK3iXSruo3CSPJ/pQAR/mpnllyw7i+DddgmkvcDAIm5UyAp9gDQMXftBwwUE3kgkqDM567dPXb1o/MOAW/b0NA6o39LRv7EYPp7CvKcKi/8AjOKXSQ2tjBQg5YaDkZr1HKbgbh7UGf5aDruFAO/rUkeG4+1oLI04JUrEEZzOM5onLUtE3FutpUIYkHzPsFAifniPXavUc/4VcXoGtfKSdtiLbmOqn8lrxd2yZJMsW2Pduvzrh1OMy2uSf+5bSkMhOrYGQvUY3x0r2arXkPskn86M4VsdBMDv617WMV2h1v2FQ77gKSdgCT8hNFaqXbWpSv8AUCPqIqsM7guEe8ouPcdQ41BEOkKp2kxLGOtF4PgWt3Xl3cFUgsZIgvIn5z86W5XzDwUW1eBQ2xpDEHSwGxDAduhpvmB8Xh3NsMx8uAGXUsgsFmCZEjFXAb+IG8iO80whmsRLVtrjeDbi14Ti5KEKWjyQrD4xmaVs8Ept8KVJm4wS4wJkgoSUb08oWP8AmmD0YugxkZ2yM1YsBkkADfO1ed47glS1fXTCJetlCPuAlC+k/diScbUzw3JrX8UVVQbJtLc07ozTpDZwTpJ+tXxNbTOAJJAHcn9aYt31CMGRLqNBAYSAwPlceoNeXsWtAtG6jNaTxljSX0+eLbFcmNIIBjFMclIW5fUKUUsrohBHlgZA6Ccx0nIphrTs8UkE613g+YfF1B9fSrcVxCossypOAWMCenUVjngEuPxrOoJAwSJiLUyJxOob+gqli2UNq7ettcB4dEwuvQ3UEdNQjPuDTE09y/mhZWNxlUrca3IYgNHbUZ+VNjjEAYl1AUwx1DB9c4NeY4S1HCcVaZNLKWZUI2HlAg7GDiRTVjliG7wxRQbZttOMFlEqW6Eyzb9Zpg9Bc4gKpYsAu5JIA+u1QOLTyw6+f4fMPN/l7/KvN/wp8jQ/gpeveVAZAmEIA+6CGGO9Mcx4O2ti2AjqnjoxDBpAJIYxkgEGmDT4vmqW7bXNSmJiGHmaCQoPfFXs83tm2LhdQpjJYQDElZ6kVnPy5dd+3bCgNYAIAAAc6wuOh0/pVblwlbT6byOqlT/K1hT5ZBTeCRhh23pg2eG4xbq6kbUJIBnBjGPSu9aV5PPheZAnmbAXTImdRWTpJ3inBtUkJcyshrbqdmRh8wNS/iteCe7qYESAoMH19e2O1fRroEivCeCqltWnUsjGwAgCfXfH41ztHOrEct37O8pa05c6YKwIaTuDtg9K9M5xXn+UhfGbSsSvYjGqOw7A/SvQRitQ3fsEiiKK4rSNvnVvGoMkiRqE/eZY8s5lTj/itMNDRU6qTv8AObarqksASuAdwpYgz6A1Qc9tFlUMWLHTgNIJwJETvPtBmiGLPFh2ddLgoYJIAE7wMmcEGjisXhObWg1x2uRrOoqUIKwNO+ZEKM9cn2dXndkjVrESVmDggSQcYxQPaa4UhxPPrSKDq1ahKgA+bJHUADIIzXcPz207KisSW/wv2nJjFA+TUXdqtXXTig4AEEHIOINWiqbVYUERVNNdfukKxAkgEgd4ExWb/wCbAjUpzoIKSw80YnGxYTQN8S5VSwXUQJ0iAT7T1rOu8+jw4tki4qODqWBqYLn5ke9Ev88UIGUM2olQIzIyetYlpZbw0S4Nbq+owCihtSqAZ8oJ2xvViB6siJNdWJf52H0qLVwliMEAQCQJmSIyPyND4D7QMXW34e7aSwJwJicj070yRvRUg1xNVBqCl5sivF8045y7IR8LHML8IO0nP49q9lcNYDWFe/cVj5SSTkKT3UTI9mOB+B52df51i0tfgAvxKymcAAgwJkTG/vmtMT6UTiuHUaSIGrIGlFgQOi+vQCBtvQgfStQxZYVBUdh9BQ+I4pUUsxCgbknFV4fiFcalIYd1yPwrSEOJs3zebQLYSAQWUGTHmmDq1bfKapb5df0sSya4Uq0DBDajPlkiMRWq98CASAWMCep7CqtfAMEiSJgxMZ6Hpg1dGNd4O+zEg2WgkKABGksNx1gA7zVxwF8r5vB16gdWjGR5sCMzGTO30ByvhfDuy1rw5FwAzb6uXUYafgx8uwrcfiAq6mIC95/49xSZQDheHeGF7w2GNICjAgSNu4pq3YUGQAPWIqUgwZmeoqyuJiRPafpj5Gmi+mqXNvpRCKDf2pKCE1IND1V01FEZqrrqsUC5xaK2lmAYiYPaYn6x9aA1xwMkx6k0E3htI+tC5nwfiW2XE7rOfOvmWR7gD5153juBNzUfCBuMHLhSn8ssE8NSSRJhTJ9TVjkenVqsAP0pXheLtsilCsHAEjEdPkO1GtcQrTpIMGDHQ1ASK6uJqQtAG4K81zG41u6zKQfN7wcGGBkflXqL4xXmObcAGuOQ8NIJBXyxpES3y3xH41mzdXpbN+4QFZrmkDAuPqJOxbAgfX+xxtSPDcf4jnzTgTEQDsc7z8gNsdadarCWVvWQ6lW2YQfavN8SEW4+uzdOlviQnzEyPNsBIgyO1emFWNbiWXmrptOis1q+Y1W4wWGk65MdZP5+5lrFlSzG3dlEJhyPhYlCAYPVjkSceufSajS/FiEdhAOg5IB2BIBnce/egwrJsyG8C9qEEY1DsApkyDMDpHbJqE5dYe2wFq6hCzk4+6pGD8UESI/WmeF5i/iW18YEMbYjSgw1ov0/xDTW/HvVHnBdtpaKm3xABYsWhRpxjInBBj6+1Ncp4CyxDLadDb0kFjvIJERuIY+m3y2oqTURIJqnE7UQVD7VEBFTU6K4JTGtQGrJ4/iQzMps3HjyHSdwdLZG2kkDOfhNaxoJuU6HnTdVSGTh7+pdJEtGRAAI6jGf0oV/hUCqTw90uUL+VjAbeDAGxXaMTtWtzK8bZS4WfQDpdVAO4OkxEzqgb9RWTf4y4jKr8QysRaLLNvy6rhUyNO4TSfqdq1ArxFmAFHCuUXJnVIJ+KCBt5VP171qchurm2LTWiQXiSZGFmSJBM/gaa5HxGuwjF9ZIycb9sdqdAzMZiJ9O3401FhbqVXvXCprIFxC4rzHPn0XCw0loXBme2OlemunGa8d9puLC3oJAlVPr1HaRWJbq9Z/BaHYlXEkyWUgavvQ33vciZmmWqOIvTBJYNkaT4fw/dJ0CAYxE98VBNajktxLF5kq+MCLoVyFUKJJnVKnTMEEQDPSp4PmBYt/+QpElVlFUyZCR3yR0+7Wl/CIzBio1CMxnG2fmal+BtzOhZnUDGxmZ+orfDOsK5x10WyfHjVqJJtsdAB8NmlfhUNGdpmMVPB8yZ0VVvA6lKjxLTNJ1RLGMDzIMmJNa7cntEz4abzMbnf8APpUPy2zaGoW58OWAWTGxMCY+6D7id6cJpHh2DfBfs6kkEsi5OrUG2GdMqYMCKjh7tyXtPxABC6AQMC5qBHmZcmCBEnrV+JPDOlxmtMJVXY6Rq0vswz/h6be9aJ5baLFzbXUYmR2gjGwIgbdqvCazuH4p1B1cShTSUV9IEMukEkmQd9+tXuXbilp4pJXpoSZAIII3yQNvWtE8vtER4axJYCMAkQSO2MVN3gLTElraEmCSVHTamQajlTEoSbouyzeYRAHRcdqbuNg0BAqCFAAPQe0fkBVeIunSY/eakoOXrpFLzVWes60HzHhhcC5jSwbc5HVTBG4/SkLfBXwIF4EAQJWc+p3/AOutaJYe9dqopDiOBvM2oXdMBYESJ0w0gjInPyqlnld3z6rqszRBKggQexHbFaLuYJAkwYExPzrHtc/clB4XmuhSo17gzJnTiOtWJ+IdTl90Fj4o8ysAAAoUkgggRmIIk52qlrgeIAI/iJkGDpXB+m3atIGppojgrJVFRm1FVAJ7x1o7VW0Kl+1EJ8wfyke1YXPLRNxTpB8uQRMZPr8q9HfQGs+/YtMw8UXYEGbYnEnHQahk56VizdWkygKoVcYOvUDJIyIMMN9gImoNO80YKDOol4YHTIHeWPmAMHHcVnzSrVy3MOONvRC6tTQdxAiScDoATQk58Csm1dAz90H9f0rR6VUvArrw5E//ADR16fBuxJGrTjtIznMfjS1/nw8MsEuebywQMag3v2pviOGd2DByhAIxkGY6bdKCeAuBnYXdIZi0QDGCMSPY/hTFLHwiof8AmFbAVGGn4wCCoI66WE49d5pz/wCQpJhLjRn4DO+cexBHfO3Va1fL24N8fzGi2wwSBvBEf2o//jLrC4Be0i4WJETgrp3OR1J/COtzUEufaBA+nTcMGGbTAHrG5GR079qtxHOlR2Uq50kAELufNPX09zO1A4B7oDC6xJDQDESABmB6zTovms8GK8NxQuKGXYyM+hj9KJc2NcFA2EDsKhwCKCwFVu7YqCfek+O5Ybs/zGUEAFRsSJg/veKmKWTmV1VBa0X8oJ0gghpaRHUAAZ/5xfiOY3NJK2mkNpgg9j5h3z/3S/8A8YgYuusTEE4mek9oGPXvR7fJjoK+M+WnVJB20xv8/eKuQaDxPML+mFsvq6np/pMfMY742pZLPhgqti4XBGl9ROkLhYOnAgnywZnrtTq8hbSBcvOSCT5WInMyZ6+3pFAs2bJObrsX12wG1zsARB2IgHNaiMDl7mF4EgWC41GGBgFYkdN+n98UJ+b3tIPgEQ+kiTJABOBHp6/pRU5QykBbjhTrBE4GoNBUehb8u1B4v7Mk5W84aIEycT1zO2KnjCangueXWI/kMQSCDOyk9cduv5VvMTWPa+zgG126BAWAegmBk7Z/eZPwnJ1S4X1OxgAajMdNxE4xmmGm3ahrYtkzcJAEfckR1ycA9pq9wUIRJlhJGkIS8N/pUEH3Oa5WdKpaFUqQqlisKurAz12PSZz261wM0Dh+JBVpJklRBJzEz5djHeSffoZdqV7W89DdKqx9KkPjrVTmujkR4f7QWmmSVjoQZIgGQBPePkaO/ObI++JkDqcyQAIGdj+yKU4vg7+oi2bSpAjyiZxg42gRQzwXEHZkBD6oxEQIiRiCNvXetYB2b1oXTLwltmZFIIhySGgncCGgf4j2p9vtDZQsCxxHQ5kTj2BH1pe9wt9gQRbk4JXEiDOTkGTQLfAcQCDKDO3xA4Az9KzM8rEQbTndl40sdRiV0sSD2MD3p42aV4JLin+YLZMCNKqIOZyPSKcYlvT9as4i0VDVMVDDBqIsVqNNSZrpqgF++F0ghjqbTiMHfMkYwaXs89sFQSwWV1QZleuf3mmnUMIYAjsRP4e9R/DWxJCLJ38oz+G21XgLcVzuyjwxiBloMCRqGfWsvhOYW/GuXtQ7N/LMFJCqVMatckT3n2rbfhreSVXb+kEwOm0nagWeLsXCirBLiVGiNjB6Yyo37UjARec2ixAaQFLkxhQACZPsZqtzntlZlwI3EGemNt/MMUxw/hnUEiUgNCkQYiMjsPyq5sqRGlSI7D2/KnArwXMFuglJgHSZBGcHr6GiNcj3rhZAmAATGwiYwKkL8qnCBu+KzuI4hgfLbdzvj4Y6hup6bVpOsUIadUkiYIAIczMdFxEgb1zu60H4qxoDT5ZIgalM7yY3/wCPnQEo3FKGAb7w3gyD9cn3FCtripXtq6QY7V2xmp0VbSK6OSC5qGNdo9qnQKCQ3yqdVUK/uakJ60FsVDNVSvapCGgtNQwqpWKgCgORVWritTVQu/FIrQzKCdgSJPy96Me8Vk8zvqXKNad4ABK7QxUwf9o+hpflnDhWLG3cUoCw82oNAA05Ak9v7UG4jiSOojHvtWfy3hNFw3AyN4mXCgYO66TvERIO+9Z45erK7eG4grAnzEEhm+Q1GB6fSylCmgWLgDlSZxnAEkDpA/HtTVbVgNNzUV87awATIEBTM/5RketXS6JGRnb19vwrGs2xaUMLLsWtywkEiSCVMgEmT9JmlH4JM/yLuAVXzEDCsNwOoEf6hUHpXePiYCdhP79KIJrz17QwVG4e4RbGmcQPh9Np7dBWhyW2FVoR185nWZJ2z7VUPvIGaz7l4hgdBIneYA7hu4Minz3pTiwCN4b7vln39q53dKdmbxJxsBGI+WfWrJYYCYMTHz7e9J8NdcOMHeJIx84OK2r98zExiQF8wnvBFY2YdJjyIgfj+zU6KxxeKsYIwe575mf37VsIrgLkBGMxEAY77es1ryljwhKKTkCQPpVUE7ZoKO2vQcJk7gA4wS2xHuIoTcZcDQQSBA23HSSDUm1vTUUr7k30nEe4n6VItnJ/T8KLxNjUFlisjcEMT+FZl3jmRo8rx3mfpiDWfO7U0pB5UPr9D+5qfDz+lAQMYuYjaDME+n7mrcTdIuaQIDQJwRvvq2/H3q+dvjP51+jnh2HQ/Shk9OvvS3EcUUfIJCjqZB9cYONqd0EgP8IYehg95Oem2DTzt8WP51+oxUqhxAOdsHPt3pfiuaPbOkQwmZOPw/XeuscS7TcGJJLAkx7evzq+dk/OoxT0OesHPsetdoI6ULmHFMoSQSN5MmT/AJh094q3G8cUIBXpExgztGSO+ZpF7E/zr6lf8aq0bGB70ThHlNSKAkEGQDPzMdelA47j2SI0sYAkQI+W/wD1Tzn4fnH1dl39N/T3q3hMcwY2GDvUWObXH1FVAJjBP4j1NE4vmjLbViu++MGOxFPOfifnH11myxMQe1WucO2MHOKDc5qyKp21QdjGnfBJ3zvReG5g10MQNiOgMeh/vU87fF/Ov1ZeDJ7Z9fw96WucFClmjbA1df8AT6UduM0EfAASSxzI/wAwH6UO3zWTpKlxmCoiO25HzrM2tPbUUrBjjryFD50BgkATg9RMdsY9axuHdpBznAk/h+VX4cqw8ynA6E/rvii3uE1lSCwAAjY/P0MVtE+G7EFlkb5UGf3FW4XmbNCsDpBwPNgdjv19KaTl4GiHJkEMM47T9atd4aAwBzEb/Lt61NXJMeWNICjOkgmWOegG1Q7IVwUTtkagRt/17VgWnUkqAe43mBk4jercM6tgg4nY9Ok471U1W1daRkwMb469TTFxHYiUxMSV/UCfnXXeFDqoUnSJmQN/YfOm7XBEKrC5nUARnbqSPlTQva5qRNsCFBwBION/Yb1poqAGAojMswEyOgiTj0qg4XQd/XMe/WsUXPMVli20yfj7bTU/xeu2+tpAIAVY8p1MoPyGP061hXb76yJJAaTEEdPoKi1cUsVJbfB6nvijPw6lIQnJzK7dwT9KqIvEtukxGSuw9xmr2uY+FNsAAEZ/zdIkZmi2OCcWyRcAKxA2npt7E5po8HmZnVmce29TfRkicNaQiQskw2SoGMZPecVa1ZQjCifiyQBnOD174rF4m8BcIYnc46KOkelD8XzQzMTG87H+nNF0bjrzI7IGwY2A2jGxrr10ssFdWMSNvbsKt4KgNoY6vVcjp9IJovAcC8EBwNIPX59d8+lVAuH40WDAUecebM46HP5Vo8HaRxMElsQANxnoYEetDHBlgGaCSB0Bzv8AKkuYXdLwTAkeUe2W3qdr0104VSSNBnfSIgRg5mPTvWZzK41l4Xygjb55nO9KteyAXJGYGPKOh360W1ZXcONQWQCDvvjPcCqivjygDAMPn9RXcJxC2YfTlsRMyOvtReXcHdJgMMyd+pGd6Z/hWdQXgxI2HtP4UDNhipx94QZg79u1WbCDGxgew2rq6sW7bgzatxd4YdLjHVttK4H1NbnH/Zu2gu3Az6gtyJIgZEYA6TXV1XEmXj7drEZjI+UxV+GfQQQAdsEAiurqspBm0vluD+ljHzJn8q58BSOrgdMYO30rq6sx7bbJ5QjX92ATQQAR95JM4k5rzQSH9dW+J2Jrq6rXpiVbChWGAd9xvBG/1p+yAXuYA649hXV1SyxAV99IMf0g/PVFOcbwwLWVkjUltzETJcKem0HaurqT3DTM5lbAvXMAwxAkDYNAoCgFpIBJIzHef+K6urTm03tqLphQMAfQTQ7x0x1kNv6Ca6urMOiePeOHtsN28Sf9JAEUvziwBciAQqqBIHUST711dUqWLvaUvlQc6RjYDatY8Ega1AiUz8zB/KurqsyxHYQQajjY0VR/IduocL9QTn1rq6s39OkP/9k=">
            <a:extLst>
              <a:ext uri="{FF2B5EF4-FFF2-40B4-BE49-F238E27FC236}">
                <a16:creationId xmlns:a16="http://schemas.microsoft.com/office/drawing/2014/main" id="{25A8E7D0-4336-41BD-AE38-39E51F7A3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>
            <a:extLst>
              <a:ext uri="{FF2B5EF4-FFF2-40B4-BE49-F238E27FC236}">
                <a16:creationId xmlns:a16="http://schemas.microsoft.com/office/drawing/2014/main" id="{E63F85CB-BB63-49D8-850B-2BECFF559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altLang="it-IT"/>
              <a:t>Condition: notify() e wait()</a:t>
            </a:r>
          </a:p>
        </p:txBody>
      </p:sp>
      <p:sp>
        <p:nvSpPr>
          <p:cNvPr id="57347" name="Segnaposto contenuto 2">
            <a:extLst>
              <a:ext uri="{FF2B5EF4-FFF2-40B4-BE49-F238E27FC236}">
                <a16:creationId xmlns:a16="http://schemas.microsoft.com/office/drawing/2014/main" id="{444292DD-7DEF-425B-8346-85C1A9EEE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1412876"/>
            <a:ext cx="8229600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it-IT" altLang="it-IT" sz="2400" dirty="0"/>
              <a:t>Per ogni lock L, esiste un insieme di </a:t>
            </a:r>
            <a:r>
              <a:rPr lang="it-IT" altLang="it-IT" sz="2400" dirty="0" err="1"/>
              <a:t>thread</a:t>
            </a:r>
            <a:r>
              <a:rPr lang="it-IT" altLang="it-IT" sz="2400" dirty="0"/>
              <a:t> in attesa di acquisire L (WAIT-L)</a:t>
            </a:r>
          </a:p>
          <a:p>
            <a:pPr marL="514350" indent="-514350">
              <a:buFontTx/>
              <a:buAutoNum type="arabicPeriod"/>
            </a:pPr>
            <a:r>
              <a:rPr lang="it-IT" altLang="it-IT" sz="2400" dirty="0"/>
              <a:t>Per ogni </a:t>
            </a:r>
            <a:r>
              <a:rPr lang="it-IT" altLang="it-IT" sz="2400" dirty="0" err="1"/>
              <a:t>condition</a:t>
            </a:r>
            <a:r>
              <a:rPr lang="it-IT" altLang="it-IT" sz="2400" dirty="0"/>
              <a:t> C esiste un insieme di </a:t>
            </a:r>
            <a:r>
              <a:rPr lang="it-IT" altLang="it-IT" sz="2400" dirty="0" err="1"/>
              <a:t>thread</a:t>
            </a:r>
            <a:r>
              <a:rPr lang="it-IT" altLang="it-IT" sz="2400" dirty="0"/>
              <a:t> in attesa su tale </a:t>
            </a:r>
            <a:r>
              <a:rPr lang="it-IT" altLang="it-IT" sz="2400" dirty="0" err="1"/>
              <a:t>condition</a:t>
            </a:r>
            <a:r>
              <a:rPr lang="it-IT" altLang="it-IT" sz="2400" dirty="0"/>
              <a:t> (WAIT-C)</a:t>
            </a:r>
          </a:p>
          <a:p>
            <a:pPr marL="514350" indent="-514350">
              <a:buFontTx/>
              <a:buAutoNum type="arabicPeriod"/>
            </a:pPr>
            <a:r>
              <a:rPr lang="it-IT" altLang="it-IT" sz="2400" dirty="0"/>
              <a:t>Ogni </a:t>
            </a:r>
            <a:r>
              <a:rPr lang="it-IT" altLang="it-IT" sz="2400" dirty="0" err="1"/>
              <a:t>condition</a:t>
            </a:r>
            <a:r>
              <a:rPr lang="it-IT" altLang="it-IT" sz="2400" dirty="0"/>
              <a:t> C ha un lock padre (uno solo); </a:t>
            </a:r>
          </a:p>
          <a:p>
            <a:pPr marL="514350" indent="-514350">
              <a:buFontTx/>
              <a:buAutoNum type="arabicPeriod"/>
            </a:pPr>
            <a:r>
              <a:rPr lang="it-IT" altLang="it-IT" sz="2400" i="1" dirty="0" err="1"/>
              <a:t>C.wait</a:t>
            </a:r>
            <a:r>
              <a:rPr lang="it-IT" altLang="it-IT" sz="2400" i="1" dirty="0"/>
              <a:t>()</a:t>
            </a:r>
            <a:r>
              <a:rPr lang="it-IT" altLang="it-IT" sz="2400" dirty="0"/>
              <a:t>: libera il lock di appartenenza e pone il </a:t>
            </a:r>
            <a:r>
              <a:rPr lang="it-IT" altLang="it-IT" sz="2400" dirty="0" err="1"/>
              <a:t>thread</a:t>
            </a:r>
            <a:r>
              <a:rPr lang="it-IT" altLang="it-IT" sz="2400" dirty="0"/>
              <a:t> chiamante in stato di attesa su WAIT-C;</a:t>
            </a:r>
          </a:p>
          <a:p>
            <a:pPr marL="514350" indent="-514350">
              <a:buFontTx/>
              <a:buAutoNum type="arabicPeriod"/>
            </a:pPr>
            <a:r>
              <a:rPr lang="it-IT" altLang="it-IT" sz="2400" dirty="0"/>
              <a:t>NON E’ POSSIBILE chiamare </a:t>
            </a:r>
            <a:r>
              <a:rPr lang="it-IT" altLang="it-IT" sz="2400" dirty="0" err="1"/>
              <a:t>wait</a:t>
            </a:r>
            <a:r>
              <a:rPr lang="it-IT" altLang="it-IT" sz="2400" dirty="0"/>
              <a:t>() se non si possiede il lock corrispondente;</a:t>
            </a:r>
          </a:p>
          <a:p>
            <a:pPr marL="514350" indent="-514350">
              <a:buFontTx/>
              <a:buAutoNum type="arabicPeriod"/>
            </a:pPr>
            <a:r>
              <a:rPr lang="it-IT" altLang="it-IT" sz="2400" dirty="0" err="1"/>
              <a:t>C.notify</a:t>
            </a:r>
            <a:r>
              <a:rPr lang="it-IT" altLang="it-IT" sz="2400" dirty="0"/>
              <a:t>(): prende un </a:t>
            </a:r>
            <a:r>
              <a:rPr lang="it-IT" altLang="it-IT" sz="2400" dirty="0" err="1"/>
              <a:t>thread</a:t>
            </a:r>
            <a:r>
              <a:rPr lang="it-IT" altLang="it-IT" sz="2400" dirty="0"/>
              <a:t> scelto in maniera </a:t>
            </a:r>
            <a:r>
              <a:rPr lang="it-IT" altLang="it-IT" sz="2000" dirty="0"/>
              <a:t>IMPREDICIBILE da WAIT-C e lo sposta in WAIT-L;</a:t>
            </a:r>
          </a:p>
          <a:p>
            <a:pPr marL="514350" indent="-514350">
              <a:buFontTx/>
              <a:buAutoNum type="arabicPeriod"/>
            </a:pPr>
            <a:r>
              <a:rPr lang="it-IT" altLang="it-IT" sz="2400" dirty="0" err="1"/>
              <a:t>C.notifyAll</a:t>
            </a:r>
            <a:r>
              <a:rPr lang="it-IT" altLang="it-IT" sz="2400" dirty="0"/>
              <a:t>(): prende tutti i </a:t>
            </a:r>
            <a:r>
              <a:rPr lang="it-IT" altLang="it-IT" sz="2400" dirty="0" err="1"/>
              <a:t>thread</a:t>
            </a:r>
            <a:r>
              <a:rPr lang="it-IT" altLang="it-IT" sz="2400" dirty="0"/>
              <a:t> presenti in WAIT-C e li sposta in WAIT-L</a:t>
            </a:r>
            <a:endParaRPr lang="it-IT" altLang="it-IT" sz="2800" dirty="0"/>
          </a:p>
          <a:p>
            <a:pPr marL="514350" indent="-514350">
              <a:buNone/>
            </a:pPr>
            <a:endParaRPr lang="it-IT" alt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0CE9-0EC9-460D-AC7F-CB9554E66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Blocking queues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7590F-081F-41AA-B8D7-9B63FB0FB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996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B7D72560-3CF7-4471-910E-CC7F3E8BE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458F2969-6A9D-4692-8163-733B2706C4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9396" name="Picture 2" descr="University library draws long queue[1]- Chinadaily.com.cn">
            <a:extLst>
              <a:ext uri="{FF2B5EF4-FFF2-40B4-BE49-F238E27FC236}">
                <a16:creationId xmlns:a16="http://schemas.microsoft.com/office/drawing/2014/main" id="{DA36351B-2DEF-48F2-AA82-E9A7FFDA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6264"/>
            <a:ext cx="85725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EA841DC9-1175-470B-8E12-6BF8F1AFC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AFE3CB17-F745-461E-A1DF-18629041E7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0420" name="Picture 5" descr="Portacomande Porta Comande Per Pizzerie Ristoranti Pub Cucine Lilly Codroipo">
            <a:extLst>
              <a:ext uri="{FF2B5EF4-FFF2-40B4-BE49-F238E27FC236}">
                <a16:creationId xmlns:a16="http://schemas.microsoft.com/office/drawing/2014/main" id="{CD10DDCA-8ED7-4CD7-81F0-EB31E146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4" y="458788"/>
            <a:ext cx="3597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 descr="KRAPC61">
            <a:extLst>
              <a:ext uri="{FF2B5EF4-FFF2-40B4-BE49-F238E27FC236}">
                <a16:creationId xmlns:a16="http://schemas.microsoft.com/office/drawing/2014/main" id="{25ECE38D-39F5-429B-BC70-05EE2FA2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4" y="3644901"/>
            <a:ext cx="7381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0DB5A1D6-CA5B-44B5-9174-B62266A9E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E008AEAA-FEFB-4AF5-AA72-CBCA95BEA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E000EACD-D5AF-49D7-88D2-6578EE5C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6889"/>
            <a:ext cx="9144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B8D997-29F3-4389-80D1-3F67D9D6EBBE}"/>
              </a:ext>
            </a:extLst>
          </p:cNvPr>
          <p:cNvGrpSpPr/>
          <p:nvPr/>
        </p:nvGrpSpPr>
        <p:grpSpPr>
          <a:xfrm>
            <a:off x="3143672" y="3933056"/>
            <a:ext cx="3622473" cy="1324743"/>
            <a:chOff x="3143672" y="3933056"/>
            <a:chExt cx="3622473" cy="13247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9FE4FBF-6571-472C-9EBB-8B5D21D070F6}"/>
                </a:ext>
              </a:extLst>
            </p:cNvPr>
            <p:cNvSpPr/>
            <p:nvPr/>
          </p:nvSpPr>
          <p:spPr>
            <a:xfrm>
              <a:off x="3503712" y="3933056"/>
              <a:ext cx="32624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Buffering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11E55E1-D5CF-451D-9D04-7C8BC5B3E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3672" y="4856386"/>
              <a:ext cx="1872208" cy="40141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>
            <a:extLst>
              <a:ext uri="{FF2B5EF4-FFF2-40B4-BE49-F238E27FC236}">
                <a16:creationId xmlns:a16="http://schemas.microsoft.com/office/drawing/2014/main" id="{416FDBD1-32B6-44E8-89A2-4A7C86AFC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Riflessioni</a:t>
            </a:r>
          </a:p>
        </p:txBody>
      </p:sp>
      <p:sp>
        <p:nvSpPr>
          <p:cNvPr id="62467" name="Segnaposto contenuto 2">
            <a:extLst>
              <a:ext uri="{FF2B5EF4-FFF2-40B4-BE49-F238E27FC236}">
                <a16:creationId xmlns:a16="http://schemas.microsoft.com/office/drawing/2014/main" id="{528FB17F-2F76-4DDE-8D4D-5EC5F9ACC3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23988"/>
            <a:ext cx="8229600" cy="4525962"/>
          </a:xfrm>
        </p:spPr>
        <p:txBody>
          <a:bodyPr/>
          <a:lstStyle/>
          <a:p>
            <a:r>
              <a:rPr lang="it-IT" altLang="it-IT"/>
              <a:t>Il buffer della tastiera</a:t>
            </a:r>
          </a:p>
          <a:p>
            <a:r>
              <a:rPr lang="it-IT" altLang="it-IT"/>
              <a:t>Il processo di masterizzazione di un DVD</a:t>
            </a:r>
          </a:p>
          <a:p>
            <a:endParaRPr lang="it-IT" altLang="it-IT"/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F4D4F6B-3CD5-453E-B5C6-ADD15F24B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2676526"/>
            <a:ext cx="47910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9C6F592B-CE82-44ED-83CB-49587D86D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3491" name="Text Box 5">
            <a:extLst>
              <a:ext uri="{FF2B5EF4-FFF2-40B4-BE49-F238E27FC236}">
                <a16:creationId xmlns:a16="http://schemas.microsoft.com/office/drawing/2014/main" id="{E9975BB0-B8DC-4A51-8919-236E7DE2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08726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F0BAE9-C522-482A-8986-1004E295FC31}" type="slidenum">
              <a:rPr lang="en-US" altLang="it-IT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it-IT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492" name="Picture 6">
            <a:extLst>
              <a:ext uri="{FF2B5EF4-FFF2-40B4-BE49-F238E27FC236}">
                <a16:creationId xmlns:a16="http://schemas.microsoft.com/office/drawing/2014/main" id="{47559218-26BB-47C2-A33A-2DDC7310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5073650"/>
            <a:ext cx="5619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7">
            <a:extLst>
              <a:ext uri="{FF2B5EF4-FFF2-40B4-BE49-F238E27FC236}">
                <a16:creationId xmlns:a16="http://schemas.microsoft.com/office/drawing/2014/main" id="{8A36F036-3316-4BB4-A591-10D2BAC4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39" y="4978401"/>
            <a:ext cx="676275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4" name="Picture 8">
            <a:extLst>
              <a:ext uri="{FF2B5EF4-FFF2-40B4-BE49-F238E27FC236}">
                <a16:creationId xmlns:a16="http://schemas.microsoft.com/office/drawing/2014/main" id="{CF032BA2-080A-43D3-82FA-37ADC7D1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4899026"/>
            <a:ext cx="6223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495" name="Group 9">
            <a:extLst>
              <a:ext uri="{FF2B5EF4-FFF2-40B4-BE49-F238E27FC236}">
                <a16:creationId xmlns:a16="http://schemas.microsoft.com/office/drawing/2014/main" id="{2994829E-C546-4EDA-A6F2-56BEE79740BB}"/>
              </a:ext>
            </a:extLst>
          </p:cNvPr>
          <p:cNvGrpSpPr>
            <a:grpSpLocks/>
          </p:cNvGrpSpPr>
          <p:nvPr/>
        </p:nvGrpSpPr>
        <p:grpSpPr bwMode="auto">
          <a:xfrm>
            <a:off x="8524876" y="5021264"/>
            <a:ext cx="650875" cy="587375"/>
            <a:chOff x="4314" y="3193"/>
            <a:chExt cx="410" cy="370"/>
          </a:xfrm>
        </p:grpSpPr>
        <p:sp>
          <p:nvSpPr>
            <p:cNvPr id="63566" name="Rectangle 10">
              <a:extLst>
                <a:ext uri="{FF2B5EF4-FFF2-40B4-BE49-F238E27FC236}">
                  <a16:creationId xmlns:a16="http://schemas.microsoft.com/office/drawing/2014/main" id="{CCB31A4D-97E5-476F-805E-3A39B337B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3222"/>
              <a:ext cx="379" cy="328"/>
            </a:xfrm>
            <a:prstGeom prst="rect">
              <a:avLst/>
            </a:prstGeom>
            <a:solidFill>
              <a:srgbClr val="0000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it-IT" altLang="it-IT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567" name="Text Box 11">
              <a:extLst>
                <a:ext uri="{FF2B5EF4-FFF2-40B4-BE49-F238E27FC236}">
                  <a16:creationId xmlns:a16="http://schemas.microsoft.com/office/drawing/2014/main" id="{E1B4058F-A68F-4A18-B566-4F18D9308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3193"/>
              <a:ext cx="410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agent</a:t>
              </a:r>
            </a:p>
          </p:txBody>
        </p:sp>
      </p:grpSp>
      <p:grpSp>
        <p:nvGrpSpPr>
          <p:cNvPr id="63496" name="Group 12">
            <a:extLst>
              <a:ext uri="{FF2B5EF4-FFF2-40B4-BE49-F238E27FC236}">
                <a16:creationId xmlns:a16="http://schemas.microsoft.com/office/drawing/2014/main" id="{53865B67-180D-407D-B906-6B65147459BE}"/>
              </a:ext>
            </a:extLst>
          </p:cNvPr>
          <p:cNvGrpSpPr>
            <a:grpSpLocks/>
          </p:cNvGrpSpPr>
          <p:nvPr/>
        </p:nvGrpSpPr>
        <p:grpSpPr bwMode="auto">
          <a:xfrm>
            <a:off x="2947988" y="5014914"/>
            <a:ext cx="677862" cy="738187"/>
            <a:chOff x="801" y="3189"/>
            <a:chExt cx="427" cy="465"/>
          </a:xfrm>
        </p:grpSpPr>
        <p:pic>
          <p:nvPicPr>
            <p:cNvPr id="63562" name="Picture 13">
              <a:extLst>
                <a:ext uri="{FF2B5EF4-FFF2-40B4-BE49-F238E27FC236}">
                  <a16:creationId xmlns:a16="http://schemas.microsoft.com/office/drawing/2014/main" id="{26553D69-769E-4697-A848-44EAC7567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3189"/>
              <a:ext cx="39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3563" name="Group 14">
              <a:extLst>
                <a:ext uri="{FF2B5EF4-FFF2-40B4-BE49-F238E27FC236}">
                  <a16:creationId xmlns:a16="http://schemas.microsoft.com/office/drawing/2014/main" id="{5905FC66-27EF-478F-9DE4-D486FBE02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284"/>
              <a:ext cx="410" cy="370"/>
              <a:chOff x="818" y="3284"/>
              <a:chExt cx="410" cy="370"/>
            </a:xfrm>
          </p:grpSpPr>
          <p:sp>
            <p:nvSpPr>
              <p:cNvPr id="63564" name="Rectangle 15">
                <a:extLst>
                  <a:ext uri="{FF2B5EF4-FFF2-40B4-BE49-F238E27FC236}">
                    <a16:creationId xmlns:a16="http://schemas.microsoft.com/office/drawing/2014/main" id="{BB9AC237-A54E-4493-9FA2-72DD14102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" y="3295"/>
                <a:ext cx="379" cy="328"/>
              </a:xfrm>
              <a:prstGeom prst="rect">
                <a:avLst/>
              </a:prstGeom>
              <a:solidFill>
                <a:srgbClr val="0000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65" name="Text Box 16">
                <a:extLst>
                  <a:ext uri="{FF2B5EF4-FFF2-40B4-BE49-F238E27FC236}">
                    <a16:creationId xmlns:a16="http://schemas.microsoft.com/office/drawing/2014/main" id="{715DD185-71CD-4584-A361-8E5006331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8" y="3284"/>
                <a:ext cx="410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agent</a:t>
                </a:r>
              </a:p>
            </p:txBody>
          </p:sp>
        </p:grp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B9EDF76-4575-4BD9-B552-A0ED5072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4822826"/>
            <a:ext cx="292100" cy="244475"/>
          </a:xfrm>
          <a:prstGeom prst="ellipse">
            <a:avLst/>
          </a:prstGeom>
          <a:solidFill>
            <a:srgbClr val="FFFFFF"/>
          </a:solidFill>
          <a:ln w="1260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  <a:buSzPct val="85000"/>
              <a:buNone/>
            </a:pPr>
            <a:r>
              <a:rPr lang="en-US" altLang="it-IT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FFB8B8-B177-4152-B9C9-706DFF3C979B}"/>
              </a:ext>
            </a:extLst>
          </p:cNvPr>
          <p:cNvGrpSpPr>
            <a:grpSpLocks/>
          </p:cNvGrpSpPr>
          <p:nvPr/>
        </p:nvGrpSpPr>
        <p:grpSpPr bwMode="auto">
          <a:xfrm>
            <a:off x="3605213" y="5391150"/>
            <a:ext cx="889000" cy="241300"/>
            <a:chOff x="1215" y="3426"/>
            <a:chExt cx="560" cy="152"/>
          </a:xfrm>
        </p:grpSpPr>
        <p:sp>
          <p:nvSpPr>
            <p:cNvPr id="63560" name="Line 19">
              <a:extLst>
                <a:ext uri="{FF2B5EF4-FFF2-40B4-BE49-F238E27FC236}">
                  <a16:creationId xmlns:a16="http://schemas.microsoft.com/office/drawing/2014/main" id="{4C8863A1-9F45-4806-AF88-EA9735BAB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3461"/>
              <a:ext cx="560" cy="90"/>
            </a:xfrm>
            <a:prstGeom prst="line">
              <a:avLst/>
            </a:prstGeom>
            <a:noFill/>
            <a:ln w="12600" cap="sq">
              <a:solidFill>
                <a:srgbClr val="C0504D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561" name="Oval 20">
              <a:extLst>
                <a:ext uri="{FF2B5EF4-FFF2-40B4-BE49-F238E27FC236}">
                  <a16:creationId xmlns:a16="http://schemas.microsoft.com/office/drawing/2014/main" id="{1460933F-10FD-4612-B3B9-23321503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3426"/>
              <a:ext cx="182" cy="152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400"/>
                </a:spcBef>
                <a:buSzPct val="85000"/>
                <a:buNone/>
              </a:pPr>
              <a:r>
                <a:rPr lang="en-US" altLang="it-IT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63499" name="Group 21">
            <a:extLst>
              <a:ext uri="{FF2B5EF4-FFF2-40B4-BE49-F238E27FC236}">
                <a16:creationId xmlns:a16="http://schemas.microsoft.com/office/drawing/2014/main" id="{1E4B9171-362D-4241-9D97-5EC434303FAA}"/>
              </a:ext>
            </a:extLst>
          </p:cNvPr>
          <p:cNvGrpSpPr>
            <a:grpSpLocks/>
          </p:cNvGrpSpPr>
          <p:nvPr/>
        </p:nvGrpSpPr>
        <p:grpSpPr bwMode="auto">
          <a:xfrm>
            <a:off x="4484688" y="4456113"/>
            <a:ext cx="806450" cy="1498600"/>
            <a:chOff x="1769" y="2837"/>
            <a:chExt cx="508" cy="944"/>
          </a:xfrm>
        </p:grpSpPr>
        <p:grpSp>
          <p:nvGrpSpPr>
            <p:cNvPr id="63535" name="Group 22">
              <a:extLst>
                <a:ext uri="{FF2B5EF4-FFF2-40B4-BE49-F238E27FC236}">
                  <a16:creationId xmlns:a16="http://schemas.microsoft.com/office/drawing/2014/main" id="{9C2421FF-131A-4508-A6B1-51E8075DB0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8" y="2837"/>
              <a:ext cx="221" cy="586"/>
              <a:chOff x="1908" y="2837"/>
              <a:chExt cx="221" cy="586"/>
            </a:xfrm>
          </p:grpSpPr>
          <p:sp>
            <p:nvSpPr>
              <p:cNvPr id="63552" name="AutoShape 23">
                <a:extLst>
                  <a:ext uri="{FF2B5EF4-FFF2-40B4-BE49-F238E27FC236}">
                    <a16:creationId xmlns:a16="http://schemas.microsoft.com/office/drawing/2014/main" id="{48193D5A-8447-47FF-8A5C-681D979CC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3289"/>
                <a:ext cx="220" cy="134"/>
              </a:xfrm>
              <a:prstGeom prst="parallelogram">
                <a:avLst>
                  <a:gd name="adj" fmla="val 6324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53" name="Rectangle 24">
                <a:extLst>
                  <a:ext uri="{FF2B5EF4-FFF2-40B4-BE49-F238E27FC236}">
                    <a16:creationId xmlns:a16="http://schemas.microsoft.com/office/drawing/2014/main" id="{150E8285-2962-420E-96E5-A1857043C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" y="2841"/>
                <a:ext cx="101" cy="449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54" name="Rectangle 25">
                <a:extLst>
                  <a:ext uri="{FF2B5EF4-FFF2-40B4-BE49-F238E27FC236}">
                    <a16:creationId xmlns:a16="http://schemas.microsoft.com/office/drawing/2014/main" id="{B95445FC-2497-452E-9513-43053CCB0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2969"/>
                <a:ext cx="139" cy="450"/>
              </a:xfrm>
              <a:prstGeom prst="rect">
                <a:avLst/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55" name="AutoShape 26">
                <a:extLst>
                  <a:ext uri="{FF2B5EF4-FFF2-40B4-BE49-F238E27FC236}">
                    <a16:creationId xmlns:a16="http://schemas.microsoft.com/office/drawing/2014/main" id="{AB80AD9B-41B5-45F1-A4EB-44A279A21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2837"/>
                <a:ext cx="220" cy="134"/>
              </a:xfrm>
              <a:prstGeom prst="parallelogram">
                <a:avLst>
                  <a:gd name="adj" fmla="val 63247"/>
                </a:avLst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56" name="Line 27">
                <a:extLst>
                  <a:ext uri="{FF2B5EF4-FFF2-40B4-BE49-F238E27FC236}">
                    <a16:creationId xmlns:a16="http://schemas.microsoft.com/office/drawing/2014/main" id="{4FB31C4E-D1C1-4FA7-BA57-A6499887D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0" y="2846"/>
                <a:ext cx="0" cy="44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57" name="Line 28">
                <a:extLst>
                  <a:ext uri="{FF2B5EF4-FFF2-40B4-BE49-F238E27FC236}">
                    <a16:creationId xmlns:a16="http://schemas.microsoft.com/office/drawing/2014/main" id="{2D766AC0-3A0E-4545-8BBE-762AD56AF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48" y="3289"/>
                <a:ext cx="82" cy="13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58" name="Rectangle 29">
                <a:extLst>
                  <a:ext uri="{FF2B5EF4-FFF2-40B4-BE49-F238E27FC236}">
                    <a16:creationId xmlns:a16="http://schemas.microsoft.com/office/drawing/2014/main" id="{6B75E6DF-8B2A-41F7-88FB-E0D2B1D59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3028"/>
                <a:ext cx="92" cy="258"/>
              </a:xfrm>
              <a:prstGeom prst="rect">
                <a:avLst/>
              </a:prstGeom>
              <a:solidFill>
                <a:srgbClr val="C0504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59" name="Rectangle 30">
                <a:extLst>
                  <a:ext uri="{FF2B5EF4-FFF2-40B4-BE49-F238E27FC236}">
                    <a16:creationId xmlns:a16="http://schemas.microsoft.com/office/drawing/2014/main" id="{CD673692-6DD6-4222-897F-6A69042E9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3107"/>
                <a:ext cx="69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536" name="Group 31">
              <a:extLst>
                <a:ext uri="{FF2B5EF4-FFF2-40B4-BE49-F238E27FC236}">
                  <a16:creationId xmlns:a16="http://schemas.microsoft.com/office/drawing/2014/main" id="{9F084A2E-4402-4D5A-B7EB-31B8A3E08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" y="3122"/>
              <a:ext cx="508" cy="659"/>
              <a:chOff x="1769" y="3122"/>
              <a:chExt cx="508" cy="659"/>
            </a:xfrm>
          </p:grpSpPr>
          <p:sp>
            <p:nvSpPr>
              <p:cNvPr id="63537" name="Rectangle 32">
                <a:extLst>
                  <a:ext uri="{FF2B5EF4-FFF2-40B4-BE49-F238E27FC236}">
                    <a16:creationId xmlns:a16="http://schemas.microsoft.com/office/drawing/2014/main" id="{61BB3689-8753-447C-8B9C-E4BD41062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" y="3147"/>
                <a:ext cx="508" cy="634"/>
              </a:xfrm>
              <a:prstGeom prst="rect">
                <a:avLst/>
              </a:prstGeom>
              <a:solidFill>
                <a:srgbClr val="0000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38" name="Text Box 33">
                <a:extLst>
                  <a:ext uri="{FF2B5EF4-FFF2-40B4-BE49-F238E27FC236}">
                    <a16:creationId xmlns:a16="http://schemas.microsoft.com/office/drawing/2014/main" id="{577D1880-FB1D-41A4-83CB-462FEA8CB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122"/>
                <a:ext cx="444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sp>
            <p:nvSpPr>
              <p:cNvPr id="63539" name="Rectangle 34">
                <a:extLst>
                  <a:ext uri="{FF2B5EF4-FFF2-40B4-BE49-F238E27FC236}">
                    <a16:creationId xmlns:a16="http://schemas.microsoft.com/office/drawing/2014/main" id="{CD276860-EE5C-433C-9D7F-BC1299B7D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" y="3501"/>
                <a:ext cx="448" cy="118"/>
              </a:xfrm>
              <a:prstGeom prst="rect">
                <a:avLst/>
              </a:prstGeom>
              <a:solidFill>
                <a:srgbClr val="00FF00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40" name="Line 35">
                <a:extLst>
                  <a:ext uri="{FF2B5EF4-FFF2-40B4-BE49-F238E27FC236}">
                    <a16:creationId xmlns:a16="http://schemas.microsoft.com/office/drawing/2014/main" id="{1E125576-F2D1-429B-9B1F-9AC911610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2" y="3529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41" name="Line 36">
                <a:extLst>
                  <a:ext uri="{FF2B5EF4-FFF2-40B4-BE49-F238E27FC236}">
                    <a16:creationId xmlns:a16="http://schemas.microsoft.com/office/drawing/2014/main" id="{B61FD0C5-EF4F-4429-8717-A34A9ECFA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1" y="3528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42" name="Line 37">
                <a:extLst>
                  <a:ext uri="{FF2B5EF4-FFF2-40B4-BE49-F238E27FC236}">
                    <a16:creationId xmlns:a16="http://schemas.microsoft.com/office/drawing/2014/main" id="{76F80C0C-62D5-4E41-9124-2247C77C1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6" y="3530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43" name="Line 38">
                <a:extLst>
                  <a:ext uri="{FF2B5EF4-FFF2-40B4-BE49-F238E27FC236}">
                    <a16:creationId xmlns:a16="http://schemas.microsoft.com/office/drawing/2014/main" id="{979DB497-66DA-43B9-AD8D-E185BF199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3528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44" name="Line 39">
                <a:extLst>
                  <a:ext uri="{FF2B5EF4-FFF2-40B4-BE49-F238E27FC236}">
                    <a16:creationId xmlns:a16="http://schemas.microsoft.com/office/drawing/2014/main" id="{12E0C73E-8720-41AB-81F7-07EA993F3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4" y="3528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45" name="Line 40">
                <a:extLst>
                  <a:ext uri="{FF2B5EF4-FFF2-40B4-BE49-F238E27FC236}">
                    <a16:creationId xmlns:a16="http://schemas.microsoft.com/office/drawing/2014/main" id="{6CFECFE7-5EFB-4FF5-AA66-80DF3B9B4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0" y="3528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46" name="Line 41">
                <a:extLst>
                  <a:ext uri="{FF2B5EF4-FFF2-40B4-BE49-F238E27FC236}">
                    <a16:creationId xmlns:a16="http://schemas.microsoft.com/office/drawing/2014/main" id="{B923F3D7-2D3E-4FA3-A9A7-6229A992FF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5" y="3529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47" name="Rectangle 42">
                <a:extLst>
                  <a:ext uri="{FF2B5EF4-FFF2-40B4-BE49-F238E27FC236}">
                    <a16:creationId xmlns:a16="http://schemas.microsoft.com/office/drawing/2014/main" id="{0E4CD2E2-D2FF-4E15-B33A-CA66B15B3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" y="3668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48" name="Rectangle 43">
                <a:extLst>
                  <a:ext uri="{FF2B5EF4-FFF2-40B4-BE49-F238E27FC236}">
                    <a16:creationId xmlns:a16="http://schemas.microsoft.com/office/drawing/2014/main" id="{22976DCA-FB54-4220-81BD-6754CA74F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3668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49" name="Rectangle 44">
                <a:extLst>
                  <a:ext uri="{FF2B5EF4-FFF2-40B4-BE49-F238E27FC236}">
                    <a16:creationId xmlns:a16="http://schemas.microsoft.com/office/drawing/2014/main" id="{69416AE9-AC2D-4591-AAEE-B1751186A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3667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50" name="Rectangle 45">
                <a:extLst>
                  <a:ext uri="{FF2B5EF4-FFF2-40B4-BE49-F238E27FC236}">
                    <a16:creationId xmlns:a16="http://schemas.microsoft.com/office/drawing/2014/main" id="{DAEB419C-C883-4F0F-A617-9FB317CE6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3665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51" name="Rectangle 46">
                <a:extLst>
                  <a:ext uri="{FF2B5EF4-FFF2-40B4-BE49-F238E27FC236}">
                    <a16:creationId xmlns:a16="http://schemas.microsoft.com/office/drawing/2014/main" id="{37F19ADC-8987-4636-8CB9-219350B4F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" y="3665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1E4BF6E4-E1D3-42D6-B7E7-24AD24CF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470526"/>
            <a:ext cx="292100" cy="244475"/>
          </a:xfrm>
          <a:prstGeom prst="ellipse">
            <a:avLst/>
          </a:prstGeom>
          <a:solidFill>
            <a:srgbClr val="FFFFFF"/>
          </a:solidFill>
          <a:ln w="1260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  <a:buSzPct val="85000"/>
              <a:buNone/>
            </a:pPr>
            <a:r>
              <a:rPr lang="en-US" altLang="it-IT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841261-B3AA-4E7A-86F7-999814B30CA6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5556250"/>
            <a:ext cx="1376362" cy="241300"/>
            <a:chOff x="2277" y="3530"/>
            <a:chExt cx="867" cy="152"/>
          </a:xfrm>
        </p:grpSpPr>
        <p:sp>
          <p:nvSpPr>
            <p:cNvPr id="63533" name="Line 49">
              <a:extLst>
                <a:ext uri="{FF2B5EF4-FFF2-40B4-BE49-F238E27FC236}">
                  <a16:creationId xmlns:a16="http://schemas.microsoft.com/office/drawing/2014/main" id="{753FE413-67B0-450B-994F-1BECEB8E5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" y="3546"/>
              <a:ext cx="867" cy="136"/>
            </a:xfrm>
            <a:prstGeom prst="line">
              <a:avLst/>
            </a:prstGeom>
            <a:noFill/>
            <a:ln w="12600" cap="sq">
              <a:solidFill>
                <a:srgbClr val="C0504D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534" name="Oval 50">
              <a:extLst>
                <a:ext uri="{FF2B5EF4-FFF2-40B4-BE49-F238E27FC236}">
                  <a16:creationId xmlns:a16="http://schemas.microsoft.com/office/drawing/2014/main" id="{3AE4DBC9-6267-4DCD-B06C-BF26C4845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3530"/>
              <a:ext cx="182" cy="152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400"/>
                </a:spcBef>
                <a:buSzPct val="85000"/>
                <a:buNone/>
              </a:pPr>
              <a:r>
                <a:rPr lang="en-US" altLang="it-IT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63502" name="Group 51">
            <a:extLst>
              <a:ext uri="{FF2B5EF4-FFF2-40B4-BE49-F238E27FC236}">
                <a16:creationId xmlns:a16="http://schemas.microsoft.com/office/drawing/2014/main" id="{E55D0703-64D8-472F-A6FD-2AFE13E711B5}"/>
              </a:ext>
            </a:extLst>
          </p:cNvPr>
          <p:cNvGrpSpPr>
            <a:grpSpLocks/>
          </p:cNvGrpSpPr>
          <p:nvPr/>
        </p:nvGrpSpPr>
        <p:grpSpPr bwMode="auto">
          <a:xfrm>
            <a:off x="6675438" y="4402138"/>
            <a:ext cx="806450" cy="1498600"/>
            <a:chOff x="3149" y="2803"/>
            <a:chExt cx="508" cy="944"/>
          </a:xfrm>
        </p:grpSpPr>
        <p:grpSp>
          <p:nvGrpSpPr>
            <p:cNvPr id="63508" name="Group 52">
              <a:extLst>
                <a:ext uri="{FF2B5EF4-FFF2-40B4-BE49-F238E27FC236}">
                  <a16:creationId xmlns:a16="http://schemas.microsoft.com/office/drawing/2014/main" id="{2059C7B9-9D73-4B2C-8B39-DE0091BA3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2803"/>
              <a:ext cx="221" cy="586"/>
              <a:chOff x="3288" y="2803"/>
              <a:chExt cx="221" cy="586"/>
            </a:xfrm>
          </p:grpSpPr>
          <p:sp>
            <p:nvSpPr>
              <p:cNvPr id="63525" name="AutoShape 53">
                <a:extLst>
                  <a:ext uri="{FF2B5EF4-FFF2-40B4-BE49-F238E27FC236}">
                    <a16:creationId xmlns:a16="http://schemas.microsoft.com/office/drawing/2014/main" id="{CD2659BF-884C-42F7-B039-6600C62B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3255"/>
                <a:ext cx="220" cy="134"/>
              </a:xfrm>
              <a:prstGeom prst="parallelogram">
                <a:avLst>
                  <a:gd name="adj" fmla="val 6324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26" name="Rectangle 54">
                <a:extLst>
                  <a:ext uri="{FF2B5EF4-FFF2-40B4-BE49-F238E27FC236}">
                    <a16:creationId xmlns:a16="http://schemas.microsoft.com/office/drawing/2014/main" id="{DE27EE23-464C-46E5-9C0A-283917FE2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0" y="2807"/>
                <a:ext cx="100" cy="449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27" name="Rectangle 55">
                <a:extLst>
                  <a:ext uri="{FF2B5EF4-FFF2-40B4-BE49-F238E27FC236}">
                    <a16:creationId xmlns:a16="http://schemas.microsoft.com/office/drawing/2014/main" id="{D64CEE20-CA09-44DD-8874-A49AB4A51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9" y="2935"/>
                <a:ext cx="139" cy="450"/>
              </a:xfrm>
              <a:prstGeom prst="rect">
                <a:avLst/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28" name="AutoShape 56">
                <a:extLst>
                  <a:ext uri="{FF2B5EF4-FFF2-40B4-BE49-F238E27FC236}">
                    <a16:creationId xmlns:a16="http://schemas.microsoft.com/office/drawing/2014/main" id="{04ABE4E8-4C82-481A-8674-F3E58C9D6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803"/>
                <a:ext cx="220" cy="134"/>
              </a:xfrm>
              <a:prstGeom prst="parallelogram">
                <a:avLst>
                  <a:gd name="adj" fmla="val 63247"/>
                </a:avLst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29" name="Line 57">
                <a:extLst>
                  <a:ext uri="{FF2B5EF4-FFF2-40B4-BE49-F238E27FC236}">
                    <a16:creationId xmlns:a16="http://schemas.microsoft.com/office/drawing/2014/main" id="{768D8878-AB56-437E-A37A-4C51A4B31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0" y="2812"/>
                <a:ext cx="0" cy="44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30" name="Line 58">
                <a:extLst>
                  <a:ext uri="{FF2B5EF4-FFF2-40B4-BE49-F238E27FC236}">
                    <a16:creationId xmlns:a16="http://schemas.microsoft.com/office/drawing/2014/main" id="{8FE7F930-EFAC-4F6C-9CFF-EB5C5A932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8" y="3255"/>
                <a:ext cx="82" cy="13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31" name="Rectangle 59">
                <a:extLst>
                  <a:ext uri="{FF2B5EF4-FFF2-40B4-BE49-F238E27FC236}">
                    <a16:creationId xmlns:a16="http://schemas.microsoft.com/office/drawing/2014/main" id="{07DCBC0D-873B-4A9E-85FB-C2A4DA580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7" y="2994"/>
                <a:ext cx="91" cy="258"/>
              </a:xfrm>
              <a:prstGeom prst="rect">
                <a:avLst/>
              </a:prstGeom>
              <a:solidFill>
                <a:srgbClr val="C0504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32" name="Rectangle 60">
                <a:extLst>
                  <a:ext uri="{FF2B5EF4-FFF2-40B4-BE49-F238E27FC236}">
                    <a16:creationId xmlns:a16="http://schemas.microsoft.com/office/drawing/2014/main" id="{CB5245C1-B3BF-445E-AF26-6E05A5042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" y="3073"/>
                <a:ext cx="68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509" name="Group 61">
              <a:extLst>
                <a:ext uri="{FF2B5EF4-FFF2-40B4-BE49-F238E27FC236}">
                  <a16:creationId xmlns:a16="http://schemas.microsoft.com/office/drawing/2014/main" id="{96833BD7-4DF3-43C6-9CC6-0F04801A9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9" y="3088"/>
              <a:ext cx="508" cy="659"/>
              <a:chOff x="3149" y="3088"/>
              <a:chExt cx="508" cy="659"/>
            </a:xfrm>
          </p:grpSpPr>
          <p:sp>
            <p:nvSpPr>
              <p:cNvPr id="63510" name="Rectangle 62">
                <a:extLst>
                  <a:ext uri="{FF2B5EF4-FFF2-40B4-BE49-F238E27FC236}">
                    <a16:creationId xmlns:a16="http://schemas.microsoft.com/office/drawing/2014/main" id="{12CC4727-8C19-4212-A2C6-18592C0D9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3113"/>
                <a:ext cx="508" cy="634"/>
              </a:xfrm>
              <a:prstGeom prst="rect">
                <a:avLst/>
              </a:prstGeom>
              <a:solidFill>
                <a:srgbClr val="0000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11" name="Text Box 63">
                <a:extLst>
                  <a:ext uri="{FF2B5EF4-FFF2-40B4-BE49-F238E27FC236}">
                    <a16:creationId xmlns:a16="http://schemas.microsoft.com/office/drawing/2014/main" id="{80F6528B-A6F0-4F1C-8F75-BCC18AECBE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1" y="3088"/>
                <a:ext cx="444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sp>
            <p:nvSpPr>
              <p:cNvPr id="63512" name="Rectangle 64">
                <a:extLst>
                  <a:ext uri="{FF2B5EF4-FFF2-40B4-BE49-F238E27FC236}">
                    <a16:creationId xmlns:a16="http://schemas.microsoft.com/office/drawing/2014/main" id="{9AA45582-836D-4EF7-A149-88F83FCDE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3" y="3467"/>
                <a:ext cx="448" cy="118"/>
              </a:xfrm>
              <a:prstGeom prst="rect">
                <a:avLst/>
              </a:prstGeom>
              <a:solidFill>
                <a:srgbClr val="00FF00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13" name="Line 65">
                <a:extLst>
                  <a:ext uri="{FF2B5EF4-FFF2-40B4-BE49-F238E27FC236}">
                    <a16:creationId xmlns:a16="http://schemas.microsoft.com/office/drawing/2014/main" id="{8F352A40-7F80-4C85-94C8-CBCD6AD2B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2" y="3495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14" name="Line 66">
                <a:extLst>
                  <a:ext uri="{FF2B5EF4-FFF2-40B4-BE49-F238E27FC236}">
                    <a16:creationId xmlns:a16="http://schemas.microsoft.com/office/drawing/2014/main" id="{7C7E479A-7ED1-43A2-8E21-6ACDB3DB0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1" y="3494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15" name="Line 67">
                <a:extLst>
                  <a:ext uri="{FF2B5EF4-FFF2-40B4-BE49-F238E27FC236}">
                    <a16:creationId xmlns:a16="http://schemas.microsoft.com/office/drawing/2014/main" id="{B616D047-7763-475D-A204-F8E9818CE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6" y="3496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16" name="Line 68">
                <a:extLst>
                  <a:ext uri="{FF2B5EF4-FFF2-40B4-BE49-F238E27FC236}">
                    <a16:creationId xmlns:a16="http://schemas.microsoft.com/office/drawing/2014/main" id="{459007DE-FB85-4C9A-A594-868C3B3B8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3" y="3494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17" name="Line 69">
                <a:extLst>
                  <a:ext uri="{FF2B5EF4-FFF2-40B4-BE49-F238E27FC236}">
                    <a16:creationId xmlns:a16="http://schemas.microsoft.com/office/drawing/2014/main" id="{BB0735AE-F9E9-47D9-B200-72919057E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3494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18" name="Line 70">
                <a:extLst>
                  <a:ext uri="{FF2B5EF4-FFF2-40B4-BE49-F238E27FC236}">
                    <a16:creationId xmlns:a16="http://schemas.microsoft.com/office/drawing/2014/main" id="{30CBB429-B457-4B6D-B0F6-1F64B4C34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3494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19" name="Line 71">
                <a:extLst>
                  <a:ext uri="{FF2B5EF4-FFF2-40B4-BE49-F238E27FC236}">
                    <a16:creationId xmlns:a16="http://schemas.microsoft.com/office/drawing/2014/main" id="{B635C9CF-B31D-445D-971D-8D9183A8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5" y="3495"/>
                <a:ext cx="0" cy="7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20" name="Rectangle 72">
                <a:extLst>
                  <a:ext uri="{FF2B5EF4-FFF2-40B4-BE49-F238E27FC236}">
                    <a16:creationId xmlns:a16="http://schemas.microsoft.com/office/drawing/2014/main" id="{DF80EA39-B9F2-4465-B645-01ABF2561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1" y="3634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21" name="Rectangle 73">
                <a:extLst>
                  <a:ext uri="{FF2B5EF4-FFF2-40B4-BE49-F238E27FC236}">
                    <a16:creationId xmlns:a16="http://schemas.microsoft.com/office/drawing/2014/main" id="{3308BDA3-2E83-4DFC-85D3-CD7FBB84F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" y="3634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22" name="Rectangle 74">
                <a:extLst>
                  <a:ext uri="{FF2B5EF4-FFF2-40B4-BE49-F238E27FC236}">
                    <a16:creationId xmlns:a16="http://schemas.microsoft.com/office/drawing/2014/main" id="{B3DF7324-D8A4-4331-A1B1-A33B93936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3" y="3633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23" name="Rectangle 75">
                <a:extLst>
                  <a:ext uri="{FF2B5EF4-FFF2-40B4-BE49-F238E27FC236}">
                    <a16:creationId xmlns:a16="http://schemas.microsoft.com/office/drawing/2014/main" id="{5C305897-7F5C-4B5C-9DEA-6BAB47656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3631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24" name="Rectangle 76">
                <a:extLst>
                  <a:ext uri="{FF2B5EF4-FFF2-40B4-BE49-F238E27FC236}">
                    <a16:creationId xmlns:a16="http://schemas.microsoft.com/office/drawing/2014/main" id="{742C4F4F-BB45-4060-B1EF-EFB7AA041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6" y="3631"/>
                <a:ext cx="62" cy="91"/>
              </a:xfrm>
              <a:prstGeom prst="rect">
                <a:avLst/>
              </a:prstGeom>
              <a:solidFill>
                <a:srgbClr val="FFFF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0000"/>
                  </a:buClr>
                  <a:buFont typeface="Times New Roman" panose="02020603050405020304" pitchFamily="18" charset="0"/>
                  <a:buNone/>
                </a:pPr>
                <a:endParaRPr lang="it-IT" altLang="it-IT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5BE6722A-8F1B-4B3E-BB06-F97C9CA04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63" y="5654676"/>
            <a:ext cx="292100" cy="244475"/>
          </a:xfrm>
          <a:prstGeom prst="ellipse">
            <a:avLst/>
          </a:prstGeom>
          <a:solidFill>
            <a:srgbClr val="FFFFFF"/>
          </a:solidFill>
          <a:ln w="12600" cap="sq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  <a:buSzPct val="85000"/>
              <a:buNone/>
            </a:pPr>
            <a:r>
              <a:rPr lang="en-US" altLang="it-IT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34C3DCC-8328-444D-97E8-1318F9E4E4F5}"/>
              </a:ext>
            </a:extLst>
          </p:cNvPr>
          <p:cNvGrpSpPr>
            <a:grpSpLocks/>
          </p:cNvGrpSpPr>
          <p:nvPr/>
        </p:nvGrpSpPr>
        <p:grpSpPr bwMode="auto">
          <a:xfrm>
            <a:off x="7488239" y="5360988"/>
            <a:ext cx="1023937" cy="423862"/>
            <a:chOff x="3661" y="3407"/>
            <a:chExt cx="645" cy="267"/>
          </a:xfrm>
        </p:grpSpPr>
        <p:sp>
          <p:nvSpPr>
            <p:cNvPr id="63506" name="Line 79">
              <a:extLst>
                <a:ext uri="{FF2B5EF4-FFF2-40B4-BE49-F238E27FC236}">
                  <a16:creationId xmlns:a16="http://schemas.microsoft.com/office/drawing/2014/main" id="{04AAC569-59C9-4163-89CF-C06D3E159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1" y="3406"/>
              <a:ext cx="645" cy="269"/>
            </a:xfrm>
            <a:prstGeom prst="line">
              <a:avLst/>
            </a:prstGeom>
            <a:noFill/>
            <a:ln w="12600" cap="sq">
              <a:solidFill>
                <a:srgbClr val="C0504D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507" name="Oval 80">
              <a:extLst>
                <a:ext uri="{FF2B5EF4-FFF2-40B4-BE49-F238E27FC236}">
                  <a16:creationId xmlns:a16="http://schemas.microsoft.com/office/drawing/2014/main" id="{8179E18A-ECB2-4828-B665-8E8D9C55F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3468"/>
              <a:ext cx="182" cy="151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400"/>
                </a:spcBef>
                <a:buSzPct val="85000"/>
                <a:buNone/>
              </a:pPr>
              <a:r>
                <a:rPr lang="en-US" altLang="it-IT" sz="16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pic>
        <p:nvPicPr>
          <p:cNvPr id="63505" name="Picture 2" descr="The network model with the flows and their packets, the router, and the...  | Download Scientific Diagram">
            <a:extLst>
              <a:ext uri="{FF2B5EF4-FFF2-40B4-BE49-F238E27FC236}">
                <a16:creationId xmlns:a16="http://schemas.microsoft.com/office/drawing/2014/main" id="{9980B3C1-414E-435D-BF78-DD320B9E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1" y="1306514"/>
            <a:ext cx="37528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>
            <a:extLst>
              <a:ext uri="{FF2B5EF4-FFF2-40B4-BE49-F238E27FC236}">
                <a16:creationId xmlns:a16="http://schemas.microsoft.com/office/drawing/2014/main" id="{D9D68EFA-1D11-4E1A-A700-D7B9592CA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Riflessioni - II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B797F6-96BF-488E-98E2-C586C4328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it-IT" dirty="0"/>
              <a:t>Esempi dove è utilissimo usare una coda bloccante:</a:t>
            </a:r>
          </a:p>
          <a:p>
            <a:pPr>
              <a:defRPr/>
            </a:pPr>
            <a:r>
              <a:rPr lang="it-IT" dirty="0"/>
              <a:t>La comunicazione tra interlocutori in rete</a:t>
            </a:r>
          </a:p>
          <a:p>
            <a:pPr>
              <a:defRPr/>
            </a:pPr>
            <a:r>
              <a:rPr lang="it-IT" dirty="0"/>
              <a:t>I mail server</a:t>
            </a:r>
          </a:p>
          <a:p>
            <a:pPr>
              <a:defRPr/>
            </a:pPr>
            <a:r>
              <a:rPr lang="it-IT" dirty="0"/>
              <a:t>Le pizzerie</a:t>
            </a:r>
          </a:p>
          <a:p>
            <a:pPr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>
            <a:extLst>
              <a:ext uri="{FF2B5EF4-FFF2-40B4-BE49-F238E27FC236}">
                <a16:creationId xmlns:a16="http://schemas.microsoft.com/office/drawing/2014/main" id="{2F3F6789-DE29-4F3E-8A67-A19D0C36D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Code Bloccanti – Blocking Queue</a:t>
            </a:r>
          </a:p>
        </p:txBody>
      </p:sp>
      <p:sp>
        <p:nvSpPr>
          <p:cNvPr id="65539" name="Segnaposto contenuto 2">
            <a:extLst>
              <a:ext uri="{FF2B5EF4-FFF2-40B4-BE49-F238E27FC236}">
                <a16:creationId xmlns:a16="http://schemas.microsoft.com/office/drawing/2014/main" id="{70D08DAB-33DC-4B45-A6B1-F3DA134B29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800" dirty="0"/>
              <a:t>Uno strumento migliore di un coltellino svizzero</a:t>
            </a:r>
          </a:p>
          <a:p>
            <a:r>
              <a:rPr lang="it-IT" altLang="it-IT" dirty="0"/>
              <a:t>Utile per</a:t>
            </a:r>
          </a:p>
          <a:p>
            <a:pPr lvl="1"/>
            <a:r>
              <a:rPr lang="it-IT" altLang="it-IT" dirty="0"/>
              <a:t>Mettere </a:t>
            </a:r>
            <a:r>
              <a:rPr lang="it-IT" altLang="it-IT" dirty="0" err="1"/>
              <a:t>thread</a:t>
            </a:r>
            <a:r>
              <a:rPr lang="it-IT" altLang="it-IT" dirty="0"/>
              <a:t> e/o processi in comunicazione</a:t>
            </a:r>
          </a:p>
          <a:p>
            <a:pPr lvl="1"/>
            <a:r>
              <a:rPr lang="it-IT" altLang="it-IT" dirty="0"/>
              <a:t>Distribuirsi compiti tra </a:t>
            </a:r>
            <a:r>
              <a:rPr lang="it-IT" altLang="it-IT" dirty="0" err="1"/>
              <a:t>thread</a:t>
            </a:r>
            <a:endParaRPr lang="it-IT" altLang="it-IT" dirty="0"/>
          </a:p>
          <a:p>
            <a:pPr lvl="1"/>
            <a:r>
              <a:rPr lang="it-IT" altLang="it-IT" dirty="0"/>
              <a:t>Delegare compiti ad altri </a:t>
            </a:r>
            <a:r>
              <a:rPr lang="it-IT" altLang="it-IT" dirty="0" err="1"/>
              <a:t>thread</a:t>
            </a:r>
            <a:endParaRPr lang="it-IT" altLang="it-IT" dirty="0"/>
          </a:p>
          <a:p>
            <a:pPr lvl="1"/>
            <a:r>
              <a:rPr lang="it-IT" altLang="it-IT" dirty="0"/>
              <a:t>Compensare velocità di elaborazione diverse</a:t>
            </a:r>
          </a:p>
          <a:p>
            <a:pPr lvl="1"/>
            <a:endParaRPr lang="it-IT" alt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2">
            <a:extLst>
              <a:ext uri="{FF2B5EF4-FFF2-40B4-BE49-F238E27FC236}">
                <a16:creationId xmlns:a16="http://schemas.microsoft.com/office/drawing/2014/main" id="{96E47CA2-FA55-4CDE-A864-ED0A291709D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81200" y="1481138"/>
            <a:ext cx="8229600" cy="4525962"/>
          </a:xfrm>
        </p:spPr>
        <p:txBody>
          <a:bodyPr/>
          <a:lstStyle/>
          <a:p>
            <a:endParaRPr lang="it-IT" altLang="it-IT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BC896705-943F-4F32-9910-352F8CFC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1"/>
            <a:ext cx="83820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olo 1">
            <a:extLst>
              <a:ext uri="{FF2B5EF4-FFF2-40B4-BE49-F238E27FC236}">
                <a16:creationId xmlns:a16="http://schemas.microsoft.com/office/drawing/2014/main" id="{3570BDBB-94AC-4792-8DAF-AC2615B05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Idea</a:t>
            </a:r>
          </a:p>
        </p:txBody>
      </p:sp>
      <p:sp>
        <p:nvSpPr>
          <p:cNvPr id="66563" name="Segnaposto contenuto 2">
            <a:extLst>
              <a:ext uri="{FF2B5EF4-FFF2-40B4-BE49-F238E27FC236}">
                <a16:creationId xmlns:a16="http://schemas.microsoft.com/office/drawing/2014/main" id="{A77222D6-2E1A-4412-A914-02014902A3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Pensate al set di ordini per un pizzaiolo</a:t>
            </a:r>
          </a:p>
          <a:p>
            <a:endParaRPr lang="it-IT" altLang="it-IT"/>
          </a:p>
          <a:p>
            <a:r>
              <a:rPr lang="it-IT" altLang="it-IT"/>
              <a:t>Ingredienti: </a:t>
            </a:r>
          </a:p>
          <a:p>
            <a:pPr lvl="1"/>
            <a:r>
              <a:rPr lang="it-IT" altLang="it-IT"/>
              <a:t>1 Buffer FIFO</a:t>
            </a:r>
          </a:p>
          <a:p>
            <a:pPr lvl="1"/>
            <a:r>
              <a:rPr lang="it-IT" altLang="it-IT"/>
              <a:t>Metodi pensati per rendere </a:t>
            </a:r>
            <a:r>
              <a:rPr lang="it-IT" altLang="it-IT" i="1"/>
              <a:t>Thread-safe </a:t>
            </a:r>
            <a:r>
              <a:rPr lang="it-IT" altLang="it-IT"/>
              <a:t>l’accesso a quest’ultimo</a:t>
            </a:r>
            <a:endParaRPr lang="it-IT" altLang="it-IT" i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450F4-FFAC-48EF-8764-2091801A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B13B-63E2-4C10-B11F-FEF1036B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Quando</a:t>
            </a:r>
            <a:r>
              <a:rPr lang="en-US" dirty="0"/>
              <a:t> un thread </a:t>
            </a:r>
            <a:r>
              <a:rPr lang="en-US" dirty="0" err="1"/>
              <a:t>inserisce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in </a:t>
            </a:r>
            <a:r>
              <a:rPr lang="en-US" dirty="0" err="1"/>
              <a:t>una</a:t>
            </a:r>
            <a:r>
              <a:rPr lang="en-US" dirty="0"/>
              <a:t> Queue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giocando</a:t>
            </a:r>
            <a:r>
              <a:rPr lang="en-US" dirty="0"/>
              <a:t> il </a:t>
            </a:r>
            <a:r>
              <a:rPr lang="en-US" dirty="0" err="1"/>
              <a:t>ruolo</a:t>
            </a:r>
            <a:r>
              <a:rPr lang="en-US" dirty="0"/>
              <a:t> di </a:t>
            </a:r>
            <a:r>
              <a:rPr lang="en-US" b="1" dirty="0" err="1"/>
              <a:t>Produttore</a:t>
            </a:r>
            <a:endParaRPr lang="en-US" b="1" dirty="0"/>
          </a:p>
          <a:p>
            <a:endParaRPr lang="it-IT" b="1" dirty="0"/>
          </a:p>
          <a:p>
            <a:r>
              <a:rPr lang="en-US" dirty="0" err="1"/>
              <a:t>Quando</a:t>
            </a:r>
            <a:r>
              <a:rPr lang="en-US" dirty="0"/>
              <a:t> un thread </a:t>
            </a:r>
            <a:r>
              <a:rPr lang="en-US" dirty="0" err="1"/>
              <a:t>preleva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da </a:t>
            </a:r>
            <a:r>
              <a:rPr lang="en-US" dirty="0" err="1"/>
              <a:t>una</a:t>
            </a:r>
            <a:r>
              <a:rPr lang="en-US" dirty="0"/>
              <a:t> Queue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giocando</a:t>
            </a:r>
            <a:r>
              <a:rPr lang="en-US" dirty="0"/>
              <a:t> il </a:t>
            </a:r>
            <a:r>
              <a:rPr lang="en-US" dirty="0" err="1"/>
              <a:t>ruolo</a:t>
            </a:r>
            <a:r>
              <a:rPr lang="en-US" dirty="0"/>
              <a:t> di </a:t>
            </a:r>
            <a:r>
              <a:rPr lang="en-US" b="1" dirty="0" err="1"/>
              <a:t>Consumatore</a:t>
            </a:r>
            <a:endParaRPr lang="en-US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88478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AA3A-BCBD-4AAA-8822-5CAB426C1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Deadlock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CE0F-3F4F-4C0F-B327-8C07E0E36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Deadlock (2021) - IMDb">
            <a:extLst>
              <a:ext uri="{FF2B5EF4-FFF2-40B4-BE49-F238E27FC236}">
                <a16:creationId xmlns:a16="http://schemas.microsoft.com/office/drawing/2014/main" id="{C4499AC8-521E-460B-9AA4-D15B6698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38" y="0"/>
            <a:ext cx="463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75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olo 1">
            <a:extLst>
              <a:ext uri="{FF2B5EF4-FFF2-40B4-BE49-F238E27FC236}">
                <a16:creationId xmlns:a16="http://schemas.microsoft.com/office/drawing/2014/main" id="{CA8A047C-5BF6-4E79-9ED9-F248ACAA9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it-IT" altLang="it-IT"/>
              <a:t>Deadlock</a:t>
            </a:r>
          </a:p>
        </p:txBody>
      </p:sp>
      <p:sp>
        <p:nvSpPr>
          <p:cNvPr id="67587" name="Segnaposto contenuto 2">
            <a:extLst>
              <a:ext uri="{FF2B5EF4-FFF2-40B4-BE49-F238E27FC236}">
                <a16:creationId xmlns:a16="http://schemas.microsoft.com/office/drawing/2014/main" id="{BD5E66A3-F890-44B5-9FD1-CA7962DC40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Possibile quando si bloccano più risorse in contemporanea, formando </a:t>
            </a:r>
            <a:r>
              <a:rPr lang="it-IT" altLang="it-IT" i="1" dirty="0"/>
              <a:t>un ciclo </a:t>
            </a:r>
            <a:r>
              <a:rPr lang="it-IT" altLang="it-IT" dirty="0"/>
              <a:t>nel grafo di attesa</a:t>
            </a:r>
          </a:p>
          <a:p>
            <a:r>
              <a:rPr lang="it-IT" altLang="it-IT" dirty="0"/>
              <a:t>Altre condizioni di deadlock più subdole sono possibili (es. usando le </a:t>
            </a:r>
            <a:r>
              <a:rPr lang="it-IT" altLang="it-IT" dirty="0" err="1"/>
              <a:t>BlockingQueue</a:t>
            </a:r>
            <a:r>
              <a:rPr lang="it-IT" altLang="it-IT" dirty="0"/>
              <a:t>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220A6602-9F4D-4E76-A815-5F96522F9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Esempio</a:t>
            </a:r>
            <a:endParaRPr lang="it-IT" altLang="it-IT"/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DA70E061-77F5-48F1-8451-992A5E761F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8612" name="Picture 2" descr="Interview prep: How to quickly create a java application that can deadlock!  | by Tanmay Varun | Medium">
            <a:extLst>
              <a:ext uri="{FF2B5EF4-FFF2-40B4-BE49-F238E27FC236}">
                <a16:creationId xmlns:a16="http://schemas.microsoft.com/office/drawing/2014/main" id="{F3D248DB-A9A4-4DFE-8FDA-405FB3E6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989139"/>
            <a:ext cx="67881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OC] Deadlock. : comics">
            <a:extLst>
              <a:ext uri="{FF2B5EF4-FFF2-40B4-BE49-F238E27FC236}">
                <a16:creationId xmlns:a16="http://schemas.microsoft.com/office/drawing/2014/main" id="{86838C15-F40C-4F3B-8C4C-2F785436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E1AB8C-30BC-4B0D-93C7-F5E4F3A8300D}"/>
                  </a:ext>
                </a:extLst>
              </p14:cNvPr>
              <p14:cNvContentPartPr/>
              <p14:nvPr/>
            </p14:nvContentPartPr>
            <p14:xfrm>
              <a:off x="76214" y="2455772"/>
              <a:ext cx="20520" cy="3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E1AB8C-30BC-4B0D-93C7-F5E4F3A830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74" y="2447132"/>
                <a:ext cx="38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925F33-45A3-476D-8363-BCCD31A90C58}"/>
                  </a:ext>
                </a:extLst>
              </p14:cNvPr>
              <p14:cNvContentPartPr/>
              <p14:nvPr/>
            </p14:nvContentPartPr>
            <p14:xfrm>
              <a:off x="-243826" y="1987772"/>
              <a:ext cx="38520" cy="3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925F33-45A3-476D-8363-BCCD31A90C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52826" y="1978772"/>
                <a:ext cx="561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6C9510-1F65-4758-A8D8-AA4D4E5C9B44}"/>
                  </a:ext>
                </a:extLst>
              </p14:cNvPr>
              <p14:cNvContentPartPr/>
              <p14:nvPr/>
            </p14:nvContentPartPr>
            <p14:xfrm>
              <a:off x="-407986" y="1926572"/>
              <a:ext cx="33480" cy="4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6C9510-1F65-4758-A8D8-AA4D4E5C9B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16626" y="1917932"/>
                <a:ext cx="51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805FDA-AA6A-4AB8-9B67-100C61EE7F5A}"/>
                  </a:ext>
                </a:extLst>
              </p14:cNvPr>
              <p14:cNvContentPartPr/>
              <p14:nvPr/>
            </p14:nvContentPartPr>
            <p14:xfrm>
              <a:off x="143534" y="6861092"/>
              <a:ext cx="84240" cy="11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805FDA-AA6A-4AB8-9B67-100C61EE7F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894" y="6852092"/>
                <a:ext cx="101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2DA7E9-52A2-4604-AE2B-BF05B8EF0CD5}"/>
                  </a:ext>
                </a:extLst>
              </p14:cNvPr>
              <p14:cNvContentPartPr/>
              <p14:nvPr/>
            </p14:nvContentPartPr>
            <p14:xfrm>
              <a:off x="626294" y="6784736"/>
              <a:ext cx="56160" cy="9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2DA7E9-52A2-4604-AE2B-BF05B8EF0C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654" y="6775736"/>
                <a:ext cx="73800" cy="10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1E8C-8A8D-4782-9E56-2B427849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0E19-7D24-48D4-801D-6641BC5E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Illustration of the situation of deadlock (red cars) at a crossroads ">
            <a:extLst>
              <a:ext uri="{FF2B5EF4-FFF2-40B4-BE49-F238E27FC236}">
                <a16:creationId xmlns:a16="http://schemas.microsoft.com/office/drawing/2014/main" id="{0414D422-3A24-444B-900E-555948B6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4338"/>
            <a:ext cx="809625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7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olo 1">
            <a:extLst>
              <a:ext uri="{FF2B5EF4-FFF2-40B4-BE49-F238E27FC236}">
                <a16:creationId xmlns:a16="http://schemas.microsoft.com/office/drawing/2014/main" id="{932B1357-618F-41B4-8957-BCF395C8B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Evitare il Deadlock</a:t>
            </a:r>
          </a:p>
        </p:txBody>
      </p:sp>
      <p:sp>
        <p:nvSpPr>
          <p:cNvPr id="69635" name="Segnaposto contenuto 2">
            <a:extLst>
              <a:ext uri="{FF2B5EF4-FFF2-40B4-BE49-F238E27FC236}">
                <a16:creationId xmlns:a16="http://schemas.microsoft.com/office/drawing/2014/main" id="{E0E67FB8-3A60-4345-B5D3-D47D955DFC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it-IT" altLang="it-IT"/>
              <a:t>Se possibile, riprogettare l’accesso alle risorse causa del ciclo con una disciplina diversa </a:t>
            </a:r>
          </a:p>
          <a:p>
            <a:pPr marL="914400" lvl="1" indent="-514350"/>
            <a:r>
              <a:rPr lang="it-IT" altLang="it-IT"/>
              <a:t>es. mettere lock sulle risorse solo se tutte libere oppure aspettare</a:t>
            </a:r>
          </a:p>
          <a:p>
            <a:pPr marL="514350" indent="-514350">
              <a:buFontTx/>
              <a:buAutoNum type="arabicPeriod"/>
            </a:pPr>
            <a:r>
              <a:rPr lang="it-IT" altLang="it-IT"/>
              <a:t>Prendere il lock alle risorse sempre nello stesso ordine</a:t>
            </a:r>
          </a:p>
          <a:p>
            <a:pPr marL="514350" indent="-514350">
              <a:buFontTx/>
              <a:buAutoNum type="arabicPeriod"/>
            </a:pPr>
            <a:r>
              <a:rPr lang="it-IT" altLang="it-IT"/>
              <a:t>Prevenire… evitare di curare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52001DE9-7E14-4E6E-8198-1624B052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/>
              <a:t>Nested</a:t>
            </a:r>
            <a:r>
              <a:rPr lang="it-IT" altLang="it-IT" dirty="0"/>
              <a:t> Lockout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F2DACF-3951-41FF-A6F4-EBAB9930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it-IT" sz="1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it-IT" sz="1400" b="1" dirty="0" err="1">
                <a:solidFill>
                  <a:srgbClr val="7F0055"/>
                </a:solidFill>
                <a:latin typeface="Consolas"/>
              </a:rPr>
              <a:t>class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it-IT" sz="1400" b="1" dirty="0" err="1">
                <a:solidFill>
                  <a:srgbClr val="000000"/>
                </a:solidFill>
                <a:latin typeface="Consolas"/>
              </a:rPr>
              <a:t>Lockout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pPr marL="0" indent="0">
              <a:buNone/>
              <a:defRPr/>
            </a:pPr>
            <a:endParaRPr lang="it-IT" sz="1400" dirty="0">
              <a:latin typeface="Consolas"/>
            </a:endParaRP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onsolas"/>
              </a:rPr>
              <a:t>Lock </a:t>
            </a:r>
            <a:r>
              <a:rPr lang="it-IT" sz="1400" dirty="0">
                <a:solidFill>
                  <a:srgbClr val="0000C0"/>
                </a:solidFill>
                <a:latin typeface="Consolas"/>
              </a:rPr>
              <a:t>a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it-IT" sz="1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it-IT" sz="1400" b="1" dirty="0" err="1">
                <a:solidFill>
                  <a:srgbClr val="000000"/>
                </a:solidFill>
                <a:latin typeface="Consolas"/>
              </a:rPr>
              <a:t>ReentrantLock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onsolas"/>
              </a:rPr>
              <a:t>Lock </a:t>
            </a:r>
            <a:r>
              <a:rPr lang="it-IT" sz="1400" dirty="0">
                <a:solidFill>
                  <a:srgbClr val="0000C0"/>
                </a:solidFill>
                <a:latin typeface="Consolas"/>
              </a:rPr>
              <a:t>b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it-IT" sz="1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it-IT" sz="1400" b="1" dirty="0" err="1">
                <a:solidFill>
                  <a:srgbClr val="000000"/>
                </a:solidFill>
                <a:latin typeface="Consolas"/>
              </a:rPr>
              <a:t>ReentrantLock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400" dirty="0" err="1">
                <a:solidFill>
                  <a:srgbClr val="000000"/>
                </a:solidFill>
                <a:latin typeface="Consolas"/>
              </a:rPr>
              <a:t>Condition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it-IT" sz="1400" dirty="0">
                <a:solidFill>
                  <a:srgbClr val="0000C0"/>
                </a:solidFill>
                <a:latin typeface="Consolas"/>
              </a:rPr>
              <a:t>c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it-IT" sz="1400" dirty="0" err="1">
                <a:solidFill>
                  <a:srgbClr val="0000C0"/>
                </a:solidFill>
                <a:latin typeface="Consolas"/>
              </a:rPr>
              <a:t>b</a:t>
            </a:r>
            <a:r>
              <a:rPr lang="it-IT" sz="1400" dirty="0" err="1">
                <a:solidFill>
                  <a:srgbClr val="000000"/>
                </a:solidFill>
                <a:latin typeface="Consolas"/>
              </a:rPr>
              <a:t>.newCondition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400" b="1" dirty="0">
                <a:latin typeface="Consolas"/>
              </a:rPr>
              <a:t>// T1:</a:t>
            </a:r>
          </a:p>
          <a:p>
            <a:pPr marL="0" indent="0">
              <a:buNone/>
              <a:defRPr/>
            </a:pPr>
            <a:r>
              <a:rPr lang="en-US" sz="14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/>
              </a:rPr>
              <a:t> lock() </a:t>
            </a: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C0"/>
                </a:solidFill>
                <a:latin typeface="Consolas"/>
              </a:rPr>
              <a:t>  </a:t>
            </a:r>
            <a:r>
              <a:rPr lang="it-IT" sz="1400" dirty="0" err="1">
                <a:solidFill>
                  <a:srgbClr val="0000C0"/>
                </a:solidFill>
                <a:latin typeface="Consolas"/>
              </a:rPr>
              <a:t>a</a:t>
            </a:r>
            <a:r>
              <a:rPr lang="it-IT" sz="1400" dirty="0" err="1">
                <a:solidFill>
                  <a:srgbClr val="000000"/>
                </a:solidFill>
                <a:latin typeface="Consolas"/>
              </a:rPr>
              <a:t>.lock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C0"/>
                </a:solidFill>
                <a:latin typeface="Consolas"/>
              </a:rPr>
              <a:t>  </a:t>
            </a:r>
            <a:r>
              <a:rPr lang="it-IT" sz="1400" dirty="0" err="1">
                <a:solidFill>
                  <a:srgbClr val="0000C0"/>
                </a:solidFill>
                <a:latin typeface="Consolas"/>
              </a:rPr>
              <a:t>b</a:t>
            </a:r>
            <a:r>
              <a:rPr lang="it-IT" sz="1400" dirty="0" err="1">
                <a:solidFill>
                  <a:srgbClr val="000000"/>
                </a:solidFill>
                <a:latin typeface="Consolas"/>
              </a:rPr>
              <a:t>.lock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it-IT" sz="14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it-IT" sz="1400" b="1" dirty="0" err="1">
                <a:solidFill>
                  <a:srgbClr val="000000"/>
                </a:solidFill>
                <a:latin typeface="Consolas"/>
              </a:rPr>
              <a:t>qualcheCondizione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  <a:defRPr/>
            </a:pPr>
            <a:r>
              <a:rPr lang="it-IT" sz="1600" b="1" dirty="0">
                <a:solidFill>
                  <a:srgbClr val="FF0000"/>
                </a:solidFill>
                <a:latin typeface="Consolas"/>
              </a:rPr>
              <a:t>	</a:t>
            </a:r>
            <a:r>
              <a:rPr lang="it-IT" sz="1600" b="1" dirty="0" err="1">
                <a:solidFill>
                  <a:srgbClr val="FF0000"/>
                </a:solidFill>
                <a:latin typeface="Consolas"/>
              </a:rPr>
              <a:t>c.await</a:t>
            </a:r>
            <a:r>
              <a:rPr lang="it-IT" sz="1600" b="1" dirty="0">
                <a:solidFill>
                  <a:srgbClr val="FF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it-IT" sz="1400" dirty="0" err="1">
                <a:solidFill>
                  <a:srgbClr val="000000"/>
                </a:solidFill>
                <a:latin typeface="Consolas"/>
              </a:rPr>
              <a:t>qualcheCondizione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it-IT" sz="14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it-IT" sz="14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C0"/>
                </a:solidFill>
                <a:latin typeface="Consolas"/>
              </a:rPr>
              <a:t>  </a:t>
            </a:r>
            <a:r>
              <a:rPr lang="it-IT" sz="1400" dirty="0" err="1">
                <a:solidFill>
                  <a:srgbClr val="0000C0"/>
                </a:solidFill>
                <a:latin typeface="Consolas"/>
              </a:rPr>
              <a:t>b</a:t>
            </a:r>
            <a:r>
              <a:rPr lang="it-IT" sz="1400" dirty="0" err="1">
                <a:solidFill>
                  <a:srgbClr val="000000"/>
                </a:solidFill>
                <a:latin typeface="Consolas"/>
              </a:rPr>
              <a:t>.unlock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C0"/>
                </a:solidFill>
                <a:latin typeface="Consolas"/>
              </a:rPr>
              <a:t>  </a:t>
            </a:r>
            <a:r>
              <a:rPr lang="it-IT" sz="1400" dirty="0" err="1">
                <a:solidFill>
                  <a:srgbClr val="0000C0"/>
                </a:solidFill>
                <a:latin typeface="Consolas"/>
              </a:rPr>
              <a:t>a</a:t>
            </a:r>
            <a:r>
              <a:rPr lang="it-IT" sz="1400" dirty="0" err="1">
                <a:solidFill>
                  <a:srgbClr val="000000"/>
                </a:solidFill>
                <a:latin typeface="Consolas"/>
              </a:rPr>
              <a:t>.unlock</a:t>
            </a:r>
            <a:r>
              <a:rPr lang="it-IT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400" dirty="0">
                <a:solidFill>
                  <a:srgbClr val="000000"/>
                </a:solidFill>
                <a:latin typeface="Consolas"/>
              </a:rPr>
              <a:t>}    </a:t>
            </a:r>
          </a:p>
          <a:p>
            <a:pPr marL="0" indent="0">
              <a:buNone/>
              <a:defRPr/>
            </a:pPr>
            <a:endParaRPr lang="it-IT" sz="105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6E5B3D8-5A47-448A-9A29-8123BFABA5A5}"/>
              </a:ext>
            </a:extLst>
          </p:cNvPr>
          <p:cNvSpPr txBox="1">
            <a:spLocks/>
          </p:cNvSpPr>
          <p:nvPr/>
        </p:nvSpPr>
        <p:spPr bwMode="auto">
          <a:xfrm>
            <a:off x="6456364" y="2273301"/>
            <a:ext cx="4103687" cy="39608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1800" b="1" dirty="0">
                <a:solidFill>
                  <a:srgbClr val="000000"/>
                </a:solidFill>
                <a:latin typeface="Consolas"/>
              </a:rPr>
              <a:t>// T2:</a:t>
            </a:r>
            <a:r>
              <a:rPr lang="it-IT" sz="1800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pPr marL="0" indent="0">
              <a:buNone/>
              <a:defRPr/>
            </a:pPr>
            <a:r>
              <a:rPr lang="it-IT" sz="18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it-IT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it-IT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it-IT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Consolas"/>
              </a:rPr>
              <a:t>unlock</a:t>
            </a:r>
            <a:r>
              <a:rPr lang="it-IT" sz="1800" b="1" dirty="0">
                <a:solidFill>
                  <a:srgbClr val="000000"/>
                </a:solidFill>
                <a:latin typeface="Consolas"/>
              </a:rPr>
              <a:t>()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it-IT" sz="1800" b="1" dirty="0" err="1">
                <a:solidFill>
                  <a:srgbClr val="FF0000"/>
                </a:solidFill>
                <a:latin typeface="Consolas"/>
              </a:rPr>
              <a:t>a.lock</a:t>
            </a:r>
            <a:r>
              <a:rPr lang="it-IT" sz="1800" b="1" dirty="0">
                <a:solidFill>
                  <a:srgbClr val="FF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it-IT" sz="1800" dirty="0" err="1">
                <a:solidFill>
                  <a:srgbClr val="0000C0"/>
                </a:solidFill>
                <a:latin typeface="Consolas"/>
              </a:rPr>
              <a:t>b</a:t>
            </a:r>
            <a:r>
              <a:rPr lang="it-IT" sz="1800" dirty="0" err="1">
                <a:solidFill>
                  <a:srgbClr val="000000"/>
                </a:solidFill>
                <a:latin typeface="Consolas"/>
              </a:rPr>
              <a:t>.lock</a:t>
            </a:r>
            <a:r>
              <a:rPr lang="it-IT" sz="18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it-IT" sz="1800" dirty="0" err="1">
                <a:solidFill>
                  <a:srgbClr val="000000"/>
                </a:solidFill>
                <a:latin typeface="Consolas"/>
              </a:rPr>
              <a:t>qualcheCondizione</a:t>
            </a:r>
            <a:r>
              <a:rPr lang="it-IT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it-IT" sz="1800" b="1" dirty="0">
                <a:solidFill>
                  <a:srgbClr val="7F0055"/>
                </a:solidFill>
                <a:latin typeface="Consolas"/>
              </a:rPr>
              <a:t>false</a:t>
            </a:r>
            <a:r>
              <a:rPr lang="it-IT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it-IT" sz="1800" dirty="0" err="1">
                <a:solidFill>
                  <a:srgbClr val="0000C0"/>
                </a:solidFill>
                <a:latin typeface="Consolas"/>
              </a:rPr>
              <a:t>c</a:t>
            </a:r>
            <a:r>
              <a:rPr lang="it-IT" sz="1800" dirty="0" err="1">
                <a:solidFill>
                  <a:srgbClr val="000000"/>
                </a:solidFill>
                <a:latin typeface="Consolas"/>
              </a:rPr>
              <a:t>.signalAll</a:t>
            </a:r>
            <a:r>
              <a:rPr lang="it-IT" sz="18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it-IT" sz="1800" dirty="0" err="1">
                <a:solidFill>
                  <a:srgbClr val="0000C0"/>
                </a:solidFill>
                <a:latin typeface="Consolas"/>
              </a:rPr>
              <a:t>b</a:t>
            </a:r>
            <a:r>
              <a:rPr lang="it-IT" sz="1800" dirty="0" err="1">
                <a:solidFill>
                  <a:srgbClr val="000000"/>
                </a:solidFill>
                <a:latin typeface="Consolas"/>
              </a:rPr>
              <a:t>.unlock</a:t>
            </a:r>
            <a:r>
              <a:rPr lang="it-IT" sz="18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it-IT" sz="1800" dirty="0" err="1">
                <a:solidFill>
                  <a:srgbClr val="0000C0"/>
                </a:solidFill>
                <a:latin typeface="Consolas"/>
              </a:rPr>
              <a:t>a</a:t>
            </a:r>
            <a:r>
              <a:rPr lang="it-IT" sz="1800" dirty="0" err="1">
                <a:solidFill>
                  <a:srgbClr val="000000"/>
                </a:solidFill>
                <a:latin typeface="Consolas"/>
              </a:rPr>
              <a:t>.unlock</a:t>
            </a:r>
            <a:r>
              <a:rPr lang="it-IT" sz="18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Consolas"/>
              </a:rPr>
              <a:t> }</a:t>
            </a:r>
            <a:endParaRPr lang="it-IT" sz="1800" kern="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olo 1">
            <a:extLst>
              <a:ext uri="{FF2B5EF4-FFF2-40B4-BE49-F238E27FC236}">
                <a16:creationId xmlns:a16="http://schemas.microsoft.com/office/drawing/2014/main" id="{E7BF7BDC-EB5B-4C2E-B25C-8D47492A2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Starvation</a:t>
            </a:r>
          </a:p>
        </p:txBody>
      </p:sp>
      <p:sp>
        <p:nvSpPr>
          <p:cNvPr id="71683" name="Segnaposto contenuto 2">
            <a:extLst>
              <a:ext uri="{FF2B5EF4-FFF2-40B4-BE49-F238E27FC236}">
                <a16:creationId xmlns:a16="http://schemas.microsoft.com/office/drawing/2014/main" id="{3A708A80-2C17-47E1-8B9A-A26D87B12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/>
              <a:t>Starvation</a:t>
            </a:r>
            <a:r>
              <a:rPr lang="it-IT" altLang="it-IT" dirty="0"/>
              <a:t> = possibilità che il tempo di attesa prima di accedere a una determinata risorsa sia anche infinito</a:t>
            </a:r>
          </a:p>
          <a:p>
            <a:endParaRPr lang="it-IT" altLang="it-IT" dirty="0"/>
          </a:p>
          <a:p>
            <a:r>
              <a:rPr lang="it-IT" altLang="it-IT" dirty="0"/>
              <a:t>In altre parole:</a:t>
            </a:r>
          </a:p>
          <a:p>
            <a:endParaRPr lang="it-IT" altLang="it-IT" dirty="0"/>
          </a:p>
          <a:p>
            <a:pPr marL="457200" lvl="1" indent="0">
              <a:buNone/>
            </a:pPr>
            <a:endParaRPr lang="it-IT" altLang="it-IT" dirty="0"/>
          </a:p>
        </p:txBody>
      </p:sp>
      <p:pic>
        <p:nvPicPr>
          <p:cNvPr id="71684" name="Immagine 4">
            <a:extLst>
              <a:ext uri="{FF2B5EF4-FFF2-40B4-BE49-F238E27FC236}">
                <a16:creationId xmlns:a16="http://schemas.microsoft.com/office/drawing/2014/main" id="{B33928BD-4A9B-4786-9641-459A390B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724400"/>
            <a:ext cx="4292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B53713-81C8-3162-57DE-08D885093C1D}"/>
              </a:ext>
            </a:extLst>
          </p:cNvPr>
          <p:cNvGrpSpPr/>
          <p:nvPr/>
        </p:nvGrpSpPr>
        <p:grpSpPr>
          <a:xfrm>
            <a:off x="3782485" y="4558917"/>
            <a:ext cx="4114800" cy="1072440"/>
            <a:chOff x="3782485" y="4558917"/>
            <a:chExt cx="4114800" cy="10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1405051-6958-DCB1-1BE5-7BC85473F42C}"/>
                    </a:ext>
                  </a:extLst>
                </p14:cNvPr>
                <p14:cNvContentPartPr/>
                <p14:nvPr/>
              </p14:nvContentPartPr>
              <p14:xfrm>
                <a:off x="3782485" y="4558917"/>
                <a:ext cx="4114800" cy="896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1405051-6958-DCB1-1BE5-7BC85473F4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73845" y="4549917"/>
                  <a:ext cx="413244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88C8D28-243B-A29D-67BA-8901BD35EB8C}"/>
                    </a:ext>
                  </a:extLst>
                </p14:cNvPr>
                <p14:cNvContentPartPr/>
                <p14:nvPr/>
              </p14:nvContentPartPr>
              <p14:xfrm>
                <a:off x="4373965" y="4615437"/>
                <a:ext cx="3298320" cy="1015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88C8D28-243B-A29D-67BA-8901BD35EB8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64965" y="4606797"/>
                  <a:ext cx="3315960" cy="1033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>
            <a:extLst>
              <a:ext uri="{FF2B5EF4-FFF2-40B4-BE49-F238E27FC236}">
                <a16:creationId xmlns:a16="http://schemas.microsoft.com/office/drawing/2014/main" id="{F9F67B0F-B6A8-451A-81B4-7437CB08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Barriera</a:t>
            </a:r>
          </a:p>
        </p:txBody>
      </p:sp>
      <p:sp>
        <p:nvSpPr>
          <p:cNvPr id="72707" name="Segnaposto contenuto 2">
            <a:extLst>
              <a:ext uri="{FF2B5EF4-FFF2-40B4-BE49-F238E27FC236}">
                <a16:creationId xmlns:a16="http://schemas.microsoft.com/office/drawing/2014/main" id="{6AB6A511-9977-4009-9AFE-57B35F6D72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Consente a più </a:t>
            </a:r>
            <a:r>
              <a:rPr lang="it-IT" altLang="it-IT" dirty="0" err="1"/>
              <a:t>thread</a:t>
            </a:r>
            <a:r>
              <a:rPr lang="it-IT" altLang="it-IT" dirty="0"/>
              <a:t> di aspettarsi l’un l’altro</a:t>
            </a:r>
          </a:p>
          <a:p>
            <a:r>
              <a:rPr lang="it-IT" altLang="it-IT" dirty="0"/>
              <a:t>Utile per sincronizzare un gruppo di processi che eseguono parti di un compito frazionabile </a:t>
            </a:r>
            <a:r>
              <a:rPr lang="it-IT" altLang="it-IT" b="1" dirty="0"/>
              <a:t>in parti uguali</a:t>
            </a:r>
          </a:p>
          <a:p>
            <a:endParaRPr lang="it-IT" altLang="it-IT" b="1" dirty="0"/>
          </a:p>
          <a:p>
            <a:r>
              <a:rPr lang="it-IT" altLang="it-IT" dirty="0"/>
              <a:t>Implementato in </a:t>
            </a: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</a:rPr>
              <a:t>CyclicBarrier</a:t>
            </a:r>
            <a:r>
              <a:rPr lang="it-IT" altLang="it-IT" dirty="0"/>
              <a:t> di Java</a:t>
            </a:r>
          </a:p>
          <a:p>
            <a:r>
              <a:rPr lang="it-IT" altLang="it-IT" dirty="0"/>
              <a:t>Implementato in </a:t>
            </a: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Barrier</a:t>
            </a:r>
            <a:r>
              <a:rPr lang="it-IT" altLang="it-IT" dirty="0"/>
              <a:t> di Python</a:t>
            </a:r>
          </a:p>
          <a:p>
            <a:endParaRPr lang="it-IT" altLang="it-IT" dirty="0"/>
          </a:p>
          <a:p>
            <a:r>
              <a:rPr lang="it-IT" altLang="it-IT" dirty="0"/>
              <a:t>Un metodo: </a:t>
            </a: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await</a:t>
            </a: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it-IT" altLang="it-IT" dirty="0"/>
              <a:t> – Java, </a:t>
            </a: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it-IT" altLang="it-IT" dirty="0"/>
              <a:t>- Python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1F2FC9F5-A3CC-4BD9-A97D-1D2A14C15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Ciclo di fetch esteso</a:t>
            </a:r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C5B80BDF-A64C-443B-A827-FBD9B3B923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0: IR </a:t>
            </a: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</a:t>
            </a: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Mem</a:t>
            </a: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[PC]</a:t>
            </a:r>
          </a:p>
          <a:p>
            <a:pPr marL="45720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Esegui IR</a:t>
            </a:r>
          </a:p>
          <a:p>
            <a:pPr marL="0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INTR == 1</a:t>
            </a:r>
          </a:p>
          <a:p>
            <a:pPr marL="457200" lvl="1" indent="0">
              <a:buNone/>
            </a:pP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oldPC</a:t>
            </a: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 PC</a:t>
            </a:r>
          </a:p>
          <a:p>
            <a:pPr marL="45720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PC  IRQR</a:t>
            </a:r>
          </a:p>
          <a:p>
            <a:pPr marL="0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</a:p>
          <a:p>
            <a:pPr marL="45720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PC  PC+1</a:t>
            </a:r>
          </a:p>
          <a:p>
            <a:pPr marL="0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Goto 0</a:t>
            </a:r>
            <a:endParaRPr lang="it-IT" alt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an image of Electronic circuit plate">
            <a:extLst>
              <a:ext uri="{FF2B5EF4-FFF2-40B4-BE49-F238E27FC236}">
                <a16:creationId xmlns:a16="http://schemas.microsoft.com/office/drawing/2014/main" id="{EE4CB2A9-2B18-4111-994B-57CDCE360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4"/>
          <a:stretch/>
        </p:blipFill>
        <p:spPr bwMode="auto">
          <a:xfrm>
            <a:off x="5075312" y="1700808"/>
            <a:ext cx="6507088" cy="42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C95E7E92-BDB5-4245-8E0F-4640FD7C2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DMA: Direct Memory Access</a:t>
            </a:r>
          </a:p>
        </p:txBody>
      </p:sp>
      <p:sp>
        <p:nvSpPr>
          <p:cNvPr id="13315" name="Segnaposto contenuto 2">
            <a:extLst>
              <a:ext uri="{FF2B5EF4-FFF2-40B4-BE49-F238E27FC236}">
                <a16:creationId xmlns:a16="http://schemas.microsoft.com/office/drawing/2014/main" id="{638FC861-C5EA-40E3-843E-80DCAA8451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dirty="0"/>
              <a:t>DMA: RAM accessibile da più entità</a:t>
            </a:r>
          </a:p>
          <a:p>
            <a:pPr marL="0" indent="0">
              <a:buNone/>
            </a:pPr>
            <a:r>
              <a:rPr lang="it-IT" altLang="it-IT" dirty="0"/>
              <a:t>Esempio di accesso in scrittura in caso di RAM condivisa:</a:t>
            </a:r>
          </a:p>
          <a:p>
            <a:pPr marL="40005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MAR </a:t>
            </a: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</a:t>
            </a:r>
            <a:r>
              <a:rPr lang="it-IT" altLang="it-IT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addr</a:t>
            </a:r>
            <a:endParaRPr lang="it-IT" altLang="it-IT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HOLD  1</a:t>
            </a:r>
          </a:p>
          <a:p>
            <a:pPr marL="40005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0: if HLDA == 0</a:t>
            </a:r>
          </a:p>
          <a:p>
            <a:pPr marL="857250" lvl="2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Goto 0</a:t>
            </a:r>
          </a:p>
          <a:p>
            <a:pPr marL="400050" lvl="1" indent="0">
              <a:buNone/>
            </a:pPr>
            <a:r>
              <a:rPr lang="it-IT" altLang="it-IT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M[MAR]  MBR</a:t>
            </a:r>
            <a:endParaRPr lang="it-IT" alt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0DE4D11-886A-4126-9D6D-3552E4532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Multitasking Collaborativo - I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E74B8B82-3128-4CD6-B435-ABFDA4C10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3573463"/>
            <a:ext cx="3095625" cy="16891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winProc1(...)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... codice 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</a:t>
            </a:r>
            <a:r>
              <a:rPr lang="it-IT" altLang="it-IT" sz="2000" b="1">
                <a:solidFill>
                  <a:srgbClr val="FF0000"/>
                </a:solidFill>
                <a:latin typeface="Courier New" panose="02070309020205020404" pitchFamily="49" charset="0"/>
              </a:rPr>
              <a:t>return;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>
              <a:latin typeface="Courier New" panose="02070309020205020404" pitchFamily="49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2477D91F-C073-42CD-82BD-43F86F595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412876"/>
            <a:ext cx="6769100" cy="1724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while(true)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Evento e = codaeventi.take();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call(e.destinatario.winProc);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}</a:t>
            </a:r>
            <a:endParaRPr lang="it-IT" altLang="it-IT" sz="1800" b="1"/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DCF91868-F8D7-42D5-A8B2-83158FAEF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9" y="1700213"/>
            <a:ext cx="1608137" cy="7302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Programma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Scheduler</a:t>
            </a:r>
          </a:p>
        </p:txBody>
      </p:sp>
      <p:cxnSp>
        <p:nvCxnSpPr>
          <p:cNvPr id="14342" name="AutoShape 8">
            <a:extLst>
              <a:ext uri="{FF2B5EF4-FFF2-40B4-BE49-F238E27FC236}">
                <a16:creationId xmlns:a16="http://schemas.microsoft.com/office/drawing/2014/main" id="{75D6A709-9185-46FB-8603-4A17940A835A}"/>
              </a:ext>
            </a:extLst>
          </p:cNvPr>
          <p:cNvCxnSpPr>
            <a:cxnSpLocks noChangeShapeType="1"/>
            <a:stCxn id="14341" idx="2"/>
          </p:cNvCxnSpPr>
          <p:nvPr/>
        </p:nvCxnSpPr>
        <p:spPr bwMode="auto">
          <a:xfrm flipH="1">
            <a:off x="8688388" y="2444751"/>
            <a:ext cx="1020762" cy="4794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Rectangle 9">
            <a:extLst>
              <a:ext uri="{FF2B5EF4-FFF2-40B4-BE49-F238E27FC236}">
                <a16:creationId xmlns:a16="http://schemas.microsoft.com/office/drawing/2014/main" id="{61B59979-A5AE-4D50-B2FD-64520BB4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4868863"/>
            <a:ext cx="3095625" cy="168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winProcN(...)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... codice 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	</a:t>
            </a:r>
            <a:r>
              <a:rPr lang="it-IT" altLang="it-IT" sz="2000" b="1">
                <a:solidFill>
                  <a:srgbClr val="FF0000"/>
                </a:solidFill>
                <a:latin typeface="Courier New" panose="02070309020205020404" pitchFamily="49" charset="0"/>
              </a:rPr>
              <a:t>return;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>
              <a:latin typeface="Courier New" panose="02070309020205020404" pitchFamily="49" charset="0"/>
            </a:endParaRPr>
          </a:p>
        </p:txBody>
      </p:sp>
      <p:sp>
        <p:nvSpPr>
          <p:cNvPr id="14344" name="Text Box 10">
            <a:extLst>
              <a:ext uri="{FF2B5EF4-FFF2-40B4-BE49-F238E27FC236}">
                <a16:creationId xmlns:a16="http://schemas.microsoft.com/office/drawing/2014/main" id="{A68BC0E6-EE83-4799-825B-1272B5FE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4149725"/>
            <a:ext cx="1454150" cy="7302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Programmi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</a:rPr>
              <a:t>Utente</a:t>
            </a:r>
          </a:p>
        </p:txBody>
      </p:sp>
      <p:cxnSp>
        <p:nvCxnSpPr>
          <p:cNvPr id="14345" name="AutoShape 11">
            <a:extLst>
              <a:ext uri="{FF2B5EF4-FFF2-40B4-BE49-F238E27FC236}">
                <a16:creationId xmlns:a16="http://schemas.microsoft.com/office/drawing/2014/main" id="{A49CB600-5928-4C25-9123-FFFDE3A1DDBF}"/>
              </a:ext>
            </a:extLst>
          </p:cNvPr>
          <p:cNvCxnSpPr>
            <a:cxnSpLocks noChangeShapeType="1"/>
            <a:stCxn id="14344" idx="1"/>
            <a:endCxn id="14339" idx="3"/>
          </p:cNvCxnSpPr>
          <p:nvPr/>
        </p:nvCxnSpPr>
        <p:spPr bwMode="auto">
          <a:xfrm flipH="1" flipV="1">
            <a:off x="5014914" y="4418014"/>
            <a:ext cx="4033837" cy="9683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AutoShape 12">
            <a:extLst>
              <a:ext uri="{FF2B5EF4-FFF2-40B4-BE49-F238E27FC236}">
                <a16:creationId xmlns:a16="http://schemas.microsoft.com/office/drawing/2014/main" id="{F681F65F-BE5E-44E9-982D-A9DCAE4C2848}"/>
              </a:ext>
            </a:extLst>
          </p:cNvPr>
          <p:cNvCxnSpPr>
            <a:cxnSpLocks noChangeShapeType="1"/>
            <a:stCxn id="14344" idx="1"/>
            <a:endCxn id="14343" idx="3"/>
          </p:cNvCxnSpPr>
          <p:nvPr/>
        </p:nvCxnSpPr>
        <p:spPr bwMode="auto">
          <a:xfrm flipH="1">
            <a:off x="6743700" y="4514851"/>
            <a:ext cx="2305050" cy="1198563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FFF919B-A7C6-4D5B-85B5-DDC6600FE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Multitasking collaborativo - II</a:t>
            </a:r>
            <a:endParaRPr lang="it-IT" altLang="it-IT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746DC75-AF90-4271-BD84-B92F9549A6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sz="2800"/>
              <a:t>evento</a:t>
            </a:r>
          </a:p>
          <a:p>
            <a:pPr lvl="1"/>
            <a:r>
              <a:rPr lang="en-US" altLang="it-IT" sz="2400"/>
              <a:t>qualcosa che è successa e che va gestita: tipicamente segnalato con un interrupt</a:t>
            </a:r>
          </a:p>
          <a:p>
            <a:r>
              <a:rPr lang="en-US" altLang="it-IT" sz="2800"/>
              <a:t>codaeventi</a:t>
            </a:r>
          </a:p>
          <a:p>
            <a:pPr lvl="1"/>
            <a:r>
              <a:rPr lang="en-US" altLang="it-IT" sz="2400"/>
              <a:t>Buffer FIFO di eventi che una certa applicazione deve gestire</a:t>
            </a:r>
          </a:p>
          <a:p>
            <a:r>
              <a:rPr lang="en-US" altLang="it-IT" sz="2800"/>
              <a:t>winproc</a:t>
            </a:r>
          </a:p>
          <a:p>
            <a:pPr lvl="1"/>
            <a:r>
              <a:rPr lang="en-US" altLang="it-IT" sz="2400"/>
              <a:t>Funzione dell’applicazione corrente che viene chiamata ogni volta che c’è da elaborare un evento</a:t>
            </a:r>
            <a:endParaRPr lang="it-IT" altLang="it-IT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5504</Words>
  <Application>Microsoft Office PowerPoint</Application>
  <PresentationFormat>Widescreen</PresentationFormat>
  <Paragraphs>829</Paragraphs>
  <Slides>59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Consolas</vt:lpstr>
      <vt:lpstr>Courier New</vt:lpstr>
      <vt:lpstr>Times New Roman</vt:lpstr>
      <vt:lpstr>Struttura predefinita</vt:lpstr>
      <vt:lpstr>Processi, Thread, Multitasking, Multithreading</vt:lpstr>
      <vt:lpstr>Ingredienti</vt:lpstr>
      <vt:lpstr>Processi e Thread</vt:lpstr>
      <vt:lpstr>PowerPoint Presentation</vt:lpstr>
      <vt:lpstr>PowerPoint Presentation</vt:lpstr>
      <vt:lpstr>Ciclo di fetch esteso</vt:lpstr>
      <vt:lpstr>DMA: Direct Memory Access</vt:lpstr>
      <vt:lpstr>Multitasking Collaborativo - I</vt:lpstr>
      <vt:lpstr>Multitasking collaborativo - II</vt:lpstr>
      <vt:lpstr>Multitasking collaborativo - III</vt:lpstr>
      <vt:lpstr>Multitasking Non Collaborativo</vt:lpstr>
      <vt:lpstr>Multitasking Non Collaborativo</vt:lpstr>
      <vt:lpstr>load() e save()</vt:lpstr>
      <vt:lpstr>Che cosa avviene in exec()</vt:lpstr>
      <vt:lpstr>Stato di ogni thread</vt:lpstr>
      <vt:lpstr>Passaggi di stato</vt:lpstr>
      <vt:lpstr>Windows 2000-XP-Vista-7-8-10-11</vt:lpstr>
      <vt:lpstr>PowerPoint Presentation</vt:lpstr>
      <vt:lpstr>Linux </vt:lpstr>
      <vt:lpstr>“I thread non servono a niente”</vt:lpstr>
      <vt:lpstr>Problemi di inconsistenza - 1</vt:lpstr>
      <vt:lpstr>Problemi di inconsistenza - 2</vt:lpstr>
      <vt:lpstr>Problemi di inconsistenza - 2</vt:lpstr>
      <vt:lpstr>Problemi di inconsistenza - 2</vt:lpstr>
      <vt:lpstr>Problemi di inconsistenza - 2</vt:lpstr>
      <vt:lpstr>Problemi di inconsistenza - 2</vt:lpstr>
      <vt:lpstr>Esempio con assembly ARM</vt:lpstr>
      <vt:lpstr>Problemi di inconsistenza - 2</vt:lpstr>
      <vt:lpstr>Problemi di inconsistenza - 2</vt:lpstr>
      <vt:lpstr>Problemi di inconsistenza - 2</vt:lpstr>
      <vt:lpstr>Problemi di inconsistenza - 2</vt:lpstr>
      <vt:lpstr>Voglio vedere il codice misto anche io!</vt:lpstr>
      <vt:lpstr>Race condition</vt:lpstr>
      <vt:lpstr>Esempi di race condition</vt:lpstr>
      <vt:lpstr>RARO? Seriamente, RARO?</vt:lpstr>
      <vt:lpstr>PowerPoint Presentation</vt:lpstr>
      <vt:lpstr>PowerPoint Presentation</vt:lpstr>
      <vt:lpstr>Paradosso del compleanno</vt:lpstr>
      <vt:lpstr>Costrutti di sincronizzazione storici</vt:lpstr>
      <vt:lpstr>Lock e blocchi synchronized</vt:lpstr>
      <vt:lpstr>Condition: notify() e wait()</vt:lpstr>
      <vt:lpstr>Blocking queues</vt:lpstr>
      <vt:lpstr>PowerPoint Presentation</vt:lpstr>
      <vt:lpstr>PowerPoint Presentation</vt:lpstr>
      <vt:lpstr>PowerPoint Presentation</vt:lpstr>
      <vt:lpstr>Riflessioni</vt:lpstr>
      <vt:lpstr>PowerPoint Presentation</vt:lpstr>
      <vt:lpstr>Riflessioni - II</vt:lpstr>
      <vt:lpstr>Code Bloccanti – Blocking Queue</vt:lpstr>
      <vt:lpstr>Idea</vt:lpstr>
      <vt:lpstr>PowerPoint Presentation</vt:lpstr>
      <vt:lpstr>Deadlock</vt:lpstr>
      <vt:lpstr>Deadlock</vt:lpstr>
      <vt:lpstr>Esempio</vt:lpstr>
      <vt:lpstr>PowerPoint Presentation</vt:lpstr>
      <vt:lpstr>Evitare il Deadlock</vt:lpstr>
      <vt:lpstr>Nested Lockout</vt:lpstr>
      <vt:lpstr>Starvation</vt:lpstr>
      <vt:lpstr>Barriera</vt:lpstr>
    </vt:vector>
  </TitlesOfParts>
  <Company>Università della Calabria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 e Thread</dc:title>
  <dc:creator>Giovambattista Ianni</dc:creator>
  <cp:lastModifiedBy>Giovambattista Ianni</cp:lastModifiedBy>
  <cp:revision>157</cp:revision>
  <dcterms:created xsi:type="dcterms:W3CDTF">2007-05-16T08:05:35Z</dcterms:created>
  <dcterms:modified xsi:type="dcterms:W3CDTF">2022-05-16T13:41:56Z</dcterms:modified>
</cp:coreProperties>
</file>