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7.xml" ContentType="application/vnd.openxmlformats-officedocument.drawingml.chart+xml"/>
  <Default Extension="doc" ContentType="application/msword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24" r:id="rId1"/>
  </p:sldMasterIdLst>
  <p:notesMasterIdLst>
    <p:notesMasterId r:id="rId72"/>
  </p:notesMasterIdLst>
  <p:handoutMasterIdLst>
    <p:handoutMasterId r:id="rId73"/>
  </p:handoutMasterIdLst>
  <p:sldIdLst>
    <p:sldId id="256" r:id="rId2"/>
    <p:sldId id="314" r:id="rId3"/>
    <p:sldId id="315" r:id="rId4"/>
    <p:sldId id="321" r:id="rId5"/>
    <p:sldId id="320" r:id="rId6"/>
    <p:sldId id="322" r:id="rId7"/>
    <p:sldId id="323" r:id="rId8"/>
    <p:sldId id="324" r:id="rId9"/>
    <p:sldId id="325" r:id="rId10"/>
    <p:sldId id="327" r:id="rId11"/>
    <p:sldId id="318" r:id="rId12"/>
    <p:sldId id="331" r:id="rId13"/>
    <p:sldId id="332" r:id="rId14"/>
    <p:sldId id="333" r:id="rId15"/>
    <p:sldId id="319" r:id="rId16"/>
    <p:sldId id="328" r:id="rId17"/>
    <p:sldId id="329" r:id="rId18"/>
    <p:sldId id="349" r:id="rId19"/>
    <p:sldId id="352" r:id="rId20"/>
    <p:sldId id="356" r:id="rId21"/>
    <p:sldId id="354" r:id="rId22"/>
    <p:sldId id="357" r:id="rId23"/>
    <p:sldId id="358" r:id="rId24"/>
    <p:sldId id="351" r:id="rId25"/>
    <p:sldId id="330" r:id="rId26"/>
    <p:sldId id="334" r:id="rId27"/>
    <p:sldId id="335" r:id="rId28"/>
    <p:sldId id="350" r:id="rId29"/>
    <p:sldId id="336" r:id="rId30"/>
    <p:sldId id="359" r:id="rId31"/>
    <p:sldId id="337" r:id="rId32"/>
    <p:sldId id="338" r:id="rId33"/>
    <p:sldId id="360" r:id="rId34"/>
    <p:sldId id="361" r:id="rId35"/>
    <p:sldId id="362" r:id="rId36"/>
    <p:sldId id="363" r:id="rId37"/>
    <p:sldId id="339" r:id="rId38"/>
    <p:sldId id="341" r:id="rId39"/>
    <p:sldId id="340" r:id="rId40"/>
    <p:sldId id="342" r:id="rId41"/>
    <p:sldId id="343" r:id="rId42"/>
    <p:sldId id="344" r:id="rId43"/>
    <p:sldId id="345" r:id="rId44"/>
    <p:sldId id="346" r:id="rId45"/>
    <p:sldId id="347" r:id="rId46"/>
    <p:sldId id="364" r:id="rId47"/>
    <p:sldId id="365" r:id="rId48"/>
    <p:sldId id="366" r:id="rId49"/>
    <p:sldId id="367" r:id="rId50"/>
    <p:sldId id="368" r:id="rId51"/>
    <p:sldId id="369" r:id="rId52"/>
    <p:sldId id="370" r:id="rId53"/>
    <p:sldId id="371" r:id="rId54"/>
    <p:sldId id="372" r:id="rId55"/>
    <p:sldId id="373" r:id="rId56"/>
    <p:sldId id="374" r:id="rId57"/>
    <p:sldId id="375" r:id="rId58"/>
    <p:sldId id="376" r:id="rId59"/>
    <p:sldId id="377" r:id="rId60"/>
    <p:sldId id="378" r:id="rId61"/>
    <p:sldId id="379" r:id="rId62"/>
    <p:sldId id="380" r:id="rId63"/>
    <p:sldId id="381" r:id="rId64"/>
    <p:sldId id="382" r:id="rId65"/>
    <p:sldId id="383" r:id="rId66"/>
    <p:sldId id="384" r:id="rId67"/>
    <p:sldId id="385" r:id="rId68"/>
    <p:sldId id="386" r:id="rId69"/>
    <p:sldId id="387" r:id="rId70"/>
    <p:sldId id="348" r:id="rId71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1" autoAdjust="0"/>
    <p:restoredTop sz="90033" autoAdjust="0"/>
  </p:normalViewPr>
  <p:slideViewPr>
    <p:cSldViewPr>
      <p:cViewPr>
        <p:scale>
          <a:sx n="100" d="100"/>
          <a:sy n="100" d="100"/>
        </p:scale>
        <p:origin x="912" y="1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notesViewPr>
    <p:cSldViewPr>
      <p:cViewPr varScale="1">
        <p:scale>
          <a:sx n="57" d="100"/>
          <a:sy n="57" d="100"/>
        </p:scale>
        <p:origin x="-2148" y="-9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2.0000000000000004E-2</c:v>
                </c:pt>
                <c:pt idx="3">
                  <c:v>3.0000000000000006E-2</c:v>
                </c:pt>
                <c:pt idx="4">
                  <c:v>4.0000000000000008E-2</c:v>
                </c:pt>
                <c:pt idx="5">
                  <c:v>5.000000000000001E-2</c:v>
                </c:pt>
                <c:pt idx="6">
                  <c:v>6.0000000000000012E-2</c:v>
                </c:pt>
                <c:pt idx="7">
                  <c:v>7.0000000000000021E-2</c:v>
                </c:pt>
                <c:pt idx="8">
                  <c:v>8.0000000000000016E-2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0.11000000000000001</c:v>
                </c:pt>
                <c:pt idx="12">
                  <c:v>0.12000000000000001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0.15000000000000002</c:v>
                </c:pt>
                <c:pt idx="16">
                  <c:v>0.16000000000000003</c:v>
                </c:pt>
                <c:pt idx="17">
                  <c:v>0.17</c:v>
                </c:pt>
                <c:pt idx="18">
                  <c:v>0.18000000000000002</c:v>
                </c:pt>
                <c:pt idx="19">
                  <c:v>0.19000000000000003</c:v>
                </c:pt>
                <c:pt idx="20">
                  <c:v>0.2</c:v>
                </c:pt>
                <c:pt idx="21">
                  <c:v>0.21000000000000002</c:v>
                </c:pt>
                <c:pt idx="22">
                  <c:v>0.22000000000000003</c:v>
                </c:pt>
                <c:pt idx="23">
                  <c:v>0.23</c:v>
                </c:pt>
                <c:pt idx="24">
                  <c:v>0.24000000000000002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0.29000000000000004</c:v>
                </c:pt>
                <c:pt idx="30">
                  <c:v>0.30000000000000004</c:v>
                </c:pt>
                <c:pt idx="31">
                  <c:v>0.31000000000000005</c:v>
                </c:pt>
                <c:pt idx="32">
                  <c:v>0.32000000000000006</c:v>
                </c:pt>
                <c:pt idx="33">
                  <c:v>0.33000000000000007</c:v>
                </c:pt>
                <c:pt idx="34">
                  <c:v>0.34000000000000008</c:v>
                </c:pt>
                <c:pt idx="35">
                  <c:v>0.35000000000000003</c:v>
                </c:pt>
                <c:pt idx="36">
                  <c:v>0.36000000000000004</c:v>
                </c:pt>
                <c:pt idx="37">
                  <c:v>0.37000000000000005</c:v>
                </c:pt>
                <c:pt idx="38">
                  <c:v>0.38000000000000006</c:v>
                </c:pt>
                <c:pt idx="39">
                  <c:v>0.39000000000000007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0.42000000000000004</c:v>
                </c:pt>
                <c:pt idx="43">
                  <c:v>0.43000000000000005</c:v>
                </c:pt>
                <c:pt idx="44">
                  <c:v>0.44000000000000006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0.48000000000000004</c:v>
                </c:pt>
                <c:pt idx="49">
                  <c:v>0.49000000000000005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0.59000000000000008</c:v>
                </c:pt>
                <c:pt idx="60">
                  <c:v>0.60000000000000009</c:v>
                </c:pt>
                <c:pt idx="61">
                  <c:v>0.6100000000000001</c:v>
                </c:pt>
                <c:pt idx="62">
                  <c:v>0.62000000000000011</c:v>
                </c:pt>
                <c:pt idx="63">
                  <c:v>0.63000000000000012</c:v>
                </c:pt>
                <c:pt idx="64">
                  <c:v>0.64000000000000012</c:v>
                </c:pt>
                <c:pt idx="65">
                  <c:v>0.65000000000000013</c:v>
                </c:pt>
                <c:pt idx="66">
                  <c:v>0.66000000000000014</c:v>
                </c:pt>
                <c:pt idx="67">
                  <c:v>0.67000000000000015</c:v>
                </c:pt>
                <c:pt idx="68">
                  <c:v>0.68000000000000016</c:v>
                </c:pt>
                <c:pt idx="69">
                  <c:v>0.69000000000000017</c:v>
                </c:pt>
                <c:pt idx="70">
                  <c:v>0.70000000000000007</c:v>
                </c:pt>
                <c:pt idx="71">
                  <c:v>0.71000000000000008</c:v>
                </c:pt>
                <c:pt idx="72">
                  <c:v>0.72000000000000008</c:v>
                </c:pt>
                <c:pt idx="73">
                  <c:v>0.73000000000000009</c:v>
                </c:pt>
                <c:pt idx="74">
                  <c:v>0.7400000000000001</c:v>
                </c:pt>
                <c:pt idx="75">
                  <c:v>0.75000000000000011</c:v>
                </c:pt>
                <c:pt idx="76">
                  <c:v>0.76000000000000012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0.82000000000000006</c:v>
                </c:pt>
                <c:pt idx="83">
                  <c:v>0.83000000000000007</c:v>
                </c:pt>
                <c:pt idx="84">
                  <c:v>0.84000000000000008</c:v>
                </c:pt>
                <c:pt idx="85">
                  <c:v>0.85000000000000009</c:v>
                </c:pt>
                <c:pt idx="86">
                  <c:v>0.8600000000000001</c:v>
                </c:pt>
                <c:pt idx="87">
                  <c:v>0.87000000000000011</c:v>
                </c:pt>
                <c:pt idx="88">
                  <c:v>0.88000000000000012</c:v>
                </c:pt>
                <c:pt idx="89">
                  <c:v>0.89000000000000012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0.94000000000000006</c:v>
                </c:pt>
                <c:pt idx="95">
                  <c:v>0.95000000000000007</c:v>
                </c:pt>
                <c:pt idx="96">
                  <c:v>0.96000000000000008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0.19899748742132431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0.31224989991992003</c:v>
                </c:pt>
                <c:pt idx="6">
                  <c:v>0.34117444218463983</c:v>
                </c:pt>
                <c:pt idx="7">
                  <c:v>0.3675595189897824</c:v>
                </c:pt>
                <c:pt idx="8">
                  <c:v>0.39191835884530851</c:v>
                </c:pt>
                <c:pt idx="9">
                  <c:v>0.41460824883255759</c:v>
                </c:pt>
                <c:pt idx="10">
                  <c:v>0.43588989435406744</c:v>
                </c:pt>
                <c:pt idx="11">
                  <c:v>0.45596052460711989</c:v>
                </c:pt>
                <c:pt idx="12">
                  <c:v>0.47497368348151675</c:v>
                </c:pt>
                <c:pt idx="13">
                  <c:v>0.4930517214248421</c:v>
                </c:pt>
                <c:pt idx="14">
                  <c:v>0.51029403288692299</c:v>
                </c:pt>
                <c:pt idx="15">
                  <c:v>0.52678268764263692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0.57236352085016717</c:v>
                </c:pt>
                <c:pt idx="19">
                  <c:v>0.58642987645583011</c:v>
                </c:pt>
                <c:pt idx="20">
                  <c:v>0.6</c:v>
                </c:pt>
                <c:pt idx="21">
                  <c:v>0.61310684223877343</c:v>
                </c:pt>
                <c:pt idx="22">
                  <c:v>0.6257795138864809</c:v>
                </c:pt>
                <c:pt idx="23">
                  <c:v>0.63804388563797099</c:v>
                </c:pt>
                <c:pt idx="24">
                  <c:v>0.64992307237087721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0.68344714499367121</c:v>
                </c:pt>
                <c:pt idx="28">
                  <c:v>0.69397406291589914</c:v>
                </c:pt>
                <c:pt idx="29">
                  <c:v>0.70420167565833025</c:v>
                </c:pt>
                <c:pt idx="30">
                  <c:v>0.71414284285428509</c:v>
                </c:pt>
                <c:pt idx="31">
                  <c:v>0.7238093671679029</c:v>
                </c:pt>
                <c:pt idx="32">
                  <c:v>0.73321211119293439</c:v>
                </c:pt>
                <c:pt idx="33">
                  <c:v>0.74236109811869877</c:v>
                </c:pt>
                <c:pt idx="34">
                  <c:v>0.751265598839718</c:v>
                </c:pt>
                <c:pt idx="35">
                  <c:v>0.75993420767853337</c:v>
                </c:pt>
                <c:pt idx="36">
                  <c:v>0.7683749084919419</c:v>
                </c:pt>
                <c:pt idx="37">
                  <c:v>0.77659513261415702</c:v>
                </c:pt>
                <c:pt idx="38">
                  <c:v>0.7846018098373212</c:v>
                </c:pt>
                <c:pt idx="39">
                  <c:v>0.79240141342630133</c:v>
                </c:pt>
                <c:pt idx="40">
                  <c:v>0.8</c:v>
                </c:pt>
                <c:pt idx="41">
                  <c:v>0.80740324497737792</c:v>
                </c:pt>
                <c:pt idx="42">
                  <c:v>0.81461647417665206</c:v>
                </c:pt>
                <c:pt idx="43">
                  <c:v>0.82164469206585899</c:v>
                </c:pt>
                <c:pt idx="44">
                  <c:v>0.82849260708831918</c:v>
                </c:pt>
                <c:pt idx="45">
                  <c:v>0.83516465442450349</c:v>
                </c:pt>
                <c:pt idx="46">
                  <c:v>0.84166501650003267</c:v>
                </c:pt>
                <c:pt idx="47">
                  <c:v>0.84799764150615431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0.86602540378443871</c:v>
                </c:pt>
                <c:pt idx="51">
                  <c:v>0.87172243288790052</c:v>
                </c:pt>
                <c:pt idx="52">
                  <c:v>0.87726848797845247</c:v>
                </c:pt>
                <c:pt idx="53">
                  <c:v>0.88266641490429454</c:v>
                </c:pt>
                <c:pt idx="54">
                  <c:v>0.88791891521692468</c:v>
                </c:pt>
                <c:pt idx="55">
                  <c:v>0.89302855497458788</c:v>
                </c:pt>
                <c:pt idx="56">
                  <c:v>0.897997772825746</c:v>
                </c:pt>
                <c:pt idx="57">
                  <c:v>0.9028288874421333</c:v>
                </c:pt>
                <c:pt idx="58">
                  <c:v>0.90752410436307429</c:v>
                </c:pt>
                <c:pt idx="59">
                  <c:v>0.91208552230588569</c:v>
                </c:pt>
                <c:pt idx="60">
                  <c:v>0.91651513899116788</c:v>
                </c:pt>
                <c:pt idx="61">
                  <c:v>0.92081485652654416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0.93295230317524802</c:v>
                </c:pt>
                <c:pt idx="65">
                  <c:v>0.93674969975975975</c:v>
                </c:pt>
                <c:pt idx="66">
                  <c:v>0.94042543564069991</c:v>
                </c:pt>
                <c:pt idx="67">
                  <c:v>0.94398093201081146</c:v>
                </c:pt>
                <c:pt idx="68">
                  <c:v>0.94741754258616084</c:v>
                </c:pt>
                <c:pt idx="69">
                  <c:v>0.95073655657074641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0.96000000000000008</c:v>
                </c:pt>
                <c:pt idx="73">
                  <c:v>0.96286032216516237</c:v>
                </c:pt>
                <c:pt idx="74">
                  <c:v>0.96560861636586515</c:v>
                </c:pt>
                <c:pt idx="75">
                  <c:v>0.96824583655185459</c:v>
                </c:pt>
                <c:pt idx="76">
                  <c:v>0.97077288796092764</c:v>
                </c:pt>
                <c:pt idx="77">
                  <c:v>0.97319062880814877</c:v>
                </c:pt>
                <c:pt idx="78">
                  <c:v>0.97549987186057585</c:v>
                </c:pt>
                <c:pt idx="79">
                  <c:v>0.97770138590471467</c:v>
                </c:pt>
                <c:pt idx="80">
                  <c:v>0.97979589711327142</c:v>
                </c:pt>
                <c:pt idx="81">
                  <c:v>0.98178409031721414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0.98711701434024512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0.99151399384980932</c:v>
                </c:pt>
                <c:pt idx="88">
                  <c:v>0.99277389167926855</c:v>
                </c:pt>
                <c:pt idx="89">
                  <c:v>0.99393158718294061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0.99679486355016911</c:v>
                </c:pt>
                <c:pt idx="93">
                  <c:v>0.99754699137434111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spPr>
              <a:ln w="15875"/>
            </c:spPr>
          </c:dPt>
          <c:xVal>
            <c:numRef>
              <c:f>Foglio1!$H$2:$H$3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  <c:smooth val="1"/>
        </c:ser>
        <c:axId val="60892672"/>
        <c:axId val="61095936"/>
      </c:scatterChart>
      <c:valAx>
        <c:axId val="6089267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False</a:t>
                </a:r>
                <a:r>
                  <a:rPr lang="it-IT" baseline="0"/>
                  <a:t> Positive Rate</a:t>
                </a:r>
                <a:endParaRPr lang="it-IT"/>
              </a:p>
            </c:rich>
          </c:tx>
          <c:layout/>
        </c:title>
        <c:numFmt formatCode="General" sourceLinked="1"/>
        <c:majorTickMark val="none"/>
        <c:tickLblPos val="nextTo"/>
        <c:crossAx val="61095936"/>
        <c:crosses val="autoZero"/>
        <c:crossBetween val="midCat"/>
        <c:majorUnit val="0.1"/>
      </c:valAx>
      <c:valAx>
        <c:axId val="61095936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True Positive Rate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0892672"/>
        <c:crosses val="autoZero"/>
        <c:crossBetween val="midCat"/>
        <c:minorUnit val="4.0000000000000029E-2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6.0000000000000026E-2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0.15000000000000008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0.18000000000000008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0.21000000000000008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0.24000000000000007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0.29000000000000015</c:v>
                </c:pt>
                <c:pt idx="30">
                  <c:v>0.30000000000000016</c:v>
                </c:pt>
                <c:pt idx="31">
                  <c:v>0.31000000000000016</c:v>
                </c:pt>
                <c:pt idx="32">
                  <c:v>0.32000000000000017</c:v>
                </c:pt>
                <c:pt idx="33">
                  <c:v>0.33000000000000024</c:v>
                </c:pt>
                <c:pt idx="34">
                  <c:v>0.34</c:v>
                </c:pt>
                <c:pt idx="35">
                  <c:v>0.35000000000000014</c:v>
                </c:pt>
                <c:pt idx="36">
                  <c:v>0.36000000000000015</c:v>
                </c:pt>
                <c:pt idx="37">
                  <c:v>0.37000000000000016</c:v>
                </c:pt>
                <c:pt idx="38">
                  <c:v>0.38000000000000017</c:v>
                </c:pt>
                <c:pt idx="39">
                  <c:v>0.39000000000000018</c:v>
                </c:pt>
                <c:pt idx="40">
                  <c:v>0.4</c:v>
                </c:pt>
                <c:pt idx="41">
                  <c:v>0.41000000000000014</c:v>
                </c:pt>
                <c:pt idx="42">
                  <c:v>0.42000000000000015</c:v>
                </c:pt>
                <c:pt idx="43">
                  <c:v>0.43000000000000016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0.48000000000000015</c:v>
                </c:pt>
                <c:pt idx="49">
                  <c:v>0.49000000000000016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0.60000000000000031</c:v>
                </c:pt>
                <c:pt idx="61">
                  <c:v>0.61000000000000032</c:v>
                </c:pt>
                <c:pt idx="62">
                  <c:v>0.62000000000000033</c:v>
                </c:pt>
                <c:pt idx="63">
                  <c:v>0.63000000000000034</c:v>
                </c:pt>
                <c:pt idx="64">
                  <c:v>0.64000000000000035</c:v>
                </c:pt>
                <c:pt idx="65">
                  <c:v>0.65000000000000036</c:v>
                </c:pt>
                <c:pt idx="66">
                  <c:v>0.66000000000000036</c:v>
                </c:pt>
                <c:pt idx="67">
                  <c:v>0.67000000000000048</c:v>
                </c:pt>
                <c:pt idx="68">
                  <c:v>0.68</c:v>
                </c:pt>
                <c:pt idx="69">
                  <c:v>0.69000000000000028</c:v>
                </c:pt>
                <c:pt idx="70">
                  <c:v>0.70000000000000029</c:v>
                </c:pt>
                <c:pt idx="71">
                  <c:v>0.7100000000000003</c:v>
                </c:pt>
                <c:pt idx="72">
                  <c:v>0.72000000000000031</c:v>
                </c:pt>
                <c:pt idx="73">
                  <c:v>0.73000000000000032</c:v>
                </c:pt>
                <c:pt idx="74">
                  <c:v>0.74000000000000032</c:v>
                </c:pt>
                <c:pt idx="75">
                  <c:v>0.75000000000000033</c:v>
                </c:pt>
                <c:pt idx="76">
                  <c:v>0.76000000000000034</c:v>
                </c:pt>
                <c:pt idx="77">
                  <c:v>0.77000000000000035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0.82000000000000028</c:v>
                </c:pt>
                <c:pt idx="83">
                  <c:v>0.83000000000000029</c:v>
                </c:pt>
                <c:pt idx="84">
                  <c:v>0.8400000000000003</c:v>
                </c:pt>
                <c:pt idx="85">
                  <c:v>0.85000000000000031</c:v>
                </c:pt>
                <c:pt idx="86">
                  <c:v>0.86000000000000032</c:v>
                </c:pt>
                <c:pt idx="87">
                  <c:v>0.87000000000000033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0.94000000000000028</c:v>
                </c:pt>
                <c:pt idx="95">
                  <c:v>0.95000000000000029</c:v>
                </c:pt>
                <c:pt idx="96">
                  <c:v>0.9600000000000003</c:v>
                </c:pt>
                <c:pt idx="97">
                  <c:v>0.97000000000000031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0.19899748742132445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0.31224989991992025</c:v>
                </c:pt>
                <c:pt idx="6">
                  <c:v>0.34117444218463988</c:v>
                </c:pt>
                <c:pt idx="7">
                  <c:v>0.36755951898978251</c:v>
                </c:pt>
                <c:pt idx="8">
                  <c:v>0.39191835884530862</c:v>
                </c:pt>
                <c:pt idx="9">
                  <c:v>0.4146082488325577</c:v>
                </c:pt>
                <c:pt idx="10">
                  <c:v>0.43588989435406778</c:v>
                </c:pt>
                <c:pt idx="11">
                  <c:v>0.45596052460711989</c:v>
                </c:pt>
                <c:pt idx="12">
                  <c:v>0.47497368348151681</c:v>
                </c:pt>
                <c:pt idx="13">
                  <c:v>0.49305172142484233</c:v>
                </c:pt>
                <c:pt idx="14">
                  <c:v>0.51029403288692299</c:v>
                </c:pt>
                <c:pt idx="15">
                  <c:v>0.52678268764263669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0.57236352085016695</c:v>
                </c:pt>
                <c:pt idx="19">
                  <c:v>0.58642987645583022</c:v>
                </c:pt>
                <c:pt idx="20">
                  <c:v>0.59999999999999987</c:v>
                </c:pt>
                <c:pt idx="21">
                  <c:v>0.61310684223877376</c:v>
                </c:pt>
                <c:pt idx="22">
                  <c:v>0.62577951388648134</c:v>
                </c:pt>
                <c:pt idx="23">
                  <c:v>0.63804388563797121</c:v>
                </c:pt>
                <c:pt idx="24">
                  <c:v>0.64992307237087787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0.6834471449936711</c:v>
                </c:pt>
                <c:pt idx="28">
                  <c:v>0.69397406291589925</c:v>
                </c:pt>
                <c:pt idx="29">
                  <c:v>0.70420167565833058</c:v>
                </c:pt>
                <c:pt idx="30">
                  <c:v>0.71414284285428531</c:v>
                </c:pt>
                <c:pt idx="31">
                  <c:v>0.7238093671679029</c:v>
                </c:pt>
                <c:pt idx="32">
                  <c:v>0.73321211119293417</c:v>
                </c:pt>
                <c:pt idx="33">
                  <c:v>0.74236109811869899</c:v>
                </c:pt>
                <c:pt idx="34">
                  <c:v>0.751265598839718</c:v>
                </c:pt>
                <c:pt idx="35">
                  <c:v>0.75993420767853392</c:v>
                </c:pt>
                <c:pt idx="36">
                  <c:v>0.7683749084919419</c:v>
                </c:pt>
                <c:pt idx="37">
                  <c:v>0.77659513261415769</c:v>
                </c:pt>
                <c:pt idx="38">
                  <c:v>0.7846018098373212</c:v>
                </c:pt>
                <c:pt idx="39">
                  <c:v>0.79240141342630155</c:v>
                </c:pt>
                <c:pt idx="40">
                  <c:v>0.8</c:v>
                </c:pt>
                <c:pt idx="41">
                  <c:v>0.8074032449773777</c:v>
                </c:pt>
                <c:pt idx="42">
                  <c:v>0.81461647417665206</c:v>
                </c:pt>
                <c:pt idx="43">
                  <c:v>0.82164469206585944</c:v>
                </c:pt>
                <c:pt idx="44">
                  <c:v>0.8284926070883194</c:v>
                </c:pt>
                <c:pt idx="45">
                  <c:v>0.83516465442450383</c:v>
                </c:pt>
                <c:pt idx="46">
                  <c:v>0.84166501650003311</c:v>
                </c:pt>
                <c:pt idx="47">
                  <c:v>0.84799764150615453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0.86602540378443893</c:v>
                </c:pt>
                <c:pt idx="51">
                  <c:v>0.87172243288790063</c:v>
                </c:pt>
                <c:pt idx="52">
                  <c:v>0.87726848797845269</c:v>
                </c:pt>
                <c:pt idx="53">
                  <c:v>0.88266641490429443</c:v>
                </c:pt>
                <c:pt idx="54">
                  <c:v>0.88791891521692456</c:v>
                </c:pt>
                <c:pt idx="55">
                  <c:v>0.893028554974588</c:v>
                </c:pt>
                <c:pt idx="56">
                  <c:v>0.89799777282574589</c:v>
                </c:pt>
                <c:pt idx="57">
                  <c:v>0.90282888744213352</c:v>
                </c:pt>
                <c:pt idx="58">
                  <c:v>0.90752410436307451</c:v>
                </c:pt>
                <c:pt idx="59">
                  <c:v>0.91208552230588591</c:v>
                </c:pt>
                <c:pt idx="60">
                  <c:v>0.91651513899116765</c:v>
                </c:pt>
                <c:pt idx="61">
                  <c:v>0.9208148565265446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0.9329523031752478</c:v>
                </c:pt>
                <c:pt idx="65">
                  <c:v>0.93674969975975975</c:v>
                </c:pt>
                <c:pt idx="66">
                  <c:v>0.94042543564070014</c:v>
                </c:pt>
                <c:pt idx="67">
                  <c:v>0.94398093201081179</c:v>
                </c:pt>
                <c:pt idx="68">
                  <c:v>0.94741754258616062</c:v>
                </c:pt>
                <c:pt idx="69">
                  <c:v>0.95073655657074663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0.9600000000000003</c:v>
                </c:pt>
                <c:pt idx="73">
                  <c:v>0.9628603221651626</c:v>
                </c:pt>
                <c:pt idx="74">
                  <c:v>0.9656086163658657</c:v>
                </c:pt>
                <c:pt idx="75">
                  <c:v>0.96824583655185514</c:v>
                </c:pt>
                <c:pt idx="76">
                  <c:v>0.97077288796092776</c:v>
                </c:pt>
                <c:pt idx="77">
                  <c:v>0.97319062880814911</c:v>
                </c:pt>
                <c:pt idx="78">
                  <c:v>0.97549987186057641</c:v>
                </c:pt>
                <c:pt idx="79">
                  <c:v>0.97770138590471478</c:v>
                </c:pt>
                <c:pt idx="80">
                  <c:v>0.9797958971132722</c:v>
                </c:pt>
                <c:pt idx="81">
                  <c:v>0.98178409031721392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0.9871170143402449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0.99151399384980909</c:v>
                </c:pt>
                <c:pt idx="88">
                  <c:v>0.99277389167926855</c:v>
                </c:pt>
                <c:pt idx="89">
                  <c:v>0.99393158718294028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0.99679486355016933</c:v>
                </c:pt>
                <c:pt idx="93">
                  <c:v>0.99754699137434089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spPr>
              <a:ln w="15875"/>
            </c:spPr>
          </c:dPt>
          <c:xVal>
            <c:numRef>
              <c:f>Foglio1!$H$2:$H$3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  <c:smooth val="1"/>
        </c:ser>
        <c:axId val="60962688"/>
        <c:axId val="60968960"/>
      </c:scatterChart>
      <c:valAx>
        <c:axId val="60962688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False</a:t>
                </a:r>
                <a:r>
                  <a:rPr lang="it-IT" baseline="0"/>
                  <a:t> Positive Rate</a:t>
                </a:r>
                <a:endParaRPr lang="it-IT"/>
              </a:p>
            </c:rich>
          </c:tx>
          <c:layout/>
        </c:title>
        <c:numFmt formatCode="General" sourceLinked="1"/>
        <c:majorTickMark val="none"/>
        <c:tickLblPos val="nextTo"/>
        <c:crossAx val="60968960"/>
        <c:crosses val="autoZero"/>
        <c:crossBetween val="midCat"/>
        <c:majorUnit val="0.1"/>
      </c:valAx>
      <c:valAx>
        <c:axId val="60968960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True Positive Rate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0962688"/>
        <c:crosses val="autoZero"/>
        <c:crossBetween val="midCat"/>
        <c:minorUnit val="4.0000000000000022E-2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0.15000000000000013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0.18000000000000013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0.21000000000000013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0.24000000000000013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0.29000000000000026</c:v>
                </c:pt>
                <c:pt idx="30">
                  <c:v>0.30000000000000027</c:v>
                </c:pt>
                <c:pt idx="31">
                  <c:v>0.31000000000000028</c:v>
                </c:pt>
                <c:pt idx="32">
                  <c:v>0.32000000000000034</c:v>
                </c:pt>
                <c:pt idx="33">
                  <c:v>0.3300000000000004</c:v>
                </c:pt>
                <c:pt idx="34">
                  <c:v>0.34</c:v>
                </c:pt>
                <c:pt idx="35">
                  <c:v>0.35000000000000026</c:v>
                </c:pt>
                <c:pt idx="36">
                  <c:v>0.36000000000000026</c:v>
                </c:pt>
                <c:pt idx="37">
                  <c:v>0.37000000000000027</c:v>
                </c:pt>
                <c:pt idx="38">
                  <c:v>0.38000000000000034</c:v>
                </c:pt>
                <c:pt idx="39">
                  <c:v>0.39000000000000035</c:v>
                </c:pt>
                <c:pt idx="40">
                  <c:v>0.4</c:v>
                </c:pt>
                <c:pt idx="41">
                  <c:v>0.41000000000000025</c:v>
                </c:pt>
                <c:pt idx="42">
                  <c:v>0.42000000000000026</c:v>
                </c:pt>
                <c:pt idx="43">
                  <c:v>0.43000000000000027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0.48000000000000026</c:v>
                </c:pt>
                <c:pt idx="49">
                  <c:v>0.49000000000000027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0.60000000000000053</c:v>
                </c:pt>
                <c:pt idx="61">
                  <c:v>0.61000000000000054</c:v>
                </c:pt>
                <c:pt idx="62">
                  <c:v>0.62000000000000055</c:v>
                </c:pt>
                <c:pt idx="63">
                  <c:v>0.63000000000000056</c:v>
                </c:pt>
                <c:pt idx="64">
                  <c:v>0.64000000000000068</c:v>
                </c:pt>
                <c:pt idx="65">
                  <c:v>0.6500000000000008</c:v>
                </c:pt>
                <c:pt idx="66">
                  <c:v>0.66000000000000081</c:v>
                </c:pt>
                <c:pt idx="67">
                  <c:v>0.67000000000000082</c:v>
                </c:pt>
                <c:pt idx="68">
                  <c:v>0.68</c:v>
                </c:pt>
                <c:pt idx="69">
                  <c:v>0.6900000000000005</c:v>
                </c:pt>
                <c:pt idx="70">
                  <c:v>0.70000000000000051</c:v>
                </c:pt>
                <c:pt idx="71">
                  <c:v>0.71000000000000052</c:v>
                </c:pt>
                <c:pt idx="72">
                  <c:v>0.72000000000000053</c:v>
                </c:pt>
                <c:pt idx="73">
                  <c:v>0.73000000000000054</c:v>
                </c:pt>
                <c:pt idx="74">
                  <c:v>0.74000000000000055</c:v>
                </c:pt>
                <c:pt idx="75">
                  <c:v>0.75000000000000056</c:v>
                </c:pt>
                <c:pt idx="76">
                  <c:v>0.76000000000000056</c:v>
                </c:pt>
                <c:pt idx="77">
                  <c:v>0.77000000000000068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0.82000000000000051</c:v>
                </c:pt>
                <c:pt idx="83">
                  <c:v>0.83000000000000052</c:v>
                </c:pt>
                <c:pt idx="84">
                  <c:v>0.84000000000000052</c:v>
                </c:pt>
                <c:pt idx="85">
                  <c:v>0.85000000000000053</c:v>
                </c:pt>
                <c:pt idx="86">
                  <c:v>0.86000000000000054</c:v>
                </c:pt>
                <c:pt idx="87">
                  <c:v>0.87000000000000055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0.9400000000000005</c:v>
                </c:pt>
                <c:pt idx="95">
                  <c:v>0.95000000000000051</c:v>
                </c:pt>
                <c:pt idx="96">
                  <c:v>0.96000000000000052</c:v>
                </c:pt>
                <c:pt idx="97">
                  <c:v>0.97000000000000053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0.19899748742132461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0.31224989991992042</c:v>
                </c:pt>
                <c:pt idx="6">
                  <c:v>0.34117444218463988</c:v>
                </c:pt>
                <c:pt idx="7">
                  <c:v>0.36755951898978262</c:v>
                </c:pt>
                <c:pt idx="8">
                  <c:v>0.39191835884530873</c:v>
                </c:pt>
                <c:pt idx="9">
                  <c:v>0.41460824883255781</c:v>
                </c:pt>
                <c:pt idx="10">
                  <c:v>0.43588989435406811</c:v>
                </c:pt>
                <c:pt idx="11">
                  <c:v>0.45596052460711989</c:v>
                </c:pt>
                <c:pt idx="12">
                  <c:v>0.47497368348151681</c:v>
                </c:pt>
                <c:pt idx="13">
                  <c:v>0.49305172142484255</c:v>
                </c:pt>
                <c:pt idx="14">
                  <c:v>0.51029403288692299</c:v>
                </c:pt>
                <c:pt idx="15">
                  <c:v>0.52678268764263658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0.57236352085016651</c:v>
                </c:pt>
                <c:pt idx="19">
                  <c:v>0.58642987645583045</c:v>
                </c:pt>
                <c:pt idx="20">
                  <c:v>0.59999999999999987</c:v>
                </c:pt>
                <c:pt idx="21">
                  <c:v>0.61310684223877421</c:v>
                </c:pt>
                <c:pt idx="22">
                  <c:v>0.6257795138864819</c:v>
                </c:pt>
                <c:pt idx="23">
                  <c:v>0.63804388563797143</c:v>
                </c:pt>
                <c:pt idx="24">
                  <c:v>0.64992307237087854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0.6834471449936711</c:v>
                </c:pt>
                <c:pt idx="28">
                  <c:v>0.69397406291589958</c:v>
                </c:pt>
                <c:pt idx="29">
                  <c:v>0.70420167565833092</c:v>
                </c:pt>
                <c:pt idx="30">
                  <c:v>0.71414284285428553</c:v>
                </c:pt>
                <c:pt idx="31">
                  <c:v>0.7238093671679029</c:v>
                </c:pt>
                <c:pt idx="32">
                  <c:v>0.73321211119293395</c:v>
                </c:pt>
                <c:pt idx="33">
                  <c:v>0.74236109811869921</c:v>
                </c:pt>
                <c:pt idx="34">
                  <c:v>0.751265598839718</c:v>
                </c:pt>
                <c:pt idx="35">
                  <c:v>0.75993420767853437</c:v>
                </c:pt>
                <c:pt idx="36">
                  <c:v>0.7683749084919419</c:v>
                </c:pt>
                <c:pt idx="37">
                  <c:v>0.77659513261415813</c:v>
                </c:pt>
                <c:pt idx="38">
                  <c:v>0.7846018098373212</c:v>
                </c:pt>
                <c:pt idx="39">
                  <c:v>0.79240141342630177</c:v>
                </c:pt>
                <c:pt idx="40">
                  <c:v>0.8</c:v>
                </c:pt>
                <c:pt idx="41">
                  <c:v>0.80740324497737759</c:v>
                </c:pt>
                <c:pt idx="42">
                  <c:v>0.81461647417665206</c:v>
                </c:pt>
                <c:pt idx="43">
                  <c:v>0.82164469206585988</c:v>
                </c:pt>
                <c:pt idx="44">
                  <c:v>0.82849260708831962</c:v>
                </c:pt>
                <c:pt idx="45">
                  <c:v>0.83516465442450405</c:v>
                </c:pt>
                <c:pt idx="46">
                  <c:v>0.84166501650003356</c:v>
                </c:pt>
                <c:pt idx="47">
                  <c:v>0.84799764150615464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0.86602540378443915</c:v>
                </c:pt>
                <c:pt idx="51">
                  <c:v>0.87172243288790063</c:v>
                </c:pt>
                <c:pt idx="52">
                  <c:v>0.87726848797845269</c:v>
                </c:pt>
                <c:pt idx="53">
                  <c:v>0.88266641490429443</c:v>
                </c:pt>
                <c:pt idx="54">
                  <c:v>0.88791891521692456</c:v>
                </c:pt>
                <c:pt idx="55">
                  <c:v>0.89302855497458822</c:v>
                </c:pt>
                <c:pt idx="56">
                  <c:v>0.89799777282574589</c:v>
                </c:pt>
                <c:pt idx="57">
                  <c:v>0.90282888744213363</c:v>
                </c:pt>
                <c:pt idx="58">
                  <c:v>0.90752410436307462</c:v>
                </c:pt>
                <c:pt idx="59">
                  <c:v>0.91208552230588613</c:v>
                </c:pt>
                <c:pt idx="60">
                  <c:v>0.91651513899116732</c:v>
                </c:pt>
                <c:pt idx="61">
                  <c:v>0.92081485652654482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0.93295230317524758</c:v>
                </c:pt>
                <c:pt idx="65">
                  <c:v>0.93674969975975975</c:v>
                </c:pt>
                <c:pt idx="66">
                  <c:v>0.94042543564070036</c:v>
                </c:pt>
                <c:pt idx="67">
                  <c:v>0.94398093201081201</c:v>
                </c:pt>
                <c:pt idx="68">
                  <c:v>0.94741754258616051</c:v>
                </c:pt>
                <c:pt idx="69">
                  <c:v>0.95073655657074663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0.96000000000000052</c:v>
                </c:pt>
                <c:pt idx="73">
                  <c:v>0.9628603221651626</c:v>
                </c:pt>
                <c:pt idx="74">
                  <c:v>0.96560861636586615</c:v>
                </c:pt>
                <c:pt idx="75">
                  <c:v>0.9682458365518557</c:v>
                </c:pt>
                <c:pt idx="76">
                  <c:v>0.97077288796092776</c:v>
                </c:pt>
                <c:pt idx="77">
                  <c:v>0.97319062880814933</c:v>
                </c:pt>
                <c:pt idx="78">
                  <c:v>0.97549987186057674</c:v>
                </c:pt>
                <c:pt idx="79">
                  <c:v>0.97770138590471478</c:v>
                </c:pt>
                <c:pt idx="80">
                  <c:v>0.97979589711327286</c:v>
                </c:pt>
                <c:pt idx="81">
                  <c:v>0.9817840903172137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0.98711701434024468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0.99151399384980887</c:v>
                </c:pt>
                <c:pt idx="88">
                  <c:v>0.99277389167926855</c:v>
                </c:pt>
                <c:pt idx="89">
                  <c:v>0.99393158718294006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0.99679486355016955</c:v>
                </c:pt>
                <c:pt idx="93">
                  <c:v>0.99754699137434066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spPr>
              <a:ln w="15875"/>
            </c:spPr>
          </c:dPt>
          <c:xVal>
            <c:numRef>
              <c:f>Foglio1!$H$2:$H$3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  <c:smooth val="1"/>
        </c:ser>
        <c:axId val="61010688"/>
        <c:axId val="61012608"/>
      </c:scatterChart>
      <c:valAx>
        <c:axId val="61010688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False</a:t>
                </a:r>
                <a:r>
                  <a:rPr lang="it-IT" baseline="0"/>
                  <a:t> Positive Rate</a:t>
                </a:r>
                <a:endParaRPr lang="it-IT"/>
              </a:p>
            </c:rich>
          </c:tx>
          <c:layout/>
        </c:title>
        <c:numFmt formatCode="General" sourceLinked="1"/>
        <c:majorTickMark val="none"/>
        <c:tickLblPos val="nextTo"/>
        <c:crossAx val="61012608"/>
        <c:crosses val="autoZero"/>
        <c:crossBetween val="midCat"/>
        <c:majorUnit val="0.1"/>
      </c:valAx>
      <c:valAx>
        <c:axId val="61012608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True Positive Rate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1010688"/>
        <c:crosses val="autoZero"/>
        <c:crossBetween val="midCat"/>
        <c:minorUnit val="4.0000000000000022E-2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0.15000000000000013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0.18000000000000013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0.21000000000000013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0.24000000000000013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0.29000000000000026</c:v>
                </c:pt>
                <c:pt idx="30">
                  <c:v>0.30000000000000027</c:v>
                </c:pt>
                <c:pt idx="31">
                  <c:v>0.31000000000000028</c:v>
                </c:pt>
                <c:pt idx="32">
                  <c:v>0.32000000000000034</c:v>
                </c:pt>
                <c:pt idx="33">
                  <c:v>0.3300000000000004</c:v>
                </c:pt>
                <c:pt idx="34">
                  <c:v>0.34</c:v>
                </c:pt>
                <c:pt idx="35">
                  <c:v>0.35000000000000026</c:v>
                </c:pt>
                <c:pt idx="36">
                  <c:v>0.36000000000000026</c:v>
                </c:pt>
                <c:pt idx="37">
                  <c:v>0.37000000000000027</c:v>
                </c:pt>
                <c:pt idx="38">
                  <c:v>0.38000000000000034</c:v>
                </c:pt>
                <c:pt idx="39">
                  <c:v>0.39000000000000035</c:v>
                </c:pt>
                <c:pt idx="40">
                  <c:v>0.4</c:v>
                </c:pt>
                <c:pt idx="41">
                  <c:v>0.41000000000000025</c:v>
                </c:pt>
                <c:pt idx="42">
                  <c:v>0.42000000000000026</c:v>
                </c:pt>
                <c:pt idx="43">
                  <c:v>0.43000000000000027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0.48000000000000026</c:v>
                </c:pt>
                <c:pt idx="49">
                  <c:v>0.49000000000000027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0.60000000000000053</c:v>
                </c:pt>
                <c:pt idx="61">
                  <c:v>0.61000000000000054</c:v>
                </c:pt>
                <c:pt idx="62">
                  <c:v>0.62000000000000055</c:v>
                </c:pt>
                <c:pt idx="63">
                  <c:v>0.63000000000000056</c:v>
                </c:pt>
                <c:pt idx="64">
                  <c:v>0.64000000000000068</c:v>
                </c:pt>
                <c:pt idx="65">
                  <c:v>0.6500000000000008</c:v>
                </c:pt>
                <c:pt idx="66">
                  <c:v>0.66000000000000081</c:v>
                </c:pt>
                <c:pt idx="67">
                  <c:v>0.67000000000000082</c:v>
                </c:pt>
                <c:pt idx="68">
                  <c:v>0.68</c:v>
                </c:pt>
                <c:pt idx="69">
                  <c:v>0.6900000000000005</c:v>
                </c:pt>
                <c:pt idx="70">
                  <c:v>0.70000000000000051</c:v>
                </c:pt>
                <c:pt idx="71">
                  <c:v>0.71000000000000052</c:v>
                </c:pt>
                <c:pt idx="72">
                  <c:v>0.72000000000000053</c:v>
                </c:pt>
                <c:pt idx="73">
                  <c:v>0.73000000000000054</c:v>
                </c:pt>
                <c:pt idx="74">
                  <c:v>0.74000000000000055</c:v>
                </c:pt>
                <c:pt idx="75">
                  <c:v>0.75000000000000056</c:v>
                </c:pt>
                <c:pt idx="76">
                  <c:v>0.76000000000000056</c:v>
                </c:pt>
                <c:pt idx="77">
                  <c:v>0.77000000000000068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0.82000000000000051</c:v>
                </c:pt>
                <c:pt idx="83">
                  <c:v>0.83000000000000052</c:v>
                </c:pt>
                <c:pt idx="84">
                  <c:v>0.84000000000000052</c:v>
                </c:pt>
                <c:pt idx="85">
                  <c:v>0.85000000000000053</c:v>
                </c:pt>
                <c:pt idx="86">
                  <c:v>0.86000000000000054</c:v>
                </c:pt>
                <c:pt idx="87">
                  <c:v>0.87000000000000055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0.9400000000000005</c:v>
                </c:pt>
                <c:pt idx="95">
                  <c:v>0.95000000000000051</c:v>
                </c:pt>
                <c:pt idx="96">
                  <c:v>0.96000000000000052</c:v>
                </c:pt>
                <c:pt idx="97">
                  <c:v>0.97000000000000053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0.19899748742132461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0.31224989991992042</c:v>
                </c:pt>
                <c:pt idx="6">
                  <c:v>0.34117444218463988</c:v>
                </c:pt>
                <c:pt idx="7">
                  <c:v>0.36755951898978262</c:v>
                </c:pt>
                <c:pt idx="8">
                  <c:v>0.39191835884530873</c:v>
                </c:pt>
                <c:pt idx="9">
                  <c:v>0.41460824883255781</c:v>
                </c:pt>
                <c:pt idx="10">
                  <c:v>0.43588989435406811</c:v>
                </c:pt>
                <c:pt idx="11">
                  <c:v>0.45596052460711989</c:v>
                </c:pt>
                <c:pt idx="12">
                  <c:v>0.47497368348151681</c:v>
                </c:pt>
                <c:pt idx="13">
                  <c:v>0.49305172142484255</c:v>
                </c:pt>
                <c:pt idx="14">
                  <c:v>0.51029403288692299</c:v>
                </c:pt>
                <c:pt idx="15">
                  <c:v>0.52678268764263658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0.57236352085016651</c:v>
                </c:pt>
                <c:pt idx="19">
                  <c:v>0.58642987645583045</c:v>
                </c:pt>
                <c:pt idx="20">
                  <c:v>0.59999999999999987</c:v>
                </c:pt>
                <c:pt idx="21">
                  <c:v>0.61310684223877421</c:v>
                </c:pt>
                <c:pt idx="22">
                  <c:v>0.6257795138864819</c:v>
                </c:pt>
                <c:pt idx="23">
                  <c:v>0.63804388563797143</c:v>
                </c:pt>
                <c:pt idx="24">
                  <c:v>0.64992307237087854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0.6834471449936711</c:v>
                </c:pt>
                <c:pt idx="28">
                  <c:v>0.69397406291589958</c:v>
                </c:pt>
                <c:pt idx="29">
                  <c:v>0.70420167565833092</c:v>
                </c:pt>
                <c:pt idx="30">
                  <c:v>0.71414284285428553</c:v>
                </c:pt>
                <c:pt idx="31">
                  <c:v>0.7238093671679029</c:v>
                </c:pt>
                <c:pt idx="32">
                  <c:v>0.73321211119293395</c:v>
                </c:pt>
                <c:pt idx="33">
                  <c:v>0.74236109811869921</c:v>
                </c:pt>
                <c:pt idx="34">
                  <c:v>0.751265598839718</c:v>
                </c:pt>
                <c:pt idx="35">
                  <c:v>0.75993420767853437</c:v>
                </c:pt>
                <c:pt idx="36">
                  <c:v>0.7683749084919419</c:v>
                </c:pt>
                <c:pt idx="37">
                  <c:v>0.77659513261415813</c:v>
                </c:pt>
                <c:pt idx="38">
                  <c:v>0.7846018098373212</c:v>
                </c:pt>
                <c:pt idx="39">
                  <c:v>0.79240141342630177</c:v>
                </c:pt>
                <c:pt idx="40">
                  <c:v>0.8</c:v>
                </c:pt>
                <c:pt idx="41">
                  <c:v>0.80740324497737759</c:v>
                </c:pt>
                <c:pt idx="42">
                  <c:v>0.81461647417665206</c:v>
                </c:pt>
                <c:pt idx="43">
                  <c:v>0.82164469206585988</c:v>
                </c:pt>
                <c:pt idx="44">
                  <c:v>0.82849260708831962</c:v>
                </c:pt>
                <c:pt idx="45">
                  <c:v>0.83516465442450405</c:v>
                </c:pt>
                <c:pt idx="46">
                  <c:v>0.84166501650003356</c:v>
                </c:pt>
                <c:pt idx="47">
                  <c:v>0.84799764150615464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0.86602540378443915</c:v>
                </c:pt>
                <c:pt idx="51">
                  <c:v>0.87172243288790063</c:v>
                </c:pt>
                <c:pt idx="52">
                  <c:v>0.87726848797845269</c:v>
                </c:pt>
                <c:pt idx="53">
                  <c:v>0.88266641490429443</c:v>
                </c:pt>
                <c:pt idx="54">
                  <c:v>0.88791891521692456</c:v>
                </c:pt>
                <c:pt idx="55">
                  <c:v>0.89302855497458822</c:v>
                </c:pt>
                <c:pt idx="56">
                  <c:v>0.89799777282574589</c:v>
                </c:pt>
                <c:pt idx="57">
                  <c:v>0.90282888744213363</c:v>
                </c:pt>
                <c:pt idx="58">
                  <c:v>0.90752410436307462</c:v>
                </c:pt>
                <c:pt idx="59">
                  <c:v>0.91208552230588613</c:v>
                </c:pt>
                <c:pt idx="60">
                  <c:v>0.91651513899116732</c:v>
                </c:pt>
                <c:pt idx="61">
                  <c:v>0.92081485652654482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0.93295230317524758</c:v>
                </c:pt>
                <c:pt idx="65">
                  <c:v>0.93674969975975975</c:v>
                </c:pt>
                <c:pt idx="66">
                  <c:v>0.94042543564070036</c:v>
                </c:pt>
                <c:pt idx="67">
                  <c:v>0.94398093201081201</c:v>
                </c:pt>
                <c:pt idx="68">
                  <c:v>0.94741754258616051</c:v>
                </c:pt>
                <c:pt idx="69">
                  <c:v>0.95073655657074663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0.96000000000000052</c:v>
                </c:pt>
                <c:pt idx="73">
                  <c:v>0.9628603221651626</c:v>
                </c:pt>
                <c:pt idx="74">
                  <c:v>0.96560861636586615</c:v>
                </c:pt>
                <c:pt idx="75">
                  <c:v>0.9682458365518557</c:v>
                </c:pt>
                <c:pt idx="76">
                  <c:v>0.97077288796092776</c:v>
                </c:pt>
                <c:pt idx="77">
                  <c:v>0.97319062880814933</c:v>
                </c:pt>
                <c:pt idx="78">
                  <c:v>0.97549987186057674</c:v>
                </c:pt>
                <c:pt idx="79">
                  <c:v>0.97770138590471478</c:v>
                </c:pt>
                <c:pt idx="80">
                  <c:v>0.97979589711327286</c:v>
                </c:pt>
                <c:pt idx="81">
                  <c:v>0.9817840903172137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0.98711701434024468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0.99151399384980887</c:v>
                </c:pt>
                <c:pt idx="88">
                  <c:v>0.99277389167926855</c:v>
                </c:pt>
                <c:pt idx="89">
                  <c:v>0.99393158718294006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0.99679486355016955</c:v>
                </c:pt>
                <c:pt idx="93">
                  <c:v>0.99754699137434066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spPr>
              <a:ln w="15875"/>
            </c:spPr>
          </c:dPt>
          <c:xVal>
            <c:numRef>
              <c:f>Foglio1!$H$2:$H$3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  <c:smooth val="1"/>
        </c:ser>
        <c:axId val="62304256"/>
        <c:axId val="62306176"/>
      </c:scatterChart>
      <c:valAx>
        <c:axId val="62304256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False</a:t>
                </a:r>
                <a:r>
                  <a:rPr lang="it-IT" baseline="0"/>
                  <a:t> Positive Rate</a:t>
                </a:r>
                <a:endParaRPr lang="it-IT"/>
              </a:p>
            </c:rich>
          </c:tx>
          <c:layout/>
        </c:title>
        <c:numFmt formatCode="General" sourceLinked="1"/>
        <c:majorTickMark val="none"/>
        <c:tickLblPos val="nextTo"/>
        <c:crossAx val="62306176"/>
        <c:crosses val="autoZero"/>
        <c:crossBetween val="midCat"/>
        <c:majorUnit val="0.1"/>
      </c:valAx>
      <c:valAx>
        <c:axId val="62306176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True Positive Rate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2304256"/>
        <c:crosses val="autoZero"/>
        <c:crossBetween val="midCat"/>
        <c:minorUnit val="4.0000000000000022E-2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1.0000000000000005E-2</c:v>
                </c:pt>
                <c:pt idx="2">
                  <c:v>2.0000000000000011E-2</c:v>
                </c:pt>
                <c:pt idx="3">
                  <c:v>3.0000000000000002E-2</c:v>
                </c:pt>
                <c:pt idx="4">
                  <c:v>4.0000000000000022E-2</c:v>
                </c:pt>
                <c:pt idx="5">
                  <c:v>0.05</c:v>
                </c:pt>
                <c:pt idx="6">
                  <c:v>6.0000000000000032E-2</c:v>
                </c:pt>
                <c:pt idx="7">
                  <c:v>7.0000000000000021E-2</c:v>
                </c:pt>
                <c:pt idx="8">
                  <c:v>8.0000000000000043E-2</c:v>
                </c:pt>
                <c:pt idx="9">
                  <c:v>9.0000000000000024E-2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0.15000000000000013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0.18000000000000013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0.21000000000000013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0.24000000000000013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0.29000000000000026</c:v>
                </c:pt>
                <c:pt idx="30">
                  <c:v>0.30000000000000027</c:v>
                </c:pt>
                <c:pt idx="31">
                  <c:v>0.31000000000000028</c:v>
                </c:pt>
                <c:pt idx="32">
                  <c:v>0.32000000000000034</c:v>
                </c:pt>
                <c:pt idx="33">
                  <c:v>0.3300000000000004</c:v>
                </c:pt>
                <c:pt idx="34">
                  <c:v>0.34</c:v>
                </c:pt>
                <c:pt idx="35">
                  <c:v>0.35000000000000026</c:v>
                </c:pt>
                <c:pt idx="36">
                  <c:v>0.36000000000000026</c:v>
                </c:pt>
                <c:pt idx="37">
                  <c:v>0.37000000000000027</c:v>
                </c:pt>
                <c:pt idx="38">
                  <c:v>0.38000000000000034</c:v>
                </c:pt>
                <c:pt idx="39">
                  <c:v>0.39000000000000035</c:v>
                </c:pt>
                <c:pt idx="40">
                  <c:v>0.4</c:v>
                </c:pt>
                <c:pt idx="41">
                  <c:v>0.41000000000000025</c:v>
                </c:pt>
                <c:pt idx="42">
                  <c:v>0.42000000000000026</c:v>
                </c:pt>
                <c:pt idx="43">
                  <c:v>0.43000000000000027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0.47000000000000008</c:v>
                </c:pt>
                <c:pt idx="48">
                  <c:v>0.48000000000000026</c:v>
                </c:pt>
                <c:pt idx="49">
                  <c:v>0.49000000000000027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0.60000000000000053</c:v>
                </c:pt>
                <c:pt idx="61">
                  <c:v>0.61000000000000054</c:v>
                </c:pt>
                <c:pt idx="62">
                  <c:v>0.62000000000000055</c:v>
                </c:pt>
                <c:pt idx="63">
                  <c:v>0.63000000000000056</c:v>
                </c:pt>
                <c:pt idx="64">
                  <c:v>0.64000000000000068</c:v>
                </c:pt>
                <c:pt idx="65">
                  <c:v>0.6500000000000008</c:v>
                </c:pt>
                <c:pt idx="66">
                  <c:v>0.66000000000000081</c:v>
                </c:pt>
                <c:pt idx="67">
                  <c:v>0.67000000000000082</c:v>
                </c:pt>
                <c:pt idx="68">
                  <c:v>0.68</c:v>
                </c:pt>
                <c:pt idx="69">
                  <c:v>0.6900000000000005</c:v>
                </c:pt>
                <c:pt idx="70">
                  <c:v>0.70000000000000051</c:v>
                </c:pt>
                <c:pt idx="71">
                  <c:v>0.71000000000000052</c:v>
                </c:pt>
                <c:pt idx="72">
                  <c:v>0.72000000000000053</c:v>
                </c:pt>
                <c:pt idx="73">
                  <c:v>0.73000000000000054</c:v>
                </c:pt>
                <c:pt idx="74">
                  <c:v>0.74000000000000055</c:v>
                </c:pt>
                <c:pt idx="75">
                  <c:v>0.75000000000000056</c:v>
                </c:pt>
                <c:pt idx="76">
                  <c:v>0.76000000000000056</c:v>
                </c:pt>
                <c:pt idx="77">
                  <c:v>0.77000000000000068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0.82000000000000051</c:v>
                </c:pt>
                <c:pt idx="83">
                  <c:v>0.83000000000000052</c:v>
                </c:pt>
                <c:pt idx="84">
                  <c:v>0.84000000000000052</c:v>
                </c:pt>
                <c:pt idx="85">
                  <c:v>0.85000000000000053</c:v>
                </c:pt>
                <c:pt idx="86">
                  <c:v>0.86000000000000054</c:v>
                </c:pt>
                <c:pt idx="87">
                  <c:v>0.87000000000000055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0.9400000000000005</c:v>
                </c:pt>
                <c:pt idx="95">
                  <c:v>0.95000000000000051</c:v>
                </c:pt>
                <c:pt idx="96">
                  <c:v>0.96000000000000052</c:v>
                </c:pt>
                <c:pt idx="97">
                  <c:v>0.97000000000000053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0.19899748742132461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0.31224989991992042</c:v>
                </c:pt>
                <c:pt idx="6">
                  <c:v>0.34117444218463988</c:v>
                </c:pt>
                <c:pt idx="7">
                  <c:v>0.36755951898978262</c:v>
                </c:pt>
                <c:pt idx="8">
                  <c:v>0.39191835884530873</c:v>
                </c:pt>
                <c:pt idx="9">
                  <c:v>0.41460824883255781</c:v>
                </c:pt>
                <c:pt idx="10">
                  <c:v>0.43588989435406811</c:v>
                </c:pt>
                <c:pt idx="11">
                  <c:v>0.45596052460711989</c:v>
                </c:pt>
                <c:pt idx="12">
                  <c:v>0.47497368348151681</c:v>
                </c:pt>
                <c:pt idx="13">
                  <c:v>0.49305172142484255</c:v>
                </c:pt>
                <c:pt idx="14">
                  <c:v>0.51029403288692299</c:v>
                </c:pt>
                <c:pt idx="15">
                  <c:v>0.52678268764263658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0.57236352085016651</c:v>
                </c:pt>
                <c:pt idx="19">
                  <c:v>0.58642987645583045</c:v>
                </c:pt>
                <c:pt idx="20">
                  <c:v>0.59999999999999987</c:v>
                </c:pt>
                <c:pt idx="21">
                  <c:v>0.61310684223877421</c:v>
                </c:pt>
                <c:pt idx="22">
                  <c:v>0.6257795138864819</c:v>
                </c:pt>
                <c:pt idx="23">
                  <c:v>0.63804388563797143</c:v>
                </c:pt>
                <c:pt idx="24">
                  <c:v>0.64992307237087854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0.6834471449936711</c:v>
                </c:pt>
                <c:pt idx="28">
                  <c:v>0.69397406291589958</c:v>
                </c:pt>
                <c:pt idx="29">
                  <c:v>0.70420167565833092</c:v>
                </c:pt>
                <c:pt idx="30">
                  <c:v>0.71414284285428553</c:v>
                </c:pt>
                <c:pt idx="31">
                  <c:v>0.7238093671679029</c:v>
                </c:pt>
                <c:pt idx="32">
                  <c:v>0.73321211119293395</c:v>
                </c:pt>
                <c:pt idx="33">
                  <c:v>0.74236109811869921</c:v>
                </c:pt>
                <c:pt idx="34">
                  <c:v>0.751265598839718</c:v>
                </c:pt>
                <c:pt idx="35">
                  <c:v>0.75993420767853437</c:v>
                </c:pt>
                <c:pt idx="36">
                  <c:v>0.7683749084919419</c:v>
                </c:pt>
                <c:pt idx="37">
                  <c:v>0.77659513261415813</c:v>
                </c:pt>
                <c:pt idx="38">
                  <c:v>0.7846018098373212</c:v>
                </c:pt>
                <c:pt idx="39">
                  <c:v>0.79240141342630177</c:v>
                </c:pt>
                <c:pt idx="40">
                  <c:v>0.8</c:v>
                </c:pt>
                <c:pt idx="41">
                  <c:v>0.80740324497737759</c:v>
                </c:pt>
                <c:pt idx="42">
                  <c:v>0.81461647417665206</c:v>
                </c:pt>
                <c:pt idx="43">
                  <c:v>0.82164469206585988</c:v>
                </c:pt>
                <c:pt idx="44">
                  <c:v>0.82849260708831962</c:v>
                </c:pt>
                <c:pt idx="45">
                  <c:v>0.83516465442450405</c:v>
                </c:pt>
                <c:pt idx="46">
                  <c:v>0.84166501650003356</c:v>
                </c:pt>
                <c:pt idx="47">
                  <c:v>0.84799764150615464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0.86602540378443915</c:v>
                </c:pt>
                <c:pt idx="51">
                  <c:v>0.87172243288790063</c:v>
                </c:pt>
                <c:pt idx="52">
                  <c:v>0.87726848797845269</c:v>
                </c:pt>
                <c:pt idx="53">
                  <c:v>0.88266641490429443</c:v>
                </c:pt>
                <c:pt idx="54">
                  <c:v>0.88791891521692456</c:v>
                </c:pt>
                <c:pt idx="55">
                  <c:v>0.89302855497458822</c:v>
                </c:pt>
                <c:pt idx="56">
                  <c:v>0.89799777282574589</c:v>
                </c:pt>
                <c:pt idx="57">
                  <c:v>0.90282888744213363</c:v>
                </c:pt>
                <c:pt idx="58">
                  <c:v>0.90752410436307462</c:v>
                </c:pt>
                <c:pt idx="59">
                  <c:v>0.91208552230588613</c:v>
                </c:pt>
                <c:pt idx="60">
                  <c:v>0.91651513899116732</c:v>
                </c:pt>
                <c:pt idx="61">
                  <c:v>0.92081485652654482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0.93295230317524758</c:v>
                </c:pt>
                <c:pt idx="65">
                  <c:v>0.93674969975975975</c:v>
                </c:pt>
                <c:pt idx="66">
                  <c:v>0.94042543564070036</c:v>
                </c:pt>
                <c:pt idx="67">
                  <c:v>0.94398093201081201</c:v>
                </c:pt>
                <c:pt idx="68">
                  <c:v>0.94741754258616051</c:v>
                </c:pt>
                <c:pt idx="69">
                  <c:v>0.95073655657074663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0.96000000000000052</c:v>
                </c:pt>
                <c:pt idx="73">
                  <c:v>0.9628603221651626</c:v>
                </c:pt>
                <c:pt idx="74">
                  <c:v>0.96560861636586615</c:v>
                </c:pt>
                <c:pt idx="75">
                  <c:v>0.9682458365518557</c:v>
                </c:pt>
                <c:pt idx="76">
                  <c:v>0.97077288796092776</c:v>
                </c:pt>
                <c:pt idx="77">
                  <c:v>0.97319062880814933</c:v>
                </c:pt>
                <c:pt idx="78">
                  <c:v>0.97549987186057674</c:v>
                </c:pt>
                <c:pt idx="79">
                  <c:v>0.97770138590471478</c:v>
                </c:pt>
                <c:pt idx="80">
                  <c:v>0.97979589711327286</c:v>
                </c:pt>
                <c:pt idx="81">
                  <c:v>0.9817840903172137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0.98711701434024468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0.99151399384980887</c:v>
                </c:pt>
                <c:pt idx="88">
                  <c:v>0.99277389167926855</c:v>
                </c:pt>
                <c:pt idx="89">
                  <c:v>0.99393158718294006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0.99679486355016955</c:v>
                </c:pt>
                <c:pt idx="93">
                  <c:v>0.99754699137434066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spPr>
              <a:ln w="15875"/>
            </c:spPr>
          </c:dPt>
          <c:xVal>
            <c:numRef>
              <c:f>Foglio1!$H$2:$H$3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Foglio1!$I$2:$I$3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  <c:smooth val="1"/>
        </c:ser>
        <c:axId val="62319232"/>
        <c:axId val="62411520"/>
      </c:scatterChart>
      <c:valAx>
        <c:axId val="6231923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False</a:t>
                </a:r>
                <a:r>
                  <a:rPr lang="it-IT" baseline="0"/>
                  <a:t> Positive Rate</a:t>
                </a:r>
                <a:endParaRPr lang="it-IT"/>
              </a:p>
            </c:rich>
          </c:tx>
          <c:layout/>
        </c:title>
        <c:numFmt formatCode="General" sourceLinked="1"/>
        <c:majorTickMark val="none"/>
        <c:tickLblPos val="nextTo"/>
        <c:crossAx val="62411520"/>
        <c:crosses val="autoZero"/>
        <c:crossBetween val="midCat"/>
        <c:majorUnit val="0.1"/>
      </c:valAx>
      <c:valAx>
        <c:axId val="62411520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True Positive Rate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2319232"/>
        <c:crosses val="autoZero"/>
        <c:crossBetween val="midCat"/>
        <c:minorUnit val="4.0000000000000022E-2"/>
      </c:valAx>
      <c:spPr>
        <a:ln>
          <a:solidFill>
            <a:schemeClr val="accent1"/>
          </a:solidFill>
        </a:ln>
      </c:spPr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/>
      <c:scatterChart>
        <c:scatterStyle val="lineMarker"/>
        <c:ser>
          <c:idx val="0"/>
          <c:order val="0"/>
          <c:tx>
            <c:v>Best curve</c:v>
          </c:tx>
          <c:marker>
            <c:symbol val="none"/>
          </c:marker>
          <c:xVal>
            <c:numRef>
              <c:f>Foglio1!$G$4:$G$6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xVal>
          <c:yVal>
            <c:numRef>
              <c:f>Foglio1!$H$4:$H$6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yVal>
        </c:ser>
        <c:ser>
          <c:idx val="1"/>
          <c:order val="1"/>
          <c:tx>
            <c:v>Another best curve (why?)</c:v>
          </c:tx>
          <c:marker>
            <c:symbol val="none"/>
          </c:marker>
          <c:xVal>
            <c:numRef>
              <c:f>Foglio1!$J$4:$J$6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1</c:v>
                </c:pt>
              </c:numCache>
            </c:numRef>
          </c:xVal>
          <c:yVal>
            <c:numRef>
              <c:f>Foglio1!$K$4:$K$6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yVal>
        </c:ser>
        <c:ser>
          <c:idx val="2"/>
          <c:order val="2"/>
          <c:tx>
            <c:v>Worst curve</c:v>
          </c:tx>
          <c:marker>
            <c:symbol val="none"/>
          </c:marker>
          <c:xVal>
            <c:numRef>
              <c:f>Foglio1!$M$4:$M$5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Foglio1!$N$4:$N$5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yVal>
        </c:ser>
        <c:axId val="62453632"/>
        <c:axId val="61808640"/>
      </c:scatterChart>
      <c:valAx>
        <c:axId val="6245363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FPR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1808640"/>
        <c:crosses val="autoZero"/>
        <c:crossBetween val="midCat"/>
        <c:majorUnit val="0.1"/>
      </c:valAx>
      <c:valAx>
        <c:axId val="61808640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TPR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2453632"/>
        <c:crosses val="autoZero"/>
        <c:crossBetween val="midCat"/>
        <c:majorUnit val="0.1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/>
      <c:scatterChart>
        <c:scatterStyle val="smoothMarker"/>
        <c:ser>
          <c:idx val="0"/>
          <c:order val="0"/>
          <c:tx>
            <c:v>M1</c:v>
          </c:tx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2.0000000000000004E-2</c:v>
                </c:pt>
                <c:pt idx="3">
                  <c:v>3.0000000000000002E-2</c:v>
                </c:pt>
                <c:pt idx="4">
                  <c:v>4.0000000000000008E-2</c:v>
                </c:pt>
                <c:pt idx="5">
                  <c:v>0.05</c:v>
                </c:pt>
                <c:pt idx="6">
                  <c:v>6.0000000000000005E-2</c:v>
                </c:pt>
                <c:pt idx="7">
                  <c:v>7.0000000000000021E-2</c:v>
                </c:pt>
                <c:pt idx="8">
                  <c:v>8.0000000000000016E-2</c:v>
                </c:pt>
                <c:pt idx="9">
                  <c:v>9.0000000000000011E-2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0.12000000000000001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0.15000000000000002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0.18000000000000002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0.21000000000000002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0.24000000000000002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0.29000000000000004</c:v>
                </c:pt>
                <c:pt idx="30">
                  <c:v>0.30000000000000004</c:v>
                </c:pt>
                <c:pt idx="31">
                  <c:v>0.31000000000000005</c:v>
                </c:pt>
                <c:pt idx="32">
                  <c:v>0.32000000000000006</c:v>
                </c:pt>
                <c:pt idx="33">
                  <c:v>0.33000000000000007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0.36000000000000004</c:v>
                </c:pt>
                <c:pt idx="37">
                  <c:v>0.37000000000000005</c:v>
                </c:pt>
                <c:pt idx="38">
                  <c:v>0.38000000000000006</c:v>
                </c:pt>
                <c:pt idx="39">
                  <c:v>0.39000000000000007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0.42000000000000004</c:v>
                </c:pt>
                <c:pt idx="43">
                  <c:v>0.43000000000000005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0.48000000000000004</c:v>
                </c:pt>
                <c:pt idx="49">
                  <c:v>0.49000000000000005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0.60000000000000009</c:v>
                </c:pt>
                <c:pt idx="61">
                  <c:v>0.6100000000000001</c:v>
                </c:pt>
                <c:pt idx="62">
                  <c:v>0.62000000000000011</c:v>
                </c:pt>
                <c:pt idx="63">
                  <c:v>0.63000000000000012</c:v>
                </c:pt>
                <c:pt idx="64">
                  <c:v>0.64000000000000012</c:v>
                </c:pt>
                <c:pt idx="65">
                  <c:v>0.65000000000000013</c:v>
                </c:pt>
                <c:pt idx="66">
                  <c:v>0.66000000000000014</c:v>
                </c:pt>
                <c:pt idx="67">
                  <c:v>0.67000000000000015</c:v>
                </c:pt>
                <c:pt idx="68">
                  <c:v>0.68</c:v>
                </c:pt>
                <c:pt idx="69">
                  <c:v>0.69000000000000006</c:v>
                </c:pt>
                <c:pt idx="70">
                  <c:v>0.70000000000000007</c:v>
                </c:pt>
                <c:pt idx="71">
                  <c:v>0.71000000000000008</c:v>
                </c:pt>
                <c:pt idx="72">
                  <c:v>0.72000000000000008</c:v>
                </c:pt>
                <c:pt idx="73">
                  <c:v>0.73000000000000009</c:v>
                </c:pt>
                <c:pt idx="74">
                  <c:v>0.7400000000000001</c:v>
                </c:pt>
                <c:pt idx="75">
                  <c:v>0.75000000000000011</c:v>
                </c:pt>
                <c:pt idx="76">
                  <c:v>0.76000000000000012</c:v>
                </c:pt>
                <c:pt idx="77">
                  <c:v>0.77000000000000013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0.82000000000000006</c:v>
                </c:pt>
                <c:pt idx="83">
                  <c:v>0.83000000000000007</c:v>
                </c:pt>
                <c:pt idx="84">
                  <c:v>0.84000000000000008</c:v>
                </c:pt>
                <c:pt idx="85">
                  <c:v>0.85000000000000009</c:v>
                </c:pt>
                <c:pt idx="86">
                  <c:v>0.8600000000000001</c:v>
                </c:pt>
                <c:pt idx="87">
                  <c:v>0.87000000000000011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0.94000000000000006</c:v>
                </c:pt>
                <c:pt idx="95">
                  <c:v>0.95000000000000007</c:v>
                </c:pt>
                <c:pt idx="96">
                  <c:v>0.96000000000000008</c:v>
                </c:pt>
                <c:pt idx="97">
                  <c:v>0.97000000000000008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Foglio1!$G$2:$G$102</c:f>
              <c:numCache>
                <c:formatCode>General</c:formatCode>
                <c:ptCount val="101"/>
                <c:pt idx="0">
                  <c:v>0</c:v>
                </c:pt>
                <c:pt idx="1">
                  <c:v>0.14106735979665894</c:v>
                </c:pt>
                <c:pt idx="2">
                  <c:v>0.19899748742132428</c:v>
                </c:pt>
                <c:pt idx="3">
                  <c:v>0.24310491562286443</c:v>
                </c:pt>
                <c:pt idx="4">
                  <c:v>0.28000000000000008</c:v>
                </c:pt>
                <c:pt idx="5">
                  <c:v>0.31224989991992003</c:v>
                </c:pt>
                <c:pt idx="6">
                  <c:v>0.34117444218463977</c:v>
                </c:pt>
                <c:pt idx="7">
                  <c:v>0.3675595189897824</c:v>
                </c:pt>
                <c:pt idx="8">
                  <c:v>0.39191835884530851</c:v>
                </c:pt>
                <c:pt idx="9">
                  <c:v>0.41460824883255759</c:v>
                </c:pt>
                <c:pt idx="10">
                  <c:v>0.43588989435406744</c:v>
                </c:pt>
                <c:pt idx="11">
                  <c:v>0.45596052460711989</c:v>
                </c:pt>
                <c:pt idx="12">
                  <c:v>0.47497368348151675</c:v>
                </c:pt>
                <c:pt idx="13">
                  <c:v>0.4930517214248421</c:v>
                </c:pt>
                <c:pt idx="14">
                  <c:v>0.51029403288692299</c:v>
                </c:pt>
                <c:pt idx="15">
                  <c:v>0.52678268764263692</c:v>
                </c:pt>
                <c:pt idx="16">
                  <c:v>0.54258639865002156</c:v>
                </c:pt>
                <c:pt idx="17">
                  <c:v>0.55776339069537362</c:v>
                </c:pt>
                <c:pt idx="18">
                  <c:v>0.57236352085016717</c:v>
                </c:pt>
                <c:pt idx="19">
                  <c:v>0.58642987645583</c:v>
                </c:pt>
                <c:pt idx="20">
                  <c:v>0.59999999999999987</c:v>
                </c:pt>
                <c:pt idx="21">
                  <c:v>0.61310684223877343</c:v>
                </c:pt>
                <c:pt idx="22">
                  <c:v>0.6257795138864809</c:v>
                </c:pt>
                <c:pt idx="23">
                  <c:v>0.63804388563797099</c:v>
                </c:pt>
                <c:pt idx="24">
                  <c:v>0.64992307237087721</c:v>
                </c:pt>
                <c:pt idx="25">
                  <c:v>0.66143782776614768</c:v>
                </c:pt>
                <c:pt idx="26">
                  <c:v>0.6726068688320096</c:v>
                </c:pt>
                <c:pt idx="27">
                  <c:v>0.6834471449936711</c:v>
                </c:pt>
                <c:pt idx="28">
                  <c:v>0.69397406291589903</c:v>
                </c:pt>
                <c:pt idx="29">
                  <c:v>0.70420167565833025</c:v>
                </c:pt>
                <c:pt idx="30">
                  <c:v>0.71414284285428509</c:v>
                </c:pt>
                <c:pt idx="31">
                  <c:v>0.7238093671679029</c:v>
                </c:pt>
                <c:pt idx="32">
                  <c:v>0.73321211119293439</c:v>
                </c:pt>
                <c:pt idx="33">
                  <c:v>0.74236109811869877</c:v>
                </c:pt>
                <c:pt idx="34">
                  <c:v>0.751265598839718</c:v>
                </c:pt>
                <c:pt idx="35">
                  <c:v>0.75993420767853337</c:v>
                </c:pt>
                <c:pt idx="36">
                  <c:v>0.7683749084919419</c:v>
                </c:pt>
                <c:pt idx="37">
                  <c:v>0.77659513261415714</c:v>
                </c:pt>
                <c:pt idx="38">
                  <c:v>0.7846018098373212</c:v>
                </c:pt>
                <c:pt idx="39">
                  <c:v>0.79240141342630133</c:v>
                </c:pt>
                <c:pt idx="40">
                  <c:v>0.8</c:v>
                </c:pt>
                <c:pt idx="41">
                  <c:v>0.80740324497737792</c:v>
                </c:pt>
                <c:pt idx="42">
                  <c:v>0.81461647417665206</c:v>
                </c:pt>
                <c:pt idx="43">
                  <c:v>0.82164469206585899</c:v>
                </c:pt>
                <c:pt idx="44">
                  <c:v>0.82849260708831918</c:v>
                </c:pt>
                <c:pt idx="45">
                  <c:v>0.83516465442450349</c:v>
                </c:pt>
                <c:pt idx="46">
                  <c:v>0.84166501650003267</c:v>
                </c:pt>
                <c:pt idx="47">
                  <c:v>0.84799764150615431</c:v>
                </c:pt>
                <c:pt idx="48">
                  <c:v>0.85416626016250496</c:v>
                </c:pt>
                <c:pt idx="49">
                  <c:v>0.86017440092111563</c:v>
                </c:pt>
                <c:pt idx="50">
                  <c:v>0.86602540378443871</c:v>
                </c:pt>
                <c:pt idx="51">
                  <c:v>0.87172243288790052</c:v>
                </c:pt>
                <c:pt idx="52">
                  <c:v>0.87726848797845247</c:v>
                </c:pt>
                <c:pt idx="53">
                  <c:v>0.88266641490429443</c:v>
                </c:pt>
                <c:pt idx="54">
                  <c:v>0.88791891521692456</c:v>
                </c:pt>
                <c:pt idx="55">
                  <c:v>0.89302855497458777</c:v>
                </c:pt>
                <c:pt idx="56">
                  <c:v>0.89799777282574589</c:v>
                </c:pt>
                <c:pt idx="57">
                  <c:v>0.9028288874421333</c:v>
                </c:pt>
                <c:pt idx="58">
                  <c:v>0.90752410436307429</c:v>
                </c:pt>
                <c:pt idx="59">
                  <c:v>0.91208552230588569</c:v>
                </c:pt>
                <c:pt idx="60">
                  <c:v>0.91651513899116788</c:v>
                </c:pt>
                <c:pt idx="61">
                  <c:v>0.92081485652654416</c:v>
                </c:pt>
                <c:pt idx="62">
                  <c:v>0.92498648638777425</c:v>
                </c:pt>
                <c:pt idx="63">
                  <c:v>0.92903175403212135</c:v>
                </c:pt>
                <c:pt idx="64">
                  <c:v>0.93295230317524802</c:v>
                </c:pt>
                <c:pt idx="65">
                  <c:v>0.93674969975975975</c:v>
                </c:pt>
                <c:pt idx="66">
                  <c:v>0.94042543564069991</c:v>
                </c:pt>
                <c:pt idx="67">
                  <c:v>0.94398093201081146</c:v>
                </c:pt>
                <c:pt idx="68">
                  <c:v>0.94741754258616084</c:v>
                </c:pt>
                <c:pt idx="69">
                  <c:v>0.95073655657074641</c:v>
                </c:pt>
                <c:pt idx="70">
                  <c:v>0.95393920141694566</c:v>
                </c:pt>
                <c:pt idx="71">
                  <c:v>0.95702664539708604</c:v>
                </c:pt>
                <c:pt idx="72">
                  <c:v>0.96000000000000008</c:v>
                </c:pt>
                <c:pt idx="73">
                  <c:v>0.96286032216516237</c:v>
                </c:pt>
                <c:pt idx="74">
                  <c:v>0.96560861636586515</c:v>
                </c:pt>
                <c:pt idx="75">
                  <c:v>0.96824583655185459</c:v>
                </c:pt>
                <c:pt idx="76">
                  <c:v>0.97077288796092776</c:v>
                </c:pt>
                <c:pt idx="77">
                  <c:v>0.97319062880814888</c:v>
                </c:pt>
                <c:pt idx="78">
                  <c:v>0.97549987186057596</c:v>
                </c:pt>
                <c:pt idx="79">
                  <c:v>0.97770138590471478</c:v>
                </c:pt>
                <c:pt idx="80">
                  <c:v>0.97979589711327153</c:v>
                </c:pt>
                <c:pt idx="81">
                  <c:v>0.98178409031721414</c:v>
                </c:pt>
                <c:pt idx="82">
                  <c:v>0.98366661018863499</c:v>
                </c:pt>
                <c:pt idx="83">
                  <c:v>0.98544406233941062</c:v>
                </c:pt>
                <c:pt idx="84">
                  <c:v>0.98711701434024512</c:v>
                </c:pt>
                <c:pt idx="85">
                  <c:v>0.9886859966642596</c:v>
                </c:pt>
                <c:pt idx="86">
                  <c:v>0.99015150355892512</c:v>
                </c:pt>
                <c:pt idx="87">
                  <c:v>0.99151399384980932</c:v>
                </c:pt>
                <c:pt idx="88">
                  <c:v>0.99277389167926855</c:v>
                </c:pt>
                <c:pt idx="89">
                  <c:v>0.99393158718294061</c:v>
                </c:pt>
                <c:pt idx="90">
                  <c:v>0.99498743710661997</c:v>
                </c:pt>
                <c:pt idx="91">
                  <c:v>0.99594176536582701</c:v>
                </c:pt>
                <c:pt idx="92">
                  <c:v>0.99679486355016911</c:v>
                </c:pt>
                <c:pt idx="93">
                  <c:v>0.99754699137434111</c:v>
                </c:pt>
                <c:pt idx="94">
                  <c:v>0.99819837707742243</c:v>
                </c:pt>
                <c:pt idx="95">
                  <c:v>0.99874921777190895</c:v>
                </c:pt>
                <c:pt idx="96">
                  <c:v>0.99919967974374369</c:v>
                </c:pt>
                <c:pt idx="97">
                  <c:v>0.9995498987044118</c:v>
                </c:pt>
                <c:pt idx="98">
                  <c:v>0.99979997999599901</c:v>
                </c:pt>
                <c:pt idx="99">
                  <c:v>0.99994999874993751</c:v>
                </c:pt>
                <c:pt idx="100">
                  <c:v>1</c:v>
                </c:pt>
              </c:numCache>
            </c:numRef>
          </c:yVal>
          <c:smooth val="1"/>
        </c:ser>
        <c:ser>
          <c:idx val="1"/>
          <c:order val="1"/>
          <c:tx>
            <c:v>M2</c:v>
          </c:tx>
          <c:marker>
            <c:symbol val="none"/>
          </c:marker>
          <c:xVal>
            <c:numRef>
              <c:f>Foglio1!$F$2:$F$102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2.0000000000000004E-2</c:v>
                </c:pt>
                <c:pt idx="3">
                  <c:v>3.0000000000000002E-2</c:v>
                </c:pt>
                <c:pt idx="4">
                  <c:v>4.0000000000000008E-2</c:v>
                </c:pt>
                <c:pt idx="5">
                  <c:v>0.05</c:v>
                </c:pt>
                <c:pt idx="6">
                  <c:v>6.0000000000000005E-2</c:v>
                </c:pt>
                <c:pt idx="7">
                  <c:v>7.0000000000000021E-2</c:v>
                </c:pt>
                <c:pt idx="8">
                  <c:v>8.0000000000000016E-2</c:v>
                </c:pt>
                <c:pt idx="9">
                  <c:v>9.0000000000000011E-2</c:v>
                </c:pt>
                <c:pt idx="10">
                  <c:v>0.1</c:v>
                </c:pt>
                <c:pt idx="11">
                  <c:v>0.11</c:v>
                </c:pt>
                <c:pt idx="12">
                  <c:v>0.12000000000000001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0.15000000000000002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0.18000000000000002</c:v>
                </c:pt>
                <c:pt idx="19">
                  <c:v>0.19</c:v>
                </c:pt>
                <c:pt idx="20">
                  <c:v>0.2</c:v>
                </c:pt>
                <c:pt idx="21">
                  <c:v>0.21000000000000002</c:v>
                </c:pt>
                <c:pt idx="22">
                  <c:v>0.22</c:v>
                </c:pt>
                <c:pt idx="23">
                  <c:v>0.23</c:v>
                </c:pt>
                <c:pt idx="24">
                  <c:v>0.24000000000000002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0.28000000000000008</c:v>
                </c:pt>
                <c:pt idx="29">
                  <c:v>0.29000000000000004</c:v>
                </c:pt>
                <c:pt idx="30">
                  <c:v>0.30000000000000004</c:v>
                </c:pt>
                <c:pt idx="31">
                  <c:v>0.31000000000000005</c:v>
                </c:pt>
                <c:pt idx="32">
                  <c:v>0.32000000000000006</c:v>
                </c:pt>
                <c:pt idx="33">
                  <c:v>0.33000000000000007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0.36000000000000004</c:v>
                </c:pt>
                <c:pt idx="37">
                  <c:v>0.37000000000000005</c:v>
                </c:pt>
                <c:pt idx="38">
                  <c:v>0.38000000000000006</c:v>
                </c:pt>
                <c:pt idx="39">
                  <c:v>0.39000000000000007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0.42000000000000004</c:v>
                </c:pt>
                <c:pt idx="43">
                  <c:v>0.43000000000000005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0.48000000000000004</c:v>
                </c:pt>
                <c:pt idx="49">
                  <c:v>0.49000000000000005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0.58000000000000007</c:v>
                </c:pt>
                <c:pt idx="59">
                  <c:v>0.59</c:v>
                </c:pt>
                <c:pt idx="60">
                  <c:v>0.60000000000000009</c:v>
                </c:pt>
                <c:pt idx="61">
                  <c:v>0.6100000000000001</c:v>
                </c:pt>
                <c:pt idx="62">
                  <c:v>0.62000000000000011</c:v>
                </c:pt>
                <c:pt idx="63">
                  <c:v>0.63000000000000012</c:v>
                </c:pt>
                <c:pt idx="64">
                  <c:v>0.64000000000000012</c:v>
                </c:pt>
                <c:pt idx="65">
                  <c:v>0.65000000000000013</c:v>
                </c:pt>
                <c:pt idx="66">
                  <c:v>0.66000000000000014</c:v>
                </c:pt>
                <c:pt idx="67">
                  <c:v>0.67000000000000015</c:v>
                </c:pt>
                <c:pt idx="68">
                  <c:v>0.68</c:v>
                </c:pt>
                <c:pt idx="69">
                  <c:v>0.69000000000000006</c:v>
                </c:pt>
                <c:pt idx="70">
                  <c:v>0.70000000000000007</c:v>
                </c:pt>
                <c:pt idx="71">
                  <c:v>0.71000000000000008</c:v>
                </c:pt>
                <c:pt idx="72">
                  <c:v>0.72000000000000008</c:v>
                </c:pt>
                <c:pt idx="73">
                  <c:v>0.73000000000000009</c:v>
                </c:pt>
                <c:pt idx="74">
                  <c:v>0.7400000000000001</c:v>
                </c:pt>
                <c:pt idx="75">
                  <c:v>0.75000000000000011</c:v>
                </c:pt>
                <c:pt idx="76">
                  <c:v>0.76000000000000012</c:v>
                </c:pt>
                <c:pt idx="77">
                  <c:v>0.77000000000000013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0.82000000000000006</c:v>
                </c:pt>
                <c:pt idx="83">
                  <c:v>0.83000000000000007</c:v>
                </c:pt>
                <c:pt idx="84">
                  <c:v>0.84000000000000008</c:v>
                </c:pt>
                <c:pt idx="85">
                  <c:v>0.85000000000000009</c:v>
                </c:pt>
                <c:pt idx="86">
                  <c:v>0.8600000000000001</c:v>
                </c:pt>
                <c:pt idx="87">
                  <c:v>0.87000000000000011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0.94000000000000006</c:v>
                </c:pt>
                <c:pt idx="95">
                  <c:v>0.95000000000000007</c:v>
                </c:pt>
                <c:pt idx="96">
                  <c:v>0.96000000000000008</c:v>
                </c:pt>
                <c:pt idx="97">
                  <c:v>0.97000000000000008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Foglio1!$H$2:$H$102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0.14142135623730953</c:v>
                </c:pt>
                <c:pt idx="3">
                  <c:v>0.17320508075688776</c:v>
                </c:pt>
                <c:pt idx="4">
                  <c:v>0.2</c:v>
                </c:pt>
                <c:pt idx="5">
                  <c:v>0.22360679774997894</c:v>
                </c:pt>
                <c:pt idx="6">
                  <c:v>0.24494897427831783</c:v>
                </c:pt>
                <c:pt idx="7">
                  <c:v>0.26457513110645908</c:v>
                </c:pt>
                <c:pt idx="8">
                  <c:v>0.28284271247461906</c:v>
                </c:pt>
                <c:pt idx="9">
                  <c:v>0.30000000000000004</c:v>
                </c:pt>
                <c:pt idx="10">
                  <c:v>0.316227766016838</c:v>
                </c:pt>
                <c:pt idx="11">
                  <c:v>0.33166247903554003</c:v>
                </c:pt>
                <c:pt idx="12">
                  <c:v>0.34641016151377552</c:v>
                </c:pt>
                <c:pt idx="13">
                  <c:v>0.3605551275463989</c:v>
                </c:pt>
                <c:pt idx="14">
                  <c:v>0.37416573867739417</c:v>
                </c:pt>
                <c:pt idx="15">
                  <c:v>0.38729833462074176</c:v>
                </c:pt>
                <c:pt idx="16">
                  <c:v>0.4</c:v>
                </c:pt>
                <c:pt idx="17">
                  <c:v>0.41231056256176613</c:v>
                </c:pt>
                <c:pt idx="18">
                  <c:v>0.42426406871192851</c:v>
                </c:pt>
                <c:pt idx="19">
                  <c:v>0.4358898943540675</c:v>
                </c:pt>
                <c:pt idx="20">
                  <c:v>0.44721359549995798</c:v>
                </c:pt>
                <c:pt idx="21">
                  <c:v>0.45825756949558399</c:v>
                </c:pt>
                <c:pt idx="22">
                  <c:v>0.46904157598234303</c:v>
                </c:pt>
                <c:pt idx="23">
                  <c:v>0.47958315233127197</c:v>
                </c:pt>
                <c:pt idx="24">
                  <c:v>0.4898979485566356</c:v>
                </c:pt>
                <c:pt idx="25">
                  <c:v>0.5</c:v>
                </c:pt>
                <c:pt idx="26">
                  <c:v>0.50990195135927863</c:v>
                </c:pt>
                <c:pt idx="27">
                  <c:v>0.51961524227066325</c:v>
                </c:pt>
                <c:pt idx="28">
                  <c:v>0.52915026221291817</c:v>
                </c:pt>
                <c:pt idx="29">
                  <c:v>0.53851648071345026</c:v>
                </c:pt>
                <c:pt idx="30">
                  <c:v>0.54772255750516619</c:v>
                </c:pt>
                <c:pt idx="31">
                  <c:v>0.55677643628300244</c:v>
                </c:pt>
                <c:pt idx="32">
                  <c:v>0.56568542494923801</c:v>
                </c:pt>
                <c:pt idx="33">
                  <c:v>0.57445626465380284</c:v>
                </c:pt>
                <c:pt idx="34">
                  <c:v>0.5830951894845301</c:v>
                </c:pt>
                <c:pt idx="35">
                  <c:v>0.59160797830996159</c:v>
                </c:pt>
                <c:pt idx="36">
                  <c:v>0.60000000000000009</c:v>
                </c:pt>
                <c:pt idx="37">
                  <c:v>0.60827625302982202</c:v>
                </c:pt>
                <c:pt idx="38">
                  <c:v>0.61644140029689776</c:v>
                </c:pt>
                <c:pt idx="39">
                  <c:v>0.62449979983983983</c:v>
                </c:pt>
                <c:pt idx="40">
                  <c:v>0.6324555320336761</c:v>
                </c:pt>
                <c:pt idx="41">
                  <c:v>0.6403124237432849</c:v>
                </c:pt>
                <c:pt idx="42">
                  <c:v>0.64807406984078608</c:v>
                </c:pt>
                <c:pt idx="43">
                  <c:v>0.65574385243020039</c:v>
                </c:pt>
                <c:pt idx="44">
                  <c:v>0.66332495807108005</c:v>
                </c:pt>
                <c:pt idx="45">
                  <c:v>0.67082039324993703</c:v>
                </c:pt>
                <c:pt idx="46">
                  <c:v>0.67823299831252681</c:v>
                </c:pt>
                <c:pt idx="47">
                  <c:v>0.68556546004010444</c:v>
                </c:pt>
                <c:pt idx="48">
                  <c:v>0.69282032302755092</c:v>
                </c:pt>
                <c:pt idx="49">
                  <c:v>0.70000000000000007</c:v>
                </c:pt>
                <c:pt idx="50">
                  <c:v>0.70710678118654757</c:v>
                </c:pt>
                <c:pt idx="51">
                  <c:v>0.71414284285428509</c:v>
                </c:pt>
                <c:pt idx="52">
                  <c:v>0.72111025509279791</c:v>
                </c:pt>
                <c:pt idx="53">
                  <c:v>0.72801098892805172</c:v>
                </c:pt>
                <c:pt idx="54">
                  <c:v>0.73484692283495345</c:v>
                </c:pt>
                <c:pt idx="55">
                  <c:v>0.74161984870956643</c:v>
                </c:pt>
                <c:pt idx="56">
                  <c:v>0.74833147735478855</c:v>
                </c:pt>
                <c:pt idx="57">
                  <c:v>0.75498344352707503</c:v>
                </c:pt>
                <c:pt idx="58">
                  <c:v>0.76157731058639089</c:v>
                </c:pt>
                <c:pt idx="59">
                  <c:v>0.76811457478686074</c:v>
                </c:pt>
                <c:pt idx="60">
                  <c:v>0.77459666924148352</c:v>
                </c:pt>
                <c:pt idx="61">
                  <c:v>0.78102496759066542</c:v>
                </c:pt>
                <c:pt idx="62">
                  <c:v>0.78740078740118113</c:v>
                </c:pt>
                <c:pt idx="63">
                  <c:v>0.79372539331937741</c:v>
                </c:pt>
                <c:pt idx="64">
                  <c:v>0.8</c:v>
                </c:pt>
                <c:pt idx="65">
                  <c:v>0.80622577482985502</c:v>
                </c:pt>
                <c:pt idx="66">
                  <c:v>0.81240384046359615</c:v>
                </c:pt>
                <c:pt idx="67">
                  <c:v>0.81853527718724506</c:v>
                </c:pt>
                <c:pt idx="68">
                  <c:v>0.82462112512353225</c:v>
                </c:pt>
                <c:pt idx="69">
                  <c:v>0.83066238629180744</c:v>
                </c:pt>
                <c:pt idx="70">
                  <c:v>0.8366600265340759</c:v>
                </c:pt>
                <c:pt idx="71">
                  <c:v>0.84261497731763579</c:v>
                </c:pt>
                <c:pt idx="72">
                  <c:v>0.84852813742385713</c:v>
                </c:pt>
                <c:pt idx="73">
                  <c:v>0.8544003745317531</c:v>
                </c:pt>
                <c:pt idx="74">
                  <c:v>0.86023252670426242</c:v>
                </c:pt>
                <c:pt idx="75">
                  <c:v>0.86602540378443871</c:v>
                </c:pt>
                <c:pt idx="76">
                  <c:v>0.87177978870813477</c:v>
                </c:pt>
                <c:pt idx="77">
                  <c:v>0.87749643873921224</c:v>
                </c:pt>
                <c:pt idx="78">
                  <c:v>0.88317608663278468</c:v>
                </c:pt>
                <c:pt idx="79">
                  <c:v>0.8888194417315588</c:v>
                </c:pt>
                <c:pt idx="80">
                  <c:v>0.89442719099991574</c:v>
                </c:pt>
                <c:pt idx="81">
                  <c:v>0.9</c:v>
                </c:pt>
                <c:pt idx="82">
                  <c:v>0.90553851381374151</c:v>
                </c:pt>
                <c:pt idx="83">
                  <c:v>0.91104335791442992</c:v>
                </c:pt>
                <c:pt idx="84">
                  <c:v>0.91651513899116788</c:v>
                </c:pt>
                <c:pt idx="85">
                  <c:v>0.92195444572928864</c:v>
                </c:pt>
                <c:pt idx="86">
                  <c:v>0.92736184954957046</c:v>
                </c:pt>
                <c:pt idx="87">
                  <c:v>0.93273790530888157</c:v>
                </c:pt>
                <c:pt idx="88">
                  <c:v>0.93808315196468584</c:v>
                </c:pt>
                <c:pt idx="89">
                  <c:v>0.94339811320566047</c:v>
                </c:pt>
                <c:pt idx="90">
                  <c:v>0.94868329805051388</c:v>
                </c:pt>
                <c:pt idx="91">
                  <c:v>0.95393920141694566</c:v>
                </c:pt>
                <c:pt idx="92">
                  <c:v>0.95916630466254382</c:v>
                </c:pt>
                <c:pt idx="93">
                  <c:v>0.96436507609929578</c:v>
                </c:pt>
                <c:pt idx="94">
                  <c:v>0.96953597148326576</c:v>
                </c:pt>
                <c:pt idx="95">
                  <c:v>0.97467943448089667</c:v>
                </c:pt>
                <c:pt idx="96">
                  <c:v>0.97979589711327153</c:v>
                </c:pt>
                <c:pt idx="97">
                  <c:v>0.98488578017961048</c:v>
                </c:pt>
                <c:pt idx="98">
                  <c:v>0.9899494936611668</c:v>
                </c:pt>
                <c:pt idx="99">
                  <c:v>0.99498743710661997</c:v>
                </c:pt>
                <c:pt idx="100">
                  <c:v>1</c:v>
                </c:pt>
              </c:numCache>
            </c:numRef>
          </c:yVal>
          <c:smooth val="1"/>
        </c:ser>
        <c:axId val="61842176"/>
        <c:axId val="61843712"/>
      </c:scatterChart>
      <c:valAx>
        <c:axId val="61842176"/>
        <c:scaling>
          <c:orientation val="minMax"/>
          <c:max val="1"/>
        </c:scaling>
        <c:axPos val="b"/>
        <c:numFmt formatCode="General" sourceLinked="1"/>
        <c:tickLblPos val="nextTo"/>
        <c:crossAx val="61843712"/>
        <c:crosses val="autoZero"/>
        <c:crossBetween val="midCat"/>
        <c:majorUnit val="0.1"/>
      </c:valAx>
      <c:valAx>
        <c:axId val="61843712"/>
        <c:scaling>
          <c:orientation val="minMax"/>
          <c:max val="1"/>
        </c:scaling>
        <c:axPos val="l"/>
        <c:numFmt formatCode="General" sourceLinked="1"/>
        <c:tickLblPos val="nextTo"/>
        <c:crossAx val="61842176"/>
        <c:crosses val="autoZero"/>
        <c:crossBetween val="midCat"/>
        <c:majorUnit val="0.1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ng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png"/><Relationship Id="rId4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F3AF428-1221-4989-8A62-4A4FECB762A5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261092C-28F5-40E1-BE3F-D37AE402534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03458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C831BD7-1683-4D80-A9DA-1D477121E548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BF4F0D0-323B-4507-988D-2688E240558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0501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4F0D0-323B-4507-988D-2688E2405584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4F0D0-323B-4507-988D-2688E2405584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444655-A025-4BE4-8BC7-4BC4ED7D0B69}" type="datetimeFigureOut">
              <a:rPr lang="it-IT" smtClean="0"/>
              <a:pPr/>
              <a:t>28/04/2015</a:t>
            </a:fld>
            <a:endParaRPr lang="it-IT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and Data Mining –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uppo 71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74" name="Immagine 7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80" name="CasellaDiTesto 79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764704"/>
            <a:ext cx="7024744" cy="1143000"/>
          </a:xfrm>
        </p:spPr>
        <p:txBody>
          <a:bodyPr anchor="t"/>
          <a:lstStyle>
            <a:lvl1pPr algn="r">
              <a:defRPr/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38884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Data Warehouse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36512" y="44624"/>
            <a:ext cx="2126743" cy="971550"/>
            <a:chOff x="-36512" y="44624"/>
            <a:chExt cx="2126743" cy="971550"/>
          </a:xfrm>
        </p:grpSpPr>
        <p:pic>
          <p:nvPicPr>
            <p:cNvPr id="8" name="Immagin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88640"/>
              <a:ext cx="1872208" cy="827534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 userDrawn="1"/>
          </p:nvSpPr>
          <p:spPr>
            <a:xfrm>
              <a:off x="74007" y="44624"/>
              <a:ext cx="2016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700" dirty="0" err="1" smtClean="0"/>
                <a:t>Department</a:t>
              </a:r>
              <a:r>
                <a:rPr lang="it-IT" sz="700" dirty="0" smtClean="0"/>
                <a:t> of </a:t>
              </a:r>
              <a:r>
                <a:rPr lang="it-IT" sz="700" dirty="0" err="1" smtClean="0"/>
                <a:t>Mathematics</a:t>
              </a:r>
              <a:endParaRPr lang="it-IT" sz="700" dirty="0" smtClean="0"/>
            </a:p>
            <a:p>
              <a:r>
                <a:rPr lang="it-IT" sz="700" dirty="0" err="1" smtClean="0"/>
                <a:t>University</a:t>
              </a:r>
              <a:r>
                <a:rPr lang="it-IT" sz="700" dirty="0" smtClean="0"/>
                <a:t> of </a:t>
              </a:r>
              <a:r>
                <a:rPr lang="it-IT" sz="700" baseline="0" dirty="0" smtClean="0"/>
                <a:t>Calabria</a:t>
              </a: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444655-A025-4BE4-8BC7-4BC4ED7D0B69}" type="datetimeFigureOut">
              <a:rPr lang="it-IT" smtClean="0"/>
              <a:pPr/>
              <a:t>28/04/2015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Data Warehouse e Data Mining – </a:t>
            </a:r>
          </a:p>
          <a:p>
            <a:r>
              <a:rPr lang="it-IT" smtClean="0"/>
              <a:t>Module II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CF5A592-6A51-4283-8D74-B1C003E249E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lect.com/uddbin1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5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47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57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61.pn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Ph.D.</a:t>
            </a:r>
            <a:r>
              <a:rPr lang="it-IT" dirty="0" smtClean="0"/>
              <a:t> Ettore </a:t>
            </a:r>
            <a:r>
              <a:rPr lang="it-IT" dirty="0" err="1" smtClean="0"/>
              <a:t>Ritacco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2804443"/>
            <a:ext cx="410445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Warehouse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and Data </a:t>
            </a:r>
            <a:r>
              <a:rPr lang="it-IT" sz="3600" b="1" i="1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900" b="1" i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it-IT" sz="9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Module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II – Data </a:t>
            </a:r>
            <a:r>
              <a:rPr lang="it-IT" sz="3600" b="1" i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Mining</a:t>
            </a:r>
            <a:endParaRPr lang="it-IT" sz="36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55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mitigate the </a:t>
            </a:r>
            <a:r>
              <a:rPr lang="it-IT" dirty="0" err="1" smtClean="0"/>
              <a:t>overfittig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5" name="Cilindro 4"/>
          <p:cNvSpPr/>
          <p:nvPr/>
        </p:nvSpPr>
        <p:spPr>
          <a:xfrm>
            <a:off x="683568" y="1628800"/>
            <a:ext cx="165618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Data </a:t>
            </a:r>
            <a:r>
              <a:rPr lang="it-IT" dirty="0" err="1" smtClean="0"/>
              <a:t>sources</a:t>
            </a:r>
            <a:endParaRPr lang="it-IT" dirty="0"/>
          </a:p>
        </p:txBody>
      </p:sp>
      <p:sp>
        <p:nvSpPr>
          <p:cNvPr id="6" name="Cubo 5"/>
          <p:cNvSpPr/>
          <p:nvPr/>
        </p:nvSpPr>
        <p:spPr>
          <a:xfrm>
            <a:off x="6084168" y="1772816"/>
            <a:ext cx="1728192" cy="936104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Test set</a:t>
            </a:r>
            <a:endParaRPr lang="it-IT" dirty="0"/>
          </a:p>
        </p:txBody>
      </p:sp>
      <p:sp>
        <p:nvSpPr>
          <p:cNvPr id="8" name="Cubo 7"/>
          <p:cNvSpPr/>
          <p:nvPr/>
        </p:nvSpPr>
        <p:spPr>
          <a:xfrm>
            <a:off x="755576" y="4149080"/>
            <a:ext cx="1728192" cy="93610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Training set</a:t>
            </a:r>
            <a:endParaRPr lang="it-IT" dirty="0"/>
          </a:p>
        </p:txBody>
      </p:sp>
      <p:sp>
        <p:nvSpPr>
          <p:cNvPr id="9" name="Esagono 8"/>
          <p:cNvSpPr/>
          <p:nvPr/>
        </p:nvSpPr>
        <p:spPr>
          <a:xfrm>
            <a:off x="3347864" y="4149080"/>
            <a:ext cx="1800200" cy="936104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Inference</a:t>
            </a:r>
            <a:r>
              <a:rPr lang="it-IT" dirty="0" smtClean="0"/>
              <a:t> </a:t>
            </a:r>
            <a:r>
              <a:rPr lang="it-IT" dirty="0" err="1" smtClean="0"/>
              <a:t>algorithm</a:t>
            </a:r>
            <a:endParaRPr lang="it-IT" dirty="0"/>
          </a:p>
        </p:txBody>
      </p:sp>
      <p:sp>
        <p:nvSpPr>
          <p:cNvPr id="10" name="Rettangolo arrotondato 9"/>
          <p:cNvSpPr/>
          <p:nvPr/>
        </p:nvSpPr>
        <p:spPr>
          <a:xfrm>
            <a:off x="6012160" y="4149080"/>
            <a:ext cx="1800200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Mining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endParaRPr lang="it-IT" dirty="0"/>
          </a:p>
        </p:txBody>
      </p:sp>
      <p:sp>
        <p:nvSpPr>
          <p:cNvPr id="11" name="Rombo 10"/>
          <p:cNvSpPr/>
          <p:nvPr/>
        </p:nvSpPr>
        <p:spPr>
          <a:xfrm>
            <a:off x="5580112" y="5733256"/>
            <a:ext cx="2808312" cy="720080"/>
          </a:xfrm>
          <a:prstGeom prst="diamon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>
            <a:off x="2411760" y="2132856"/>
            <a:ext cx="3600400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>
            <a:off x="1403648" y="2924944"/>
            <a:ext cx="288032" cy="1224136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>
            <a:off x="2411760" y="4437112"/>
            <a:ext cx="936104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>
            <a:off x="5148064" y="4437112"/>
            <a:ext cx="864096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giù 17"/>
          <p:cNvSpPr/>
          <p:nvPr/>
        </p:nvSpPr>
        <p:spPr>
          <a:xfrm>
            <a:off x="6804248" y="5157192"/>
            <a:ext cx="288032" cy="504056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ubo 15"/>
          <p:cNvSpPr/>
          <p:nvPr/>
        </p:nvSpPr>
        <p:spPr>
          <a:xfrm>
            <a:off x="3419872" y="2780928"/>
            <a:ext cx="1728192" cy="93610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Validation</a:t>
            </a:r>
            <a:r>
              <a:rPr lang="it-IT" dirty="0" smtClean="0"/>
              <a:t> set</a:t>
            </a:r>
            <a:endParaRPr lang="it-IT" dirty="0"/>
          </a:p>
        </p:txBody>
      </p:sp>
      <p:sp>
        <p:nvSpPr>
          <p:cNvPr id="19" name="Freccia in giù 18"/>
          <p:cNvSpPr/>
          <p:nvPr/>
        </p:nvSpPr>
        <p:spPr>
          <a:xfrm>
            <a:off x="4067944" y="3789040"/>
            <a:ext cx="288032" cy="360040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ngolare in su 19"/>
          <p:cNvSpPr/>
          <p:nvPr/>
        </p:nvSpPr>
        <p:spPr>
          <a:xfrm rot="5400000">
            <a:off x="2303748" y="2384884"/>
            <a:ext cx="504056" cy="1584176"/>
          </a:xfrm>
          <a:prstGeom prst="bentUp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inversione 20"/>
          <p:cNvSpPr/>
          <p:nvPr/>
        </p:nvSpPr>
        <p:spPr>
          <a:xfrm rot="5400000">
            <a:off x="6336256" y="3608864"/>
            <a:ext cx="4068000" cy="1260000"/>
          </a:xfrm>
          <a:prstGeom prst="uturnArrow">
            <a:avLst>
              <a:gd name="adj1" fmla="val 13126"/>
              <a:gd name="adj2" fmla="val 14113"/>
              <a:gd name="adj3" fmla="val 19823"/>
              <a:gd name="adj4" fmla="val 37464"/>
              <a:gd name="adj5" fmla="val 44916"/>
            </a:avLst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evaluate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/>
          </a:bodyPr>
          <a:lstStyle/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70% of global accuracy a “good” model?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evaluate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/>
          </a:bodyPr>
          <a:lstStyle/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70% of global accuracy a “good” model?</a:t>
            </a:r>
          </a:p>
          <a:p>
            <a:pPr lvl="1"/>
            <a:r>
              <a:rPr lang="en-US" dirty="0" smtClean="0"/>
              <a:t>It </a:t>
            </a:r>
            <a:r>
              <a:rPr lang="en-US" dirty="0" err="1" smtClean="0"/>
              <a:t>dipends</a:t>
            </a:r>
            <a:r>
              <a:rPr lang="en-US" dirty="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evaluate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/>
          </a:bodyPr>
          <a:lstStyle/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70% of global accuracy a “good” model?</a:t>
            </a:r>
          </a:p>
          <a:p>
            <a:pPr lvl="1"/>
            <a:r>
              <a:rPr lang="en-US" dirty="0" smtClean="0"/>
              <a:t>It </a:t>
            </a:r>
            <a:r>
              <a:rPr lang="en-US" dirty="0" err="1" smtClean="0"/>
              <a:t>dipends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95% of global accuracy a “good” model?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evaluate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/>
          </a:bodyPr>
          <a:lstStyle/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70% of global accuracy a “good” model?</a:t>
            </a:r>
          </a:p>
          <a:p>
            <a:pPr lvl="1"/>
            <a:r>
              <a:rPr lang="en-US" dirty="0" smtClean="0"/>
              <a:t>It </a:t>
            </a:r>
            <a:r>
              <a:rPr lang="en-US" dirty="0" err="1" smtClean="0"/>
              <a:t>dipends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Is a model that </a:t>
            </a:r>
            <a:r>
              <a:rPr lang="en-US" dirty="0" err="1" smtClean="0"/>
              <a:t>achives</a:t>
            </a:r>
            <a:r>
              <a:rPr lang="en-US" dirty="0" smtClean="0"/>
              <a:t> 95% of global accuracy a “good” model?</a:t>
            </a:r>
          </a:p>
          <a:p>
            <a:pPr lvl="1"/>
            <a:r>
              <a:rPr lang="en-US" dirty="0" smtClean="0"/>
              <a:t>It </a:t>
            </a:r>
            <a:r>
              <a:rPr lang="en-US" dirty="0" err="1" smtClean="0"/>
              <a:t>dipends</a:t>
            </a:r>
            <a:r>
              <a:rPr lang="en-US" dirty="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evaluate a model?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perform only comparative evaluations.</a:t>
            </a:r>
          </a:p>
          <a:p>
            <a:endParaRPr lang="en-US" dirty="0" smtClean="0"/>
          </a:p>
          <a:p>
            <a:r>
              <a:rPr lang="en-US" dirty="0" smtClean="0"/>
              <a:t>A “</a:t>
            </a:r>
            <a:r>
              <a:rPr lang="en-US" i="1" dirty="0" smtClean="0"/>
              <a:t>null hypothesis</a:t>
            </a:r>
            <a:r>
              <a:rPr lang="en-US" dirty="0" smtClean="0"/>
              <a:t>” (in other words, a </a:t>
            </a:r>
            <a:r>
              <a:rPr lang="en-US" i="1" dirty="0" smtClean="0"/>
              <a:t>baseline</a:t>
            </a:r>
            <a:r>
              <a:rPr lang="en-US" dirty="0" smtClean="0"/>
              <a:t>) is needed.</a:t>
            </a:r>
          </a:p>
          <a:p>
            <a:endParaRPr lang="en-US" dirty="0" smtClean="0"/>
          </a:p>
          <a:p>
            <a:r>
              <a:rPr lang="en-US" dirty="0" smtClean="0"/>
              <a:t>We can only say, given a statistic, if a model is better then another one, in terms of the chosen statistic.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and estimated error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3744416"/>
          </a:xfrm>
        </p:spPr>
        <p:txBody>
          <a:bodyPr>
            <a:normAutofit/>
          </a:bodyPr>
          <a:lstStyle/>
          <a:p>
            <a:r>
              <a:rPr lang="en-US" dirty="0" smtClean="0"/>
              <a:t>The “true” error of a hypothesis </a:t>
            </a:r>
            <a:r>
              <a:rPr lang="en-US" i="1" dirty="0" smtClean="0"/>
              <a:t>h </a:t>
            </a:r>
            <a:r>
              <a:rPr lang="en-US" dirty="0" smtClean="0"/>
              <a:t>in the domain </a:t>
            </a:r>
            <a:r>
              <a:rPr lang="en-US" i="1" dirty="0" smtClean="0"/>
              <a:t>D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estimated (observed) error on a data set </a:t>
            </a:r>
            <a:r>
              <a:rPr lang="en-US" i="1" dirty="0" smtClean="0"/>
              <a:t>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Where:</a:t>
            </a:r>
            <a:endParaRPr lang="en-US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404467" y="2636267"/>
          <a:ext cx="3895725" cy="720725"/>
        </p:xfrm>
        <a:graphic>
          <a:graphicData uri="http://schemas.openxmlformats.org/presentationml/2006/ole">
            <p:oleObj spid="_x0000_s24578" name="Equazione" r:id="rId4" imgW="1511280" imgH="279360" progId="Equation.3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613025" y="3914775"/>
          <a:ext cx="3576638" cy="1098550"/>
        </p:xfrm>
        <a:graphic>
          <a:graphicData uri="http://schemas.openxmlformats.org/presentationml/2006/ole">
            <p:oleObj spid="_x0000_s24579" name="Equazione" r:id="rId5" imgW="1447560" imgH="44424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830513" y="5373688"/>
          <a:ext cx="3473450" cy="1014412"/>
        </p:xfrm>
        <a:graphic>
          <a:graphicData uri="http://schemas.openxmlformats.org/presentationml/2006/ole">
            <p:oleObj spid="_x0000_s24581" name="Equazione" r:id="rId6" imgW="156204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True Error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probability of (exactly) </a:t>
            </a:r>
            <a:r>
              <a:rPr lang="en-US" sz="2000" i="1" dirty="0" smtClean="0"/>
              <a:t>r</a:t>
            </a:r>
            <a:r>
              <a:rPr lang="en-US" sz="2000" dirty="0" smtClean="0"/>
              <a:t> misclassifications in </a:t>
            </a:r>
            <a:r>
              <a:rPr lang="en-US" sz="2000" i="1" dirty="0" smtClean="0"/>
              <a:t>n </a:t>
            </a:r>
            <a:r>
              <a:rPr lang="en-US" sz="2000" dirty="0" smtClean="0"/>
              <a:t>evaluations is governed by a binomial distribution:</a:t>
            </a:r>
            <a:endParaRPr lang="en-US" sz="2000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337050" y="5253038"/>
          <a:ext cx="4140200" cy="936625"/>
        </p:xfrm>
        <a:graphic>
          <a:graphicData uri="http://schemas.openxmlformats.org/presentationml/2006/ole">
            <p:oleObj spid="_x0000_s25603" name="Equazione" r:id="rId3" imgW="2019240" imgH="457200" progId="Equation.3">
              <p:embed/>
            </p:oleObj>
          </a:graphicData>
        </a:graphic>
      </p:graphicFrame>
      <p:graphicFrame>
        <p:nvGraphicFramePr>
          <p:cNvPr id="25604" name="Object 3"/>
          <p:cNvGraphicFramePr>
            <a:graphicFrameLocks noChangeAspect="1"/>
          </p:cNvGraphicFramePr>
          <p:nvPr/>
        </p:nvGraphicFramePr>
        <p:xfrm>
          <a:off x="611560" y="2705522"/>
          <a:ext cx="6624638" cy="2379662"/>
        </p:xfrm>
        <a:graphic>
          <a:graphicData uri="http://schemas.openxmlformats.org/presentationml/2006/ole">
            <p:oleObj spid="_x0000_s25604" name="Fotografia di Photo Editor" r:id="rId4" imgW="6257143" imgH="224761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288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True Error</a:t>
            </a:r>
            <a:r>
              <a:rPr lang="en-US" dirty="0" smtClean="0"/>
              <a:t> – Binomial Distribution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Probability Mass Distribution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Cumulative Distribution Function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Expected Value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Variance &amp; Standard Deviation</a:t>
            </a:r>
            <a:endParaRPr lang="en-US" dirty="0"/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4505325" y="2285752"/>
          <a:ext cx="3916363" cy="711200"/>
        </p:xfrm>
        <a:graphic>
          <a:graphicData uri="http://schemas.openxmlformats.org/presentationml/2006/ole">
            <p:oleObj spid="_x0000_s70658" name="Equazione" r:id="rId3" imgW="2374560" imgH="431640" progId="Equation.3">
              <p:embed/>
            </p:oleObj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432550" y="4560168"/>
          <a:ext cx="1776413" cy="381000"/>
        </p:xfrm>
        <a:graphic>
          <a:graphicData uri="http://schemas.openxmlformats.org/presentationml/2006/ole">
            <p:oleObj spid="_x0000_s70659" name="Equazione" r:id="rId4" imgW="1066680" imgH="228600" progId="Equation.3">
              <p:embed/>
            </p:oleObj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3479800" y="3492426"/>
          <a:ext cx="4921250" cy="728662"/>
        </p:xfrm>
        <a:graphic>
          <a:graphicData uri="http://schemas.openxmlformats.org/presentationml/2006/ole">
            <p:oleObj spid="_x0000_s70661" name="Equazione" r:id="rId5" imgW="2997000" imgH="444240" progId="Equation.3">
              <p:embed/>
            </p:oleObj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644525" y="5791200"/>
          <a:ext cx="7948613" cy="446088"/>
        </p:xfrm>
        <a:graphic>
          <a:graphicData uri="http://schemas.openxmlformats.org/presentationml/2006/ole">
            <p:oleObj spid="_x0000_s70662" name="Equazione" r:id="rId6" imgW="477504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Estimated Error</a:t>
            </a:r>
            <a:endParaRPr lang="en-US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set of data </a:t>
            </a:r>
            <a:r>
              <a:rPr lang="en-US" i="1" dirty="0" smtClean="0"/>
              <a:t>S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Where </a:t>
            </a:r>
            <a:r>
              <a:rPr lang="en-US" i="1" dirty="0" smtClean="0"/>
              <a:t>e(x)</a:t>
            </a:r>
            <a:r>
              <a:rPr lang="en-US" dirty="0" smtClean="0"/>
              <a:t> are independent and identically distributed (</a:t>
            </a:r>
            <a:r>
              <a:rPr lang="en-US" dirty="0" err="1" smtClean="0"/>
              <a:t>i.i.d</a:t>
            </a:r>
            <a:r>
              <a:rPr lang="en-US" dirty="0" smtClean="0"/>
              <a:t>.) </a:t>
            </a:r>
            <a:r>
              <a:rPr lang="en-US" dirty="0" err="1" smtClean="0"/>
              <a:t>Bernoullian</a:t>
            </a:r>
            <a:r>
              <a:rPr lang="en-US" dirty="0" smtClean="0"/>
              <a:t> random variables:</a:t>
            </a:r>
          </a:p>
          <a:p>
            <a:endParaRPr lang="en-US" dirty="0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2684463" y="2492375"/>
          <a:ext cx="3576637" cy="1098550"/>
        </p:xfrm>
        <a:graphic>
          <a:graphicData uri="http://schemas.openxmlformats.org/presentationml/2006/ole">
            <p:oleObj spid="_x0000_s83970" name="Equazione" r:id="rId3" imgW="1447560" imgH="444240" progId="Equation.3">
              <p:embed/>
            </p:oleObj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755576" y="4941168"/>
          <a:ext cx="3473450" cy="1014412"/>
        </p:xfrm>
        <a:graphic>
          <a:graphicData uri="http://schemas.openxmlformats.org/presentationml/2006/ole">
            <p:oleObj spid="_x0000_s83972" name="Equazione" r:id="rId4" imgW="1562040" imgH="457200" progId="Equation.3">
              <p:embed/>
            </p:oleObj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4900116" y="5229200"/>
          <a:ext cx="3416300" cy="506412"/>
        </p:xfrm>
        <a:graphic>
          <a:graphicData uri="http://schemas.openxmlformats.org/presentationml/2006/ole">
            <p:oleObj spid="_x0000_s83973" name="Equazione" r:id="rId5" imgW="1536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CRISP-DM </a:t>
            </a:r>
            <a:r>
              <a:rPr lang="it-IT" dirty="0" err="1" smtClean="0"/>
              <a:t>Methodology</a:t>
            </a:r>
            <a:endParaRPr lang="it-IT" dirty="0"/>
          </a:p>
        </p:txBody>
      </p:sp>
      <p:pic>
        <p:nvPicPr>
          <p:cNvPr id="4" name="Picture 8" descr="http://upload.wikimedia.org/wikipedia/commons/b/b9/CRISP-DM_Process_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918197"/>
            <a:ext cx="4380216" cy="4391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28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Bernoulli Distribution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Mass Distribution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Expected Value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Variance &amp; Standard Deviation</a:t>
            </a:r>
            <a:endParaRPr lang="en-US" dirty="0"/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1979712" y="2636912"/>
          <a:ext cx="5412380" cy="504056"/>
        </p:xfrm>
        <a:graphic>
          <a:graphicData uri="http://schemas.openxmlformats.org/presentationml/2006/ole">
            <p:oleObj spid="_x0000_s99330" name="Equazione" r:id="rId3" imgW="2717640" imgH="253800" progId="Equation.3">
              <p:embed/>
            </p:oleObj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3082925" y="3933825"/>
          <a:ext cx="2185988" cy="452438"/>
        </p:xfrm>
        <a:graphic>
          <a:graphicData uri="http://schemas.openxmlformats.org/presentationml/2006/ole">
            <p:oleObj spid="_x0000_s99331" name="Equazione" r:id="rId4" imgW="1104840" imgH="228600" progId="Equation.3">
              <p:embed/>
            </p:oleObj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552648" y="5373688"/>
          <a:ext cx="8051800" cy="517525"/>
        </p:xfrm>
        <a:graphic>
          <a:graphicData uri="http://schemas.openxmlformats.org/presentationml/2006/ole">
            <p:oleObj spid="_x0000_s99333" name="Equazione" r:id="rId5" imgW="416556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Estimated Error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probability theory, the sum of </a:t>
            </a:r>
            <a:r>
              <a:rPr lang="en-US" dirty="0" err="1" smtClean="0"/>
              <a:t>i.i.d</a:t>
            </a:r>
            <a:r>
              <a:rPr lang="en-US" dirty="0" smtClean="0"/>
              <a:t>. Bernoulli variables is governed by a binomial distribution</a:t>
            </a:r>
            <a:endParaRPr lang="en-US" i="1" dirty="0" smtClean="0"/>
          </a:p>
          <a:p>
            <a:pPr lvl="1"/>
            <a:r>
              <a:rPr lang="en-US" dirty="0" smtClean="0"/>
              <a:t>Proof by induction: </a:t>
            </a:r>
            <a:r>
              <a:rPr lang="en-US" dirty="0" smtClean="0">
                <a:hlinkClick r:id="rId3"/>
              </a:rPr>
              <a:t>http://www.statlect.com/uddbin1.htm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i="1" dirty="0" err="1" smtClean="0"/>
              <a:t>e</a:t>
            </a:r>
            <a:r>
              <a:rPr lang="en-US" i="1" baseline="-25000" dirty="0" err="1" smtClean="0"/>
              <a:t>estimation</a:t>
            </a:r>
            <a:r>
              <a:rPr lang="en-US" i="1" dirty="0" smtClean="0"/>
              <a:t>(h)</a:t>
            </a:r>
            <a:r>
              <a:rPr lang="en-US" dirty="0" smtClean="0"/>
              <a:t> is also a binomial distribution</a:t>
            </a:r>
          </a:p>
        </p:txBody>
      </p:sp>
      <p:graphicFrame>
        <p:nvGraphicFramePr>
          <p:cNvPr id="86017" name="Object 1"/>
          <p:cNvGraphicFramePr>
            <a:graphicFrameLocks noChangeAspect="1"/>
          </p:cNvGraphicFramePr>
          <p:nvPr/>
        </p:nvGraphicFramePr>
        <p:xfrm>
          <a:off x="707331" y="4778722"/>
          <a:ext cx="3576637" cy="1098550"/>
        </p:xfrm>
        <a:graphic>
          <a:graphicData uri="http://schemas.openxmlformats.org/presentationml/2006/ole">
            <p:oleObj spid="_x0000_s86017" name="Equazione" r:id="rId4" imgW="1447560" imgH="444240" progId="Equation.3">
              <p:embed/>
            </p:oleObj>
          </a:graphicData>
        </a:graphic>
      </p:graphicFrame>
      <p:graphicFrame>
        <p:nvGraphicFramePr>
          <p:cNvPr id="86018" name="Object 2"/>
          <p:cNvGraphicFramePr>
            <a:graphicFrameLocks noChangeAspect="1"/>
          </p:cNvGraphicFramePr>
          <p:nvPr/>
        </p:nvGraphicFramePr>
        <p:xfrm>
          <a:off x="3419872" y="5877272"/>
          <a:ext cx="4657725" cy="561975"/>
        </p:xfrm>
        <a:graphic>
          <a:graphicData uri="http://schemas.openxmlformats.org/presentationml/2006/ole">
            <p:oleObj spid="_x0000_s86018" name="Equazione" r:id="rId5" imgW="20952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Estimated Error</a:t>
            </a:r>
            <a:r>
              <a:rPr lang="en-US" dirty="0" smtClean="0"/>
              <a:t> Expected Value &amp; Variance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Expected Value: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Variance:</a:t>
            </a:r>
          </a:p>
          <a:p>
            <a:pPr lvl="1"/>
            <a:endParaRPr lang="en-US" dirty="0" smtClean="0"/>
          </a:p>
        </p:txBody>
      </p:sp>
      <p:graphicFrame>
        <p:nvGraphicFramePr>
          <p:cNvPr id="86017" name="Object 1"/>
          <p:cNvGraphicFramePr>
            <a:graphicFrameLocks noChangeAspect="1"/>
          </p:cNvGraphicFramePr>
          <p:nvPr/>
        </p:nvGraphicFramePr>
        <p:xfrm>
          <a:off x="1370013" y="2276872"/>
          <a:ext cx="6477000" cy="1690687"/>
        </p:xfrm>
        <a:graphic>
          <a:graphicData uri="http://schemas.openxmlformats.org/presentationml/2006/ole">
            <p:oleObj spid="_x0000_s100354" name="Equazione" r:id="rId3" imgW="2819160" imgH="736560" progId="Equation.3">
              <p:embed/>
            </p:oleObj>
          </a:graphicData>
        </a:graphic>
      </p:graphicFrame>
      <p:graphicFrame>
        <p:nvGraphicFramePr>
          <p:cNvPr id="100356" name="Object 4"/>
          <p:cNvGraphicFramePr>
            <a:graphicFrameLocks noChangeAspect="1"/>
          </p:cNvGraphicFramePr>
          <p:nvPr/>
        </p:nvGraphicFramePr>
        <p:xfrm>
          <a:off x="827584" y="4293096"/>
          <a:ext cx="7439025" cy="2273300"/>
        </p:xfrm>
        <a:graphic>
          <a:graphicData uri="http://schemas.openxmlformats.org/presentationml/2006/ole">
            <p:oleObj spid="_x0000_s100356" name="Equazione" r:id="rId4" imgW="3238200" imgH="990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1/2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exists a link between the true error and the estimated error, if the data set </a:t>
            </a:r>
            <a:r>
              <a:rPr lang="en-US" i="1" dirty="0" smtClean="0"/>
              <a:t>S</a:t>
            </a:r>
            <a:r>
              <a:rPr lang="en-US" dirty="0" smtClean="0"/>
              <a:t> is representative of its domain</a:t>
            </a:r>
          </a:p>
          <a:p>
            <a:endParaRPr lang="en-US" dirty="0" smtClean="0"/>
          </a:p>
          <a:p>
            <a:r>
              <a:rPr lang="en-US" b="1" dirty="0" smtClean="0"/>
              <a:t>The strong law of large numbers</a:t>
            </a:r>
          </a:p>
        </p:txBody>
      </p:sp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1335088" y="4013200"/>
          <a:ext cx="6022975" cy="2511425"/>
        </p:xfrm>
        <a:graphic>
          <a:graphicData uri="http://schemas.openxmlformats.org/presentationml/2006/ole">
            <p:oleObj spid="_x0000_s101380" name="Equazione" r:id="rId3" imgW="2438280" imgH="1015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2/2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464496"/>
          </a:xfrm>
        </p:spPr>
        <p:txBody>
          <a:bodyPr>
            <a:normAutofit/>
          </a:bodyPr>
          <a:lstStyle/>
          <a:p>
            <a:r>
              <a:rPr lang="en-US" dirty="0" smtClean="0"/>
              <a:t>The estimated error is a binomial distribution, if |S| is great “enough”:</a:t>
            </a:r>
          </a:p>
          <a:p>
            <a:pPr>
              <a:buNone/>
            </a:pPr>
            <a:endParaRPr lang="en-US" i="1" dirty="0" smtClean="0"/>
          </a:p>
          <a:p>
            <a:endParaRPr lang="it-IT" i="1" dirty="0"/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058887" y="3119561"/>
          <a:ext cx="5105401" cy="525463"/>
        </p:xfrm>
        <a:graphic>
          <a:graphicData uri="http://schemas.openxmlformats.org/presentationml/2006/ole">
            <p:oleObj spid="_x0000_s82947" name="Equazione" r:id="rId3" imgW="2222280" imgH="228600" progId="Equation.3">
              <p:embed/>
            </p:oleObj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732499" y="4149080"/>
          <a:ext cx="7799941" cy="720080"/>
        </p:xfrm>
        <a:graphic>
          <a:graphicData uri="http://schemas.openxmlformats.org/presentationml/2006/ole">
            <p:oleObj spid="_x0000_s82948" name="Equazione" r:id="rId4" imgW="4813200" imgH="444240" progId="Equation.3">
              <p:embed/>
            </p:oleObj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554739" y="5229200"/>
          <a:ext cx="8049709" cy="936104"/>
        </p:xfrm>
        <a:graphic>
          <a:graphicData uri="http://schemas.openxmlformats.org/presentationml/2006/ole">
            <p:oleObj spid="_x0000_s82950" name="Equazione" r:id="rId5" imgW="425448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788884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Binomial – Normal Approximation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i="1" dirty="0" smtClean="0"/>
              <a:t>|S|</a:t>
            </a:r>
            <a:r>
              <a:rPr lang="en-US" dirty="0" smtClean="0"/>
              <a:t> is sufficient great (typically </a:t>
            </a:r>
            <a:r>
              <a:rPr lang="en-US" i="1" dirty="0" smtClean="0"/>
              <a:t>|S| </a:t>
            </a:r>
            <a:r>
              <a:rPr lang="en-US" dirty="0" smtClean="0"/>
              <a:t>&gt; 30) the binomial distribution can be approximated by a normal distribution</a:t>
            </a:r>
          </a:p>
          <a:p>
            <a:pPr lvl="1"/>
            <a:endParaRPr lang="en-US" u="sng" dirty="0" smtClean="0"/>
          </a:p>
          <a:p>
            <a:pPr lvl="1"/>
            <a:r>
              <a:rPr lang="en-US" u="sng" dirty="0" smtClean="0"/>
              <a:t>Central limit theorem</a:t>
            </a:r>
          </a:p>
          <a:p>
            <a:pPr lvl="2"/>
            <a:endParaRPr lang="en-US" u="sng" dirty="0" smtClean="0"/>
          </a:p>
          <a:p>
            <a:pPr lvl="2"/>
            <a:r>
              <a:rPr lang="en-US" dirty="0" smtClean="0"/>
              <a:t>“states that the distribution of the sum (or average) of a large number of independent, identically distributed variables will be approximately normal, regardless of the underlying distribution.”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</a:p>
          <a:p>
            <a:pPr lvl="1"/>
            <a:endParaRPr lang="en-US" dirty="0" smtClean="0"/>
          </a:p>
        </p:txBody>
      </p:sp>
      <p:graphicFrame>
        <p:nvGraphicFramePr>
          <p:cNvPr id="54278" name="Object 4"/>
          <p:cNvGraphicFramePr>
            <a:graphicFrameLocks noChangeAspect="1"/>
          </p:cNvGraphicFramePr>
          <p:nvPr/>
        </p:nvGraphicFramePr>
        <p:xfrm>
          <a:off x="755576" y="2708920"/>
          <a:ext cx="7342216" cy="3240360"/>
        </p:xfrm>
        <a:graphic>
          <a:graphicData uri="http://schemas.openxmlformats.org/presentationml/2006/ole">
            <p:oleObj spid="_x0000_s54278" name="Fotografia di Photo Editor" r:id="rId3" imgW="5114286" imgH="22577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Density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Cumulative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Expected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Variance</a:t>
            </a:r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4283968" y="2611166"/>
          <a:ext cx="3312368" cy="889842"/>
        </p:xfrm>
        <a:graphic>
          <a:graphicData uri="http://schemas.openxmlformats.org/presentationml/2006/ole">
            <p:oleObj spid="_x0000_s55298" name="Equazione" r:id="rId3" imgW="1892160" imgH="507960" progId="Equation.3">
              <p:embed/>
            </p:oleObj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384675" y="3559175"/>
          <a:ext cx="3152775" cy="661988"/>
        </p:xfrm>
        <a:graphic>
          <a:graphicData uri="http://schemas.openxmlformats.org/presentationml/2006/ole">
            <p:oleObj spid="_x0000_s55299" name="Equazione" r:id="rId4" imgW="1574640" imgH="330120" progId="Equation.3">
              <p:embed/>
            </p:oleObj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6174467" y="4437112"/>
          <a:ext cx="1349861" cy="432048"/>
        </p:xfrm>
        <a:graphic>
          <a:graphicData uri="http://schemas.openxmlformats.org/presentationml/2006/ole">
            <p:oleObj spid="_x0000_s55300" name="Equazione" r:id="rId5" imgW="634680" imgH="203040" progId="Equation.3">
              <p:embed/>
            </p:oleObj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6010083" y="5229200"/>
          <a:ext cx="1514245" cy="432048"/>
        </p:xfrm>
        <a:graphic>
          <a:graphicData uri="http://schemas.openxmlformats.org/presentationml/2006/ole">
            <p:oleObj spid="_x0000_s55301" name="Equazione" r:id="rId6" imgW="799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and Variance Approximation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the </a:t>
            </a:r>
            <a:r>
              <a:rPr lang="en-US" u="sng" dirty="0" smtClean="0"/>
              <a:t>binomial – normal approximation</a:t>
            </a:r>
            <a:endParaRPr lang="en-US" u="sng" dirty="0"/>
          </a:p>
        </p:txBody>
      </p:sp>
      <p:graphicFrame>
        <p:nvGraphicFramePr>
          <p:cNvPr id="81922" name="Object 4"/>
          <p:cNvGraphicFramePr>
            <a:graphicFrameLocks noChangeAspect="1"/>
          </p:cNvGraphicFramePr>
          <p:nvPr/>
        </p:nvGraphicFramePr>
        <p:xfrm>
          <a:off x="1835696" y="2867720"/>
          <a:ext cx="5351269" cy="3081560"/>
        </p:xfrm>
        <a:graphic>
          <a:graphicData uri="http://schemas.openxmlformats.org/presentationml/2006/ole">
            <p:oleObj spid="_x0000_s81922" name="Equazione" r:id="rId3" imgW="2070000" imgH="1193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we interested in the Normal distribution?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3672408" cy="3888432"/>
          </a:xfrm>
        </p:spPr>
        <p:txBody>
          <a:bodyPr/>
          <a:lstStyle/>
          <a:p>
            <a:r>
              <a:rPr lang="en-US" dirty="0" smtClean="0"/>
              <a:t>Confidence Intervals</a:t>
            </a:r>
          </a:p>
          <a:p>
            <a:pPr lvl="1"/>
            <a:r>
              <a:rPr lang="en-US" dirty="0" smtClean="0"/>
              <a:t>Given a probability </a:t>
            </a:r>
            <a:r>
              <a:rPr lang="en-US" dirty="0" smtClean="0">
                <a:latin typeface="Calibri"/>
              </a:rPr>
              <a:t>α</a:t>
            </a:r>
            <a:r>
              <a:rPr lang="en-US" dirty="0" smtClean="0">
                <a:latin typeface="+mj-lt"/>
              </a:rPr>
              <a:t>, we are interested in finding an interval [a, b] such that</a:t>
            </a: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In the normal case</a:t>
            </a:r>
            <a:endParaRPr lang="en-US" dirty="0" smtClean="0"/>
          </a:p>
        </p:txBody>
      </p:sp>
      <p:graphicFrame>
        <p:nvGraphicFramePr>
          <p:cNvPr id="56322" name="Object 4"/>
          <p:cNvGraphicFramePr>
            <a:graphicFrameLocks noChangeAspect="1"/>
          </p:cNvGraphicFramePr>
          <p:nvPr/>
        </p:nvGraphicFramePr>
        <p:xfrm>
          <a:off x="4355976" y="2492896"/>
          <a:ext cx="4238625" cy="2143125"/>
        </p:xfrm>
        <a:graphic>
          <a:graphicData uri="http://schemas.openxmlformats.org/presentationml/2006/ole">
            <p:oleObj spid="_x0000_s56322" name="Fotografia di Photo Editor" r:id="rId3" imgW="4238095" imgH="2142857" progId="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1344613" y="3933825"/>
          <a:ext cx="2162175" cy="406400"/>
        </p:xfrm>
        <a:graphic>
          <a:graphicData uri="http://schemas.openxmlformats.org/presentationml/2006/ole">
            <p:oleObj spid="_x0000_s56323" name="Equazione" r:id="rId4" imgW="1079280" imgH="203040" progId="Equation.3">
              <p:embed/>
            </p:oleObj>
          </a:graphicData>
        </a:graphic>
      </p:graphicFrame>
      <p:graphicFrame>
        <p:nvGraphicFramePr>
          <p:cNvPr id="56324" name="Object 3"/>
          <p:cNvGraphicFramePr>
            <a:graphicFrameLocks noChangeAspect="1"/>
          </p:cNvGraphicFramePr>
          <p:nvPr/>
        </p:nvGraphicFramePr>
        <p:xfrm>
          <a:off x="995363" y="5170488"/>
          <a:ext cx="3714750" cy="457200"/>
        </p:xfrm>
        <a:graphic>
          <a:graphicData uri="http://schemas.openxmlformats.org/presentationml/2006/ole">
            <p:oleObj spid="_x0000_s56324" name="Equazione" r:id="rId5" imgW="1854000" imgH="228600" progId="Equation.3">
              <p:embed/>
            </p:oleObj>
          </a:graphicData>
        </a:graphic>
      </p:graphicFrame>
      <p:graphicFrame>
        <p:nvGraphicFramePr>
          <p:cNvPr id="7" name="Group 5"/>
          <p:cNvGraphicFramePr>
            <a:graphicFrameLocks/>
          </p:cNvGraphicFramePr>
          <p:nvPr/>
        </p:nvGraphicFramePr>
        <p:xfrm>
          <a:off x="3347864" y="5733256"/>
          <a:ext cx="5257056" cy="731520"/>
        </p:xfrm>
        <a:graphic>
          <a:graphicData uri="http://schemas.openxmlformats.org/drawingml/2006/table">
            <a:tbl>
              <a:tblPr/>
              <a:tblGrid>
                <a:gridCol w="587089"/>
                <a:gridCol w="727175"/>
                <a:gridCol w="657132"/>
                <a:gridCol w="658406"/>
                <a:gridCol w="655858"/>
                <a:gridCol w="657132"/>
                <a:gridCol w="655859"/>
                <a:gridCol w="658405"/>
              </a:tblGrid>
              <a:tr h="288363"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90015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701"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</a:t>
                      </a:r>
                      <a:r>
                        <a:rPr kumimoji="0" lang="it-IT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</a:t>
                      </a:r>
                      <a:endParaRPr kumimoji="0" lang="it-IT" sz="1800" b="0" i="1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3491880" y="5805263"/>
          <a:ext cx="216024" cy="280831"/>
        </p:xfrm>
        <a:graphic>
          <a:graphicData uri="http://schemas.openxmlformats.org/presentationml/2006/ole">
            <p:oleObj spid="_x0000_s56325" name="Equazione" r:id="rId6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evaluate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Select a training set</a:t>
            </a:r>
          </a:p>
          <a:p>
            <a:endParaRPr lang="en-US" dirty="0" smtClean="0"/>
          </a:p>
          <a:p>
            <a:r>
              <a:rPr lang="en-US" dirty="0" smtClean="0"/>
              <a:t>Build a mining model</a:t>
            </a:r>
          </a:p>
          <a:p>
            <a:endParaRPr lang="en-US" dirty="0" smtClean="0"/>
          </a:p>
          <a:p>
            <a:r>
              <a:rPr lang="en-US" b="1" dirty="0" smtClean="0"/>
              <a:t>Choose a quality measure</a:t>
            </a:r>
          </a:p>
          <a:p>
            <a:endParaRPr lang="en-US" dirty="0" smtClean="0"/>
          </a:p>
          <a:p>
            <a:r>
              <a:rPr lang="en-US" b="1" dirty="0" smtClean="0"/>
              <a:t>Select a test set</a:t>
            </a:r>
          </a:p>
          <a:p>
            <a:endParaRPr lang="en-US" dirty="0" smtClean="0"/>
          </a:p>
          <a:p>
            <a:r>
              <a:rPr lang="en-US" b="1" dirty="0" smtClean="0"/>
              <a:t>Apply the model on the test set</a:t>
            </a:r>
          </a:p>
          <a:p>
            <a:endParaRPr lang="en-US" dirty="0" smtClean="0"/>
          </a:p>
          <a:p>
            <a:r>
              <a:rPr lang="en-US" b="1" dirty="0" smtClean="0"/>
              <a:t>Compute the value of the quality measure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we interested in the Normal distribution?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20880" cy="3888432"/>
          </a:xfrm>
        </p:spPr>
        <p:txBody>
          <a:bodyPr>
            <a:normAutofit/>
          </a:bodyPr>
          <a:lstStyle/>
          <a:p>
            <a:r>
              <a:rPr lang="en-US" dirty="0" smtClean="0"/>
              <a:t>This means that the true error is in the interval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With probability</a:t>
            </a: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419872" y="4293096"/>
          <a:ext cx="254000" cy="330200"/>
        </p:xfrm>
        <a:graphic>
          <a:graphicData uri="http://schemas.openxmlformats.org/presentationml/2006/ole">
            <p:oleObj spid="_x0000_s113667" name="Equazione" r:id="rId3" imgW="126720" imgH="164880" progId="Equation.3">
              <p:embed/>
            </p:oleObj>
          </a:graphicData>
        </a:graphic>
      </p:graphicFrame>
      <p:graphicFrame>
        <p:nvGraphicFramePr>
          <p:cNvPr id="56324" name="Object 3"/>
          <p:cNvGraphicFramePr>
            <a:graphicFrameLocks noChangeAspect="1"/>
          </p:cNvGraphicFramePr>
          <p:nvPr/>
        </p:nvGraphicFramePr>
        <p:xfrm>
          <a:off x="1038369" y="2780928"/>
          <a:ext cx="7422063" cy="1152128"/>
        </p:xfrm>
        <a:graphic>
          <a:graphicData uri="http://schemas.openxmlformats.org/presentationml/2006/ole">
            <p:oleObj spid="_x0000_s113668" name="Equazione" r:id="rId4" imgW="3429000" imgH="533160" progId="Equation.3">
              <p:embed/>
            </p:oleObj>
          </a:graphicData>
        </a:graphic>
      </p:graphicFrame>
      <p:graphicFrame>
        <p:nvGraphicFramePr>
          <p:cNvPr id="7" name="Group 5"/>
          <p:cNvGraphicFramePr>
            <a:graphicFrameLocks/>
          </p:cNvGraphicFramePr>
          <p:nvPr/>
        </p:nvGraphicFramePr>
        <p:xfrm>
          <a:off x="1979712" y="5085184"/>
          <a:ext cx="5257056" cy="731520"/>
        </p:xfrm>
        <a:graphic>
          <a:graphicData uri="http://schemas.openxmlformats.org/drawingml/2006/table">
            <a:tbl>
              <a:tblPr/>
              <a:tblGrid>
                <a:gridCol w="587089"/>
                <a:gridCol w="727175"/>
                <a:gridCol w="657132"/>
                <a:gridCol w="658406"/>
                <a:gridCol w="655858"/>
                <a:gridCol w="657132"/>
                <a:gridCol w="655859"/>
                <a:gridCol w="658405"/>
              </a:tblGrid>
              <a:tr h="288363"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90015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701"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</a:t>
                      </a:r>
                      <a:r>
                        <a:rPr kumimoji="0" lang="it-IT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</a:t>
                      </a:r>
                      <a:endParaRPr kumimoji="0" lang="it-IT" sz="1800" b="0" i="1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51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1720" y="5164393"/>
          <a:ext cx="216024" cy="280831"/>
        </p:xfrm>
        <a:graphic>
          <a:graphicData uri="http://schemas.openxmlformats.org/presentationml/2006/ole">
            <p:oleObj spid="_x0000_s113669" name="Equazione" r:id="rId5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compare models?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two hypothesis </a:t>
            </a:r>
            <a:r>
              <a:rPr lang="en-US" i="1" dirty="0" smtClean="0"/>
              <a:t>h </a:t>
            </a:r>
            <a:r>
              <a:rPr lang="en-US" dirty="0" smtClean="0"/>
              <a:t>and </a:t>
            </a:r>
            <a:r>
              <a:rPr lang="en-US" i="1" dirty="0" smtClean="0"/>
              <a:t>j…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… and the random variable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It’s governed by a binomial distribution</a:t>
            </a:r>
          </a:p>
          <a:p>
            <a:endParaRPr lang="en-US" dirty="0" smtClean="0"/>
          </a:p>
          <a:p>
            <a:r>
              <a:rPr lang="en-US" dirty="0" smtClean="0"/>
              <a:t>Choose </a:t>
            </a:r>
            <a:r>
              <a:rPr lang="en-US" i="1" dirty="0" err="1" smtClean="0"/>
              <a:t>z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and consequently </a:t>
            </a:r>
            <a:endParaRPr lang="en-US" i="1" baseline="-25000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971600" y="3645024"/>
          <a:ext cx="2387600" cy="523875"/>
        </p:xfrm>
        <a:graphic>
          <a:graphicData uri="http://schemas.openxmlformats.org/presentationml/2006/ole">
            <p:oleObj spid="_x0000_s57346" name="Equazione" r:id="rId3" imgW="927000" imgH="203040" progId="Equation.3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5292080" y="5229200"/>
          <a:ext cx="288032" cy="374442"/>
        </p:xfrm>
        <a:graphic>
          <a:graphicData uri="http://schemas.openxmlformats.org/presentationml/2006/ole">
            <p:oleObj spid="_x0000_s57347" name="Equazione" r:id="rId4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compare models?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Three cases:</a:t>
            </a:r>
            <a:endParaRPr lang="en-US" i="1" baseline="-25000" dirty="0" smtClean="0"/>
          </a:p>
          <a:p>
            <a:pPr lvl="1"/>
            <a:endParaRPr lang="en-US" i="1" baseline="-25000" dirty="0" smtClean="0"/>
          </a:p>
          <a:p>
            <a:pPr lvl="1"/>
            <a:r>
              <a:rPr lang="en-US" dirty="0" smtClean="0"/>
              <a:t>Zero is in the confidence interval of </a:t>
            </a:r>
            <a:r>
              <a:rPr lang="en-US" i="1" dirty="0" smtClean="0"/>
              <a:t>d</a:t>
            </a:r>
            <a:endParaRPr lang="en-US" dirty="0" smtClean="0"/>
          </a:p>
          <a:p>
            <a:pPr lvl="2"/>
            <a:r>
              <a:rPr lang="en-US" dirty="0" smtClean="0"/>
              <a:t>There is no statistical difference between </a:t>
            </a:r>
            <a:r>
              <a:rPr lang="en-US" i="1" dirty="0" smtClean="0"/>
              <a:t>h</a:t>
            </a:r>
            <a:r>
              <a:rPr lang="en-US" dirty="0" smtClean="0"/>
              <a:t> and </a:t>
            </a:r>
            <a:r>
              <a:rPr lang="en-US" i="1" dirty="0" smtClean="0"/>
              <a:t>j</a:t>
            </a:r>
            <a:r>
              <a:rPr lang="en-US" dirty="0" smtClean="0"/>
              <a:t>, with significance </a:t>
            </a:r>
            <a:endParaRPr lang="en-US" baseline="-25000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confidence interval of </a:t>
            </a:r>
            <a:r>
              <a:rPr lang="en-US" i="1" dirty="0" smtClean="0"/>
              <a:t>d</a:t>
            </a:r>
            <a:r>
              <a:rPr lang="en-US" dirty="0" smtClean="0"/>
              <a:t> is under Zero</a:t>
            </a:r>
          </a:p>
          <a:p>
            <a:pPr lvl="2"/>
            <a:r>
              <a:rPr lang="en-US" i="1" dirty="0" smtClean="0"/>
              <a:t>e(h)</a:t>
            </a:r>
            <a:r>
              <a:rPr lang="en-US" dirty="0" smtClean="0"/>
              <a:t> is statistically lower than </a:t>
            </a:r>
            <a:r>
              <a:rPr lang="en-US" i="1" dirty="0" smtClean="0"/>
              <a:t>e(j)</a:t>
            </a:r>
            <a:r>
              <a:rPr lang="en-US" dirty="0" smtClean="0"/>
              <a:t>, with significance </a:t>
            </a:r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The confidence interval of </a:t>
            </a:r>
            <a:r>
              <a:rPr lang="en-US" i="1" dirty="0" smtClean="0"/>
              <a:t>d</a:t>
            </a:r>
            <a:r>
              <a:rPr lang="en-US" dirty="0" smtClean="0"/>
              <a:t> is above Zero</a:t>
            </a:r>
          </a:p>
          <a:p>
            <a:pPr lvl="2"/>
            <a:r>
              <a:rPr lang="en-US" i="1" dirty="0" smtClean="0"/>
              <a:t>e(h)</a:t>
            </a:r>
            <a:r>
              <a:rPr lang="en-US" dirty="0" smtClean="0"/>
              <a:t> is statistically higher than </a:t>
            </a:r>
            <a:r>
              <a:rPr lang="en-US" i="1" dirty="0" smtClean="0"/>
              <a:t>e(j)</a:t>
            </a:r>
            <a:r>
              <a:rPr lang="en-US" dirty="0" smtClean="0"/>
              <a:t>, with significance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4643438" y="1916113"/>
          <a:ext cx="2389187" cy="522287"/>
        </p:xfrm>
        <a:graphic>
          <a:graphicData uri="http://schemas.openxmlformats.org/presentationml/2006/ole">
            <p:oleObj spid="_x0000_s59395" name="Equazione" r:id="rId3" imgW="927000" imgH="20304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2369418" y="6021288"/>
          <a:ext cx="3714750" cy="457200"/>
        </p:xfrm>
        <a:graphic>
          <a:graphicData uri="http://schemas.openxmlformats.org/presentationml/2006/ole">
            <p:oleObj spid="_x0000_s59396" name="Equazione" r:id="rId4" imgW="1854000" imgH="22860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059832" y="3284984"/>
          <a:ext cx="287338" cy="374650"/>
        </p:xfrm>
        <a:graphic>
          <a:graphicData uri="http://schemas.openxmlformats.org/presentationml/2006/ole">
            <p:oleObj spid="_x0000_s59398" name="Equazione" r:id="rId5" imgW="126720" imgH="1648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7740352" y="4365104"/>
          <a:ext cx="287338" cy="374650"/>
        </p:xfrm>
        <a:graphic>
          <a:graphicData uri="http://schemas.openxmlformats.org/presentationml/2006/ole">
            <p:oleObj spid="_x0000_s59400" name="Equazione" r:id="rId6" imgW="126720" imgH="1648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7812360" y="5445224"/>
          <a:ext cx="287338" cy="374650"/>
        </p:xfrm>
        <a:graphic>
          <a:graphicData uri="http://schemas.openxmlformats.org/presentationml/2006/ole">
            <p:oleObj spid="_x0000_s59401" name="Equazione" r:id="rId7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compare models?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Where:</a:t>
            </a:r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r>
              <a:rPr lang="en-US" dirty="0" smtClean="0"/>
              <a:t>And, since the hypothesis are independent: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339752" y="2780928"/>
          <a:ext cx="4516437" cy="654050"/>
        </p:xfrm>
        <a:graphic>
          <a:graphicData uri="http://schemas.openxmlformats.org/presentationml/2006/ole">
            <p:oleObj spid="_x0000_s114690" name="Equazione" r:id="rId3" imgW="1752480" imgH="253800" progId="Equation.3">
              <p:embed/>
            </p:oleObj>
          </a:graphicData>
        </a:graphic>
      </p:graphicFrame>
      <p:graphicFrame>
        <p:nvGraphicFramePr>
          <p:cNvPr id="114695" name="Object 3"/>
          <p:cNvGraphicFramePr>
            <a:graphicFrameLocks noChangeAspect="1"/>
          </p:cNvGraphicFramePr>
          <p:nvPr/>
        </p:nvGraphicFramePr>
        <p:xfrm>
          <a:off x="1871663" y="4756150"/>
          <a:ext cx="5594350" cy="588963"/>
        </p:xfrm>
        <a:graphic>
          <a:graphicData uri="http://schemas.openxmlformats.org/presentationml/2006/ole">
            <p:oleObj spid="_x0000_s114695" name="Equazione" r:id="rId4" imgW="2171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Evaluation</a:t>
            </a:r>
            <a:r>
              <a:rPr lang="it-IT" dirty="0" smtClean="0"/>
              <a:t> </a:t>
            </a:r>
            <a:r>
              <a:rPr lang="it-IT" dirty="0" err="1" smtClean="0"/>
              <a:t>Example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Let</a:t>
            </a:r>
            <a:endParaRPr lang="it-IT" dirty="0" smtClean="0"/>
          </a:p>
          <a:p>
            <a:pPr lvl="1"/>
            <a:r>
              <a:rPr lang="it-IT" i="1" dirty="0" smtClean="0"/>
              <a:t>e(h) = 0.15</a:t>
            </a:r>
            <a:r>
              <a:rPr lang="it-IT" dirty="0" smtClean="0"/>
              <a:t>,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i="1" dirty="0" smtClean="0"/>
              <a:t>|S</a:t>
            </a:r>
            <a:r>
              <a:rPr lang="it-IT" i="1" baseline="-25000" dirty="0" smtClean="0"/>
              <a:t>1</a:t>
            </a:r>
            <a:r>
              <a:rPr lang="it-IT" i="1" dirty="0" smtClean="0"/>
              <a:t>| = 30</a:t>
            </a:r>
          </a:p>
          <a:p>
            <a:pPr lvl="1"/>
            <a:r>
              <a:rPr lang="it-IT" i="1" dirty="0" smtClean="0"/>
              <a:t>e(j) = 0.25</a:t>
            </a:r>
            <a:r>
              <a:rPr lang="it-IT" dirty="0" smtClean="0"/>
              <a:t>,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i="1" dirty="0" smtClean="0"/>
              <a:t>|S</a:t>
            </a:r>
            <a:r>
              <a:rPr lang="it-IT" i="1" baseline="-25000" dirty="0" smtClean="0"/>
              <a:t>2</a:t>
            </a:r>
            <a:r>
              <a:rPr lang="it-IT" i="1" dirty="0" smtClean="0"/>
              <a:t>| = 5000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Then</a:t>
            </a:r>
            <a:r>
              <a:rPr lang="it-IT" dirty="0" smtClean="0"/>
              <a:t>:</a:t>
            </a:r>
          </a:p>
          <a:p>
            <a:pPr lvl="1"/>
            <a:r>
              <a:rPr lang="it-IT" i="1" dirty="0" smtClean="0"/>
              <a:t>d = </a:t>
            </a:r>
            <a:r>
              <a:rPr lang="it-IT" i="1" dirty="0" err="1" smtClean="0"/>
              <a:t>|e</a:t>
            </a:r>
            <a:r>
              <a:rPr lang="it-IT" i="1" dirty="0" smtClean="0"/>
              <a:t>(h) – e(j)|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Evaluation</a:t>
            </a:r>
            <a:r>
              <a:rPr lang="it-IT" dirty="0" smtClean="0"/>
              <a:t> </a:t>
            </a:r>
            <a:r>
              <a:rPr lang="it-IT" dirty="0" err="1" smtClean="0"/>
              <a:t>Example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expected</a:t>
            </a:r>
            <a:r>
              <a:rPr lang="it-IT" dirty="0" smtClean="0"/>
              <a:t> </a:t>
            </a:r>
            <a:r>
              <a:rPr lang="it-IT" dirty="0" err="1" smtClean="0"/>
              <a:t>value</a:t>
            </a:r>
            <a:r>
              <a:rPr lang="it-IT" dirty="0" smtClean="0"/>
              <a:t>: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The standard </a:t>
            </a:r>
            <a:r>
              <a:rPr lang="it-IT" dirty="0" err="1" smtClean="0"/>
              <a:t>deviation</a:t>
            </a:r>
            <a:r>
              <a:rPr lang="it-IT" dirty="0" smtClean="0"/>
              <a:t>:</a:t>
            </a:r>
          </a:p>
        </p:txBody>
      </p:sp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827161" y="2774950"/>
          <a:ext cx="7561263" cy="654050"/>
        </p:xfrm>
        <a:graphic>
          <a:graphicData uri="http://schemas.openxmlformats.org/presentationml/2006/ole">
            <p:oleObj spid="_x0000_s115715" name="Equazione" r:id="rId3" imgW="2933640" imgH="253800" progId="Equation.3">
              <p:embed/>
            </p:oleObj>
          </a:graphicData>
        </a:graphic>
      </p:graphicFrame>
      <p:graphicFrame>
        <p:nvGraphicFramePr>
          <p:cNvPr id="115716" name="Object 3"/>
          <p:cNvGraphicFramePr>
            <a:graphicFrameLocks noChangeAspect="1"/>
          </p:cNvGraphicFramePr>
          <p:nvPr/>
        </p:nvGraphicFramePr>
        <p:xfrm>
          <a:off x="698500" y="4324375"/>
          <a:ext cx="7834313" cy="1912937"/>
        </p:xfrm>
        <a:graphic>
          <a:graphicData uri="http://schemas.openxmlformats.org/presentationml/2006/ole">
            <p:oleObj spid="_x0000_s115716" name="Equazione" r:id="rId4" imgW="384804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Evaluation</a:t>
            </a:r>
            <a:r>
              <a:rPr lang="it-IT" dirty="0" smtClean="0"/>
              <a:t> </a:t>
            </a:r>
            <a:r>
              <a:rPr lang="it-IT" dirty="0" err="1" smtClean="0"/>
              <a:t>Example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probability 0.95, the confidence interval is:</a:t>
            </a:r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The confidence interval contains 0:</a:t>
            </a:r>
          </a:p>
          <a:p>
            <a:pPr lvl="1"/>
            <a:r>
              <a:rPr lang="en-US" u="sng" dirty="0" smtClean="0">
                <a:sym typeface="Symbol" pitchFamily="18" charset="2"/>
              </a:rPr>
              <a:t>The difference is not statistically significant</a:t>
            </a:r>
          </a:p>
        </p:txBody>
      </p:sp>
      <p:graphicFrame>
        <p:nvGraphicFramePr>
          <p:cNvPr id="116738" name="Object 4"/>
          <p:cNvGraphicFramePr>
            <a:graphicFrameLocks noChangeAspect="1"/>
          </p:cNvGraphicFramePr>
          <p:nvPr/>
        </p:nvGraphicFramePr>
        <p:xfrm>
          <a:off x="2328863" y="2935288"/>
          <a:ext cx="4205287" cy="493712"/>
        </p:xfrm>
        <a:graphic>
          <a:graphicData uri="http://schemas.openxmlformats.org/presentationml/2006/ole">
            <p:oleObj spid="_x0000_s116738" name="Equazione" r:id="rId3" imgW="1942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19" name="Segnaposto contenuto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Hold-out</a:t>
            </a:r>
            <a:endParaRPr lang="it-IT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545992"/>
            <a:ext cx="6758583" cy="3868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Hold-out</a:t>
            </a:r>
            <a:endParaRPr lang="it-IT" dirty="0" smtClean="0"/>
          </a:p>
          <a:p>
            <a:endParaRPr lang="it-IT" dirty="0" smtClean="0"/>
          </a:p>
          <a:p>
            <a:pPr lvl="1"/>
            <a:r>
              <a:rPr lang="it-IT" dirty="0" err="1" smtClean="0"/>
              <a:t>Pros</a:t>
            </a:r>
            <a:r>
              <a:rPr lang="it-IT" dirty="0" smtClean="0"/>
              <a:t>:</a:t>
            </a:r>
          </a:p>
          <a:p>
            <a:pPr lvl="1"/>
            <a:endParaRPr lang="it-IT" dirty="0" smtClean="0"/>
          </a:p>
          <a:p>
            <a:pPr lvl="2"/>
            <a:r>
              <a:rPr lang="it-IT" dirty="0" smtClean="0"/>
              <a:t>Fast </a:t>
            </a:r>
            <a:r>
              <a:rPr lang="it-IT" dirty="0" err="1" smtClean="0"/>
              <a:t>evaluation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r>
              <a:rPr lang="it-IT" dirty="0" err="1" smtClean="0"/>
              <a:t>Cons</a:t>
            </a:r>
            <a:r>
              <a:rPr lang="it-IT" dirty="0" smtClean="0"/>
              <a:t>:</a:t>
            </a:r>
          </a:p>
          <a:p>
            <a:pPr lvl="2"/>
            <a:endParaRPr lang="it-IT" dirty="0" smtClean="0"/>
          </a:p>
          <a:p>
            <a:pPr lvl="2"/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 smtClean="0"/>
              <a:t>one</a:t>
            </a:r>
            <a:r>
              <a:rPr lang="it-IT" dirty="0" smtClean="0"/>
              <a:t> </a:t>
            </a:r>
            <a:r>
              <a:rPr lang="it-IT" dirty="0" err="1" smtClean="0"/>
              <a:t>experiment</a:t>
            </a:r>
            <a:r>
              <a:rPr lang="it-IT" dirty="0" smtClean="0"/>
              <a:t> </a:t>
            </a:r>
            <a:r>
              <a:rPr lang="it-IT" dirty="0" smtClean="0">
                <a:sym typeface="Wingdings" pitchFamily="2" charset="2"/>
              </a:rPr>
              <a:t> low </a:t>
            </a:r>
            <a:r>
              <a:rPr lang="it-IT" dirty="0" err="1" smtClean="0">
                <a:sym typeface="Wingdings" pitchFamily="2" charset="2"/>
              </a:rPr>
              <a:t>statistical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relevance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536504"/>
          </a:xfrm>
        </p:spPr>
        <p:txBody>
          <a:bodyPr>
            <a:normAutofit/>
          </a:bodyPr>
          <a:lstStyle/>
          <a:p>
            <a:r>
              <a:rPr lang="en-US" dirty="0" smtClean="0"/>
              <a:t>Repeated Hold-out with random sub-sampling</a:t>
            </a:r>
          </a:p>
          <a:p>
            <a:pPr lvl="1"/>
            <a:r>
              <a:rPr lang="en-US" dirty="0" smtClean="0"/>
              <a:t>Choose </a:t>
            </a:r>
            <a:r>
              <a:rPr lang="en-US" i="1" dirty="0" smtClean="0"/>
              <a:t>n</a:t>
            </a:r>
          </a:p>
          <a:p>
            <a:pPr lvl="1"/>
            <a:r>
              <a:rPr lang="en-US" i="1" dirty="0" err="1" smtClean="0"/>
              <a:t>ResultList</a:t>
            </a:r>
            <a:r>
              <a:rPr lang="en-US" i="1" dirty="0" smtClean="0"/>
              <a:t> =</a:t>
            </a:r>
            <a:r>
              <a:rPr lang="en-US" i="1" dirty="0" smtClean="0">
                <a:sym typeface="Wingdings" pitchFamily="2" charset="2"/>
              </a:rPr>
              <a:t> { }</a:t>
            </a:r>
            <a:endParaRPr lang="en-US" i="1" dirty="0" smtClean="0"/>
          </a:p>
          <a:p>
            <a:pPr lvl="1"/>
            <a:r>
              <a:rPr lang="en-US" i="1" dirty="0" smtClean="0"/>
              <a:t>For 1 &lt; </a:t>
            </a:r>
            <a:r>
              <a:rPr lang="en-US" i="1" dirty="0" err="1" smtClean="0"/>
              <a:t>i</a:t>
            </a:r>
            <a:r>
              <a:rPr lang="en-US" i="1" dirty="0" smtClean="0"/>
              <a:t> &lt; n</a:t>
            </a:r>
          </a:p>
          <a:p>
            <a:pPr lvl="2"/>
            <a:r>
              <a:rPr lang="en-US" i="1" dirty="0" smtClean="0"/>
              <a:t>Random Sampling of (with or without replacement):</a:t>
            </a:r>
          </a:p>
          <a:p>
            <a:pPr lvl="3"/>
            <a:r>
              <a:rPr lang="en-US" i="1" dirty="0" smtClean="0"/>
              <a:t>Training set</a:t>
            </a:r>
          </a:p>
          <a:p>
            <a:pPr lvl="3"/>
            <a:r>
              <a:rPr lang="en-US" i="1" dirty="0" smtClean="0"/>
              <a:t>Validation set</a:t>
            </a:r>
          </a:p>
          <a:p>
            <a:pPr lvl="3"/>
            <a:r>
              <a:rPr lang="en-US" i="1" dirty="0" smtClean="0"/>
              <a:t>Test set</a:t>
            </a:r>
          </a:p>
          <a:p>
            <a:pPr lvl="2"/>
            <a:r>
              <a:rPr lang="en-US" i="1" dirty="0" smtClean="0"/>
              <a:t>Model = </a:t>
            </a:r>
            <a:r>
              <a:rPr lang="en-US" i="1" dirty="0" err="1" smtClean="0"/>
              <a:t>buildModel</a:t>
            </a:r>
            <a:r>
              <a:rPr lang="en-US" i="1" dirty="0" smtClean="0"/>
              <a:t>(Training set, Validation set)</a:t>
            </a:r>
          </a:p>
          <a:p>
            <a:pPr lvl="2"/>
            <a:r>
              <a:rPr lang="en-US" i="1" dirty="0" err="1" smtClean="0"/>
              <a:t>ResultList.add</a:t>
            </a:r>
            <a:r>
              <a:rPr lang="en-US" i="1" dirty="0" smtClean="0"/>
              <a:t>(</a:t>
            </a:r>
            <a:r>
              <a:rPr lang="en-US" i="1" dirty="0" err="1" smtClean="0"/>
              <a:t>evaluateModel</a:t>
            </a:r>
            <a:r>
              <a:rPr lang="en-US" i="1" dirty="0" smtClean="0"/>
              <a:t>(Model, Test set))</a:t>
            </a:r>
          </a:p>
          <a:p>
            <a:pPr lvl="1"/>
            <a:r>
              <a:rPr lang="en-US" i="1" dirty="0" smtClean="0"/>
              <a:t>Return </a:t>
            </a:r>
            <a:r>
              <a:rPr lang="en-US" i="1" dirty="0" err="1" smtClean="0"/>
              <a:t>avg</a:t>
            </a:r>
            <a:r>
              <a:rPr lang="en-US" i="1" dirty="0" smtClean="0"/>
              <a:t>(</a:t>
            </a:r>
            <a:r>
              <a:rPr lang="en-US" i="1" dirty="0" err="1" smtClean="0"/>
              <a:t>ResultList</a:t>
            </a:r>
            <a:r>
              <a:rPr lang="en-US" i="1" dirty="0" smtClean="0"/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 </a:t>
            </a:r>
            <a:r>
              <a:rPr lang="it-IT" dirty="0" err="1" smtClean="0"/>
              <a:t>simple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r>
              <a:rPr lang="it-IT" dirty="0" smtClean="0"/>
              <a:t> schema</a:t>
            </a:r>
            <a:endParaRPr lang="it-IT" dirty="0"/>
          </a:p>
        </p:txBody>
      </p:sp>
      <p:sp>
        <p:nvSpPr>
          <p:cNvPr id="5" name="Cilindro 4"/>
          <p:cNvSpPr/>
          <p:nvPr/>
        </p:nvSpPr>
        <p:spPr>
          <a:xfrm>
            <a:off x="683568" y="2060848"/>
            <a:ext cx="165618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Data </a:t>
            </a:r>
            <a:r>
              <a:rPr lang="it-IT" dirty="0" err="1" smtClean="0"/>
              <a:t>sources</a:t>
            </a:r>
            <a:endParaRPr lang="it-IT" dirty="0"/>
          </a:p>
        </p:txBody>
      </p:sp>
      <p:sp>
        <p:nvSpPr>
          <p:cNvPr id="6" name="Cubo 5"/>
          <p:cNvSpPr/>
          <p:nvPr/>
        </p:nvSpPr>
        <p:spPr>
          <a:xfrm>
            <a:off x="6084168" y="2204864"/>
            <a:ext cx="1728192" cy="936104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Test set</a:t>
            </a:r>
            <a:endParaRPr lang="it-IT" dirty="0"/>
          </a:p>
        </p:txBody>
      </p:sp>
      <p:sp>
        <p:nvSpPr>
          <p:cNvPr id="8" name="Cubo 7"/>
          <p:cNvSpPr/>
          <p:nvPr/>
        </p:nvSpPr>
        <p:spPr>
          <a:xfrm>
            <a:off x="755576" y="3933056"/>
            <a:ext cx="1728192" cy="93610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Training set</a:t>
            </a:r>
            <a:endParaRPr lang="it-IT" dirty="0"/>
          </a:p>
        </p:txBody>
      </p:sp>
      <p:sp>
        <p:nvSpPr>
          <p:cNvPr id="9" name="Esagono 8"/>
          <p:cNvSpPr/>
          <p:nvPr/>
        </p:nvSpPr>
        <p:spPr>
          <a:xfrm>
            <a:off x="3347864" y="3933056"/>
            <a:ext cx="1800200" cy="936104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Inference</a:t>
            </a:r>
            <a:r>
              <a:rPr lang="it-IT" dirty="0" smtClean="0"/>
              <a:t> </a:t>
            </a:r>
            <a:r>
              <a:rPr lang="it-IT" dirty="0" err="1" smtClean="0"/>
              <a:t>algorithm</a:t>
            </a:r>
            <a:endParaRPr lang="it-IT" dirty="0"/>
          </a:p>
        </p:txBody>
      </p:sp>
      <p:sp>
        <p:nvSpPr>
          <p:cNvPr id="10" name="Rettangolo arrotondato 9"/>
          <p:cNvSpPr/>
          <p:nvPr/>
        </p:nvSpPr>
        <p:spPr>
          <a:xfrm>
            <a:off x="6012160" y="3933056"/>
            <a:ext cx="1800200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Mining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endParaRPr lang="it-IT" dirty="0"/>
          </a:p>
        </p:txBody>
      </p:sp>
      <p:sp>
        <p:nvSpPr>
          <p:cNvPr id="11" name="Rombo 10"/>
          <p:cNvSpPr/>
          <p:nvPr/>
        </p:nvSpPr>
        <p:spPr>
          <a:xfrm>
            <a:off x="5724128" y="5517232"/>
            <a:ext cx="2520280" cy="720080"/>
          </a:xfrm>
          <a:prstGeom prst="diamon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Evaluator</a:t>
            </a:r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>
            <a:off x="2411760" y="2564904"/>
            <a:ext cx="3600400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>
            <a:off x="1403648" y="3356992"/>
            <a:ext cx="288032" cy="504056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>
            <a:off x="2411760" y="4221088"/>
            <a:ext cx="936104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>
            <a:off x="5148064" y="4221088"/>
            <a:ext cx="864096" cy="2880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giù 16"/>
          <p:cNvSpPr/>
          <p:nvPr/>
        </p:nvSpPr>
        <p:spPr>
          <a:xfrm>
            <a:off x="6804248" y="3284984"/>
            <a:ext cx="288032" cy="504056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giù 17"/>
          <p:cNvSpPr/>
          <p:nvPr/>
        </p:nvSpPr>
        <p:spPr>
          <a:xfrm>
            <a:off x="6804248" y="4941168"/>
            <a:ext cx="288032" cy="504056"/>
          </a:xfrm>
          <a:prstGeom prst="down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inversione 15"/>
          <p:cNvSpPr/>
          <p:nvPr/>
        </p:nvSpPr>
        <p:spPr>
          <a:xfrm rot="5400000">
            <a:off x="6642256" y="3734912"/>
            <a:ext cx="3456000" cy="1260000"/>
          </a:xfrm>
          <a:prstGeom prst="uturnArrow">
            <a:avLst>
              <a:gd name="adj1" fmla="val 13126"/>
              <a:gd name="adj2" fmla="val 16269"/>
              <a:gd name="adj3" fmla="val 25571"/>
              <a:gd name="adj4" fmla="val 37464"/>
              <a:gd name="adj5" fmla="val 54975"/>
            </a:avLst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Repeated Hold-out with random sub-sampling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Pros:</a:t>
            </a:r>
          </a:p>
          <a:p>
            <a:pPr lvl="2"/>
            <a:r>
              <a:rPr lang="en-US" dirty="0" smtClean="0"/>
              <a:t>More statistical significance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Cons:</a:t>
            </a:r>
          </a:p>
          <a:p>
            <a:pPr lvl="2"/>
            <a:r>
              <a:rPr lang="it-IT" dirty="0" smtClean="0"/>
              <a:t>Slow </a:t>
            </a:r>
            <a:r>
              <a:rPr lang="it-IT" dirty="0" err="1" smtClean="0"/>
              <a:t>evaluation</a:t>
            </a:r>
            <a:endParaRPr lang="it-IT" dirty="0" smtClean="0"/>
          </a:p>
          <a:p>
            <a:pPr lvl="2"/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the </a:t>
            </a:r>
            <a:r>
              <a:rPr lang="it-IT" dirty="0" err="1" smtClean="0"/>
              <a:t>tuples</a:t>
            </a:r>
            <a:r>
              <a:rPr lang="it-IT" dirty="0" smtClean="0"/>
              <a:t> are </a:t>
            </a:r>
            <a:r>
              <a:rPr lang="it-IT" dirty="0" err="1" smtClean="0"/>
              <a:t>involved</a:t>
            </a:r>
            <a:r>
              <a:rPr lang="it-IT" dirty="0" smtClean="0"/>
              <a:t> in the training and </a:t>
            </a:r>
            <a:r>
              <a:rPr lang="it-IT" dirty="0" err="1" smtClean="0"/>
              <a:t>evaluation</a:t>
            </a:r>
            <a:r>
              <a:rPr lang="it-IT" dirty="0" smtClean="0"/>
              <a:t> </a:t>
            </a:r>
            <a:r>
              <a:rPr lang="it-IT" dirty="0" err="1" smtClean="0"/>
              <a:t>phase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608512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k</a:t>
            </a:r>
            <a:r>
              <a:rPr lang="en-US" dirty="0" smtClean="0"/>
              <a:t>-fold Cross Validation</a:t>
            </a:r>
          </a:p>
          <a:p>
            <a:pPr lvl="1"/>
            <a:r>
              <a:rPr lang="en-US" i="1" dirty="0" smtClean="0"/>
              <a:t>Choose k</a:t>
            </a:r>
          </a:p>
          <a:p>
            <a:pPr lvl="1"/>
            <a:r>
              <a:rPr lang="en-US" i="1" dirty="0" smtClean="0"/>
              <a:t>Divide the whole dataset D in k folds (portion)</a:t>
            </a:r>
          </a:p>
          <a:p>
            <a:pPr lvl="1"/>
            <a:r>
              <a:rPr lang="en-US" i="1" dirty="0" err="1" smtClean="0"/>
              <a:t>ResultList</a:t>
            </a:r>
            <a:r>
              <a:rPr lang="en-US" i="1" dirty="0" smtClean="0"/>
              <a:t> = { }</a:t>
            </a:r>
          </a:p>
          <a:p>
            <a:pPr lvl="1"/>
            <a:r>
              <a:rPr lang="en-US" i="1" dirty="0" smtClean="0"/>
              <a:t>For 1 &lt; </a:t>
            </a:r>
            <a:r>
              <a:rPr lang="en-US" i="1" dirty="0" err="1" smtClean="0"/>
              <a:t>i</a:t>
            </a:r>
            <a:r>
              <a:rPr lang="en-US" i="1" dirty="0" smtClean="0"/>
              <a:t> &lt; k</a:t>
            </a:r>
          </a:p>
          <a:p>
            <a:pPr lvl="2"/>
            <a:r>
              <a:rPr lang="en-US" i="1" dirty="0" smtClean="0"/>
              <a:t>Build Training set = D \ </a:t>
            </a:r>
            <a:r>
              <a:rPr lang="en-US" i="1" dirty="0" err="1" smtClean="0"/>
              <a:t>fold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pPr lvl="2"/>
            <a:r>
              <a:rPr lang="en-US" i="1" dirty="0" smtClean="0"/>
              <a:t>Random sample the Validation Set from the Training Set</a:t>
            </a:r>
          </a:p>
          <a:p>
            <a:pPr lvl="2"/>
            <a:r>
              <a:rPr lang="en-US" i="1" dirty="0" smtClean="0"/>
              <a:t>Training set = Training set \ Validation Set</a:t>
            </a:r>
          </a:p>
          <a:p>
            <a:pPr lvl="2"/>
            <a:r>
              <a:rPr lang="en-US" i="1" dirty="0" smtClean="0"/>
              <a:t>Test set = </a:t>
            </a:r>
            <a:r>
              <a:rPr lang="en-US" i="1" dirty="0" err="1" smtClean="0"/>
              <a:t>fold</a:t>
            </a:r>
            <a:r>
              <a:rPr lang="en-US" i="1" baseline="-25000" dirty="0" err="1" smtClean="0"/>
              <a:t>i</a:t>
            </a:r>
            <a:endParaRPr lang="en-US" i="1" dirty="0" smtClean="0"/>
          </a:p>
          <a:p>
            <a:pPr lvl="2"/>
            <a:r>
              <a:rPr lang="en-US" i="1" dirty="0" smtClean="0"/>
              <a:t>Model = </a:t>
            </a:r>
            <a:r>
              <a:rPr lang="en-US" i="1" dirty="0" err="1" smtClean="0"/>
              <a:t>buildModel</a:t>
            </a:r>
            <a:r>
              <a:rPr lang="en-US" i="1" dirty="0" smtClean="0"/>
              <a:t>(Training set, Validation set)</a:t>
            </a:r>
          </a:p>
          <a:p>
            <a:pPr lvl="2"/>
            <a:r>
              <a:rPr lang="en-US" i="1" dirty="0" err="1" smtClean="0"/>
              <a:t>ResultList.add</a:t>
            </a:r>
            <a:r>
              <a:rPr lang="en-US" i="1" dirty="0" smtClean="0"/>
              <a:t>(</a:t>
            </a:r>
            <a:r>
              <a:rPr lang="en-US" i="1" dirty="0" err="1" smtClean="0"/>
              <a:t>evaluateModel</a:t>
            </a:r>
            <a:r>
              <a:rPr lang="en-US" i="1" dirty="0" smtClean="0"/>
              <a:t>(Model, Test set))</a:t>
            </a:r>
          </a:p>
          <a:p>
            <a:pPr lvl="1"/>
            <a:r>
              <a:rPr lang="en-US" i="1" dirty="0" smtClean="0"/>
              <a:t>Return </a:t>
            </a:r>
            <a:r>
              <a:rPr lang="en-US" i="1" dirty="0" err="1" smtClean="0"/>
              <a:t>avg</a:t>
            </a:r>
            <a:r>
              <a:rPr lang="en-US" i="1" dirty="0" smtClean="0"/>
              <a:t>(</a:t>
            </a:r>
            <a:r>
              <a:rPr lang="en-US" i="1" dirty="0" err="1" smtClean="0"/>
              <a:t>ResultList</a:t>
            </a:r>
            <a:r>
              <a:rPr lang="en-US" i="1" dirty="0" smtClean="0"/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Methods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model</a:t>
            </a:r>
            <a:r>
              <a:rPr lang="it-IT" dirty="0" smtClean="0"/>
              <a:t> </a:t>
            </a:r>
            <a:r>
              <a:rPr lang="it-IT" dirty="0" err="1" smtClean="0"/>
              <a:t>evaluation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464496"/>
          </a:xfrm>
        </p:spPr>
        <p:txBody>
          <a:bodyPr>
            <a:normAutofit/>
          </a:bodyPr>
          <a:lstStyle/>
          <a:p>
            <a:r>
              <a:rPr lang="en-US" i="1" dirty="0" smtClean="0"/>
              <a:t>k</a:t>
            </a:r>
            <a:r>
              <a:rPr lang="en-US" dirty="0" smtClean="0"/>
              <a:t>-fold Cross Validation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Pros:</a:t>
            </a:r>
          </a:p>
          <a:p>
            <a:pPr lvl="2"/>
            <a:r>
              <a:rPr lang="en-US" dirty="0" smtClean="0"/>
              <a:t>Good statistical significance</a:t>
            </a:r>
          </a:p>
          <a:p>
            <a:pPr lvl="3"/>
            <a:r>
              <a:rPr lang="en-US" dirty="0" smtClean="0"/>
              <a:t>the greater is </a:t>
            </a:r>
            <a:r>
              <a:rPr lang="en-US" i="1" dirty="0" smtClean="0"/>
              <a:t>k</a:t>
            </a:r>
            <a:r>
              <a:rPr lang="en-US" dirty="0" smtClean="0"/>
              <a:t> the better the significance</a:t>
            </a:r>
          </a:p>
          <a:p>
            <a:pPr lvl="4"/>
            <a:r>
              <a:rPr lang="en-US" dirty="0" smtClean="0"/>
              <a:t>If </a:t>
            </a:r>
            <a:r>
              <a:rPr lang="en-US" i="1" dirty="0" smtClean="0"/>
              <a:t>k = |D|</a:t>
            </a:r>
            <a:r>
              <a:rPr lang="en-US" dirty="0" smtClean="0"/>
              <a:t> Cross Validation is called leave-one-out evaluation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Cons:</a:t>
            </a:r>
          </a:p>
          <a:p>
            <a:pPr lvl="2"/>
            <a:r>
              <a:rPr lang="en-US" dirty="0" smtClean="0"/>
              <a:t>Very slow evaluation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smtClean="0"/>
              <a:t>k</a:t>
            </a:r>
            <a:r>
              <a:rPr lang="en-US" dirty="0" smtClean="0"/>
              <a:t>-fold Cross Validation needs to be stratified:</a:t>
            </a:r>
          </a:p>
          <a:p>
            <a:pPr lvl="3"/>
            <a:r>
              <a:rPr lang="en-US" dirty="0" smtClean="0"/>
              <a:t>Each fold has to keep the same statistical properties of the whole dataset</a:t>
            </a:r>
          </a:p>
          <a:p>
            <a:pPr lvl="2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Evaluation</a:t>
            </a:r>
            <a:r>
              <a:rPr lang="it-IT" dirty="0" smtClean="0"/>
              <a:t> </a:t>
            </a:r>
            <a:r>
              <a:rPr lang="it-IT" dirty="0" err="1" smtClean="0"/>
              <a:t>Metrics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focus </a:t>
            </a:r>
            <a:r>
              <a:rPr lang="it-IT" dirty="0" err="1" smtClean="0"/>
              <a:t>is</a:t>
            </a:r>
            <a:r>
              <a:rPr lang="it-IT" dirty="0" smtClean="0"/>
              <a:t> on the </a:t>
            </a:r>
            <a:r>
              <a:rPr lang="it-IT" dirty="0" err="1" smtClean="0"/>
              <a:t>predictive</a:t>
            </a:r>
            <a:r>
              <a:rPr lang="it-IT" dirty="0" smtClean="0"/>
              <a:t> </a:t>
            </a:r>
            <a:r>
              <a:rPr lang="it-IT" dirty="0" err="1" smtClean="0"/>
              <a:t>quality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a </a:t>
            </a:r>
            <a:r>
              <a:rPr lang="it-IT" dirty="0" err="1" smtClean="0"/>
              <a:t>model</a:t>
            </a:r>
            <a:endParaRPr lang="it-IT" dirty="0" smtClean="0"/>
          </a:p>
          <a:p>
            <a:pPr lvl="1"/>
            <a:r>
              <a:rPr lang="it-IT" dirty="0" err="1" smtClean="0"/>
              <a:t>instead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computational</a:t>
            </a:r>
            <a:r>
              <a:rPr lang="it-IT" dirty="0" smtClean="0"/>
              <a:t> </a:t>
            </a:r>
            <a:r>
              <a:rPr lang="it-IT" dirty="0" err="1" smtClean="0"/>
              <a:t>cost</a:t>
            </a:r>
            <a:r>
              <a:rPr lang="it-IT" dirty="0" smtClean="0"/>
              <a:t>, </a:t>
            </a:r>
            <a:r>
              <a:rPr lang="it-IT" dirty="0" err="1" smtClean="0"/>
              <a:t>scalability…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Confusion</a:t>
            </a:r>
            <a:r>
              <a:rPr lang="it-IT" dirty="0" smtClean="0"/>
              <a:t> Matrix</a:t>
            </a:r>
            <a:endParaRPr lang="it-IT" dirty="0"/>
          </a:p>
        </p:txBody>
      </p:sp>
      <p:graphicFrame>
        <p:nvGraphicFramePr>
          <p:cNvPr id="4" name="Group 28"/>
          <p:cNvGraphicFramePr>
            <a:graphicFrameLocks noGrp="1"/>
          </p:cNvGraphicFramePr>
          <p:nvPr/>
        </p:nvGraphicFramePr>
        <p:xfrm>
          <a:off x="1115616" y="3933056"/>
          <a:ext cx="6768753" cy="2376264"/>
        </p:xfrm>
        <a:graphic>
          <a:graphicData uri="http://schemas.openxmlformats.org/drawingml/2006/table">
            <a:tbl>
              <a:tblPr/>
              <a:tblGrid>
                <a:gridCol w="1760013"/>
                <a:gridCol w="1669580"/>
                <a:gridCol w="1669580"/>
                <a:gridCol w="1669580"/>
              </a:tblGrid>
              <a:tr h="5266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Predicted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589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Actual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8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True Positive (TP)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False Negative (FN)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81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False Positive (FP)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True Negative (TN)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Global </a:t>
            </a:r>
            <a:r>
              <a:rPr lang="it-IT" dirty="0" err="1" smtClean="0"/>
              <a:t>Accuracy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Accuracy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number of all the well-predicted observation over the cardinality of the data set</a:t>
            </a:r>
            <a:endParaRPr lang="en-US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483768" y="2708920"/>
          <a:ext cx="3623628" cy="720080"/>
        </p:xfrm>
        <a:graphic>
          <a:graphicData uri="http://schemas.openxmlformats.org/presentationml/2006/ole">
            <p:oleObj spid="_x0000_s61442" name="Equazione" r:id="rId3" imgW="1981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Global </a:t>
            </a:r>
            <a:r>
              <a:rPr lang="it-IT" dirty="0" err="1" smtClean="0"/>
              <a:t>Accuracy</a:t>
            </a:r>
            <a:r>
              <a:rPr lang="it-IT" dirty="0" smtClean="0"/>
              <a:t> </a:t>
            </a:r>
            <a:r>
              <a:rPr lang="it-IT" dirty="0" err="1" smtClean="0"/>
              <a:t>Limits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536504"/>
          </a:xfrm>
        </p:spPr>
        <p:txBody>
          <a:bodyPr>
            <a:normAutofit/>
          </a:bodyPr>
          <a:lstStyle/>
          <a:p>
            <a:r>
              <a:rPr lang="en-US" dirty="0" smtClean="0"/>
              <a:t>Is a global accuracy of 99.9% good?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Binary Classification</a:t>
            </a:r>
          </a:p>
          <a:p>
            <a:pPr lvl="1"/>
            <a:r>
              <a:rPr lang="en-US" dirty="0" smtClean="0"/>
              <a:t>#records of class 0 = 9990</a:t>
            </a:r>
          </a:p>
          <a:p>
            <a:pPr lvl="1"/>
            <a:r>
              <a:rPr lang="en-US" dirty="0" smtClean="0"/>
              <a:t># records of class 1 = 10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classifier that predicts always 0:</a:t>
            </a:r>
          </a:p>
          <a:p>
            <a:pPr lvl="2"/>
            <a:r>
              <a:rPr lang="en-US" dirty="0" smtClean="0"/>
              <a:t>Global Accuracy = 99.9%</a:t>
            </a:r>
          </a:p>
          <a:p>
            <a:pPr lvl="2"/>
            <a:r>
              <a:rPr lang="en-US" dirty="0" smtClean="0"/>
              <a:t>But the model is useless!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Cost</a:t>
            </a:r>
            <a:r>
              <a:rPr lang="it-IT" dirty="0" smtClean="0"/>
              <a:t> Matrix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464496"/>
          </a:xfrm>
        </p:spPr>
        <p:txBody>
          <a:bodyPr>
            <a:normAutofit/>
          </a:bodyPr>
          <a:lstStyle/>
          <a:p>
            <a:r>
              <a:rPr lang="en-US" dirty="0" smtClean="0"/>
              <a:t>Similar to the confusion matrix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C(</a:t>
            </a:r>
            <a:r>
              <a:rPr lang="en-US" i="1" dirty="0" err="1" smtClean="0"/>
              <a:t>i|j</a:t>
            </a:r>
            <a:r>
              <a:rPr lang="en-US" i="1" dirty="0" smtClean="0"/>
              <a:t>)</a:t>
            </a:r>
            <a:r>
              <a:rPr lang="en-US" dirty="0" smtClean="0"/>
              <a:t> is the cost of predicting a record as class </a:t>
            </a:r>
            <a:r>
              <a:rPr lang="en-US" i="1" dirty="0" err="1" smtClean="0"/>
              <a:t>i</a:t>
            </a:r>
            <a:r>
              <a:rPr lang="en-US" dirty="0" smtClean="0"/>
              <a:t> when the actual class is </a:t>
            </a:r>
            <a:r>
              <a:rPr lang="en-US" i="1" dirty="0" smtClean="0"/>
              <a:t>j</a:t>
            </a:r>
            <a:endParaRPr lang="en-US" dirty="0"/>
          </a:p>
        </p:txBody>
      </p:sp>
      <p:graphicFrame>
        <p:nvGraphicFramePr>
          <p:cNvPr id="4" name="Group 28"/>
          <p:cNvGraphicFramePr>
            <a:graphicFrameLocks noGrp="1"/>
          </p:cNvGraphicFramePr>
          <p:nvPr/>
        </p:nvGraphicFramePr>
        <p:xfrm>
          <a:off x="1115616" y="2708920"/>
          <a:ext cx="6768753" cy="2376264"/>
        </p:xfrm>
        <a:graphic>
          <a:graphicData uri="http://schemas.openxmlformats.org/drawingml/2006/table">
            <a:tbl>
              <a:tblPr/>
              <a:tblGrid>
                <a:gridCol w="1760013"/>
                <a:gridCol w="1669580"/>
                <a:gridCol w="1669580"/>
                <a:gridCol w="1669580"/>
              </a:tblGrid>
              <a:tr h="5266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Predicted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1589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Actual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C(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i|j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8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C(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Yes|Yes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C(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No|Yes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81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 =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C(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Yes|No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C(</a:t>
                      </a:r>
                      <a:r>
                        <a:rPr kumimoji="0" lang="en-US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No|No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Evaluation of 2 Models (M1, M2)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46449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Accuracy: 0.8		         Accuracy: 0.9</a:t>
            </a:r>
          </a:p>
          <a:p>
            <a:pPr>
              <a:buNone/>
            </a:pPr>
            <a:r>
              <a:rPr lang="en-US" dirty="0" smtClean="0"/>
              <a:t>Cost: 3910			         Cost: 4255</a:t>
            </a:r>
          </a:p>
        </p:txBody>
      </p:sp>
      <p:graphicFrame>
        <p:nvGraphicFramePr>
          <p:cNvPr id="4" name="Group 28"/>
          <p:cNvGraphicFramePr>
            <a:graphicFrameLocks noGrp="1"/>
          </p:cNvGraphicFramePr>
          <p:nvPr/>
        </p:nvGraphicFramePr>
        <p:xfrm>
          <a:off x="2771800" y="1772816"/>
          <a:ext cx="3312366" cy="1743456"/>
        </p:xfrm>
        <a:graphic>
          <a:graphicData uri="http://schemas.openxmlformats.org/drawingml/2006/table">
            <a:tbl>
              <a:tblPr/>
              <a:tblGrid>
                <a:gridCol w="861282"/>
                <a:gridCol w="817028"/>
                <a:gridCol w="817028"/>
                <a:gridCol w="817028"/>
              </a:tblGrid>
              <a:tr h="269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Cost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Matrix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Predicted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699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C(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i|j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79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28"/>
          <p:cNvGraphicFramePr>
            <a:graphicFrameLocks noGrp="1"/>
          </p:cNvGraphicFramePr>
          <p:nvPr/>
        </p:nvGraphicFramePr>
        <p:xfrm>
          <a:off x="683568" y="3717032"/>
          <a:ext cx="3312368" cy="1743456"/>
        </p:xfrm>
        <a:graphic>
          <a:graphicData uri="http://schemas.openxmlformats.org/drawingml/2006/table">
            <a:tbl>
              <a:tblPr/>
              <a:tblGrid>
                <a:gridCol w="1224136"/>
                <a:gridCol w="792088"/>
                <a:gridCol w="648072"/>
                <a:gridCol w="648072"/>
              </a:tblGrid>
              <a:tr h="269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Confusion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Matrix M1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Predicted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699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C(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i|j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79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28"/>
          <p:cNvGraphicFramePr>
            <a:graphicFrameLocks noGrp="1"/>
          </p:cNvGraphicFramePr>
          <p:nvPr/>
        </p:nvGraphicFramePr>
        <p:xfrm>
          <a:off x="5004048" y="3717032"/>
          <a:ext cx="3312368" cy="1743456"/>
        </p:xfrm>
        <a:graphic>
          <a:graphicData uri="http://schemas.openxmlformats.org/drawingml/2006/table">
            <a:tbl>
              <a:tblPr/>
              <a:tblGrid>
                <a:gridCol w="1224136"/>
                <a:gridCol w="792088"/>
                <a:gridCol w="648072"/>
                <a:gridCol w="648072"/>
              </a:tblGrid>
              <a:tr h="269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Confusion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Matrix 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M2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Predicted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699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C(</a:t>
                      </a:r>
                      <a:r>
                        <a:rPr kumimoji="0" lang="it-IT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i|j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79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Cost-sensitive</a:t>
            </a:r>
            <a:r>
              <a:rPr lang="it-IT" dirty="0" smtClean="0"/>
              <a:t> </a:t>
            </a:r>
            <a:r>
              <a:rPr lang="it-IT" dirty="0" err="1" smtClean="0"/>
              <a:t>Measures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each class</a:t>
            </a:r>
          </a:p>
          <a:p>
            <a:r>
              <a:rPr lang="en-US" dirty="0" smtClean="0"/>
              <a:t>Precision: the confidence of model</a:t>
            </a:r>
          </a:p>
          <a:p>
            <a:pPr lvl="1"/>
            <a:r>
              <a:rPr lang="en-US" dirty="0" smtClean="0"/>
              <a:t>How much can I trust a prediction?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Recall: the coverage of a model</a:t>
            </a:r>
          </a:p>
          <a:p>
            <a:pPr lvl="1"/>
            <a:r>
              <a:rPr lang="en-US" dirty="0" smtClean="0"/>
              <a:t>How many records of a specific class can my model correctly predict?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F1-Measure: harmonic mean of precision and recall</a:t>
            </a:r>
            <a:endParaRPr lang="en-US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2555776" y="2924944"/>
          <a:ext cx="2416175" cy="720725"/>
        </p:xfrm>
        <a:graphic>
          <a:graphicData uri="http://schemas.openxmlformats.org/presentationml/2006/ole">
            <p:oleObj spid="_x0000_s117762" name="Equazione" r:id="rId3" imgW="1320480" imgH="393480" progId="Equation.3">
              <p:embed/>
            </p:oleObj>
          </a:graphicData>
        </a:graphic>
      </p:graphicFrame>
      <p:graphicFrame>
        <p:nvGraphicFramePr>
          <p:cNvPr id="117763" name="Object 3"/>
          <p:cNvGraphicFramePr>
            <a:graphicFrameLocks noChangeAspect="1"/>
          </p:cNvGraphicFramePr>
          <p:nvPr/>
        </p:nvGraphicFramePr>
        <p:xfrm>
          <a:off x="2555776" y="4509120"/>
          <a:ext cx="2044700" cy="720725"/>
        </p:xfrm>
        <a:graphic>
          <a:graphicData uri="http://schemas.openxmlformats.org/presentationml/2006/ole">
            <p:oleObj spid="_x0000_s117763" name="Equazione" r:id="rId4" imgW="1117440" imgH="393480" progId="Equation.3">
              <p:embed/>
            </p:oleObj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2555776" y="5567363"/>
          <a:ext cx="4089400" cy="766762"/>
        </p:xfrm>
        <a:graphic>
          <a:graphicData uri="http://schemas.openxmlformats.org/presentationml/2006/ole">
            <p:oleObj spid="_x0000_s117765" name="Equazione" r:id="rId5" imgW="2234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Previous Example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464496"/>
          </a:xfrm>
        </p:spPr>
        <p:txBody>
          <a:bodyPr>
            <a:normAutofit/>
          </a:bodyPr>
          <a:lstStyle/>
          <a:p>
            <a:r>
              <a:rPr lang="en-US" dirty="0" smtClean="0"/>
              <a:t>Binary Classification</a:t>
            </a:r>
          </a:p>
          <a:p>
            <a:r>
              <a:rPr lang="en-US" dirty="0" smtClean="0"/>
              <a:t>#records of class 0 = 9990</a:t>
            </a:r>
          </a:p>
          <a:p>
            <a:r>
              <a:rPr lang="en-US" dirty="0" smtClean="0"/>
              <a:t># records of class 1 = 10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classifier that predicts always 0:</a:t>
            </a:r>
          </a:p>
          <a:p>
            <a:pPr lvl="1"/>
            <a:r>
              <a:rPr lang="en-US" dirty="0" smtClean="0"/>
              <a:t>Global Accuracy = 0.999</a:t>
            </a:r>
          </a:p>
          <a:p>
            <a:pPr lvl="1"/>
            <a:r>
              <a:rPr lang="en-US" b="1" dirty="0" smtClean="0"/>
              <a:t>Precision of class 1: </a:t>
            </a:r>
            <a:r>
              <a:rPr lang="en-US" b="1" i="1" dirty="0" err="1" smtClean="0"/>
              <a:t>NaN</a:t>
            </a:r>
            <a:r>
              <a:rPr lang="en-US" b="1" dirty="0" smtClean="0"/>
              <a:t> (0 / 0)</a:t>
            </a:r>
          </a:p>
          <a:p>
            <a:pPr lvl="1"/>
            <a:r>
              <a:rPr lang="en-US" b="1" dirty="0" smtClean="0"/>
              <a:t>Recall of class 1: 0</a:t>
            </a:r>
          </a:p>
          <a:p>
            <a:pPr lvl="1"/>
            <a:r>
              <a:rPr lang="en-US" dirty="0" smtClean="0"/>
              <a:t>Precision of class 0: 0.999</a:t>
            </a:r>
          </a:p>
          <a:p>
            <a:pPr lvl="1"/>
            <a:r>
              <a:rPr lang="en-US" dirty="0" smtClean="0"/>
              <a:t>Recall of class 0: 1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fitting problem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988840"/>
            <a:ext cx="7992888" cy="43924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Beyond the data analysis issues, there are challenges even in the modeling and evaluate phases in the CRISP-DM Methodology</a:t>
            </a:r>
          </a:p>
          <a:p>
            <a:endParaRPr lang="en-US" dirty="0" smtClean="0"/>
          </a:p>
          <a:p>
            <a:r>
              <a:rPr lang="en-US" dirty="0" smtClean="0"/>
              <a:t>Namely</a:t>
            </a:r>
          </a:p>
          <a:p>
            <a:pPr lvl="1"/>
            <a:r>
              <a:rPr lang="en-US" dirty="0" err="1" smtClean="0"/>
              <a:t>Underfitting</a:t>
            </a:r>
            <a:endParaRPr lang="en-US" dirty="0" smtClean="0"/>
          </a:p>
          <a:p>
            <a:pPr lvl="2"/>
            <a:r>
              <a:rPr lang="en-US" dirty="0" smtClean="0"/>
              <a:t>The model is too simple: the evaluation will be poor on both the training and the evaluation set</a:t>
            </a:r>
          </a:p>
          <a:p>
            <a:pPr lvl="1"/>
            <a:r>
              <a:rPr lang="en-US" dirty="0" err="1" smtClean="0"/>
              <a:t>Overfitting</a:t>
            </a:r>
            <a:endParaRPr lang="en-US" dirty="0" smtClean="0"/>
          </a:p>
          <a:p>
            <a:pPr lvl="2"/>
            <a:r>
              <a:rPr lang="en-US" dirty="0" smtClean="0"/>
              <a:t>The model is too complex, fitting as close as it can the training data, the evaluation will be good on the training set, but poor on the evaluation 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ROC (</a:t>
            </a:r>
            <a:r>
              <a:rPr lang="it-IT" dirty="0" err="1" smtClean="0"/>
              <a:t>Receiver</a:t>
            </a:r>
            <a:r>
              <a:rPr lang="it-IT" dirty="0" smtClean="0"/>
              <a:t> </a:t>
            </a:r>
            <a:r>
              <a:rPr lang="it-IT" dirty="0" err="1" smtClean="0"/>
              <a:t>Operating</a:t>
            </a:r>
            <a:r>
              <a:rPr lang="it-IT" dirty="0" smtClean="0"/>
              <a:t> </a:t>
            </a:r>
            <a:r>
              <a:rPr lang="it-IT" dirty="0" err="1" smtClean="0"/>
              <a:t>Characteristic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ROC curve </a:t>
            </a:r>
            <a:r>
              <a:rPr lang="en-US" dirty="0" smtClean="0"/>
              <a:t>is a graphical plot that illustrates the performance of a binary classifier system as its discrimination </a:t>
            </a:r>
            <a:r>
              <a:rPr lang="en-US" b="1" u="sng" dirty="0" smtClean="0"/>
              <a:t>threshold</a:t>
            </a:r>
            <a:r>
              <a:rPr lang="en-US" dirty="0" smtClean="0"/>
              <a:t> is varied</a:t>
            </a:r>
            <a:endParaRPr lang="it-IT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611560" y="3140968"/>
          <a:ext cx="3816424" cy="3306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Freccia a destra 6"/>
          <p:cNvSpPr/>
          <p:nvPr/>
        </p:nvSpPr>
        <p:spPr>
          <a:xfrm rot="1854518">
            <a:off x="1054216" y="3729461"/>
            <a:ext cx="910752" cy="288032"/>
          </a:xfrm>
          <a:prstGeom prst="rightArrow">
            <a:avLst/>
          </a:prstGeom>
          <a:solidFill>
            <a:srgbClr val="00B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5095875" y="3500438"/>
          <a:ext cx="2811463" cy="720725"/>
        </p:xfrm>
        <a:graphic>
          <a:graphicData uri="http://schemas.openxmlformats.org/presentationml/2006/ole">
            <p:oleObj spid="_x0000_s118787" name="Equazione" r:id="rId4" imgW="1536480" imgH="393480" progId="Equation.3">
              <p:embed/>
            </p:oleObj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5076056" y="4365625"/>
          <a:ext cx="1952625" cy="720725"/>
        </p:xfrm>
        <a:graphic>
          <a:graphicData uri="http://schemas.openxmlformats.org/presentationml/2006/ole">
            <p:oleObj spid="_x0000_s118788" name="Equazione" r:id="rId5" imgW="1066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binary classifier the following rule holds:</a:t>
            </a:r>
            <a:endParaRPr lang="en-US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943247" y="2638400"/>
          <a:ext cx="6869113" cy="2590800"/>
        </p:xfrm>
        <a:graphic>
          <a:graphicData uri="http://schemas.openxmlformats.org/presentationml/2006/ole">
            <p:oleObj spid="_x0000_s126978" name="Equazione" r:id="rId3" imgW="2692080" imgH="1015920" progId="Equation.3">
              <p:embed/>
            </p:oleObj>
          </a:graphicData>
        </a:graphic>
      </p:graphicFrame>
      <p:sp>
        <p:nvSpPr>
          <p:cNvPr id="5" name="Freccia a destra 4"/>
          <p:cNvSpPr/>
          <p:nvPr/>
        </p:nvSpPr>
        <p:spPr>
          <a:xfrm rot="12957394">
            <a:off x="3741552" y="5422827"/>
            <a:ext cx="151216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292080" y="5805264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/>
              <a:t>Standard </a:t>
            </a:r>
            <a:r>
              <a:rPr lang="it-IT" sz="2800" b="1" dirty="0" err="1" smtClean="0"/>
              <a:t>threshold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  <a:p>
            <a:pPr lvl="1"/>
            <a:r>
              <a:rPr lang="en-US" dirty="0" smtClean="0"/>
              <a:t>For each rule we have a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  <a:p>
            <a:pPr lvl="1"/>
            <a:r>
              <a:rPr lang="en-US" dirty="0" smtClean="0"/>
              <a:t>For each rule we have a prediction</a:t>
            </a:r>
          </a:p>
          <a:p>
            <a:pPr lvl="1"/>
            <a:r>
              <a:rPr lang="en-US" dirty="0" smtClean="0"/>
              <a:t>For each prediction we have a confusion matrix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  <a:p>
            <a:pPr lvl="1"/>
            <a:r>
              <a:rPr lang="en-US" dirty="0" smtClean="0"/>
              <a:t>For each rule we have a prediction</a:t>
            </a:r>
          </a:p>
          <a:p>
            <a:pPr lvl="1"/>
            <a:r>
              <a:rPr lang="en-US" dirty="0" smtClean="0"/>
              <a:t>For each prediction we have a confusion matrix</a:t>
            </a:r>
          </a:p>
          <a:p>
            <a:pPr lvl="1"/>
            <a:r>
              <a:rPr lang="en-US" dirty="0" smtClean="0"/>
              <a:t>For each confusion matrix we have a FPR and a TPR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  <a:p>
            <a:pPr lvl="1"/>
            <a:r>
              <a:rPr lang="en-US" dirty="0" smtClean="0"/>
              <a:t>For each rule we have a prediction</a:t>
            </a:r>
          </a:p>
          <a:p>
            <a:pPr lvl="1"/>
            <a:r>
              <a:rPr lang="en-US" dirty="0" smtClean="0"/>
              <a:t>For each prediction we have a confusion matrix</a:t>
            </a:r>
          </a:p>
          <a:p>
            <a:pPr lvl="1"/>
            <a:r>
              <a:rPr lang="en-US" dirty="0" smtClean="0"/>
              <a:t>For each confusion matrix we have a FPR and a TPR</a:t>
            </a:r>
          </a:p>
          <a:p>
            <a:pPr lvl="1"/>
            <a:r>
              <a:rPr lang="en-US" dirty="0" smtClean="0"/>
              <a:t>For each FPR and TPR we have a point in the ROC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we vary the threshold value?</a:t>
            </a:r>
          </a:p>
          <a:p>
            <a:pPr lvl="1"/>
            <a:r>
              <a:rPr lang="en-US" dirty="0" smtClean="0"/>
              <a:t>For each threshold we have a different classification rule</a:t>
            </a:r>
          </a:p>
          <a:p>
            <a:pPr lvl="1"/>
            <a:r>
              <a:rPr lang="en-US" dirty="0" smtClean="0"/>
              <a:t>For each rule we have a prediction</a:t>
            </a:r>
          </a:p>
          <a:p>
            <a:pPr lvl="1"/>
            <a:r>
              <a:rPr lang="en-US" dirty="0" smtClean="0"/>
              <a:t>For each prediction we have a confusion matrix</a:t>
            </a:r>
          </a:p>
          <a:p>
            <a:pPr lvl="1"/>
            <a:r>
              <a:rPr lang="en-US" dirty="0" smtClean="0"/>
              <a:t>For each confusion matrix we have a FPR and a TPR</a:t>
            </a:r>
          </a:p>
          <a:p>
            <a:pPr lvl="1"/>
            <a:r>
              <a:rPr lang="en-US" dirty="0" smtClean="0"/>
              <a:t>For each FPR and TPR we have a point in the ROC space</a:t>
            </a:r>
          </a:p>
          <a:p>
            <a:pPr lvl="1"/>
            <a:r>
              <a:rPr lang="en-US" dirty="0" smtClean="0"/>
              <a:t>Examples:</a:t>
            </a:r>
            <a:endParaRPr lang="en-US" dirty="0"/>
          </a:p>
        </p:txBody>
      </p:sp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3419872" y="4869160"/>
          <a:ext cx="4794250" cy="614363"/>
        </p:xfrm>
        <a:graphic>
          <a:graphicData uri="http://schemas.openxmlformats.org/presentationml/2006/ole">
            <p:oleObj spid="_x0000_s128002" name="Equazione" r:id="rId3" imgW="1879560" imgH="241200" progId="Equation.3">
              <p:embed/>
            </p:oleObj>
          </a:graphicData>
        </a:graphic>
      </p:graphicFrame>
      <p:graphicFrame>
        <p:nvGraphicFramePr>
          <p:cNvPr id="128004" name="Object 4"/>
          <p:cNvGraphicFramePr>
            <a:graphicFrameLocks noChangeAspect="1"/>
          </p:cNvGraphicFramePr>
          <p:nvPr/>
        </p:nvGraphicFramePr>
        <p:xfrm>
          <a:off x="3322638" y="5622925"/>
          <a:ext cx="4989512" cy="614363"/>
        </p:xfrm>
        <a:graphic>
          <a:graphicData uri="http://schemas.openxmlformats.org/presentationml/2006/ole">
            <p:oleObj spid="_x0000_s128004" name="Equazione" r:id="rId4" imgW="19555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build a ROC curve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99992" y="1988840"/>
            <a:ext cx="4032448" cy="4392488"/>
          </a:xfrm>
        </p:spPr>
        <p:txBody>
          <a:bodyPr>
            <a:normAutofit/>
          </a:bodyPr>
          <a:lstStyle/>
          <a:p>
            <a:r>
              <a:rPr lang="en-US" dirty="0" smtClean="0"/>
              <a:t>Sort the records according to P(+|x) [Descendent]</a:t>
            </a:r>
          </a:p>
          <a:p>
            <a:r>
              <a:rPr lang="en-US" dirty="0" smtClean="0"/>
              <a:t>Each P(+|x) will be a threshold</a:t>
            </a:r>
          </a:p>
          <a:p>
            <a:r>
              <a:rPr lang="en-US" dirty="0" smtClean="0"/>
              <a:t>For each threshold, compute the confusion matrix</a:t>
            </a:r>
          </a:p>
          <a:p>
            <a:r>
              <a:rPr lang="en-US" dirty="0" smtClean="0"/>
              <a:t>Compute FPR and TPR</a:t>
            </a:r>
            <a:endParaRPr lang="en-US" dirty="0"/>
          </a:p>
        </p:txBody>
      </p:sp>
      <p:graphicFrame>
        <p:nvGraphicFramePr>
          <p:cNvPr id="4" name="Group 54"/>
          <p:cNvGraphicFramePr>
            <a:graphicFrameLocks noGrp="1"/>
          </p:cNvGraphicFramePr>
          <p:nvPr/>
        </p:nvGraphicFramePr>
        <p:xfrm>
          <a:off x="539552" y="1988840"/>
          <a:ext cx="3886200" cy="4334196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Instance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P(+|x)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True 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90015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90015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Overfitting</a:t>
            </a:r>
            <a:r>
              <a:rPr lang="it-IT" dirty="0" smtClean="0"/>
              <a:t> (due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noise</a:t>
            </a:r>
            <a:r>
              <a:rPr lang="it-IT" dirty="0" smtClean="0"/>
              <a:t>)</a:t>
            </a: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t="4819" b="3615"/>
          <a:stretch>
            <a:fillRect/>
          </a:stretch>
        </p:blipFill>
        <p:spPr bwMode="auto">
          <a:xfrm>
            <a:off x="1331640" y="1844824"/>
            <a:ext cx="6324600" cy="434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447800" y="1066800"/>
          <a:ext cx="6457950" cy="2381250"/>
        </p:xfrm>
        <a:graphic>
          <a:graphicData uri="http://schemas.openxmlformats.org/presentationml/2006/ole">
            <p:oleObj spid="_x0000_s129026" name="Document" r:id="rId3" imgW="10594440" imgH="3913200" progId="Word.Document.8">
              <p:embed/>
            </p:oleObj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 l="5769" t="5128" r="3847" b="5128"/>
          <a:stretch>
            <a:fillRect/>
          </a:stretch>
        </p:blipFill>
        <p:spPr bwMode="auto">
          <a:xfrm>
            <a:off x="2819400" y="3449638"/>
            <a:ext cx="3962400" cy="2951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827584" y="1393031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Threshold &gt;=</a:t>
            </a:r>
            <a:endParaRPr lang="en-US" sz="14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11560" y="450912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ROC curve: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evaluate a ROC curve</a:t>
            </a:r>
            <a:endParaRPr lang="en-US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1475656" y="1844824"/>
          <a:ext cx="432048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evaluate a ROC curve</a:t>
            </a:r>
            <a:endParaRPr lang="en-US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1475656" y="1844824"/>
          <a:ext cx="432048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arrotondato 4"/>
          <p:cNvSpPr/>
          <p:nvPr/>
        </p:nvSpPr>
        <p:spPr>
          <a:xfrm>
            <a:off x="2051720" y="1772816"/>
            <a:ext cx="864096" cy="4608512"/>
          </a:xfrm>
          <a:prstGeom prst="roundRect">
            <a:avLst/>
          </a:prstGeom>
          <a:solidFill>
            <a:srgbClr val="0070C0">
              <a:alpha val="3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059832" y="5949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High-precision</a:t>
            </a:r>
            <a:r>
              <a:rPr lang="it-IT" dirty="0" smtClean="0"/>
              <a:t> zone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evaluate a ROC curve</a:t>
            </a:r>
            <a:endParaRPr lang="en-US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1475656" y="1844824"/>
          <a:ext cx="432048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arrotondato 4"/>
          <p:cNvSpPr/>
          <p:nvPr/>
        </p:nvSpPr>
        <p:spPr>
          <a:xfrm>
            <a:off x="2051720" y="1772816"/>
            <a:ext cx="864096" cy="4608512"/>
          </a:xfrm>
          <a:prstGeom prst="roundRect">
            <a:avLst/>
          </a:prstGeom>
          <a:solidFill>
            <a:srgbClr val="0070C0">
              <a:alpha val="3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059832" y="5949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High-precision</a:t>
            </a:r>
            <a:r>
              <a:rPr lang="it-IT" dirty="0" smtClean="0"/>
              <a:t> zone</a:t>
            </a:r>
            <a:endParaRPr lang="it-IT" dirty="0"/>
          </a:p>
        </p:txBody>
      </p:sp>
      <p:sp>
        <p:nvSpPr>
          <p:cNvPr id="7" name="Rettangolo arrotondato 6"/>
          <p:cNvSpPr/>
          <p:nvPr/>
        </p:nvSpPr>
        <p:spPr>
          <a:xfrm rot="5400000">
            <a:off x="3635896" y="44623"/>
            <a:ext cx="864096" cy="4608512"/>
          </a:xfrm>
          <a:prstGeom prst="roundRect">
            <a:avLst/>
          </a:prstGeom>
          <a:solidFill>
            <a:srgbClr val="FFFF0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012160" y="285293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High-recall</a:t>
            </a:r>
            <a:r>
              <a:rPr lang="it-IT" dirty="0" smtClean="0"/>
              <a:t> zone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evaluate a ROC curve</a:t>
            </a:r>
            <a:endParaRPr lang="en-US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1475656" y="1844824"/>
          <a:ext cx="432048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arrotondato 4"/>
          <p:cNvSpPr/>
          <p:nvPr/>
        </p:nvSpPr>
        <p:spPr>
          <a:xfrm>
            <a:off x="2051720" y="1772816"/>
            <a:ext cx="864096" cy="4608512"/>
          </a:xfrm>
          <a:prstGeom prst="roundRect">
            <a:avLst/>
          </a:prstGeom>
          <a:solidFill>
            <a:srgbClr val="0070C0">
              <a:alpha val="3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059832" y="5949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High-precision</a:t>
            </a:r>
            <a:r>
              <a:rPr lang="it-IT" dirty="0" smtClean="0"/>
              <a:t> zone</a:t>
            </a:r>
            <a:endParaRPr lang="it-IT" dirty="0"/>
          </a:p>
        </p:txBody>
      </p:sp>
      <p:sp>
        <p:nvSpPr>
          <p:cNvPr id="7" name="Rettangolo arrotondato 6"/>
          <p:cNvSpPr/>
          <p:nvPr/>
        </p:nvSpPr>
        <p:spPr>
          <a:xfrm rot="5400000">
            <a:off x="3635896" y="44623"/>
            <a:ext cx="864096" cy="4608512"/>
          </a:xfrm>
          <a:prstGeom prst="roundRect">
            <a:avLst/>
          </a:prstGeom>
          <a:solidFill>
            <a:srgbClr val="FFFF0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012160" y="285293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High-recall</a:t>
            </a:r>
            <a:r>
              <a:rPr lang="it-IT" dirty="0" smtClean="0"/>
              <a:t> zone</a:t>
            </a: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106000" y="1962000"/>
            <a:ext cx="72008" cy="72008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611560" y="141277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Best Point</a:t>
            </a:r>
            <a:endParaRPr lang="it-IT" dirty="0"/>
          </a:p>
        </p:txBody>
      </p:sp>
      <p:sp>
        <p:nvSpPr>
          <p:cNvPr id="11" name="Freccia a destra 10"/>
          <p:cNvSpPr/>
          <p:nvPr/>
        </p:nvSpPr>
        <p:spPr>
          <a:xfrm rot="943416">
            <a:off x="1465572" y="1707211"/>
            <a:ext cx="504056" cy="144016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evaluate a ROC curve</a:t>
            </a:r>
            <a:endParaRPr lang="en-US" dirty="0"/>
          </a:p>
        </p:txBody>
      </p:sp>
      <p:graphicFrame>
        <p:nvGraphicFramePr>
          <p:cNvPr id="14" name="Grafico 13"/>
          <p:cNvGraphicFramePr/>
          <p:nvPr/>
        </p:nvGraphicFramePr>
        <p:xfrm>
          <a:off x="827584" y="1916832"/>
          <a:ext cx="72008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ROC comparison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greater</a:t>
            </a:r>
            <a:r>
              <a:rPr lang="it-IT" dirty="0" smtClean="0"/>
              <a:t> the area under the curve the </a:t>
            </a:r>
            <a:r>
              <a:rPr lang="it-IT" dirty="0" err="1" smtClean="0"/>
              <a:t>better</a:t>
            </a:r>
            <a:r>
              <a:rPr lang="it-IT" dirty="0" smtClean="0"/>
              <a:t> the </a:t>
            </a:r>
            <a:r>
              <a:rPr lang="it-IT" dirty="0" err="1" smtClean="0"/>
              <a:t>quality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the </a:t>
            </a:r>
            <a:r>
              <a:rPr lang="it-IT" dirty="0" err="1" smtClean="0"/>
              <a:t>model</a:t>
            </a: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899592" y="2996952"/>
          <a:ext cx="4572000" cy="340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444208" y="4077072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better</a:t>
            </a:r>
            <a:r>
              <a:rPr lang="it-IT" dirty="0" smtClean="0"/>
              <a:t>?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comparison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40152" y="1988840"/>
            <a:ext cx="2592288" cy="3888432"/>
          </a:xfrm>
        </p:spPr>
        <p:txBody>
          <a:bodyPr>
            <a:normAutofit/>
          </a:bodyPr>
          <a:lstStyle/>
          <a:p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better</a:t>
            </a:r>
            <a:r>
              <a:rPr lang="it-IT" dirty="0" smtClean="0"/>
              <a:t>?</a:t>
            </a:r>
          </a:p>
          <a:p>
            <a:endParaRPr lang="it-IT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5362" r="8220"/>
          <a:stretch>
            <a:fillRect/>
          </a:stretch>
        </p:blipFill>
        <p:spPr bwMode="auto">
          <a:xfrm>
            <a:off x="539552" y="1772816"/>
            <a:ext cx="5257800" cy="456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comparison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40152" y="1988840"/>
            <a:ext cx="2592288" cy="3888432"/>
          </a:xfrm>
        </p:spPr>
        <p:txBody>
          <a:bodyPr>
            <a:normAutofit/>
          </a:bodyPr>
          <a:lstStyle/>
          <a:p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better</a:t>
            </a:r>
            <a:r>
              <a:rPr lang="it-IT" dirty="0" smtClean="0"/>
              <a:t>?</a:t>
            </a:r>
          </a:p>
          <a:p>
            <a:endParaRPr lang="it-IT" dirty="0" smtClean="0"/>
          </a:p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interested</a:t>
            </a:r>
            <a:r>
              <a:rPr lang="it-IT" dirty="0" smtClean="0"/>
              <a:t> in </a:t>
            </a:r>
            <a:r>
              <a:rPr lang="it-IT" dirty="0" err="1" smtClean="0"/>
              <a:t>precision</a:t>
            </a:r>
            <a:r>
              <a:rPr lang="it-IT" dirty="0" smtClean="0"/>
              <a:t>?</a:t>
            </a:r>
          </a:p>
          <a:p>
            <a:endParaRPr lang="it-IT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5362" r="8220"/>
          <a:stretch>
            <a:fillRect/>
          </a:stretch>
        </p:blipFill>
        <p:spPr bwMode="auto">
          <a:xfrm>
            <a:off x="539552" y="1772816"/>
            <a:ext cx="5257800" cy="456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comparison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940152" y="1988840"/>
            <a:ext cx="2592288" cy="4248472"/>
          </a:xfrm>
        </p:spPr>
        <p:txBody>
          <a:bodyPr>
            <a:normAutofit/>
          </a:bodyPr>
          <a:lstStyle/>
          <a:p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better</a:t>
            </a:r>
            <a:r>
              <a:rPr lang="it-IT" dirty="0" smtClean="0"/>
              <a:t>?</a:t>
            </a:r>
          </a:p>
          <a:p>
            <a:endParaRPr lang="it-IT" dirty="0" smtClean="0"/>
          </a:p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interested</a:t>
            </a:r>
            <a:r>
              <a:rPr lang="it-IT" dirty="0" smtClean="0"/>
              <a:t> in </a:t>
            </a:r>
            <a:r>
              <a:rPr lang="it-IT" dirty="0" err="1" smtClean="0"/>
              <a:t>precision</a:t>
            </a:r>
            <a:r>
              <a:rPr lang="it-IT" dirty="0" smtClean="0"/>
              <a:t>?</a:t>
            </a:r>
          </a:p>
          <a:p>
            <a:endParaRPr lang="it-IT" dirty="0" smtClean="0"/>
          </a:p>
          <a:p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are </a:t>
            </a:r>
            <a:r>
              <a:rPr lang="it-IT" dirty="0" err="1" smtClean="0"/>
              <a:t>interested</a:t>
            </a:r>
            <a:r>
              <a:rPr lang="it-IT" dirty="0" smtClean="0"/>
              <a:t> in </a:t>
            </a:r>
            <a:r>
              <a:rPr lang="it-IT" dirty="0" err="1" smtClean="0"/>
              <a:t>recall</a:t>
            </a:r>
            <a:r>
              <a:rPr lang="it-IT" dirty="0" smtClean="0"/>
              <a:t>?</a:t>
            </a: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5362" r="8220"/>
          <a:stretch>
            <a:fillRect/>
          </a:stretch>
        </p:blipFill>
        <p:spPr bwMode="auto">
          <a:xfrm>
            <a:off x="539552" y="1772816"/>
            <a:ext cx="5257800" cy="456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Overfitting</a:t>
            </a:r>
            <a:r>
              <a:rPr lang="it-IT" dirty="0" smtClean="0"/>
              <a:t> (due </a:t>
            </a:r>
            <a:r>
              <a:rPr lang="it-IT" dirty="0" err="1" smtClean="0"/>
              <a:t>to</a:t>
            </a:r>
            <a:r>
              <a:rPr lang="it-IT" dirty="0" smtClean="0"/>
              <a:t> a </a:t>
            </a:r>
            <a:r>
              <a:rPr lang="it-IT" dirty="0" err="1" smtClean="0"/>
              <a:t>too</a:t>
            </a:r>
            <a:r>
              <a:rPr lang="it-IT" dirty="0" smtClean="0"/>
              <a:t> </a:t>
            </a:r>
            <a:r>
              <a:rPr lang="it-IT" dirty="0" err="1" smtClean="0"/>
              <a:t>little</a:t>
            </a:r>
            <a:r>
              <a:rPr lang="it-IT" dirty="0" smtClean="0"/>
              <a:t> </a:t>
            </a:r>
            <a:r>
              <a:rPr lang="it-IT" dirty="0" err="1" smtClean="0"/>
              <a:t>dimension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the data set)</a:t>
            </a:r>
            <a:endParaRPr lang="it-IT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072" t="4857" r="5357" b="4857"/>
          <a:stretch>
            <a:fillRect/>
          </a:stretch>
        </p:blipFill>
        <p:spPr>
          <a:xfrm>
            <a:off x="1691680" y="2348880"/>
            <a:ext cx="4889500" cy="33909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Confusion</a:t>
            </a:r>
            <a:r>
              <a:rPr lang="it-IT" dirty="0" smtClean="0"/>
              <a:t> Matrix </a:t>
            </a:r>
            <a:r>
              <a:rPr lang="it-IT" dirty="0" err="1" smtClean="0"/>
              <a:t>Glossary</a:t>
            </a:r>
            <a:endParaRPr lang="it-IT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916832"/>
            <a:ext cx="892224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Overfitting</a:t>
            </a: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6096000" cy="457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mitigate the </a:t>
            </a:r>
            <a:r>
              <a:rPr lang="it-IT" dirty="0" err="1" smtClean="0"/>
              <a:t>overfittig</a:t>
            </a:r>
            <a:r>
              <a:rPr lang="it-IT" dirty="0" smtClean="0"/>
              <a:t>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Prevention</a:t>
            </a:r>
          </a:p>
          <a:p>
            <a:pPr lvl="1"/>
            <a:r>
              <a:rPr lang="en-US" dirty="0" smtClean="0"/>
              <a:t>A good data preparation</a:t>
            </a:r>
          </a:p>
          <a:p>
            <a:r>
              <a:rPr lang="en-US" dirty="0" smtClean="0"/>
              <a:t>Avoiding</a:t>
            </a:r>
          </a:p>
          <a:p>
            <a:pPr lvl="1"/>
            <a:r>
              <a:rPr lang="en-US" dirty="0" smtClean="0"/>
              <a:t>Feed the building phase with further data for improving the model’s generality (e.g. online pruning)</a:t>
            </a:r>
          </a:p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Manipulate the model after its creation (e.g. post pruning)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10798</TotalTime>
  <Words>2056</Words>
  <Application>Microsoft Office PowerPoint</Application>
  <PresentationFormat>Presentazione su schermo (4:3)</PresentationFormat>
  <Paragraphs>547</Paragraphs>
  <Slides>70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70</vt:i4>
      </vt:variant>
    </vt:vector>
  </HeadingPairs>
  <TitlesOfParts>
    <vt:vector size="75" baseType="lpstr">
      <vt:lpstr>Austin</vt:lpstr>
      <vt:lpstr>Equazione</vt:lpstr>
      <vt:lpstr>Fotografia di Photo Editor</vt:lpstr>
      <vt:lpstr>Microsoft Equation 3.0</vt:lpstr>
      <vt:lpstr>Document</vt:lpstr>
      <vt:lpstr>Evaluation</vt:lpstr>
      <vt:lpstr>CRISP-DM Methodology</vt:lpstr>
      <vt:lpstr>How to evaluate a model?</vt:lpstr>
      <vt:lpstr>A simple evaluation schema</vt:lpstr>
      <vt:lpstr>The fitting problem</vt:lpstr>
      <vt:lpstr>Overfitting (due to noise)</vt:lpstr>
      <vt:lpstr>Overfitting (due to a too little dimension of the data set)</vt:lpstr>
      <vt:lpstr>Overfitting</vt:lpstr>
      <vt:lpstr>How to mitigate the overfittig?</vt:lpstr>
      <vt:lpstr>How to mitigate the overfittig?</vt:lpstr>
      <vt:lpstr>How to evaluate a model?</vt:lpstr>
      <vt:lpstr>How to evaluate a model?</vt:lpstr>
      <vt:lpstr>How to evaluate a model?</vt:lpstr>
      <vt:lpstr>How to evaluate a model?</vt:lpstr>
      <vt:lpstr>How to evaluate a model?</vt:lpstr>
      <vt:lpstr>True and estimated error</vt:lpstr>
      <vt:lpstr>True Error</vt:lpstr>
      <vt:lpstr>True Error – Binomial Distribution</vt:lpstr>
      <vt:lpstr>Estimated Error</vt:lpstr>
      <vt:lpstr>Bernoulli Distribution</vt:lpstr>
      <vt:lpstr>Estimated Error Distribution</vt:lpstr>
      <vt:lpstr>Estimated Error Expected Value &amp; Variance</vt:lpstr>
      <vt:lpstr>Summary 1/2</vt:lpstr>
      <vt:lpstr>Summary 2/2</vt:lpstr>
      <vt:lpstr>Binomial – Normal Approximation</vt:lpstr>
      <vt:lpstr>Normal Distribution</vt:lpstr>
      <vt:lpstr>Normal Distribution</vt:lpstr>
      <vt:lpstr>Mean and Variance Approximation</vt:lpstr>
      <vt:lpstr>Why are we interested in the Normal distribution?</vt:lpstr>
      <vt:lpstr>Why are we interested in the Normal distribution?</vt:lpstr>
      <vt:lpstr>How to compare models?</vt:lpstr>
      <vt:lpstr>How to compare models?</vt:lpstr>
      <vt:lpstr>How to compare models?</vt:lpstr>
      <vt:lpstr>Evaluation Example</vt:lpstr>
      <vt:lpstr>Evaluation Example</vt:lpstr>
      <vt:lpstr>Evaluation Example</vt:lpstr>
      <vt:lpstr>Methods for model evaluation</vt:lpstr>
      <vt:lpstr>Methods for model evaluation</vt:lpstr>
      <vt:lpstr>Methods for model evaluation</vt:lpstr>
      <vt:lpstr>Methods for model evaluation</vt:lpstr>
      <vt:lpstr>Methods for model evaluation</vt:lpstr>
      <vt:lpstr>Methods for model evaluation</vt:lpstr>
      <vt:lpstr>Evaluation Metrics</vt:lpstr>
      <vt:lpstr>Global Accuracy</vt:lpstr>
      <vt:lpstr>Global Accuracy Limits</vt:lpstr>
      <vt:lpstr>Cost Matrix</vt:lpstr>
      <vt:lpstr>Cost Evaluation of 2 Models (M1, M2)</vt:lpstr>
      <vt:lpstr>Cost-sensitive Measures</vt:lpstr>
      <vt:lpstr>The Previous Example</vt:lpstr>
      <vt:lpstr>ROC (Receiver Operating Characteristic)</vt:lpstr>
      <vt:lpstr>Threshold</vt:lpstr>
      <vt:lpstr>Threshold</vt:lpstr>
      <vt:lpstr>Threshold</vt:lpstr>
      <vt:lpstr>Threshold</vt:lpstr>
      <vt:lpstr>Threshold</vt:lpstr>
      <vt:lpstr>Threshold</vt:lpstr>
      <vt:lpstr>Threshold</vt:lpstr>
      <vt:lpstr>Threshold</vt:lpstr>
      <vt:lpstr>How to build a ROC curve</vt:lpstr>
      <vt:lpstr>Diapositiva 60</vt:lpstr>
      <vt:lpstr>How to evaluate a ROC curve</vt:lpstr>
      <vt:lpstr>How to evaluate a ROC curve</vt:lpstr>
      <vt:lpstr>How to evaluate a ROC curve</vt:lpstr>
      <vt:lpstr>How to evaluate a ROC curve</vt:lpstr>
      <vt:lpstr>How to evaluate a ROC curve</vt:lpstr>
      <vt:lpstr>ROC comparison</vt:lpstr>
      <vt:lpstr>ROC comparison</vt:lpstr>
      <vt:lpstr>ROC comparison</vt:lpstr>
      <vt:lpstr>ROC comparison</vt:lpstr>
      <vt:lpstr>Confusion Matrix Glossary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Mining</dc:title>
  <dc:creator>Veronica</dc:creator>
  <cp:lastModifiedBy>ritacco</cp:lastModifiedBy>
  <cp:revision>714</cp:revision>
  <dcterms:created xsi:type="dcterms:W3CDTF">2012-04-14T09:15:42Z</dcterms:created>
  <dcterms:modified xsi:type="dcterms:W3CDTF">2015-04-28T11:01:08Z</dcterms:modified>
</cp:coreProperties>
</file>