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24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1" autoAdjust="0"/>
    <p:restoredTop sz="90033" autoAdjust="0"/>
  </p:normalViewPr>
  <p:slideViewPr>
    <p:cSldViewPr>
      <p:cViewPr>
        <p:scale>
          <a:sx n="100" d="100"/>
          <a:sy n="100" d="100"/>
        </p:scale>
        <p:origin x="-1332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02"/>
    </p:cViewPr>
  </p:sorterViewPr>
  <p:notesViewPr>
    <p:cSldViewPr>
      <p:cViewPr varScale="1">
        <p:scale>
          <a:sx n="57" d="100"/>
          <a:sy n="57" d="100"/>
        </p:scale>
        <p:origin x="-2148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3AF428-1221-4989-8A62-4A4FECB762A5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1092C-28F5-40E1-BE3F-D37AE402534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03458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31BD7-1683-4D80-A9DA-1D477121E548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4F0D0-323B-4507-988D-2688E240558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00501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2444655-A025-4BE4-8BC7-4BC4ED7D0B69}" type="datetimeFigureOut">
              <a:rPr lang="it-IT" smtClean="0"/>
              <a:pPr/>
              <a:t>24/04/2015</a:t>
            </a:fld>
            <a:endParaRPr lang="it-IT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Data Warehouse and Data Mining –</a:t>
            </a:r>
          </a:p>
          <a:p>
            <a:r>
              <a:rPr lang="it-IT" smtClean="0"/>
              <a:t>Module II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CF5A592-6A51-4283-8D74-B1C003E249E7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uppo 71"/>
          <p:cNvGrpSpPr/>
          <p:nvPr userDrawn="1"/>
        </p:nvGrpSpPr>
        <p:grpSpPr>
          <a:xfrm>
            <a:off x="-36512" y="44624"/>
            <a:ext cx="2126743" cy="971550"/>
            <a:chOff x="-36512" y="44624"/>
            <a:chExt cx="2126743" cy="971550"/>
          </a:xfrm>
        </p:grpSpPr>
        <p:pic>
          <p:nvPicPr>
            <p:cNvPr id="74" name="Immagine 73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188640"/>
              <a:ext cx="1872208" cy="827534"/>
            </a:xfrm>
            <a:prstGeom prst="rect">
              <a:avLst/>
            </a:prstGeom>
          </p:spPr>
        </p:pic>
        <p:sp>
          <p:nvSpPr>
            <p:cNvPr id="80" name="CasellaDiTesto 79"/>
            <p:cNvSpPr txBox="1"/>
            <p:nvPr userDrawn="1"/>
          </p:nvSpPr>
          <p:spPr>
            <a:xfrm>
              <a:off x="74007" y="44624"/>
              <a:ext cx="2016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700" dirty="0" err="1" smtClean="0"/>
                <a:t>Department</a:t>
              </a:r>
              <a:r>
                <a:rPr lang="it-IT" sz="700" dirty="0" smtClean="0"/>
                <a:t> of </a:t>
              </a:r>
              <a:r>
                <a:rPr lang="it-IT" sz="700" dirty="0" err="1" smtClean="0"/>
                <a:t>Mathematics</a:t>
              </a:r>
              <a:endParaRPr lang="it-IT" sz="700" dirty="0" smtClean="0"/>
            </a:p>
            <a:p>
              <a:r>
                <a:rPr lang="it-IT" sz="700" dirty="0" err="1" smtClean="0"/>
                <a:t>University</a:t>
              </a:r>
              <a:r>
                <a:rPr lang="it-IT" sz="700" dirty="0" smtClean="0"/>
                <a:t> of </a:t>
              </a:r>
              <a:r>
                <a:rPr lang="it-IT" sz="700" baseline="0" dirty="0" smtClean="0"/>
                <a:t>Calabria</a:t>
              </a: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764704"/>
            <a:ext cx="7024744" cy="1143000"/>
          </a:xfrm>
        </p:spPr>
        <p:txBody>
          <a:bodyPr anchor="t"/>
          <a:lstStyle>
            <a:lvl1pPr algn="r">
              <a:defRPr/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388843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Data Warehouse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7" name="Gruppo 6"/>
          <p:cNvGrpSpPr/>
          <p:nvPr userDrawn="1"/>
        </p:nvGrpSpPr>
        <p:grpSpPr>
          <a:xfrm>
            <a:off x="-36512" y="44624"/>
            <a:ext cx="2126743" cy="971550"/>
            <a:chOff x="-36512" y="44624"/>
            <a:chExt cx="2126743" cy="971550"/>
          </a:xfrm>
        </p:grpSpPr>
        <p:pic>
          <p:nvPicPr>
            <p:cNvPr id="8" name="Immagine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188640"/>
              <a:ext cx="1872208" cy="827534"/>
            </a:xfrm>
            <a:prstGeom prst="rect">
              <a:avLst/>
            </a:prstGeom>
          </p:spPr>
        </p:pic>
        <p:sp>
          <p:nvSpPr>
            <p:cNvPr id="9" name="CasellaDiTesto 8"/>
            <p:cNvSpPr txBox="1"/>
            <p:nvPr userDrawn="1"/>
          </p:nvSpPr>
          <p:spPr>
            <a:xfrm>
              <a:off x="74007" y="44624"/>
              <a:ext cx="2016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700" dirty="0" err="1" smtClean="0"/>
                <a:t>Department</a:t>
              </a:r>
              <a:r>
                <a:rPr lang="it-IT" sz="700" dirty="0" smtClean="0"/>
                <a:t> of </a:t>
              </a:r>
              <a:r>
                <a:rPr lang="it-IT" sz="700" dirty="0" err="1" smtClean="0"/>
                <a:t>Mathematics</a:t>
              </a:r>
              <a:endParaRPr lang="it-IT" sz="700" dirty="0" smtClean="0"/>
            </a:p>
            <a:p>
              <a:r>
                <a:rPr lang="it-IT" sz="700" dirty="0" err="1" smtClean="0"/>
                <a:t>University</a:t>
              </a:r>
              <a:r>
                <a:rPr lang="it-IT" sz="700" dirty="0" smtClean="0"/>
                <a:t> of </a:t>
              </a:r>
              <a:r>
                <a:rPr lang="it-IT" sz="700" baseline="0" dirty="0" smtClean="0"/>
                <a:t>Calabria</a:t>
              </a: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2444655-A025-4BE4-8BC7-4BC4ED7D0B69}" type="datetimeFigureOut">
              <a:rPr lang="it-IT" smtClean="0"/>
              <a:pPr/>
              <a:t>24/04/2015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Data Warehouse e Data Mining – </a:t>
            </a:r>
          </a:p>
          <a:p>
            <a:r>
              <a:rPr lang="it-IT" smtClean="0"/>
              <a:t>Module II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5" r:id="rId1"/>
    <p:sldLayoutId id="2147484526" r:id="rId2"/>
    <p:sldLayoutId id="2147484527" r:id="rId3"/>
    <p:sldLayoutId id="2147484528" r:id="rId4"/>
    <p:sldLayoutId id="2147484529" r:id="rId5"/>
    <p:sldLayoutId id="2147484530" r:id="rId6"/>
    <p:sldLayoutId id="2147484531" r:id="rId7"/>
    <p:sldLayoutId id="2147484532" r:id="rId8"/>
    <p:sldLayoutId id="2147484533" r:id="rId9"/>
    <p:sldLayoutId id="2147484534" r:id="rId10"/>
    <p:sldLayoutId id="214748453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Exercises – NB &amp; DT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Ph.D.</a:t>
            </a:r>
            <a:r>
              <a:rPr lang="it-IT" dirty="0" smtClean="0"/>
              <a:t> Ettore </a:t>
            </a:r>
            <a:r>
              <a:rPr lang="it-IT" dirty="0" err="1" smtClean="0"/>
              <a:t>Ritacco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2804443"/>
            <a:ext cx="410445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Data </a:t>
            </a:r>
            <a:r>
              <a:rPr lang="it-IT" sz="3600" b="1" i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Warehouse</a:t>
            </a:r>
            <a:r>
              <a:rPr lang="it-IT" sz="36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and Data </a:t>
            </a:r>
            <a:r>
              <a:rPr lang="it-IT" sz="3600" b="1" i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Mining</a:t>
            </a:r>
            <a:endParaRPr lang="it-IT" sz="3600" b="1" i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endParaRPr lang="it-IT" sz="36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it-IT" sz="900" b="1" i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it-IT" sz="9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it-IT" sz="3600" b="1" i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Module</a:t>
            </a:r>
            <a:r>
              <a:rPr lang="it-IT" sz="36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II – Data </a:t>
            </a:r>
            <a:r>
              <a:rPr lang="it-IT" sz="3600" b="1" i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Mining</a:t>
            </a:r>
            <a:endParaRPr lang="it-IT" sz="36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554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Solution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68052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prediction is </a:t>
            </a:r>
            <a:r>
              <a:rPr lang="en-US" i="1" dirty="0" smtClean="0"/>
              <a:t>U</a:t>
            </a:r>
            <a:r>
              <a:rPr lang="en-US" dirty="0" smtClean="0"/>
              <a:t> = 1</a:t>
            </a:r>
            <a:endParaRPr lang="en-US" dirty="0"/>
          </a:p>
        </p:txBody>
      </p:sp>
      <p:pic>
        <p:nvPicPr>
          <p:cNvPr id="135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44824"/>
            <a:ext cx="8102625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CRISP-DM </a:t>
            </a:r>
            <a:r>
              <a:rPr lang="it-IT" dirty="0" err="1" smtClean="0"/>
              <a:t>Methodology</a:t>
            </a:r>
            <a:endParaRPr lang="it-IT" dirty="0"/>
          </a:p>
        </p:txBody>
      </p:sp>
      <p:pic>
        <p:nvPicPr>
          <p:cNvPr id="4" name="Picture 8" descr="http://upload.wikimedia.org/wikipedia/commons/b/b9/CRISP-DM_Process_Diagr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918197"/>
            <a:ext cx="4380216" cy="4391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Data set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043608" y="1772818"/>
          <a:ext cx="7272808" cy="4536499"/>
        </p:xfrm>
        <a:graphic>
          <a:graphicData uri="http://schemas.openxmlformats.org/drawingml/2006/table">
            <a:tbl>
              <a:tblPr/>
              <a:tblGrid>
                <a:gridCol w="1818202"/>
                <a:gridCol w="1818202"/>
                <a:gridCol w="1818202"/>
                <a:gridCol w="1818202"/>
              </a:tblGrid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 i="1" dirty="0">
                          <a:latin typeface="Times New Roman"/>
                          <a:ea typeface="Times New Roman"/>
                        </a:rPr>
                        <a:t>x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 i="1" dirty="0">
                          <a:latin typeface="Times New Roman"/>
                          <a:ea typeface="Times New Roman"/>
                        </a:rPr>
                        <a:t>y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 i="1" dirty="0">
                          <a:latin typeface="Times New Roman"/>
                          <a:ea typeface="Times New Roman"/>
                        </a:rPr>
                        <a:t>z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 i="1" dirty="0">
                          <a:latin typeface="Times New Roman"/>
                          <a:ea typeface="Times New Roman"/>
                        </a:rPr>
                        <a:t>U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Exercise</a:t>
            </a:r>
            <a:r>
              <a:rPr lang="it-IT" dirty="0" smtClean="0"/>
              <a:t>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all attributes are nominal</a:t>
            </a:r>
          </a:p>
          <a:p>
            <a:endParaRPr lang="en-US" dirty="0" smtClean="0"/>
          </a:p>
          <a:p>
            <a:r>
              <a:rPr lang="en-US" dirty="0" smtClean="0"/>
              <a:t>Assume </a:t>
            </a:r>
            <a:r>
              <a:rPr lang="en-US" i="1" dirty="0" smtClean="0"/>
              <a:t>U </a:t>
            </a:r>
            <a:r>
              <a:rPr lang="en-US" dirty="0" smtClean="0"/>
              <a:t>is the class attribute</a:t>
            </a:r>
          </a:p>
          <a:p>
            <a:endParaRPr lang="en-US" dirty="0" smtClean="0"/>
          </a:p>
          <a:p>
            <a:r>
              <a:rPr lang="en-US" dirty="0" smtClean="0"/>
              <a:t>Build a decision tree based on the information gain measure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Note: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err="1" smtClean="0"/>
              <a:t>Then…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1005486" y="2780928"/>
          <a:ext cx="7454946" cy="2160240"/>
        </p:xfrm>
        <a:graphic>
          <a:graphicData uri="http://schemas.openxmlformats.org/presentationml/2006/ole">
            <p:oleObj spid="_x0000_s116738" name="Equazione" r:id="rId3" imgW="4470120" imgH="129528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Solution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536504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r>
              <a:rPr lang="en-US" sz="3400" dirty="0" smtClean="0"/>
              <a:t>H(D): [5+,5-] ===&gt; H(D) = 1</a:t>
            </a:r>
          </a:p>
          <a:p>
            <a:endParaRPr lang="en-US" sz="3400" dirty="0" smtClean="0"/>
          </a:p>
          <a:p>
            <a:r>
              <a:rPr lang="en-US" sz="3400" dirty="0" smtClean="0"/>
              <a:t>H(x = 0): [1+,3-] ===&gt;</a:t>
            </a:r>
          </a:p>
          <a:p>
            <a:pPr>
              <a:buNone/>
            </a:pPr>
            <a:r>
              <a:rPr lang="en-US" sz="3400" dirty="0" smtClean="0"/>
              <a:t>		H(x = 0) = -1/4*log2(1/4)-3/4*log2(3/4) = 0.8113</a:t>
            </a:r>
          </a:p>
          <a:p>
            <a:r>
              <a:rPr lang="en-US" sz="3400" dirty="0" smtClean="0"/>
              <a:t>H(x = 1): [4+,2-] ===&gt;</a:t>
            </a:r>
          </a:p>
          <a:p>
            <a:pPr>
              <a:buNone/>
            </a:pPr>
            <a:r>
              <a:rPr lang="en-US" sz="3400" dirty="0" smtClean="0"/>
              <a:t>		H(x = 1) =  -4/6*log2(4/6)-2/6*log2(2/6) = 0.9183</a:t>
            </a:r>
          </a:p>
          <a:p>
            <a:endParaRPr lang="en-US" sz="3400" dirty="0" smtClean="0"/>
          </a:p>
          <a:p>
            <a:r>
              <a:rPr lang="en-US" sz="3400" dirty="0" smtClean="0"/>
              <a:t>Gain (D, x) 	= H(D) – (4/10)*H(x = 0)-(6/10)*H(x = 1)</a:t>
            </a:r>
          </a:p>
          <a:p>
            <a:pPr>
              <a:buNone/>
            </a:pPr>
            <a:r>
              <a:rPr lang="en-US" sz="3400" dirty="0" smtClean="0"/>
              <a:t>			= 1-(4/10)*0.8113-(6/10)*0.9183 = 0.124</a:t>
            </a:r>
          </a:p>
          <a:p>
            <a:endParaRPr lang="en-US" sz="3400" dirty="0" smtClean="0"/>
          </a:p>
          <a:p>
            <a:r>
              <a:rPr lang="en-US" sz="3400" dirty="0" smtClean="0"/>
              <a:t>Similarly:</a:t>
            </a:r>
          </a:p>
          <a:p>
            <a:r>
              <a:rPr lang="en-US" sz="3400" dirty="0" smtClean="0"/>
              <a:t>Gain (D, y) = 0.029 e Gain (D, z) = 0.514.</a:t>
            </a:r>
          </a:p>
          <a:p>
            <a:pPr>
              <a:buNone/>
            </a:pPr>
            <a:r>
              <a:rPr lang="en-US" sz="3400" dirty="0" smtClean="0"/>
              <a:t> </a:t>
            </a:r>
          </a:p>
          <a:p>
            <a:r>
              <a:rPr lang="en-US" sz="3400" dirty="0" smtClean="0"/>
              <a:t>The splitting attribute is z.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Solution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Iterating, we obtain:</a:t>
            </a:r>
            <a:endParaRPr lang="en-US" dirty="0"/>
          </a:p>
        </p:txBody>
      </p:sp>
      <p:sp>
        <p:nvSpPr>
          <p:cNvPr id="5" name="Ovale 4"/>
          <p:cNvSpPr/>
          <p:nvPr/>
        </p:nvSpPr>
        <p:spPr>
          <a:xfrm>
            <a:off x="2411760" y="2780928"/>
            <a:ext cx="122413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z</a:t>
            </a:r>
            <a:endParaRPr lang="it-IT" dirty="0"/>
          </a:p>
        </p:txBody>
      </p:sp>
      <p:sp>
        <p:nvSpPr>
          <p:cNvPr id="6" name="Ovale 5"/>
          <p:cNvSpPr/>
          <p:nvPr/>
        </p:nvSpPr>
        <p:spPr>
          <a:xfrm>
            <a:off x="4067944" y="3573016"/>
            <a:ext cx="122413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x</a:t>
            </a:r>
            <a:endParaRPr lang="it-IT" dirty="0"/>
          </a:p>
        </p:txBody>
      </p:sp>
      <p:sp>
        <p:nvSpPr>
          <p:cNvPr id="7" name="Ovale 6"/>
          <p:cNvSpPr/>
          <p:nvPr/>
        </p:nvSpPr>
        <p:spPr>
          <a:xfrm>
            <a:off x="5652120" y="4365104"/>
            <a:ext cx="122413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y</a:t>
            </a:r>
            <a:endParaRPr lang="it-IT" dirty="0"/>
          </a:p>
        </p:txBody>
      </p:sp>
      <p:sp>
        <p:nvSpPr>
          <p:cNvPr id="8" name="Rettangolo arrotondato 7"/>
          <p:cNvSpPr/>
          <p:nvPr/>
        </p:nvSpPr>
        <p:spPr>
          <a:xfrm>
            <a:off x="899592" y="3573016"/>
            <a:ext cx="1152128" cy="648072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1</a:t>
            </a:r>
            <a:endParaRPr lang="it-IT" dirty="0"/>
          </a:p>
        </p:txBody>
      </p:sp>
      <p:sp>
        <p:nvSpPr>
          <p:cNvPr id="9" name="Rettangolo arrotondato 8"/>
          <p:cNvSpPr/>
          <p:nvPr/>
        </p:nvSpPr>
        <p:spPr>
          <a:xfrm>
            <a:off x="2627784" y="4365104"/>
            <a:ext cx="1152128" cy="648072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0</a:t>
            </a:r>
            <a:endParaRPr lang="it-IT" dirty="0"/>
          </a:p>
        </p:txBody>
      </p:sp>
      <p:sp>
        <p:nvSpPr>
          <p:cNvPr id="10" name="Rettangolo arrotondato 9"/>
          <p:cNvSpPr/>
          <p:nvPr/>
        </p:nvSpPr>
        <p:spPr>
          <a:xfrm>
            <a:off x="4572000" y="5301208"/>
            <a:ext cx="1152128" cy="648072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1</a:t>
            </a:r>
            <a:endParaRPr lang="it-IT" dirty="0"/>
          </a:p>
        </p:txBody>
      </p:sp>
      <p:sp>
        <p:nvSpPr>
          <p:cNvPr id="11" name="Rettangolo arrotondato 10"/>
          <p:cNvSpPr/>
          <p:nvPr/>
        </p:nvSpPr>
        <p:spPr>
          <a:xfrm>
            <a:off x="7020272" y="5301208"/>
            <a:ext cx="1152128" cy="648072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0</a:t>
            </a:r>
            <a:endParaRPr lang="it-IT" dirty="0"/>
          </a:p>
        </p:txBody>
      </p:sp>
      <p:cxnSp>
        <p:nvCxnSpPr>
          <p:cNvPr id="13" name="Connettore 2 12"/>
          <p:cNvCxnSpPr>
            <a:stCxn id="5" idx="3"/>
            <a:endCxn id="8" idx="0"/>
          </p:cNvCxnSpPr>
          <p:nvPr/>
        </p:nvCxnSpPr>
        <p:spPr>
          <a:xfrm flipH="1">
            <a:off x="1475656" y="3334092"/>
            <a:ext cx="1115375" cy="2389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5" idx="5"/>
            <a:endCxn id="6" idx="0"/>
          </p:cNvCxnSpPr>
          <p:nvPr/>
        </p:nvCxnSpPr>
        <p:spPr>
          <a:xfrm>
            <a:off x="3456625" y="3334092"/>
            <a:ext cx="1223387" cy="2389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6" idx="3"/>
            <a:endCxn id="9" idx="0"/>
          </p:cNvCxnSpPr>
          <p:nvPr/>
        </p:nvCxnSpPr>
        <p:spPr>
          <a:xfrm flipH="1">
            <a:off x="3203848" y="4126180"/>
            <a:ext cx="1043367" cy="2389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6" idx="5"/>
            <a:endCxn id="7" idx="0"/>
          </p:cNvCxnSpPr>
          <p:nvPr/>
        </p:nvCxnSpPr>
        <p:spPr>
          <a:xfrm>
            <a:off x="5112809" y="4126180"/>
            <a:ext cx="1151379" cy="2389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7" idx="3"/>
            <a:endCxn id="10" idx="0"/>
          </p:cNvCxnSpPr>
          <p:nvPr/>
        </p:nvCxnSpPr>
        <p:spPr>
          <a:xfrm flipH="1">
            <a:off x="5148064" y="4918268"/>
            <a:ext cx="683327" cy="3829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7" idx="5"/>
            <a:endCxn id="11" idx="0"/>
          </p:cNvCxnSpPr>
          <p:nvPr/>
        </p:nvCxnSpPr>
        <p:spPr>
          <a:xfrm>
            <a:off x="6696985" y="4918268"/>
            <a:ext cx="899351" cy="3829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/>
          <p:cNvSpPr txBox="1"/>
          <p:nvPr/>
        </p:nvSpPr>
        <p:spPr>
          <a:xfrm>
            <a:off x="1835696" y="306896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0</a:t>
            </a:r>
            <a:endParaRPr lang="it-IT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3635896" y="3861048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0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5364088" y="472514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0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3995936" y="306896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5652120" y="3861048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</a:t>
            </a:r>
            <a:endParaRPr lang="it-IT" dirty="0"/>
          </a:p>
        </p:txBody>
      </p:sp>
      <p:sp>
        <p:nvSpPr>
          <p:cNvPr id="29" name="CasellaDiTesto 28"/>
          <p:cNvSpPr txBox="1"/>
          <p:nvPr/>
        </p:nvSpPr>
        <p:spPr>
          <a:xfrm>
            <a:off x="7164288" y="479715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2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all attributes are nominal</a:t>
            </a:r>
          </a:p>
          <a:p>
            <a:endParaRPr lang="en-US" dirty="0" smtClean="0"/>
          </a:p>
          <a:p>
            <a:r>
              <a:rPr lang="en-US" dirty="0" smtClean="0"/>
              <a:t>Assume </a:t>
            </a:r>
            <a:r>
              <a:rPr lang="en-US" i="1" dirty="0" smtClean="0"/>
              <a:t>U </a:t>
            </a:r>
            <a:r>
              <a:rPr lang="en-US" dirty="0" smtClean="0"/>
              <a:t>is the class attribute</a:t>
            </a:r>
          </a:p>
          <a:p>
            <a:endParaRPr lang="en-US" dirty="0" smtClean="0"/>
          </a:p>
          <a:p>
            <a:r>
              <a:rPr lang="en-US" dirty="0" smtClean="0"/>
              <a:t>Build a Naïve </a:t>
            </a:r>
            <a:r>
              <a:rPr lang="en-US" dirty="0" err="1" smtClean="0"/>
              <a:t>Bayes</a:t>
            </a:r>
            <a:r>
              <a:rPr lang="en-US" dirty="0" smtClean="0"/>
              <a:t> </a:t>
            </a:r>
            <a:r>
              <a:rPr lang="en-US" dirty="0" smtClean="0"/>
              <a:t>Classifier</a:t>
            </a:r>
          </a:p>
          <a:p>
            <a:endParaRPr lang="en-US" dirty="0" smtClean="0"/>
          </a:p>
          <a:p>
            <a:r>
              <a:rPr lang="en-US" dirty="0" smtClean="0"/>
              <a:t>Classify the </a:t>
            </a:r>
            <a:r>
              <a:rPr lang="en-US" dirty="0" err="1" smtClean="0"/>
              <a:t>tuple</a:t>
            </a:r>
            <a:r>
              <a:rPr lang="en-US" dirty="0" smtClean="0"/>
              <a:t> [x=1, y=0, z=1]</a:t>
            </a:r>
            <a:endParaRPr lang="en-US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Solution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539750" y="1989138"/>
          <a:ext cx="799306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1825"/>
                <a:gridCol w="664121"/>
                <a:gridCol w="702320"/>
                <a:gridCol w="665832"/>
                <a:gridCol w="716881"/>
                <a:gridCol w="615554"/>
                <a:gridCol w="683417"/>
                <a:gridCol w="720452"/>
                <a:gridCol w="594397"/>
                <a:gridCol w="656826"/>
                <a:gridCol w="670720"/>
                <a:gridCol w="670720"/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x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y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z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it-IT" dirty="0" smtClean="0"/>
                        <a:t>U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U =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U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U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U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U =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U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U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U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5/</a:t>
                      </a:r>
                      <a:r>
                        <a:rPr lang="it-IT" dirty="0" err="1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dirty="0" smtClean="0"/>
                        <a:t>5/10</a:t>
                      </a:r>
                      <a:endParaRPr lang="it-IT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5/10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0/5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9397</TotalTime>
  <Words>252</Words>
  <Application>Microsoft Office PowerPoint</Application>
  <PresentationFormat>Presentazione su schermo (4:3)</PresentationFormat>
  <Paragraphs>188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2" baseType="lpstr">
      <vt:lpstr>Austin</vt:lpstr>
      <vt:lpstr>Equazione</vt:lpstr>
      <vt:lpstr>Exercises – NB &amp; DT</vt:lpstr>
      <vt:lpstr>CRISP-DM Methodology</vt:lpstr>
      <vt:lpstr>Data set</vt:lpstr>
      <vt:lpstr>Exercise 1</vt:lpstr>
      <vt:lpstr>Solution</vt:lpstr>
      <vt:lpstr>Solution</vt:lpstr>
      <vt:lpstr>Solution</vt:lpstr>
      <vt:lpstr>Exercise 2</vt:lpstr>
      <vt:lpstr>Solution</vt:lpstr>
      <vt:lpstr>Solution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Data Mining</dc:title>
  <dc:creator>Veronica</dc:creator>
  <cp:lastModifiedBy>ritacco</cp:lastModifiedBy>
  <cp:revision>591</cp:revision>
  <dcterms:created xsi:type="dcterms:W3CDTF">2012-04-14T09:15:42Z</dcterms:created>
  <dcterms:modified xsi:type="dcterms:W3CDTF">2015-04-24T09:17:33Z</dcterms:modified>
</cp:coreProperties>
</file>