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24" r:id="rId1"/>
  </p:sldMasterIdLst>
  <p:notesMasterIdLst>
    <p:notesMasterId r:id="rId14"/>
  </p:notesMasterIdLst>
  <p:handoutMasterIdLst>
    <p:handoutMasterId r:id="rId15"/>
  </p:handoutMasterIdLst>
  <p:sldIdLst>
    <p:sldId id="256" r:id="rId2"/>
    <p:sldId id="314" r:id="rId3"/>
    <p:sldId id="315" r:id="rId4"/>
    <p:sldId id="316" r:id="rId5"/>
    <p:sldId id="317" r:id="rId6"/>
    <p:sldId id="318" r:id="rId7"/>
    <p:sldId id="320" r:id="rId8"/>
    <p:sldId id="322" r:id="rId9"/>
    <p:sldId id="321" r:id="rId10"/>
    <p:sldId id="324" r:id="rId11"/>
    <p:sldId id="326" r:id="rId12"/>
    <p:sldId id="325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1" autoAdjust="0"/>
    <p:restoredTop sz="90033" autoAdjust="0"/>
  </p:normalViewPr>
  <p:slideViewPr>
    <p:cSldViewPr>
      <p:cViewPr>
        <p:scale>
          <a:sx n="100" d="100"/>
          <a:sy n="100" d="100"/>
        </p:scale>
        <p:origin x="-1944" y="-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02"/>
    </p:cViewPr>
  </p:sorterViewPr>
  <p:notesViewPr>
    <p:cSldViewPr>
      <p:cViewPr varScale="1">
        <p:scale>
          <a:sx n="57" d="100"/>
          <a:sy n="57" d="100"/>
        </p:scale>
        <p:origin x="-2148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3AF428-1221-4989-8A62-4A4FECB762A5}" type="datetimeFigureOut">
              <a:rPr lang="it-IT" smtClean="0"/>
              <a:pPr/>
              <a:t>18/05/2015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1092C-28F5-40E1-BE3F-D37AE402534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403458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831BD7-1683-4D80-A9DA-1D477121E548}" type="datetimeFigureOut">
              <a:rPr lang="it-IT" smtClean="0"/>
              <a:pPr/>
              <a:t>18/05/2015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F4F0D0-323B-4507-988D-2688E240558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00501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2444655-A025-4BE4-8BC7-4BC4ED7D0B69}" type="datetimeFigureOut">
              <a:rPr lang="it-IT" smtClean="0"/>
              <a:pPr/>
              <a:t>18/05/2015</a:t>
            </a:fld>
            <a:endParaRPr lang="it-IT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Data Warehouse and Data Mining –</a:t>
            </a:r>
          </a:p>
          <a:p>
            <a:r>
              <a:rPr lang="it-IT" smtClean="0"/>
              <a:t>Module II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CF5A592-6A51-4283-8D74-B1C003E249E7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uppo 71"/>
          <p:cNvGrpSpPr/>
          <p:nvPr userDrawn="1"/>
        </p:nvGrpSpPr>
        <p:grpSpPr>
          <a:xfrm>
            <a:off x="-36512" y="44624"/>
            <a:ext cx="2126743" cy="971550"/>
            <a:chOff x="-36512" y="44624"/>
            <a:chExt cx="2126743" cy="971550"/>
          </a:xfrm>
        </p:grpSpPr>
        <p:pic>
          <p:nvPicPr>
            <p:cNvPr id="74" name="Immagine 73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188640"/>
              <a:ext cx="1872208" cy="827534"/>
            </a:xfrm>
            <a:prstGeom prst="rect">
              <a:avLst/>
            </a:prstGeom>
          </p:spPr>
        </p:pic>
        <p:sp>
          <p:nvSpPr>
            <p:cNvPr id="80" name="CasellaDiTesto 79"/>
            <p:cNvSpPr txBox="1"/>
            <p:nvPr userDrawn="1"/>
          </p:nvSpPr>
          <p:spPr>
            <a:xfrm>
              <a:off x="74007" y="44624"/>
              <a:ext cx="2016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700" dirty="0" err="1" smtClean="0"/>
                <a:t>Department</a:t>
              </a:r>
              <a:r>
                <a:rPr lang="it-IT" sz="700" dirty="0" smtClean="0"/>
                <a:t> of </a:t>
              </a:r>
              <a:r>
                <a:rPr lang="it-IT" sz="700" dirty="0" err="1" smtClean="0"/>
                <a:t>Mathematics</a:t>
              </a:r>
              <a:endParaRPr lang="it-IT" sz="700" dirty="0" smtClean="0"/>
            </a:p>
            <a:p>
              <a:r>
                <a:rPr lang="it-IT" sz="700" dirty="0" err="1" smtClean="0"/>
                <a:t>University</a:t>
              </a:r>
              <a:r>
                <a:rPr lang="it-IT" sz="700" dirty="0" smtClean="0"/>
                <a:t> of </a:t>
              </a:r>
              <a:r>
                <a:rPr lang="it-IT" sz="700" baseline="0" dirty="0" smtClean="0"/>
                <a:t>Calabria</a:t>
              </a: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18/05/2015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18/05/2015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764704"/>
            <a:ext cx="7024744" cy="1143000"/>
          </a:xfrm>
        </p:spPr>
        <p:txBody>
          <a:bodyPr anchor="t"/>
          <a:lstStyle>
            <a:lvl1pPr algn="r">
              <a:defRPr/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388843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18/05/2015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Data Warehouse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7" name="Gruppo 6"/>
          <p:cNvGrpSpPr/>
          <p:nvPr userDrawn="1"/>
        </p:nvGrpSpPr>
        <p:grpSpPr>
          <a:xfrm>
            <a:off x="-36512" y="44624"/>
            <a:ext cx="2126743" cy="971550"/>
            <a:chOff x="-36512" y="44624"/>
            <a:chExt cx="2126743" cy="971550"/>
          </a:xfrm>
        </p:grpSpPr>
        <p:pic>
          <p:nvPicPr>
            <p:cNvPr id="8" name="Immagine 7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188640"/>
              <a:ext cx="1872208" cy="827534"/>
            </a:xfrm>
            <a:prstGeom prst="rect">
              <a:avLst/>
            </a:prstGeom>
          </p:spPr>
        </p:pic>
        <p:sp>
          <p:nvSpPr>
            <p:cNvPr id="9" name="CasellaDiTesto 8"/>
            <p:cNvSpPr txBox="1"/>
            <p:nvPr userDrawn="1"/>
          </p:nvSpPr>
          <p:spPr>
            <a:xfrm>
              <a:off x="74007" y="44624"/>
              <a:ext cx="2016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700" dirty="0" err="1" smtClean="0"/>
                <a:t>Department</a:t>
              </a:r>
              <a:r>
                <a:rPr lang="it-IT" sz="700" dirty="0" smtClean="0"/>
                <a:t> of </a:t>
              </a:r>
              <a:r>
                <a:rPr lang="it-IT" sz="700" dirty="0" err="1" smtClean="0"/>
                <a:t>Mathematics</a:t>
              </a:r>
              <a:endParaRPr lang="it-IT" sz="700" dirty="0" smtClean="0"/>
            </a:p>
            <a:p>
              <a:r>
                <a:rPr lang="it-IT" sz="700" dirty="0" err="1" smtClean="0"/>
                <a:t>University</a:t>
              </a:r>
              <a:r>
                <a:rPr lang="it-IT" sz="700" dirty="0" smtClean="0"/>
                <a:t> of </a:t>
              </a:r>
              <a:r>
                <a:rPr lang="it-IT" sz="700" baseline="0" dirty="0" smtClean="0"/>
                <a:t>Calabria</a:t>
              </a: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18/05/2015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18/05/2015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18/05/2015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18/05/2015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18/05/2015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18/05/2015</a:t>
            </a:fld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18/05/2015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2444655-A025-4BE4-8BC7-4BC4ED7D0B69}" type="datetimeFigureOut">
              <a:rPr lang="it-IT" smtClean="0"/>
              <a:pPr/>
              <a:t>18/05/2015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Data Warehouse e Data Mining – </a:t>
            </a:r>
          </a:p>
          <a:p>
            <a:r>
              <a:rPr lang="it-IT" smtClean="0"/>
              <a:t>Module II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25" r:id="rId1"/>
    <p:sldLayoutId id="2147484526" r:id="rId2"/>
    <p:sldLayoutId id="2147484527" r:id="rId3"/>
    <p:sldLayoutId id="2147484528" r:id="rId4"/>
    <p:sldLayoutId id="2147484529" r:id="rId5"/>
    <p:sldLayoutId id="2147484530" r:id="rId6"/>
    <p:sldLayoutId id="2147484531" r:id="rId7"/>
    <p:sldLayoutId id="2147484532" r:id="rId8"/>
    <p:sldLayoutId id="2147484533" r:id="rId9"/>
    <p:sldLayoutId id="2147484534" r:id="rId10"/>
    <p:sldLayoutId id="214748453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Exercises – RL &amp; IBC</a:t>
            </a:r>
            <a:endParaRPr lang="en-US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err="1" smtClean="0"/>
              <a:t>Ph.D.</a:t>
            </a:r>
            <a:r>
              <a:rPr lang="it-IT" dirty="0" smtClean="0"/>
              <a:t> Ettore </a:t>
            </a:r>
            <a:r>
              <a:rPr lang="it-IT" dirty="0" err="1" smtClean="0"/>
              <a:t>Ritacco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323528" y="2804443"/>
            <a:ext cx="4104456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i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Data </a:t>
            </a:r>
            <a:r>
              <a:rPr lang="it-IT" sz="3600" b="1" i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Warehouse</a:t>
            </a:r>
            <a:r>
              <a:rPr lang="it-IT" sz="3600" b="1" i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and Data </a:t>
            </a:r>
            <a:r>
              <a:rPr lang="it-IT" sz="3600" b="1" i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Mining</a:t>
            </a:r>
            <a:endParaRPr lang="it-IT" sz="3600" b="1" i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endParaRPr lang="it-IT" sz="3600" b="1" i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r>
              <a:rPr lang="it-IT" sz="900" b="1" i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endParaRPr lang="it-IT" sz="900" b="1" i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r>
              <a:rPr lang="it-IT" sz="3600" b="1" i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Module</a:t>
            </a:r>
            <a:r>
              <a:rPr lang="it-IT" sz="3600" b="1" i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II – Data </a:t>
            </a:r>
            <a:r>
              <a:rPr lang="it-IT" sz="3600" b="1" i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Mining</a:t>
            </a:r>
            <a:endParaRPr lang="it-IT" sz="3600" b="1" i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2554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4608512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Update </a:t>
            </a:r>
            <a:r>
              <a:rPr lang="en-US" dirty="0" err="1" smtClean="0"/>
              <a:t>Ruleset</a:t>
            </a:r>
            <a:r>
              <a:rPr lang="en-US" dirty="0" smtClean="0"/>
              <a:t> = { R1:[Z = 0 </a:t>
            </a:r>
            <a:r>
              <a:rPr lang="en-US" dirty="0" smtClean="0">
                <a:sym typeface="Wingdings" pitchFamily="2" charset="2"/>
              </a:rPr>
              <a:t> U = 1, acc = 1</a:t>
            </a:r>
            <a:r>
              <a:rPr lang="en-US" dirty="0" smtClean="0"/>
              <a:t>] }</a:t>
            </a:r>
          </a:p>
          <a:p>
            <a:pPr lvl="1"/>
            <a:r>
              <a:rPr lang="en-US" dirty="0" smtClean="0"/>
              <a:t>Update Dataset = {1, 2, 4, 5, 7, 9, 10}</a:t>
            </a:r>
          </a:p>
          <a:p>
            <a:pPr lvl="2"/>
            <a:r>
              <a:rPr lang="en-US" dirty="0" smtClean="0"/>
              <a:t>X = 1: </a:t>
            </a:r>
            <a:r>
              <a:rPr lang="en-US" dirty="0" err="1" smtClean="0"/>
              <a:t>cov</a:t>
            </a:r>
            <a:r>
              <a:rPr lang="en-US" dirty="0" smtClean="0"/>
              <a:t> = 4, sat = 0, accuracy = 0</a:t>
            </a:r>
          </a:p>
          <a:p>
            <a:pPr lvl="2"/>
            <a:r>
              <a:rPr lang="en-US" dirty="0" smtClean="0"/>
              <a:t>X = 0: </a:t>
            </a:r>
            <a:r>
              <a:rPr lang="en-US" dirty="0" err="1" smtClean="0"/>
              <a:t>cov</a:t>
            </a:r>
            <a:r>
              <a:rPr lang="en-US" dirty="0" smtClean="0"/>
              <a:t> = 3, sat = 1, accuracy = 0.333</a:t>
            </a:r>
          </a:p>
          <a:p>
            <a:pPr lvl="2"/>
            <a:r>
              <a:rPr lang="en-US" dirty="0" smtClean="0"/>
              <a:t>Y = 1: </a:t>
            </a:r>
            <a:r>
              <a:rPr lang="en-US" dirty="0" err="1" smtClean="0"/>
              <a:t>cov</a:t>
            </a:r>
            <a:r>
              <a:rPr lang="en-US" dirty="0" smtClean="0"/>
              <a:t> = 3, sat = 1, accuracy = 0.333</a:t>
            </a:r>
          </a:p>
          <a:p>
            <a:pPr lvl="2"/>
            <a:r>
              <a:rPr lang="en-US" dirty="0" smtClean="0"/>
              <a:t>Y = 0: </a:t>
            </a:r>
            <a:r>
              <a:rPr lang="en-US" dirty="0" err="1" smtClean="0"/>
              <a:t>cov</a:t>
            </a:r>
            <a:r>
              <a:rPr lang="en-US" dirty="0" smtClean="0"/>
              <a:t> = 4, sat = 0, accuracy = 0</a:t>
            </a:r>
          </a:p>
          <a:p>
            <a:pPr lvl="2"/>
            <a:r>
              <a:rPr lang="en-US" dirty="0" smtClean="0"/>
              <a:t>Z = 1: </a:t>
            </a:r>
            <a:r>
              <a:rPr lang="en-US" dirty="0" err="1" smtClean="0"/>
              <a:t>cov</a:t>
            </a:r>
            <a:r>
              <a:rPr lang="en-US" dirty="0" smtClean="0"/>
              <a:t> = 3, sat = 1, accuracy = </a:t>
            </a:r>
            <a:r>
              <a:rPr lang="en-US" dirty="0" smtClean="0"/>
              <a:t>0.333</a:t>
            </a:r>
            <a:endParaRPr lang="en-US" dirty="0" smtClean="0"/>
          </a:p>
          <a:p>
            <a:pPr lvl="2"/>
            <a:r>
              <a:rPr lang="en-US" dirty="0" smtClean="0"/>
              <a:t>Z = 0: </a:t>
            </a:r>
            <a:r>
              <a:rPr lang="en-US" dirty="0" err="1" smtClean="0"/>
              <a:t>cov</a:t>
            </a:r>
            <a:r>
              <a:rPr lang="en-US" dirty="0" smtClean="0"/>
              <a:t> = 0, sat = 0, accuracy = </a:t>
            </a:r>
            <a:r>
              <a:rPr lang="en-US" dirty="0" err="1" smtClean="0"/>
              <a:t>NaN</a:t>
            </a:r>
            <a:endParaRPr lang="en-US" dirty="0" smtClean="0"/>
          </a:p>
          <a:p>
            <a:pPr lvl="1"/>
            <a:r>
              <a:rPr lang="en-US" dirty="0" smtClean="0"/>
              <a:t>No rule</a:t>
            </a:r>
            <a:r>
              <a:rPr lang="en-US" dirty="0" smtClean="0">
                <a:sym typeface="Wingdings" pitchFamily="2" charset="2"/>
              </a:rPr>
              <a:t> has accuracy &gt;= 0.8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The best rules are </a:t>
            </a:r>
            <a:r>
              <a:rPr lang="en-US" dirty="0" smtClean="0"/>
              <a:t>X = </a:t>
            </a:r>
            <a:r>
              <a:rPr lang="en-US" dirty="0" smtClean="0"/>
              <a:t>0 and </a:t>
            </a:r>
            <a:r>
              <a:rPr lang="en-US" dirty="0" smtClean="0"/>
              <a:t>Y = 1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Solution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4536504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Starting from X </a:t>
            </a:r>
            <a:r>
              <a:rPr lang="en-US" dirty="0" smtClean="0"/>
              <a:t>= </a:t>
            </a:r>
            <a:r>
              <a:rPr lang="en-US" dirty="0" smtClean="0"/>
              <a:t>0</a:t>
            </a:r>
          </a:p>
          <a:p>
            <a:pPr lvl="2"/>
            <a:r>
              <a:rPr lang="en-US" dirty="0" smtClean="0"/>
              <a:t>X = 0 </a:t>
            </a:r>
            <a:r>
              <a:rPr lang="en-US" dirty="0" smtClean="0"/>
              <a:t>AND Y </a:t>
            </a:r>
            <a:r>
              <a:rPr lang="en-US" dirty="0" smtClean="0"/>
              <a:t>= 1: </a:t>
            </a:r>
            <a:r>
              <a:rPr lang="en-US" dirty="0" err="1" smtClean="0"/>
              <a:t>cov</a:t>
            </a:r>
            <a:r>
              <a:rPr lang="en-US" dirty="0" smtClean="0"/>
              <a:t> = </a:t>
            </a:r>
            <a:r>
              <a:rPr lang="en-US" dirty="0" smtClean="0"/>
              <a:t>1, </a:t>
            </a:r>
            <a:r>
              <a:rPr lang="en-US" dirty="0" smtClean="0"/>
              <a:t>sat = 1, accuracy = </a:t>
            </a:r>
            <a:r>
              <a:rPr lang="en-US" dirty="0" smtClean="0"/>
              <a:t>1</a:t>
            </a:r>
            <a:endParaRPr lang="en-US" dirty="0" smtClean="0"/>
          </a:p>
          <a:p>
            <a:pPr lvl="2"/>
            <a:r>
              <a:rPr lang="en-US" dirty="0" smtClean="0"/>
              <a:t>X = 0 AND </a:t>
            </a:r>
            <a:r>
              <a:rPr lang="en-US" dirty="0" smtClean="0"/>
              <a:t>Y </a:t>
            </a:r>
            <a:r>
              <a:rPr lang="en-US" dirty="0" smtClean="0"/>
              <a:t>= 0: </a:t>
            </a:r>
            <a:r>
              <a:rPr lang="en-US" dirty="0" err="1" smtClean="0"/>
              <a:t>cov</a:t>
            </a:r>
            <a:r>
              <a:rPr lang="en-US" dirty="0" smtClean="0"/>
              <a:t> = </a:t>
            </a:r>
            <a:r>
              <a:rPr lang="en-US" dirty="0" smtClean="0"/>
              <a:t>2, </a:t>
            </a:r>
            <a:r>
              <a:rPr lang="en-US" dirty="0" smtClean="0"/>
              <a:t>sat = 0, accuracy = 0</a:t>
            </a:r>
          </a:p>
          <a:p>
            <a:pPr lvl="2"/>
            <a:r>
              <a:rPr lang="en-US" dirty="0" smtClean="0"/>
              <a:t>X = 0 AND </a:t>
            </a:r>
            <a:r>
              <a:rPr lang="en-US" dirty="0" smtClean="0"/>
              <a:t>Z </a:t>
            </a:r>
            <a:r>
              <a:rPr lang="en-US" dirty="0" smtClean="0"/>
              <a:t>= 1: </a:t>
            </a:r>
            <a:r>
              <a:rPr lang="en-US" dirty="0" err="1" smtClean="0"/>
              <a:t>cov</a:t>
            </a:r>
            <a:r>
              <a:rPr lang="en-US" dirty="0" smtClean="0"/>
              <a:t> = </a:t>
            </a:r>
            <a:r>
              <a:rPr lang="en-US" dirty="0" smtClean="0"/>
              <a:t>2, </a:t>
            </a:r>
            <a:r>
              <a:rPr lang="en-US" dirty="0" smtClean="0"/>
              <a:t>sat = </a:t>
            </a:r>
            <a:r>
              <a:rPr lang="en-US" dirty="0" smtClean="0"/>
              <a:t>0, </a:t>
            </a:r>
            <a:r>
              <a:rPr lang="en-US" dirty="0" smtClean="0"/>
              <a:t>accuracy = </a:t>
            </a:r>
            <a:r>
              <a:rPr lang="en-US" dirty="0" smtClean="0"/>
              <a:t>0</a:t>
            </a:r>
            <a:endParaRPr lang="en-US" dirty="0" smtClean="0"/>
          </a:p>
          <a:p>
            <a:pPr lvl="2"/>
            <a:r>
              <a:rPr lang="en-US" dirty="0" smtClean="0"/>
              <a:t>X = 0 AND </a:t>
            </a:r>
            <a:r>
              <a:rPr lang="en-US" dirty="0" smtClean="0"/>
              <a:t>Z </a:t>
            </a:r>
            <a:r>
              <a:rPr lang="en-US" dirty="0" smtClean="0"/>
              <a:t>= 0: </a:t>
            </a:r>
            <a:r>
              <a:rPr lang="en-US" dirty="0" err="1" smtClean="0"/>
              <a:t>cov</a:t>
            </a:r>
            <a:r>
              <a:rPr lang="en-US" dirty="0" smtClean="0"/>
              <a:t> = 0, sat = 0, accuracy = </a:t>
            </a:r>
            <a:r>
              <a:rPr lang="en-US" dirty="0" err="1" smtClean="0"/>
              <a:t>NaN</a:t>
            </a:r>
            <a:endParaRPr lang="en-US" dirty="0" smtClean="0"/>
          </a:p>
          <a:p>
            <a:pPr lvl="1"/>
            <a:r>
              <a:rPr lang="en-US" dirty="0" smtClean="0"/>
              <a:t>The rule X = 0 AND Y = 1 </a:t>
            </a:r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smtClean="0">
                <a:sym typeface="Wingdings" pitchFamily="2" charset="2"/>
              </a:rPr>
              <a:t>U = 1 has accuracy 1.0 &gt;= </a:t>
            </a:r>
            <a:r>
              <a:rPr lang="en-US" dirty="0" smtClean="0">
                <a:sym typeface="Wingdings" pitchFamily="2" charset="2"/>
              </a:rPr>
              <a:t>0.8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Y </a:t>
            </a:r>
            <a:r>
              <a:rPr lang="en-US" dirty="0" smtClean="0"/>
              <a:t>= </a:t>
            </a:r>
            <a:r>
              <a:rPr lang="en-US" dirty="0" smtClean="0"/>
              <a:t>1 has been just used</a:t>
            </a:r>
          </a:p>
          <a:p>
            <a:pPr lvl="1"/>
            <a:r>
              <a:rPr lang="en-US" dirty="0" smtClean="0"/>
              <a:t>There are no more </a:t>
            </a:r>
            <a:r>
              <a:rPr lang="en-US" dirty="0" err="1" smtClean="0"/>
              <a:t>tuples</a:t>
            </a:r>
            <a:r>
              <a:rPr lang="en-US" dirty="0" smtClean="0"/>
              <a:t> with U = 1</a:t>
            </a:r>
          </a:p>
          <a:p>
            <a:r>
              <a:rPr lang="en-US" dirty="0" smtClean="0"/>
              <a:t>The algorithm stops</a:t>
            </a:r>
            <a:endParaRPr lang="en-US" dirty="0" smtClean="0"/>
          </a:p>
          <a:p>
            <a:pPr lvl="2"/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4608512"/>
          </a:xfrm>
        </p:spPr>
        <p:txBody>
          <a:bodyPr>
            <a:normAutofit/>
          </a:bodyPr>
          <a:lstStyle/>
          <a:p>
            <a:r>
              <a:rPr lang="en-US" dirty="0" smtClean="0"/>
              <a:t>The classifier is:</a:t>
            </a:r>
          </a:p>
          <a:p>
            <a:pPr lvl="1"/>
            <a:r>
              <a:rPr lang="en-US" dirty="0" smtClean="0"/>
              <a:t>R1</a:t>
            </a:r>
            <a:r>
              <a:rPr lang="en-US" dirty="0" smtClean="0"/>
              <a:t>:	[Z = 0	</a:t>
            </a:r>
            <a:r>
              <a:rPr lang="en-US" dirty="0" smtClean="0">
                <a:sym typeface="Wingdings" pitchFamily="2" charset="2"/>
              </a:rPr>
              <a:t> U = 1, acc = 1</a:t>
            </a:r>
            <a:r>
              <a:rPr lang="en-US" dirty="0" smtClean="0"/>
              <a:t>] </a:t>
            </a:r>
            <a:endParaRPr lang="en-US" dirty="0" smtClean="0"/>
          </a:p>
          <a:p>
            <a:pPr lvl="1"/>
            <a:r>
              <a:rPr lang="en-US" dirty="0" smtClean="0"/>
              <a:t>R2:	[</a:t>
            </a:r>
            <a:r>
              <a:rPr lang="en-US" dirty="0" smtClean="0"/>
              <a:t>X = 0 AND Y = 1 </a:t>
            </a:r>
            <a:r>
              <a:rPr lang="en-US" dirty="0" smtClean="0">
                <a:sym typeface="Wingdings" pitchFamily="2" charset="2"/>
              </a:rPr>
              <a:t> U = </a:t>
            </a:r>
            <a:r>
              <a:rPr lang="en-US" dirty="0" smtClean="0">
                <a:sym typeface="Wingdings" pitchFamily="2" charset="2"/>
              </a:rPr>
              <a:t>1, acc = 1</a:t>
            </a:r>
            <a:r>
              <a:rPr lang="en-US" dirty="0" smtClean="0"/>
              <a:t>]</a:t>
            </a:r>
            <a:endParaRPr lang="en-US" dirty="0" smtClean="0"/>
          </a:p>
          <a:p>
            <a:pPr lvl="1"/>
            <a:r>
              <a:rPr lang="en-US" dirty="0" smtClean="0"/>
              <a:t>Default:	[	</a:t>
            </a:r>
            <a:r>
              <a:rPr lang="en-US" dirty="0" smtClean="0">
                <a:sym typeface="Wingdings" pitchFamily="2" charset="2"/>
              </a:rPr>
              <a:t> U = 0, acc = 6/7 = 0.857]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The </a:t>
            </a:r>
            <a:r>
              <a:rPr lang="en-US" dirty="0" err="1" smtClean="0">
                <a:sym typeface="Wingdings" pitchFamily="2" charset="2"/>
              </a:rPr>
              <a:t>tuple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/>
              <a:t>[X=1, Y=0, Z=1] is classified as U = </a:t>
            </a:r>
            <a:r>
              <a:rPr lang="en-US" dirty="0" smtClean="0"/>
              <a:t>0</a:t>
            </a:r>
          </a:p>
          <a:p>
            <a:endParaRPr lang="en-US" dirty="0" smtClean="0"/>
          </a:p>
          <a:p>
            <a:r>
              <a:rPr lang="en-US" dirty="0" smtClean="0"/>
              <a:t>Note: rules must be applied according to the order of the classifier’s </a:t>
            </a:r>
            <a:r>
              <a:rPr lang="en-US" dirty="0" err="1" smtClean="0"/>
              <a:t>ruleset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CRISP-DM </a:t>
            </a:r>
            <a:r>
              <a:rPr lang="it-IT" dirty="0" err="1" smtClean="0"/>
              <a:t>Methodology</a:t>
            </a:r>
            <a:endParaRPr lang="it-IT" dirty="0"/>
          </a:p>
        </p:txBody>
      </p:sp>
      <p:pic>
        <p:nvPicPr>
          <p:cNvPr id="4" name="Picture 8" descr="http://upload.wikimedia.org/wikipedia/commons/b/b9/CRISP-DM_Process_Diagra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918197"/>
            <a:ext cx="4380216" cy="4391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Data set</a:t>
            </a: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043608" y="1772818"/>
          <a:ext cx="7272808" cy="4536499"/>
        </p:xfrm>
        <a:graphic>
          <a:graphicData uri="http://schemas.openxmlformats.org/drawingml/2006/table">
            <a:tbl>
              <a:tblPr/>
              <a:tblGrid>
                <a:gridCol w="1368152"/>
                <a:gridCol w="1440160"/>
                <a:gridCol w="1584176"/>
                <a:gridCol w="1368152"/>
                <a:gridCol w="1512168"/>
              </a:tblGrid>
              <a:tr h="412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b="1" i="1" dirty="0" err="1" smtClean="0">
                          <a:latin typeface="Times New Roman"/>
                          <a:ea typeface="Times New Roman"/>
                        </a:rPr>
                        <a:t>id</a:t>
                      </a:r>
                      <a:endParaRPr lang="it-IT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b="1" i="1" dirty="0">
                          <a:latin typeface="Times New Roman"/>
                          <a:ea typeface="Times New Roman"/>
                        </a:rPr>
                        <a:t>x</a:t>
                      </a:r>
                      <a:endParaRPr lang="it-IT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b="1" i="1" dirty="0">
                          <a:latin typeface="Times New Roman"/>
                          <a:ea typeface="Times New Roman"/>
                        </a:rPr>
                        <a:t>y</a:t>
                      </a:r>
                      <a:endParaRPr lang="it-IT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b="1" i="1" dirty="0">
                          <a:latin typeface="Times New Roman"/>
                          <a:ea typeface="Times New Roman"/>
                        </a:rPr>
                        <a:t>z</a:t>
                      </a:r>
                      <a:endParaRPr lang="it-IT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b="1" i="1" dirty="0">
                          <a:latin typeface="Times New Roman"/>
                          <a:ea typeface="Times New Roman"/>
                        </a:rPr>
                        <a:t>U</a:t>
                      </a:r>
                      <a:endParaRPr lang="it-IT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412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latin typeface="Times New Roman"/>
                          <a:ea typeface="Times New Roman"/>
                        </a:rPr>
                        <a:t>0</a:t>
                      </a:r>
                      <a:endParaRPr lang="it-IT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latin typeface="Times New Roman"/>
                          <a:ea typeface="Times New Roman"/>
                        </a:rPr>
                        <a:t>1</a:t>
                      </a:r>
                      <a:endParaRPr lang="it-IT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latin typeface="Times New Roman"/>
                          <a:ea typeface="Times New Roman"/>
                        </a:rPr>
                        <a:t>0</a:t>
                      </a:r>
                      <a:endParaRPr lang="it-IT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latin typeface="Times New Roman"/>
                          <a:ea typeface="Times New Roman"/>
                        </a:rPr>
                        <a:t>10</a:t>
                      </a:r>
                      <a:endParaRPr lang="it-IT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latin typeface="Times New Roman"/>
                          <a:ea typeface="Times New Roman"/>
                        </a:rPr>
                        <a:t>0</a:t>
                      </a:r>
                      <a:endParaRPr lang="it-IT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Exercise</a:t>
            </a:r>
            <a:r>
              <a:rPr lang="it-IT" dirty="0" smtClean="0"/>
              <a:t> 1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all attributes are numeric</a:t>
            </a:r>
          </a:p>
          <a:p>
            <a:pPr lvl="1"/>
            <a:r>
              <a:rPr lang="en-US" dirty="0" smtClean="0"/>
              <a:t>Ignore “id”</a:t>
            </a:r>
          </a:p>
          <a:p>
            <a:endParaRPr lang="en-US" dirty="0" smtClean="0"/>
          </a:p>
          <a:p>
            <a:r>
              <a:rPr lang="en-US" dirty="0" smtClean="0"/>
              <a:t>Assume </a:t>
            </a:r>
            <a:r>
              <a:rPr lang="en-US" i="1" dirty="0" smtClean="0"/>
              <a:t>U </a:t>
            </a:r>
            <a:r>
              <a:rPr lang="en-US" dirty="0" smtClean="0"/>
              <a:t>is the class attribute</a:t>
            </a:r>
          </a:p>
          <a:p>
            <a:endParaRPr lang="en-US" dirty="0" smtClean="0"/>
          </a:p>
          <a:p>
            <a:r>
              <a:rPr lang="en-US" dirty="0" smtClean="0"/>
              <a:t>Classify instance [x = 2, y = 1, z = 2] with a KNN classifier with:</a:t>
            </a:r>
          </a:p>
          <a:p>
            <a:pPr lvl="1"/>
            <a:r>
              <a:rPr lang="en-US" dirty="0" smtClean="0"/>
              <a:t>Euclidean distance</a:t>
            </a:r>
          </a:p>
          <a:p>
            <a:pPr lvl="1"/>
            <a:r>
              <a:rPr lang="en-US" dirty="0" smtClean="0"/>
              <a:t>K =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Note: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err="1" smtClean="0"/>
              <a:t>Then…</a:t>
            </a:r>
            <a:endParaRPr lang="it-IT" dirty="0"/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/>
        </p:nvGraphicFramePr>
        <p:xfrm>
          <a:off x="1550988" y="3068638"/>
          <a:ext cx="4913312" cy="865187"/>
        </p:xfrm>
        <a:graphic>
          <a:graphicData uri="http://schemas.openxmlformats.org/presentationml/2006/ole">
            <p:oleObj spid="_x0000_s116738" name="Equazione" r:id="rId3" imgW="2311200" imgH="4060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Solution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4536504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Closest </a:t>
            </a:r>
            <a:r>
              <a:rPr lang="en-US" dirty="0" err="1" smtClean="0"/>
              <a:t>tuples</a:t>
            </a:r>
            <a:r>
              <a:rPr lang="en-US" dirty="0" smtClean="0"/>
              <a:t> are {3, 5, 6} whose classes are (resp.) {1, 0 ,1} ==&gt; 3NN – Prediction: U = 1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2915816" y="1988840"/>
          <a:ext cx="2952328" cy="3024340"/>
        </p:xfrm>
        <a:graphic>
          <a:graphicData uri="http://schemas.openxmlformats.org/drawingml/2006/table">
            <a:tbl>
              <a:tblPr/>
              <a:tblGrid>
                <a:gridCol w="1362613"/>
                <a:gridCol w="1589715"/>
              </a:tblGrid>
              <a:tr h="28738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 err="1">
                          <a:solidFill>
                            <a:srgbClr val="FFFFFF"/>
                          </a:solidFill>
                          <a:latin typeface="Calibri"/>
                        </a:rPr>
                        <a:t>id</a:t>
                      </a:r>
                      <a:endParaRPr lang="it-IT" sz="16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 err="1" smtClean="0">
                          <a:solidFill>
                            <a:srgbClr val="FFFFFF"/>
                          </a:solidFill>
                          <a:latin typeface="Calibri"/>
                        </a:rPr>
                        <a:t>Euclidean</a:t>
                      </a:r>
                      <a:r>
                        <a:rPr lang="it-IT" sz="16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it-IT" sz="1600" b="1" i="0" u="none" strike="noStrike" dirty="0" err="1" smtClean="0">
                          <a:solidFill>
                            <a:srgbClr val="FFFFFF"/>
                          </a:solidFill>
                          <a:latin typeface="Calibri"/>
                        </a:rPr>
                        <a:t>distance</a:t>
                      </a:r>
                      <a:endParaRPr lang="it-IT" sz="16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73696"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2,4494897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73696"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1,7320508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696"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73696"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1,4142136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696"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73696"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696"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1,4142136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73696"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1,4142136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696"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1,7320508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73696"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1,4142136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2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all attributes are nominal</a:t>
            </a:r>
          </a:p>
          <a:p>
            <a:endParaRPr lang="en-US" dirty="0" smtClean="0"/>
          </a:p>
          <a:p>
            <a:r>
              <a:rPr lang="en-US" dirty="0" smtClean="0"/>
              <a:t>Assume </a:t>
            </a:r>
            <a:r>
              <a:rPr lang="en-US" i="1" dirty="0" smtClean="0"/>
              <a:t>U </a:t>
            </a:r>
            <a:r>
              <a:rPr lang="en-US" dirty="0" smtClean="0"/>
              <a:t>is the class attribute</a:t>
            </a:r>
          </a:p>
          <a:p>
            <a:endParaRPr lang="en-US" dirty="0" smtClean="0"/>
          </a:p>
          <a:p>
            <a:r>
              <a:rPr lang="en-US" dirty="0" smtClean="0"/>
              <a:t>Build a Sequential Covering Classifier with accuracy &gt;= 0.8</a:t>
            </a:r>
          </a:p>
          <a:p>
            <a:endParaRPr lang="en-US" dirty="0" smtClean="0"/>
          </a:p>
          <a:p>
            <a:r>
              <a:rPr lang="en-US" dirty="0" smtClean="0"/>
              <a:t>Classify the </a:t>
            </a:r>
            <a:r>
              <a:rPr lang="en-US" dirty="0" err="1" smtClean="0"/>
              <a:t>tuple</a:t>
            </a:r>
            <a:r>
              <a:rPr lang="en-US" dirty="0" smtClean="0"/>
              <a:t> [x=1, y=0, z=1]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Note: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err="1" smtClean="0"/>
              <a:t>Then…</a:t>
            </a:r>
            <a:endParaRPr lang="it-IT" dirty="0"/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/>
        </p:nvGraphicFramePr>
        <p:xfrm>
          <a:off x="2483768" y="3212976"/>
          <a:ext cx="2308225" cy="698500"/>
        </p:xfrm>
        <a:graphic>
          <a:graphicData uri="http://schemas.openxmlformats.org/presentationml/2006/ole">
            <p:oleObj spid="_x0000_s141314" name="Equazione" r:id="rId3" imgW="138420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4608512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Ruleset</a:t>
            </a:r>
            <a:r>
              <a:rPr lang="en-US" dirty="0" smtClean="0"/>
              <a:t> = {}</a:t>
            </a:r>
          </a:p>
          <a:p>
            <a:r>
              <a:rPr lang="en-US" dirty="0" smtClean="0"/>
              <a:t>Dataset = {1, 2, 3, 4, 5, 6, 7, 8, 9, 10}</a:t>
            </a:r>
          </a:p>
          <a:p>
            <a:r>
              <a:rPr lang="en-US" dirty="0" smtClean="0"/>
              <a:t>Choose the rare class: U = 1</a:t>
            </a:r>
          </a:p>
          <a:p>
            <a:r>
              <a:rPr lang="en-US" dirty="0" smtClean="0"/>
              <a:t>Build first rule</a:t>
            </a:r>
          </a:p>
          <a:p>
            <a:pPr lvl="1"/>
            <a:r>
              <a:rPr lang="en-US" dirty="0" smtClean="0"/>
              <a:t>R1 = {}</a:t>
            </a:r>
          </a:p>
          <a:p>
            <a:pPr lvl="2"/>
            <a:r>
              <a:rPr lang="en-US" dirty="0" smtClean="0"/>
              <a:t>X = 1: </a:t>
            </a:r>
            <a:r>
              <a:rPr lang="en-US" dirty="0" err="1" smtClean="0"/>
              <a:t>cov</a:t>
            </a:r>
            <a:r>
              <a:rPr lang="en-US" dirty="0" smtClean="0"/>
              <a:t> = 6, sat = 2, accuracy = 0.333</a:t>
            </a:r>
          </a:p>
          <a:p>
            <a:pPr lvl="2"/>
            <a:r>
              <a:rPr lang="en-US" dirty="0" smtClean="0"/>
              <a:t>X = 0: </a:t>
            </a:r>
            <a:r>
              <a:rPr lang="en-US" dirty="0" err="1" smtClean="0"/>
              <a:t>cov</a:t>
            </a:r>
            <a:r>
              <a:rPr lang="en-US" dirty="0" smtClean="0"/>
              <a:t> = 4, sat = 2, accuracy = 0.5</a:t>
            </a:r>
          </a:p>
          <a:p>
            <a:pPr lvl="2"/>
            <a:r>
              <a:rPr lang="en-US" dirty="0" smtClean="0"/>
              <a:t>Y = 1: </a:t>
            </a:r>
            <a:r>
              <a:rPr lang="en-US" dirty="0" err="1" smtClean="0"/>
              <a:t>cov</a:t>
            </a:r>
            <a:r>
              <a:rPr lang="en-US" dirty="0" smtClean="0"/>
              <a:t> = 5, sat = 3, accuracy = 0.6</a:t>
            </a:r>
          </a:p>
          <a:p>
            <a:pPr lvl="2"/>
            <a:r>
              <a:rPr lang="en-US" dirty="0" smtClean="0"/>
              <a:t>Y = 0: </a:t>
            </a:r>
            <a:r>
              <a:rPr lang="en-US" dirty="0" err="1" smtClean="0"/>
              <a:t>cov</a:t>
            </a:r>
            <a:r>
              <a:rPr lang="en-US" dirty="0" smtClean="0"/>
              <a:t> = 5, sat = 1, accuracy = 0.2</a:t>
            </a:r>
          </a:p>
          <a:p>
            <a:pPr lvl="2"/>
            <a:r>
              <a:rPr lang="en-US" dirty="0" smtClean="0"/>
              <a:t>Z = 1: </a:t>
            </a:r>
            <a:r>
              <a:rPr lang="en-US" dirty="0" err="1" smtClean="0"/>
              <a:t>cov</a:t>
            </a:r>
            <a:r>
              <a:rPr lang="en-US" dirty="0" smtClean="0"/>
              <a:t> = 7, sat = 1, accuracy = 0.143</a:t>
            </a:r>
          </a:p>
          <a:p>
            <a:pPr lvl="2"/>
            <a:r>
              <a:rPr lang="en-US" b="1" dirty="0" smtClean="0"/>
              <a:t>Z = 0: </a:t>
            </a:r>
            <a:r>
              <a:rPr lang="en-US" b="1" dirty="0" err="1" smtClean="0"/>
              <a:t>cov</a:t>
            </a:r>
            <a:r>
              <a:rPr lang="en-US" b="1" dirty="0" smtClean="0"/>
              <a:t> = 3, sat = 3, accuracy = 1</a:t>
            </a:r>
          </a:p>
          <a:p>
            <a:pPr lvl="1"/>
            <a:r>
              <a:rPr lang="en-US" dirty="0" smtClean="0"/>
              <a:t>The rule Z = 0 </a:t>
            </a:r>
            <a:r>
              <a:rPr lang="en-US" dirty="0" smtClean="0">
                <a:sym typeface="Wingdings" pitchFamily="2" charset="2"/>
              </a:rPr>
              <a:t> U = 1 has accuracy 1.0 &gt;= 0.8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Univers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9692</TotalTime>
  <Words>635</Words>
  <Application>Microsoft Office PowerPoint</Application>
  <PresentationFormat>Presentazione su schermo (4:3)</PresentationFormat>
  <Paragraphs>174</Paragraphs>
  <Slides>12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4" baseType="lpstr">
      <vt:lpstr>Austin</vt:lpstr>
      <vt:lpstr>Equazione</vt:lpstr>
      <vt:lpstr>Exercises – RL &amp; IBC</vt:lpstr>
      <vt:lpstr>CRISP-DM Methodology</vt:lpstr>
      <vt:lpstr>Data set</vt:lpstr>
      <vt:lpstr>Exercise 1</vt:lpstr>
      <vt:lpstr>Solution</vt:lpstr>
      <vt:lpstr>Solution</vt:lpstr>
      <vt:lpstr>Exercise 2</vt:lpstr>
      <vt:lpstr>Solution</vt:lpstr>
      <vt:lpstr>Solution</vt:lpstr>
      <vt:lpstr>Solution</vt:lpstr>
      <vt:lpstr>Solution</vt:lpstr>
      <vt:lpstr>Solution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Data Mining</dc:title>
  <dc:creator>Veronica</dc:creator>
  <cp:lastModifiedBy>ritacco</cp:lastModifiedBy>
  <cp:revision>627</cp:revision>
  <dcterms:created xsi:type="dcterms:W3CDTF">2012-04-14T09:15:42Z</dcterms:created>
  <dcterms:modified xsi:type="dcterms:W3CDTF">2015-05-18T09:28:59Z</dcterms:modified>
</cp:coreProperties>
</file>