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1" r:id="rId3"/>
    <p:sldId id="282" r:id="rId4"/>
    <p:sldId id="283" r:id="rId5"/>
    <p:sldId id="284" r:id="rId6"/>
    <p:sldId id="285" r:id="rId7"/>
    <p:sldId id="258" r:id="rId8"/>
    <p:sldId id="265" r:id="rId9"/>
    <p:sldId id="286" r:id="rId10"/>
    <p:sldId id="263" r:id="rId11"/>
    <p:sldId id="264" r:id="rId12"/>
    <p:sldId id="289" r:id="rId13"/>
    <p:sldId id="287" r:id="rId14"/>
    <p:sldId id="260" r:id="rId15"/>
    <p:sldId id="270" r:id="rId16"/>
    <p:sldId id="261" r:id="rId17"/>
    <p:sldId id="267" r:id="rId18"/>
    <p:sldId id="268" r:id="rId19"/>
    <p:sldId id="269" r:id="rId20"/>
    <p:sldId id="288" r:id="rId21"/>
    <p:sldId id="266" r:id="rId22"/>
    <p:sldId id="290" r:id="rId23"/>
    <p:sldId id="257" r:id="rId24"/>
    <p:sldId id="271" r:id="rId25"/>
    <p:sldId id="262" r:id="rId26"/>
    <p:sldId id="273" r:id="rId27"/>
    <p:sldId id="272" r:id="rId28"/>
    <p:sldId id="274" r:id="rId29"/>
    <p:sldId id="275" r:id="rId30"/>
    <p:sldId id="279" r:id="rId31"/>
    <p:sldId id="280" r:id="rId32"/>
    <p:sldId id="278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52" autoAdjust="0"/>
  </p:normalViewPr>
  <p:slideViewPr>
    <p:cSldViewPr>
      <p:cViewPr varScale="1">
        <p:scale>
          <a:sx n="63" d="100"/>
          <a:sy n="63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7DDAC-2308-4413-8616-39DDE9450C1D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AB27A-1584-4FF5-BF51-CF110F8AD5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5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87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793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1D4716-82E4-40D3-888D-B9D994E0D8B6}" type="slidenum">
              <a:rPr lang="en-US" u="none" smtClean="0">
                <a:latin typeface="Times New Roman" pitchFamily="18" charset="0"/>
              </a:rPr>
              <a:pPr/>
              <a:t>2</a:t>
            </a:fld>
            <a:endParaRPr lang="en-US" u="none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66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618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651C8-8DE4-47D4-B443-C3E2C29FE8E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/>
              <a:t>animazione.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01696E0-46CC-4968-8C4F-301321106B52}" type="slidenum">
              <a:rPr lang="en-US" u="none" smtClean="0">
                <a:latin typeface="Times New Roman" pitchFamily="18" charset="0"/>
              </a:rPr>
              <a:pPr/>
              <a:t>3</a:t>
            </a:fld>
            <a:endParaRPr lang="en-US" u="none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5474C-6495-48F1-9E5B-A8443BD4EED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86864E0-2F79-40F7-A82A-55B96634E4A3}" type="slidenum">
              <a:rPr lang="en-US" u="none" smtClean="0">
                <a:latin typeface="Times New Roman" pitchFamily="18" charset="0"/>
              </a:rPr>
              <a:pPr/>
              <a:t>4</a:t>
            </a:fld>
            <a:endParaRPr lang="en-US" u="none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280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486B6FD-5FBE-460E-B3BF-3B738E287CBB}" type="slidenum">
              <a:rPr lang="en-US" u="none" smtClean="0">
                <a:latin typeface="Times New Roman" pitchFamily="18" charset="0"/>
              </a:rPr>
              <a:pPr/>
              <a:t>5</a:t>
            </a:fld>
            <a:endParaRPr lang="en-US" u="non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  <p:sp>
        <p:nvSpPr>
          <p:cNvPr id="1290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02756" indent="-270291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081164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513629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1946095" indent="-216233" defTabSz="914485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0B444F26-C878-445E-89C3-A982A2E202CB}" type="slidenum">
              <a:rPr lang="en-US" u="none" smtClean="0">
                <a:latin typeface="Times New Roman" pitchFamily="18" charset="0"/>
              </a:rPr>
              <a:pPr/>
              <a:t>6</a:t>
            </a:fld>
            <a:endParaRPr lang="en-US" u="non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AB27A-1584-4FF5-BF51-CF110F8AD5BF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C169679E-8DEA-48C8-AB92-97EDD2035CF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0F16BA-E95A-4886-A92A-690B3FAE144E}" type="datetimeFigureOut">
              <a:rPr lang="it-IT" smtClean="0"/>
              <a:pPr/>
              <a:t>27/04/2011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616F43-1996-4689-98DF-C4A4AFD565B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derlab.net/projects/WPA-tabl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Layer</a:t>
            </a:r>
            <a:r>
              <a:rPr lang="it-IT" dirty="0" smtClean="0"/>
              <a:t> 2 Security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Reti e Sicurezza Informatica - 2011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WEP </a:t>
            </a:r>
            <a:r>
              <a:rPr lang="it-IT" dirty="0" err="1" smtClean="0"/>
              <a:t>Authentication</a:t>
            </a:r>
            <a:r>
              <a:rPr lang="it-IT" dirty="0" smtClean="0"/>
              <a:t> (open)</a:t>
            </a:r>
            <a:endParaRPr lang="it-IT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10436"/>
            <a:ext cx="7745423" cy="369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WEP </a:t>
            </a:r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key</a:t>
            </a:r>
            <a:r>
              <a:rPr lang="it-IT" dirty="0" smtClean="0"/>
              <a:t> </a:t>
            </a:r>
            <a:r>
              <a:rPr lang="it-IT" dirty="0" err="1" smtClean="0"/>
              <a:t>authentication</a:t>
            </a:r>
            <a:endParaRPr lang="it-IT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379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IV </a:t>
            </a:r>
            <a:r>
              <a:rPr lang="it-IT" dirty="0" err="1" smtClean="0"/>
              <a:t>space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24 bit = 16M</a:t>
            </a:r>
          </a:p>
          <a:p>
            <a:r>
              <a:rPr lang="it-IT" dirty="0" err="1" smtClean="0"/>
              <a:t>Any</a:t>
            </a:r>
            <a:r>
              <a:rPr lang="it-IT" dirty="0" smtClean="0"/>
              <a:t> IV can be </a:t>
            </a:r>
            <a:r>
              <a:rPr lang="it-IT" dirty="0" err="1" smtClean="0"/>
              <a:t>reused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time</a:t>
            </a:r>
          </a:p>
          <a:p>
            <a:pPr lvl="1"/>
            <a:r>
              <a:rPr lang="it-IT" dirty="0" err="1" smtClean="0"/>
              <a:t>Allows</a:t>
            </a:r>
            <a:r>
              <a:rPr lang="it-IT" dirty="0" smtClean="0"/>
              <a:t> replay </a:t>
            </a:r>
            <a:r>
              <a:rPr lang="it-IT" dirty="0" err="1" smtClean="0"/>
              <a:t>attacks</a:t>
            </a:r>
            <a:endParaRPr lang="it-IT" dirty="0" smtClean="0"/>
          </a:p>
          <a:p>
            <a:r>
              <a:rPr lang="it-IT" dirty="0" smtClean="0"/>
              <a:t>Can </a:t>
            </a:r>
            <a:r>
              <a:rPr lang="it-IT" dirty="0" err="1" smtClean="0"/>
              <a:t>decode</a:t>
            </a:r>
            <a:r>
              <a:rPr lang="it-IT" dirty="0" smtClean="0"/>
              <a:t> RC4 </a:t>
            </a:r>
            <a:r>
              <a:rPr lang="it-IT" dirty="0" err="1" smtClean="0"/>
              <a:t>sequence</a:t>
            </a:r>
            <a:r>
              <a:rPr lang="it-IT" dirty="0" smtClean="0"/>
              <a:t>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of the </a:t>
            </a:r>
            <a:r>
              <a:rPr lang="it-IT" dirty="0" err="1" smtClean="0"/>
              <a:t>key</a:t>
            </a:r>
            <a:endParaRPr lang="it-IT" dirty="0" smtClean="0"/>
          </a:p>
          <a:p>
            <a:r>
              <a:rPr lang="it-IT" dirty="0" smtClean="0"/>
              <a:t>Can </a:t>
            </a:r>
            <a:r>
              <a:rPr lang="it-IT" dirty="0" err="1" smtClean="0"/>
              <a:t>find</a:t>
            </a:r>
            <a:r>
              <a:rPr lang="it-IT" dirty="0" smtClean="0"/>
              <a:t> </a:t>
            </a:r>
            <a:r>
              <a:rPr lang="it-IT" dirty="0" err="1" smtClean="0"/>
              <a:t>packets</a:t>
            </a:r>
            <a:r>
              <a:rPr lang="it-IT" dirty="0" smtClean="0"/>
              <a:t> with </a:t>
            </a:r>
            <a:r>
              <a:rPr lang="it-IT" dirty="0" err="1" smtClean="0"/>
              <a:t>same</a:t>
            </a:r>
            <a:r>
              <a:rPr lang="it-IT" dirty="0" smtClean="0"/>
              <a:t> ICV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WEP </a:t>
            </a:r>
            <a:r>
              <a:rPr lang="it-IT" dirty="0" err="1" smtClean="0"/>
              <a:t>weaknesses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00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WPA: TKIP </a:t>
            </a:r>
            <a:r>
              <a:rPr lang="it-IT" dirty="0" err="1" smtClean="0"/>
              <a:t>encryption</a:t>
            </a:r>
            <a:r>
              <a:rPr lang="it-IT" dirty="0" smtClean="0"/>
              <a:t> </a:t>
            </a:r>
            <a:r>
              <a:rPr lang="it-IT" dirty="0" err="1" smtClean="0"/>
              <a:t>scheme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18947" r="9684" b="12140"/>
          <a:stretch/>
        </p:blipFill>
        <p:spPr bwMode="auto">
          <a:xfrm>
            <a:off x="457200" y="1564622"/>
            <a:ext cx="8229600" cy="435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88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chiave condivisa</a:t>
            </a:r>
          </a:p>
          <a:p>
            <a:pPr lvl="1">
              <a:buNone/>
            </a:pPr>
            <a:r>
              <a:rPr lang="it-IT" dirty="0" smtClean="0"/>
              <a:t>TKIP: sempre RC4 ma IV più lunghi, progressivi e non riusabili. Inoltre è stato aggiunto il MIC (</a:t>
            </a:r>
            <a:r>
              <a:rPr lang="it-IT" dirty="0" err="1" smtClean="0"/>
              <a:t>Message</a:t>
            </a:r>
            <a:r>
              <a:rPr lang="it-IT" dirty="0" smtClean="0"/>
              <a:t> </a:t>
            </a:r>
            <a:r>
              <a:rPr lang="it-IT" dirty="0" err="1" smtClean="0"/>
              <a:t>integrity</a:t>
            </a:r>
            <a:r>
              <a:rPr lang="it-IT" dirty="0" smtClean="0"/>
              <a:t> </a:t>
            </a:r>
            <a:r>
              <a:rPr lang="it-IT" dirty="0" err="1" smtClean="0"/>
              <a:t>check</a:t>
            </a:r>
            <a:r>
              <a:rPr lang="it-IT" dirty="0" smtClean="0"/>
              <a:t>)</a:t>
            </a:r>
          </a:p>
          <a:p>
            <a:r>
              <a:rPr lang="it-IT" dirty="0" smtClean="0"/>
              <a:t>WPA2 -&gt; AES e </a:t>
            </a:r>
            <a:r>
              <a:rPr lang="it-IT" dirty="0" err="1" smtClean="0"/>
              <a:t>Cipher</a:t>
            </a:r>
            <a:r>
              <a:rPr lang="it-IT" dirty="0" smtClean="0"/>
              <a:t> suite</a:t>
            </a:r>
          </a:p>
          <a:p>
            <a:pPr lvl="1"/>
            <a:r>
              <a:rPr lang="it-IT" dirty="0" smtClean="0"/>
              <a:t>Fase di autenticazione in cui vengono scambiate PTK e GTK</a:t>
            </a:r>
          </a:p>
          <a:p>
            <a:r>
              <a:rPr lang="it-IT" dirty="0" smtClean="0"/>
              <a:t>La conoscenza della master </a:t>
            </a:r>
            <a:r>
              <a:rPr lang="it-IT" dirty="0" err="1" smtClean="0"/>
              <a:t>key</a:t>
            </a:r>
            <a:r>
              <a:rPr lang="it-IT" dirty="0" smtClean="0"/>
              <a:t> non implica la possibilità di osservare il traffico altrui</a:t>
            </a:r>
          </a:p>
          <a:p>
            <a:r>
              <a:rPr lang="it-IT" dirty="0" smtClean="0"/>
              <a:t>Possibilità di </a:t>
            </a:r>
            <a:r>
              <a:rPr lang="it-IT" dirty="0" err="1" smtClean="0"/>
              <a:t>Re-keying</a:t>
            </a:r>
            <a:r>
              <a:rPr lang="it-IT" dirty="0" smtClean="0"/>
              <a:t> periodico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WPA Personal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Key </a:t>
            </a:r>
            <a:r>
              <a:rPr lang="it-IT" dirty="0" err="1" smtClean="0"/>
              <a:t>hierarchy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23750" r="36719" b="15000"/>
          <a:stretch>
            <a:fillRect/>
          </a:stretch>
        </p:blipFill>
        <p:spPr bwMode="auto">
          <a:xfrm>
            <a:off x="857224" y="1643050"/>
            <a:ext cx="712047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Autenticazione via server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WPA </a:t>
            </a:r>
            <a:r>
              <a:rPr lang="it-IT" dirty="0" err="1" smtClean="0"/>
              <a:t>Enterprise</a:t>
            </a:r>
            <a:r>
              <a:rPr lang="it-IT" dirty="0" smtClean="0"/>
              <a:t>	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71678"/>
            <a:ext cx="5072098" cy="421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802.1x </a:t>
            </a:r>
            <a:r>
              <a:rPr lang="it-IT" dirty="0" err="1" smtClean="0"/>
              <a:t>Authentication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1953" t="25000" r="37422" b="20000"/>
          <a:stretch>
            <a:fillRect/>
          </a:stretch>
        </p:blipFill>
        <p:spPr bwMode="auto">
          <a:xfrm>
            <a:off x="714348" y="1428736"/>
            <a:ext cx="759840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Step</a:t>
            </a:r>
            <a:r>
              <a:rPr lang="it-IT" dirty="0" smtClean="0"/>
              <a:t> 1: </a:t>
            </a:r>
            <a:r>
              <a:rPr lang="it-IT" dirty="0" err="1" smtClean="0"/>
              <a:t>pre-auth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14765" t="23750" r="26172" b="16250"/>
          <a:stretch>
            <a:fillRect/>
          </a:stretch>
        </p:blipFill>
        <p:spPr bwMode="auto">
          <a:xfrm>
            <a:off x="625050" y="1428736"/>
            <a:ext cx="787604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Step</a:t>
            </a:r>
            <a:r>
              <a:rPr lang="it-IT" dirty="0" smtClean="0"/>
              <a:t> 2: </a:t>
            </a:r>
            <a:r>
              <a:rPr lang="it-IT" dirty="0" err="1" smtClean="0"/>
              <a:t>Authentication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4062" t="15000" r="25469" b="16250"/>
          <a:stretch>
            <a:fillRect/>
          </a:stretch>
        </p:blipFill>
        <p:spPr bwMode="auto">
          <a:xfrm>
            <a:off x="500033" y="1285860"/>
            <a:ext cx="793091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mtClean="0"/>
              <a:t>5: DataLink Layer</a:t>
            </a:r>
          </a:p>
        </p:txBody>
      </p:sp>
      <p:sp>
        <p:nvSpPr>
          <p:cNvPr id="5837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mtClean="0"/>
              <a:t>5-</a:t>
            </a:r>
            <a:fld id="{1BE43869-0400-4BD2-9FA1-44EFBC9170E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 frame: indirizzamento</a:t>
            </a:r>
          </a:p>
        </p:txBody>
      </p:sp>
      <p:grpSp>
        <p:nvGrpSpPr>
          <p:cNvPr id="58372" name="Group 2"/>
          <p:cNvGrpSpPr>
            <a:grpSpLocks/>
          </p:cNvGrpSpPr>
          <p:nvPr/>
        </p:nvGrpSpPr>
        <p:grpSpPr bwMode="auto">
          <a:xfrm>
            <a:off x="288925" y="1812925"/>
            <a:ext cx="8077200" cy="985838"/>
            <a:chOff x="240" y="887"/>
            <a:chExt cx="5088" cy="621"/>
          </a:xfrm>
        </p:grpSpPr>
        <p:sp>
          <p:nvSpPr>
            <p:cNvPr id="58382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 dirty="0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 u="none" dirty="0">
                  <a:latin typeface="Arial" charset="0"/>
                </a:rPr>
                <a:t>control</a:t>
              </a:r>
            </a:p>
          </p:txBody>
        </p:sp>
        <p:sp>
          <p:nvSpPr>
            <p:cNvPr id="58383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duration</a:t>
              </a:r>
            </a:p>
          </p:txBody>
        </p:sp>
        <p:sp>
          <p:nvSpPr>
            <p:cNvPr id="58384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1</a:t>
              </a:r>
            </a:p>
          </p:txBody>
        </p:sp>
        <p:sp>
          <p:nvSpPr>
            <p:cNvPr id="58385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2</a:t>
              </a:r>
            </a:p>
          </p:txBody>
        </p:sp>
        <p:sp>
          <p:nvSpPr>
            <p:cNvPr id="58386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4</a:t>
              </a:r>
            </a:p>
          </p:txBody>
        </p:sp>
        <p:sp>
          <p:nvSpPr>
            <p:cNvPr id="58387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3</a:t>
              </a:r>
            </a:p>
          </p:txBody>
        </p:sp>
        <p:sp>
          <p:nvSpPr>
            <p:cNvPr id="58388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it-IT" sz="1600" u="none">
                <a:latin typeface="Arial" charset="0"/>
              </a:endParaRPr>
            </a:p>
          </p:txBody>
        </p:sp>
        <p:sp>
          <p:nvSpPr>
            <p:cNvPr id="58389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payload</a:t>
              </a:r>
            </a:p>
          </p:txBody>
        </p:sp>
        <p:sp>
          <p:nvSpPr>
            <p:cNvPr id="58390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CRC</a:t>
              </a:r>
            </a:p>
          </p:txBody>
        </p:sp>
        <p:sp>
          <p:nvSpPr>
            <p:cNvPr id="58391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 dirty="0">
                  <a:latin typeface="Arial" charset="0"/>
                </a:rPr>
                <a:t>2</a:t>
              </a:r>
            </a:p>
          </p:txBody>
        </p:sp>
        <p:sp>
          <p:nvSpPr>
            <p:cNvPr id="58392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2</a:t>
              </a:r>
            </a:p>
          </p:txBody>
        </p:sp>
        <p:sp>
          <p:nvSpPr>
            <p:cNvPr id="58393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6</a:t>
              </a:r>
            </a:p>
          </p:txBody>
        </p:sp>
        <p:sp>
          <p:nvSpPr>
            <p:cNvPr id="58394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6</a:t>
              </a:r>
            </a:p>
          </p:txBody>
        </p:sp>
        <p:sp>
          <p:nvSpPr>
            <p:cNvPr id="58395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6</a:t>
              </a:r>
            </a:p>
          </p:txBody>
        </p:sp>
        <p:sp>
          <p:nvSpPr>
            <p:cNvPr id="58396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2</a:t>
              </a:r>
            </a:p>
          </p:txBody>
        </p:sp>
        <p:sp>
          <p:nvSpPr>
            <p:cNvPr id="58397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6</a:t>
              </a:r>
            </a:p>
          </p:txBody>
        </p:sp>
        <p:sp>
          <p:nvSpPr>
            <p:cNvPr id="58398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0 - 2312</a:t>
              </a:r>
            </a:p>
          </p:txBody>
        </p:sp>
        <p:sp>
          <p:nvSpPr>
            <p:cNvPr id="58399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4</a:t>
              </a:r>
            </a:p>
          </p:txBody>
        </p:sp>
        <p:sp>
          <p:nvSpPr>
            <p:cNvPr id="58400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US" sz="1600" u="none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control</a:t>
              </a:r>
            </a:p>
          </p:txBody>
        </p:sp>
      </p:grpSp>
      <p:sp>
        <p:nvSpPr>
          <p:cNvPr id="58374" name="Text Box 23"/>
          <p:cNvSpPr txBox="1">
            <a:spLocks noChangeArrowheads="1"/>
          </p:cNvSpPr>
          <p:nvPr/>
        </p:nvSpPr>
        <p:spPr bwMode="auto">
          <a:xfrm>
            <a:off x="823913" y="4719638"/>
            <a:ext cx="2841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>
                <a:solidFill>
                  <a:srgbClr val="FF0000"/>
                </a:solidFill>
              </a:rPr>
              <a:t>Address 2:</a:t>
            </a:r>
            <a:r>
              <a:rPr lang="en-US" u="none"/>
              <a:t> MAC address</a:t>
            </a:r>
          </a:p>
          <a:p>
            <a:r>
              <a:rPr lang="en-US" u="none"/>
              <a:t>mittente</a:t>
            </a:r>
          </a:p>
        </p:txBody>
      </p:sp>
      <p:sp>
        <p:nvSpPr>
          <p:cNvPr id="58375" name="Line 24"/>
          <p:cNvSpPr>
            <a:spLocks noChangeShapeType="1"/>
          </p:cNvSpPr>
          <p:nvPr/>
        </p:nvSpPr>
        <p:spPr bwMode="auto">
          <a:xfrm flipV="1">
            <a:off x="974725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8376" name="Line 25"/>
          <p:cNvSpPr>
            <a:spLocks noChangeShapeType="1"/>
          </p:cNvSpPr>
          <p:nvPr/>
        </p:nvSpPr>
        <p:spPr bwMode="auto">
          <a:xfrm flipH="1" flipV="1">
            <a:off x="3186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8377" name="Text Box 26"/>
          <p:cNvSpPr txBox="1">
            <a:spLocks noChangeArrowheads="1"/>
          </p:cNvSpPr>
          <p:nvPr/>
        </p:nvSpPr>
        <p:spPr bwMode="auto">
          <a:xfrm>
            <a:off x="274638" y="3486150"/>
            <a:ext cx="2805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>
                <a:solidFill>
                  <a:srgbClr val="FF0000"/>
                </a:solidFill>
              </a:rPr>
              <a:t>Address 1:</a:t>
            </a:r>
            <a:r>
              <a:rPr lang="en-US" u="none"/>
              <a:t> MAC address</a:t>
            </a:r>
          </a:p>
          <a:p>
            <a:r>
              <a:rPr lang="en-US" u="none"/>
              <a:t>destinazione</a:t>
            </a:r>
          </a:p>
        </p:txBody>
      </p:sp>
      <p:sp>
        <p:nvSpPr>
          <p:cNvPr id="58378" name="Line 27"/>
          <p:cNvSpPr>
            <a:spLocks noChangeShapeType="1"/>
          </p:cNvSpPr>
          <p:nvPr/>
        </p:nvSpPr>
        <p:spPr bwMode="auto">
          <a:xfrm flipH="1" flipV="1">
            <a:off x="3978275" y="2879725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8379" name="Text Box 28"/>
          <p:cNvSpPr txBox="1">
            <a:spLocks noChangeArrowheads="1"/>
          </p:cNvSpPr>
          <p:nvPr/>
        </p:nvSpPr>
        <p:spPr bwMode="auto">
          <a:xfrm>
            <a:off x="3598863" y="3851275"/>
            <a:ext cx="3049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>
                <a:solidFill>
                  <a:srgbClr val="FF0000"/>
                </a:solidFill>
              </a:rPr>
              <a:t>Address 3:</a:t>
            </a:r>
            <a:r>
              <a:rPr lang="en-US" u="none"/>
              <a:t> MAC address</a:t>
            </a:r>
          </a:p>
          <a:p>
            <a:r>
              <a:rPr lang="en-US" u="none"/>
              <a:t>BSSID</a:t>
            </a:r>
          </a:p>
        </p:txBody>
      </p:sp>
      <p:sp>
        <p:nvSpPr>
          <p:cNvPr id="58380" name="Text Box 29"/>
          <p:cNvSpPr txBox="1">
            <a:spLocks noChangeArrowheads="1"/>
          </p:cNvSpPr>
          <p:nvPr/>
        </p:nvSpPr>
        <p:spPr bwMode="auto">
          <a:xfrm>
            <a:off x="5838825" y="3021013"/>
            <a:ext cx="2606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>
                <a:solidFill>
                  <a:srgbClr val="FF0000"/>
                </a:solidFill>
              </a:rPr>
              <a:t>Address 3:</a:t>
            </a:r>
            <a:r>
              <a:rPr lang="en-US" u="none"/>
              <a:t> usato solo in modalità speciali (WDS)</a:t>
            </a:r>
          </a:p>
        </p:txBody>
      </p:sp>
      <p:sp>
        <p:nvSpPr>
          <p:cNvPr id="58381" name="Line 30"/>
          <p:cNvSpPr>
            <a:spLocks noChangeShapeType="1"/>
          </p:cNvSpPr>
          <p:nvPr/>
        </p:nvSpPr>
        <p:spPr bwMode="auto">
          <a:xfrm flipH="1" flipV="1">
            <a:off x="5594350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7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err="1" smtClean="0"/>
              <a:t>Step</a:t>
            </a:r>
            <a:r>
              <a:rPr lang="it-IT" b="1" dirty="0" smtClean="0"/>
              <a:t> 2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not</a:t>
            </a:r>
            <a:r>
              <a:rPr lang="it-IT" b="1" dirty="0" smtClean="0"/>
              <a:t> </a:t>
            </a:r>
            <a:r>
              <a:rPr lang="it-IT" b="1" dirty="0" err="1" smtClean="0"/>
              <a:t>present</a:t>
            </a:r>
            <a:r>
              <a:rPr lang="it-IT" b="1" dirty="0" smtClean="0"/>
              <a:t> in WPA1/2-Personal</a:t>
            </a:r>
          </a:p>
          <a:p>
            <a:pPr marL="594360" indent="-457200"/>
            <a:r>
              <a:rPr lang="it-IT" dirty="0" smtClean="0"/>
              <a:t>MK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</a:t>
            </a:r>
            <a:r>
              <a:rPr lang="it-IT" dirty="0" err="1" smtClean="0"/>
              <a:t>directly</a:t>
            </a:r>
            <a:r>
              <a:rPr lang="it-IT" dirty="0" smtClean="0"/>
              <a:t> from PMK</a:t>
            </a:r>
            <a:endParaRPr lang="it-IT" dirty="0"/>
          </a:p>
          <a:p>
            <a:pPr marL="594360" indent="-457200"/>
            <a:r>
              <a:rPr lang="it-IT" dirty="0" smtClean="0"/>
              <a:t>PMK (256 bit)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from </a:t>
            </a:r>
            <a:r>
              <a:rPr lang="it-IT" dirty="0" err="1" smtClean="0"/>
              <a:t>passphrases</a:t>
            </a:r>
            <a:r>
              <a:rPr lang="it-IT" dirty="0" smtClean="0"/>
              <a:t>:</a:t>
            </a:r>
          </a:p>
          <a:p>
            <a:pPr marL="594360" indent="-457200"/>
            <a:endParaRPr lang="it-IT" dirty="0" smtClean="0"/>
          </a:p>
          <a:p>
            <a:pPr marL="850392" lvl="1" indent="-457200"/>
            <a:r>
              <a:rPr lang="it-IT" dirty="0" smtClean="0"/>
              <a:t>PBKDF2 </a:t>
            </a:r>
            <a:r>
              <a:rPr lang="it-IT" dirty="0"/>
              <a:t>(P, S, c, </a:t>
            </a:r>
            <a:r>
              <a:rPr lang="it-IT" dirty="0" err="1"/>
              <a:t>dkLen</a:t>
            </a:r>
            <a:r>
              <a:rPr lang="it-IT" dirty="0"/>
              <a:t>) </a:t>
            </a:r>
            <a:r>
              <a:rPr lang="it-IT" dirty="0" smtClean="0"/>
              <a:t>= PMK  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RfC</a:t>
            </a:r>
            <a:r>
              <a:rPr lang="it-IT" dirty="0" smtClean="0"/>
              <a:t> 2898)</a:t>
            </a:r>
          </a:p>
          <a:p>
            <a:pPr marL="594360" indent="-457200"/>
            <a:endParaRPr lang="it-IT" b="1" dirty="0"/>
          </a:p>
          <a:p>
            <a:pPr marL="594360" indent="-457200"/>
            <a:r>
              <a:rPr lang="it-IT" b="1" dirty="0" err="1" smtClean="0"/>
              <a:t>Options</a:t>
            </a:r>
            <a:r>
              <a:rPr lang="it-IT" b="1" dirty="0"/>
              <a:t>: </a:t>
            </a:r>
            <a:endParaRPr lang="it-IT" b="1" dirty="0" smtClean="0"/>
          </a:p>
          <a:p>
            <a:pPr marL="850392" lvl="1" indent="-457200"/>
            <a:r>
              <a:rPr lang="it-IT" dirty="0" smtClean="0"/>
              <a:t>HMAC-SHA1 «</a:t>
            </a:r>
            <a:r>
              <a:rPr lang="it-IT" dirty="0" err="1" smtClean="0"/>
              <a:t>repeated</a:t>
            </a:r>
            <a:r>
              <a:rPr lang="it-IT" dirty="0" smtClean="0"/>
              <a:t>» c </a:t>
            </a:r>
            <a:r>
              <a:rPr lang="it-IT" dirty="0" err="1" smtClean="0"/>
              <a:t>times</a:t>
            </a:r>
            <a:r>
              <a:rPr lang="it-IT" dirty="0" smtClean="0"/>
              <a:t> over P and S</a:t>
            </a:r>
          </a:p>
          <a:p>
            <a:pPr marL="850392" lvl="1" indent="-457200"/>
            <a:r>
              <a:rPr lang="it-IT" dirty="0" smtClean="0"/>
              <a:t>P = </a:t>
            </a:r>
            <a:r>
              <a:rPr lang="it-IT" dirty="0" err="1" smtClean="0"/>
              <a:t>passphrase</a:t>
            </a:r>
            <a:r>
              <a:rPr lang="it-IT" dirty="0" smtClean="0"/>
              <a:t>, S = SSID, c = 4096 (!)</a:t>
            </a:r>
            <a:endParaRPr lang="it-IT" dirty="0"/>
          </a:p>
          <a:p>
            <a:pPr marL="850392" lvl="1" indent="-457200"/>
            <a:r>
              <a:rPr lang="it-IT" dirty="0" smtClean="0"/>
              <a:t>Output</a:t>
            </a:r>
            <a:r>
              <a:rPr lang="it-IT" dirty="0"/>
              <a:t>: </a:t>
            </a:r>
            <a:r>
              <a:rPr lang="it-IT" dirty="0" smtClean="0"/>
              <a:t>PMK, (</a:t>
            </a:r>
            <a:r>
              <a:rPr lang="it-IT" dirty="0" err="1" smtClean="0"/>
              <a:t>dkLen</a:t>
            </a:r>
            <a:r>
              <a:rPr lang="it-IT" dirty="0" smtClean="0"/>
              <a:t> =256 bit long)</a:t>
            </a:r>
          </a:p>
          <a:p>
            <a:pPr marL="850392" lvl="1" indent="-457200"/>
            <a:endParaRPr lang="it-IT" dirty="0" smtClean="0"/>
          </a:p>
          <a:p>
            <a:pPr marL="594360" indent="-457200"/>
            <a:r>
              <a:rPr lang="it-IT" b="1" dirty="0" err="1" smtClean="0"/>
              <a:t>Possibility</a:t>
            </a:r>
            <a:r>
              <a:rPr lang="it-IT" b="1" dirty="0" smtClean="0"/>
              <a:t> of </a:t>
            </a:r>
            <a:r>
              <a:rPr lang="it-IT" b="1" dirty="0" err="1" smtClean="0"/>
              <a:t>rainbow</a:t>
            </a:r>
            <a:r>
              <a:rPr lang="it-IT" b="1" dirty="0" smtClean="0"/>
              <a:t> </a:t>
            </a:r>
            <a:r>
              <a:rPr lang="it-IT" b="1" dirty="0" err="1" smtClean="0"/>
              <a:t>table</a:t>
            </a:r>
            <a:r>
              <a:rPr lang="it-IT" b="1" dirty="0" smtClean="0"/>
              <a:t> </a:t>
            </a:r>
            <a:r>
              <a:rPr lang="it-IT" b="1" dirty="0" err="1" smtClean="0"/>
              <a:t>attack</a:t>
            </a:r>
            <a:endParaRPr lang="it-IT" b="1" dirty="0"/>
          </a:p>
          <a:p>
            <a:pPr marL="850392" lvl="1" indent="-457200"/>
            <a:endParaRPr lang="it-IT" dirty="0" smtClean="0"/>
          </a:p>
          <a:p>
            <a:pPr marL="850392" lvl="1" indent="-457200"/>
            <a:r>
              <a:rPr lang="it-IT" dirty="0" smtClean="0">
                <a:hlinkClick r:id="rId3"/>
              </a:rPr>
              <a:t>Rainbow </a:t>
            </a:r>
            <a:r>
              <a:rPr lang="it-IT" dirty="0" err="1" smtClean="0">
                <a:hlinkClick r:id="rId3"/>
              </a:rPr>
              <a:t>tables</a:t>
            </a:r>
            <a:r>
              <a:rPr lang="it-IT" dirty="0" smtClean="0">
                <a:hlinkClick r:id="rId3"/>
              </a:rPr>
              <a:t>: http</a:t>
            </a:r>
            <a:r>
              <a:rPr lang="it-IT" dirty="0">
                <a:hlinkClick r:id="rId3"/>
              </a:rPr>
              <a:t>://www.renderlab.net/projects/WPA-tables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pPr marL="850392" lvl="1" indent="-457200"/>
            <a:r>
              <a:rPr lang="it-IT" dirty="0" err="1" smtClean="0"/>
              <a:t>Most</a:t>
            </a:r>
            <a:r>
              <a:rPr lang="it-IT" dirty="0" smtClean="0"/>
              <a:t> common </a:t>
            </a:r>
            <a:r>
              <a:rPr lang="it-IT" dirty="0" err="1" smtClean="0"/>
              <a:t>SSIDs</a:t>
            </a:r>
            <a:r>
              <a:rPr lang="it-IT" dirty="0" smtClean="0"/>
              <a:t>: http</a:t>
            </a:r>
            <a:r>
              <a:rPr lang="it-IT" dirty="0"/>
              <a:t>://</a:t>
            </a:r>
            <a:r>
              <a:rPr lang="it-IT" dirty="0" smtClean="0"/>
              <a:t>www.wigle.net/gps/gps//Stat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WPA-Personal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874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Step</a:t>
            </a:r>
            <a:r>
              <a:rPr lang="it-IT" dirty="0" smtClean="0"/>
              <a:t> 3: WPA </a:t>
            </a:r>
            <a:r>
              <a:rPr lang="it-IT" dirty="0" err="1" smtClean="0"/>
              <a:t>Authorization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6172" t="16250" r="38125" b="13750"/>
          <a:stretch>
            <a:fillRect/>
          </a:stretch>
        </p:blipFill>
        <p:spPr bwMode="auto">
          <a:xfrm>
            <a:off x="1428728" y="1214422"/>
            <a:ext cx="63018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733974" y="3068960"/>
            <a:ext cx="397866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900" dirty="0" smtClean="0"/>
              <a:t>PTK</a:t>
            </a:r>
            <a:endParaRPr lang="it-IT" sz="11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76256" y="6165304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PRF-X: </a:t>
            </a:r>
            <a:r>
              <a:rPr lang="it-IT" dirty="0" err="1" smtClean="0"/>
              <a:t>RfC</a:t>
            </a:r>
            <a:r>
              <a:rPr lang="it-IT" dirty="0" smtClean="0"/>
              <a:t> 4346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De-</a:t>
            </a:r>
            <a:r>
              <a:rPr lang="it-IT" dirty="0" err="1" smtClean="0"/>
              <a:t>Authentication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DoS</a:t>
            </a:r>
            <a:endParaRPr lang="it-IT" dirty="0" smtClean="0">
              <a:sym typeface="Wingdings" pitchFamily="2" charset="2"/>
            </a:endParaRPr>
          </a:p>
          <a:p>
            <a:r>
              <a:rPr lang="it-IT" dirty="0" err="1" smtClean="0">
                <a:sym typeface="Wingdings" pitchFamily="2" charset="2"/>
              </a:rPr>
              <a:t>Rogue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APs</a:t>
            </a:r>
            <a:endParaRPr lang="it-IT" dirty="0" smtClean="0">
              <a:sym typeface="Wingdings" pitchFamily="2" charset="2"/>
            </a:endParaRPr>
          </a:p>
          <a:p>
            <a:pPr lvl="1"/>
            <a:r>
              <a:rPr lang="it-IT" dirty="0" err="1" smtClean="0">
                <a:sym typeface="Wingdings" pitchFamily="2" charset="2"/>
              </a:rPr>
              <a:t>Localization</a:t>
            </a:r>
            <a:r>
              <a:rPr lang="it-IT" dirty="0" smtClean="0">
                <a:sym typeface="Wingdings" pitchFamily="2" charset="2"/>
              </a:rPr>
              <a:t>?</a:t>
            </a:r>
          </a:p>
          <a:p>
            <a:r>
              <a:rPr lang="it-IT" dirty="0" smtClean="0">
                <a:sym typeface="Wingdings" pitchFamily="2" charset="2"/>
              </a:rPr>
              <a:t>WPA2-Enterprise can </a:t>
            </a:r>
            <a:r>
              <a:rPr lang="it-IT" dirty="0" err="1" smtClean="0">
                <a:sym typeface="Wingdings" pitchFamily="2" charset="2"/>
              </a:rPr>
              <a:t>sometimes</a:t>
            </a:r>
            <a:r>
              <a:rPr lang="it-IT" dirty="0" smtClean="0">
                <a:sym typeface="Wingdings" pitchFamily="2" charset="2"/>
              </a:rPr>
              <a:t> be </a:t>
            </a:r>
            <a:r>
              <a:rPr lang="it-IT" dirty="0" err="1" smtClean="0">
                <a:sym typeface="Wingdings" pitchFamily="2" charset="2"/>
              </a:rPr>
              <a:t>worse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than</a:t>
            </a:r>
            <a:r>
              <a:rPr lang="it-IT" dirty="0" smtClean="0">
                <a:sym typeface="Wingdings" pitchFamily="2" charset="2"/>
              </a:rPr>
              <a:t> WPA2-Personal </a:t>
            </a:r>
          </a:p>
          <a:p>
            <a:r>
              <a:rPr lang="it-IT" dirty="0" err="1" smtClean="0">
                <a:sym typeface="Wingdings" pitchFamily="2" charset="2"/>
              </a:rPr>
              <a:t>Why</a:t>
            </a:r>
            <a:r>
              <a:rPr lang="it-IT" dirty="0" smtClean="0">
                <a:sym typeface="Wingdings" pitchFamily="2" charset="2"/>
              </a:rPr>
              <a:t> ARP </a:t>
            </a:r>
            <a:r>
              <a:rPr lang="it-IT" dirty="0" err="1" smtClean="0">
                <a:sym typeface="Wingdings" pitchFamily="2" charset="2"/>
              </a:rPr>
              <a:t>Spoofing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still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possible</a:t>
            </a:r>
            <a:r>
              <a:rPr lang="it-IT" dirty="0" smtClean="0">
                <a:sym typeface="Wingdings" pitchFamily="2" charset="2"/>
              </a:rPr>
              <a:t>?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to </a:t>
            </a:r>
            <a:r>
              <a:rPr lang="it-IT" dirty="0" err="1" smtClean="0"/>
              <a:t>know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3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MITM </a:t>
            </a:r>
            <a:r>
              <a:rPr lang="it-IT" dirty="0" err="1" smtClean="0"/>
              <a:t>attacks</a:t>
            </a:r>
            <a:endParaRPr lang="it-IT" dirty="0" smtClean="0"/>
          </a:p>
          <a:p>
            <a:pPr lvl="1"/>
            <a:r>
              <a:rPr lang="it-IT" dirty="0" smtClean="0"/>
              <a:t>MAC </a:t>
            </a:r>
            <a:r>
              <a:rPr lang="it-IT" dirty="0" err="1" smtClean="0"/>
              <a:t>Spoofing</a:t>
            </a:r>
            <a:r>
              <a:rPr lang="it-IT" dirty="0" smtClean="0"/>
              <a:t>, </a:t>
            </a:r>
            <a:r>
              <a:rPr lang="it-IT" dirty="0" err="1" smtClean="0"/>
              <a:t>port</a:t>
            </a:r>
            <a:r>
              <a:rPr lang="it-IT" dirty="0" smtClean="0"/>
              <a:t> </a:t>
            </a:r>
            <a:r>
              <a:rPr lang="it-IT" dirty="0" err="1" smtClean="0"/>
              <a:t>stealing</a:t>
            </a:r>
            <a:r>
              <a:rPr lang="it-IT" dirty="0" smtClean="0"/>
              <a:t> (Wired, and Wireless </a:t>
            </a:r>
            <a:r>
              <a:rPr lang="it-IT" dirty="0" err="1" smtClean="0"/>
              <a:t>open+wep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ARP </a:t>
            </a:r>
            <a:r>
              <a:rPr lang="it-IT" dirty="0" smtClean="0">
                <a:sym typeface="Wingdings" pitchFamily="2" charset="2"/>
              </a:rPr>
              <a:t> IP </a:t>
            </a:r>
            <a:r>
              <a:rPr lang="it-IT" dirty="0" err="1" smtClean="0">
                <a:sym typeface="Wingdings" pitchFamily="2" charset="2"/>
              </a:rPr>
              <a:t>Spoofing</a:t>
            </a:r>
            <a:r>
              <a:rPr lang="it-IT" dirty="0" smtClean="0">
                <a:sym typeface="Wingdings" pitchFamily="2" charset="2"/>
              </a:rPr>
              <a:t> (</a:t>
            </a:r>
            <a:r>
              <a:rPr lang="it-IT" dirty="0" err="1" smtClean="0">
                <a:sym typeface="Wingdings" pitchFamily="2" charset="2"/>
              </a:rPr>
              <a:t>All</a:t>
            </a:r>
            <a:r>
              <a:rPr lang="it-IT" dirty="0">
                <a:sym typeface="Wingdings" pitchFamily="2" charset="2"/>
              </a:rPr>
              <a:t>)</a:t>
            </a:r>
            <a:endParaRPr lang="it-IT" dirty="0" smtClean="0">
              <a:sym typeface="Wingdings" pitchFamily="2" charset="2"/>
            </a:endParaRPr>
          </a:p>
          <a:p>
            <a:pPr lvl="1"/>
            <a:r>
              <a:rPr lang="it-IT" dirty="0" smtClean="0">
                <a:sym typeface="Wingdings" pitchFamily="2" charset="2"/>
              </a:rPr>
              <a:t>DHCP </a:t>
            </a:r>
            <a:r>
              <a:rPr lang="it-IT" dirty="0" err="1" smtClean="0">
                <a:sym typeface="Wingdings" pitchFamily="2" charset="2"/>
              </a:rPr>
              <a:t>Spoofing</a:t>
            </a:r>
            <a:r>
              <a:rPr lang="it-IT" dirty="0" smtClean="0">
                <a:sym typeface="Wingdings" pitchFamily="2" charset="2"/>
              </a:rPr>
              <a:t> (</a:t>
            </a:r>
            <a:r>
              <a:rPr lang="it-IT" dirty="0" err="1" smtClean="0">
                <a:sym typeface="Wingdings" pitchFamily="2" charset="2"/>
              </a:rPr>
              <a:t>All</a:t>
            </a:r>
            <a:r>
              <a:rPr lang="it-IT" dirty="0" smtClean="0">
                <a:sym typeface="Wingdings" pitchFamily="2" charset="2"/>
              </a:rPr>
              <a:t>)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Broadcast </a:t>
            </a:r>
            <a:r>
              <a:rPr lang="it-IT" dirty="0" err="1" smtClean="0">
                <a:sym typeface="Wingdings" pitchFamily="2" charset="2"/>
              </a:rPr>
              <a:t>attacks</a:t>
            </a:r>
            <a:r>
              <a:rPr lang="it-IT" dirty="0" smtClean="0">
                <a:sym typeface="Wingdings" pitchFamily="2" charset="2"/>
              </a:rPr>
              <a:t> (</a:t>
            </a:r>
            <a:r>
              <a:rPr lang="it-IT" dirty="0" err="1" smtClean="0">
                <a:sym typeface="Wingdings" pitchFamily="2" charset="2"/>
              </a:rPr>
              <a:t>All</a:t>
            </a:r>
            <a:r>
              <a:rPr lang="it-IT" dirty="0" smtClean="0">
                <a:sym typeface="Wingdings" pitchFamily="2" charset="2"/>
              </a:rPr>
              <a:t>)</a:t>
            </a:r>
          </a:p>
          <a:p>
            <a:pPr lvl="1"/>
            <a:endParaRPr lang="it-IT" dirty="0" smtClean="0">
              <a:sym typeface="Wingdings" pitchFamily="2" charset="2"/>
            </a:endParaRPr>
          </a:p>
          <a:p>
            <a:r>
              <a:rPr lang="it-IT" dirty="0" smtClean="0">
                <a:sym typeface="Wingdings" pitchFamily="2" charset="2"/>
              </a:rPr>
              <a:t>Wireless</a:t>
            </a:r>
          </a:p>
          <a:p>
            <a:pPr lvl="1"/>
            <a:r>
              <a:rPr lang="it-IT" dirty="0" smtClean="0">
                <a:sym typeface="Wingdings" pitchFamily="2" charset="2"/>
              </a:rPr>
              <a:t>Open </a:t>
            </a:r>
            <a:r>
              <a:rPr lang="it-IT" dirty="0" err="1" smtClean="0">
                <a:sym typeface="Wingdings" pitchFamily="2" charset="2"/>
              </a:rPr>
              <a:t>WLANs</a:t>
            </a:r>
            <a:r>
              <a:rPr lang="it-IT" dirty="0" smtClean="0">
                <a:sym typeface="Wingdings" pitchFamily="2" charset="2"/>
              </a:rPr>
              <a:t>, WEP </a:t>
            </a:r>
            <a:r>
              <a:rPr lang="it-IT" dirty="0" err="1" smtClean="0">
                <a:sym typeface="Wingdings" pitchFamily="2" charset="2"/>
              </a:rPr>
              <a:t>WLANs</a:t>
            </a:r>
            <a:r>
              <a:rPr lang="it-IT" dirty="0" smtClean="0">
                <a:sym typeface="Wingdings" pitchFamily="2" charset="2"/>
              </a:rPr>
              <a:t> : </a:t>
            </a:r>
            <a:r>
              <a:rPr lang="it-IT" dirty="0" err="1" smtClean="0">
                <a:sym typeface="Wingdings" pitchFamily="2" charset="2"/>
              </a:rPr>
              <a:t>virtually</a:t>
            </a:r>
            <a:r>
              <a:rPr lang="it-IT" dirty="0" smtClean="0">
                <a:sym typeface="Wingdings" pitchFamily="2" charset="2"/>
              </a:rPr>
              <a:t> an Ethernet domain with an </a:t>
            </a:r>
            <a:r>
              <a:rPr lang="it-IT" dirty="0" err="1" smtClean="0">
                <a:sym typeface="Wingdings" pitchFamily="2" charset="2"/>
              </a:rPr>
              <a:t>hub</a:t>
            </a:r>
            <a:endParaRPr lang="it-IT" dirty="0" smtClean="0">
              <a:sym typeface="Wingdings" pitchFamily="2" charset="2"/>
            </a:endParaRPr>
          </a:p>
          <a:p>
            <a:pPr lvl="1"/>
            <a:r>
              <a:rPr lang="it-IT" dirty="0" smtClean="0">
                <a:sym typeface="Wingdings" pitchFamily="2" charset="2"/>
              </a:rPr>
              <a:t>WPA &amp; WPA2 </a:t>
            </a:r>
            <a:r>
              <a:rPr lang="it-IT" dirty="0" err="1" smtClean="0">
                <a:sym typeface="Wingdings" pitchFamily="2" charset="2"/>
              </a:rPr>
              <a:t>WLANs</a:t>
            </a:r>
            <a:r>
              <a:rPr lang="it-IT" dirty="0" smtClean="0">
                <a:sym typeface="Wingdings" pitchFamily="2" charset="2"/>
              </a:rPr>
              <a:t>: private </a:t>
            </a:r>
            <a:r>
              <a:rPr lang="it-IT" dirty="0" err="1" smtClean="0">
                <a:sym typeface="Wingdings" pitchFamily="2" charset="2"/>
              </a:rPr>
              <a:t>unicast</a:t>
            </a:r>
            <a:r>
              <a:rPr lang="it-IT" dirty="0" smtClean="0">
                <a:sym typeface="Wingdings" pitchFamily="2" charset="2"/>
              </a:rPr>
              <a:t>, </a:t>
            </a:r>
            <a:r>
              <a:rPr lang="it-IT" dirty="0" err="1" smtClean="0">
                <a:sym typeface="Wingdings" pitchFamily="2" charset="2"/>
              </a:rPr>
              <a:t>possibility</a:t>
            </a:r>
            <a:r>
              <a:rPr lang="it-IT" dirty="0" smtClean="0">
                <a:sym typeface="Wingdings" pitchFamily="2" charset="2"/>
              </a:rPr>
              <a:t> of </a:t>
            </a:r>
            <a:r>
              <a:rPr lang="it-IT" dirty="0" err="1" smtClean="0">
                <a:sym typeface="Wingdings" pitchFamily="2" charset="2"/>
              </a:rPr>
              <a:t>user</a:t>
            </a:r>
            <a:r>
              <a:rPr lang="it-IT" dirty="0" smtClean="0">
                <a:sym typeface="Wingdings" pitchFamily="2" charset="2"/>
              </a:rPr>
              <a:t> </a:t>
            </a:r>
            <a:r>
              <a:rPr lang="it-IT" dirty="0" err="1" smtClean="0">
                <a:sym typeface="Wingdings" pitchFamily="2" charset="2"/>
              </a:rPr>
              <a:t>isolation</a:t>
            </a:r>
            <a:endParaRPr lang="it-IT" dirty="0" smtClean="0">
              <a:sym typeface="Wingdings" pitchFamily="2" charset="2"/>
            </a:endParaRPr>
          </a:p>
          <a:p>
            <a:pPr lvl="1">
              <a:buNone/>
            </a:pPr>
            <a:endParaRPr lang="it-IT" dirty="0" smtClean="0">
              <a:sym typeface="Wingdings" pitchFamily="2" charset="2"/>
            </a:endParaRPr>
          </a:p>
          <a:p>
            <a:pPr lvl="1"/>
            <a:endParaRPr lang="it-IT" dirty="0" smtClean="0">
              <a:sym typeface="Wingdings" pitchFamily="2" charset="2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Wired</a:t>
            </a:r>
            <a:r>
              <a:rPr lang="it-IT" dirty="0" smtClean="0"/>
              <a:t> &amp; Wireless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5: DataLink Layer</a:t>
            </a:r>
          </a:p>
        </p:txBody>
      </p:sp>
      <p:sp>
        <p:nvSpPr>
          <p:cNvPr id="922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5-</a:t>
            </a:r>
            <a:fld id="{C42F40B8-CD21-469A-9641-BF42E20FD59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Port Stealing: </a:t>
            </a:r>
            <a:r>
              <a:rPr lang="en-US" sz="3600" dirty="0" err="1" smtClean="0"/>
              <a:t>Esempio</a:t>
            </a:r>
            <a:endParaRPr lang="en-US" dirty="0" smtClean="0"/>
          </a:p>
        </p:txBody>
      </p:sp>
      <p:sp>
        <p:nvSpPr>
          <p:cNvPr id="9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C </a:t>
            </a:r>
            <a:r>
              <a:rPr lang="en-US" sz="2400" dirty="0" err="1" smtClean="0"/>
              <a:t>manda</a:t>
            </a:r>
            <a:r>
              <a:rPr lang="en-US" sz="2400" dirty="0" smtClean="0"/>
              <a:t> un frame a R</a:t>
            </a:r>
            <a:endParaRPr lang="en-US" dirty="0" smtClean="0"/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 u="none" dirty="0" smtClean="0"/>
              <a:t>Un </a:t>
            </a:r>
            <a:r>
              <a:rPr lang="en-US" sz="2400" u="none" dirty="0" err="1" smtClean="0"/>
              <a:t>qualsiasi</a:t>
            </a:r>
            <a:r>
              <a:rPr lang="en-US" sz="2400" u="none" dirty="0" smtClean="0"/>
              <a:t> frame </a:t>
            </a:r>
            <a:r>
              <a:rPr lang="en-US" sz="2400" u="none" dirty="0" err="1" smtClean="0"/>
              <a:t>originato</a:t>
            </a:r>
            <a:r>
              <a:rPr lang="en-US" sz="2400" u="none" dirty="0" smtClean="0"/>
              <a:t> </a:t>
            </a:r>
            <a:r>
              <a:rPr lang="en-US" sz="2400" u="none" dirty="0" err="1" smtClean="0"/>
              <a:t>da</a:t>
            </a:r>
            <a:r>
              <a:rPr lang="en-US" sz="2400" u="none" dirty="0" smtClean="0"/>
              <a:t> G con MAC </a:t>
            </a:r>
            <a:r>
              <a:rPr lang="en-US" sz="2400" u="none" dirty="0" err="1" smtClean="0"/>
              <a:t>di</a:t>
            </a:r>
            <a:r>
              <a:rPr lang="en-US" sz="2400" u="none" dirty="0" smtClean="0"/>
              <a:t> R </a:t>
            </a:r>
            <a:r>
              <a:rPr lang="en-US" sz="2400" u="none" dirty="0" err="1" smtClean="0"/>
              <a:t>forza</a:t>
            </a:r>
            <a:r>
              <a:rPr lang="en-US" sz="2400" u="none" dirty="0" smtClean="0"/>
              <a:t> un aggiornamento </a:t>
            </a:r>
            <a:r>
              <a:rPr lang="en-US" sz="2400" u="none" dirty="0" err="1" smtClean="0"/>
              <a:t>nella</a:t>
            </a:r>
            <a:r>
              <a:rPr lang="en-US" sz="2400" u="none" dirty="0" smtClean="0"/>
              <a:t> switch table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 smtClean="0"/>
              <a:t>G </a:t>
            </a:r>
            <a:r>
              <a:rPr lang="en-US" sz="2000" dirty="0" err="1" smtClean="0"/>
              <a:t>cattura</a:t>
            </a:r>
            <a:r>
              <a:rPr lang="en-US" sz="2000" dirty="0" smtClean="0"/>
              <a:t> i </a:t>
            </a:r>
            <a:r>
              <a:rPr lang="en-US" sz="2000" dirty="0" err="1" smtClean="0"/>
              <a:t>pacchetti</a:t>
            </a:r>
            <a:r>
              <a:rPr lang="en-US" sz="2000" dirty="0" smtClean="0"/>
              <a:t> </a:t>
            </a:r>
            <a:r>
              <a:rPr lang="en-US" sz="2000" dirty="0" err="1" smtClean="0"/>
              <a:t>destinati</a:t>
            </a:r>
            <a:r>
              <a:rPr lang="en-US" sz="2000" dirty="0" smtClean="0"/>
              <a:t> a R, li </a:t>
            </a:r>
            <a:r>
              <a:rPr lang="en-US" sz="2000" dirty="0" err="1" smtClean="0"/>
              <a:t>esamina</a:t>
            </a:r>
            <a:r>
              <a:rPr lang="en-US" sz="2000" dirty="0" smtClean="0"/>
              <a:t>, li </a:t>
            </a:r>
            <a:r>
              <a:rPr lang="en-US" sz="2000" dirty="0" err="1" smtClean="0"/>
              <a:t>filtra</a:t>
            </a:r>
            <a:r>
              <a:rPr lang="en-US" sz="2000" dirty="0" smtClean="0"/>
              <a:t>, </a:t>
            </a:r>
            <a:r>
              <a:rPr lang="en-US" sz="2000" dirty="0" err="1" smtClean="0"/>
              <a:t>forza</a:t>
            </a:r>
            <a:r>
              <a:rPr lang="en-US" sz="2000" dirty="0" smtClean="0"/>
              <a:t> R a </a:t>
            </a:r>
            <a:r>
              <a:rPr lang="en-US" sz="2000" dirty="0" err="1" smtClean="0"/>
              <a:t>riaggiornare</a:t>
            </a:r>
            <a:r>
              <a:rPr lang="en-US" sz="2000" dirty="0" smtClean="0"/>
              <a:t> la switch table e </a:t>
            </a:r>
            <a:r>
              <a:rPr lang="en-US" sz="2000" dirty="0" err="1" smtClean="0"/>
              <a:t>ritrasmette</a:t>
            </a:r>
            <a:r>
              <a:rPr lang="en-US" sz="2000" dirty="0" smtClean="0"/>
              <a:t> i frame </a:t>
            </a:r>
            <a:r>
              <a:rPr lang="en-US" sz="2000" dirty="0" err="1" smtClean="0"/>
              <a:t>catturati</a:t>
            </a:r>
            <a:endParaRPr lang="en-US" sz="2000" u="none" dirty="0"/>
          </a:p>
        </p:txBody>
      </p:sp>
      <p:sp>
        <p:nvSpPr>
          <p:cNvPr id="9232" name="Rectangle 7"/>
          <p:cNvSpPr>
            <a:spLocks noChangeArrowheads="1"/>
          </p:cNvSpPr>
          <p:nvPr/>
        </p:nvSpPr>
        <p:spPr bwMode="auto">
          <a:xfrm>
            <a:off x="3863975" y="3502025"/>
            <a:ext cx="274638" cy="6191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1692275" y="3789363"/>
          <a:ext cx="3968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lip" r:id="rId4" imgW="0" imgH="0" progId="">
                  <p:embed/>
                </p:oleObj>
              </mc:Choice>
              <mc:Fallback>
                <p:oleObj name="Clip" r:id="rId4" imgW="0" imgH="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89363"/>
                        <a:ext cx="39687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5032375" y="3759200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Clip" r:id="rId5" imgW="0" imgH="0" progId="">
                  <p:embed/>
                </p:oleObj>
              </mc:Choice>
              <mc:Fallback>
                <p:oleObj name="Clip" r:id="rId5" imgW="0" imgH="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759200"/>
                        <a:ext cx="3952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1"/>
          <p:cNvGraphicFramePr>
            <a:graphicFrameLocks noChangeAspect="1"/>
          </p:cNvGraphicFramePr>
          <p:nvPr/>
        </p:nvGraphicFramePr>
        <p:xfrm>
          <a:off x="2333625" y="3797300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Clip" r:id="rId6" imgW="0" imgH="0" progId="">
                  <p:embed/>
                </p:oleObj>
              </mc:Choice>
              <mc:Fallback>
                <p:oleObj name="Clip" r:id="rId6" imgW="0" imgH="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797300"/>
                        <a:ext cx="3952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12"/>
          <p:cNvSpPr>
            <a:spLocks noChangeArrowheads="1"/>
          </p:cNvSpPr>
          <p:nvPr/>
        </p:nvSpPr>
        <p:spPr bwMode="auto">
          <a:xfrm>
            <a:off x="5611813" y="3509963"/>
            <a:ext cx="274637" cy="61912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9234" name="Rectangle 13"/>
          <p:cNvSpPr>
            <a:spLocks noChangeArrowheads="1"/>
          </p:cNvSpPr>
          <p:nvPr/>
        </p:nvSpPr>
        <p:spPr bwMode="auto">
          <a:xfrm>
            <a:off x="2162175" y="3500438"/>
            <a:ext cx="274638" cy="6032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graphicFrame>
        <p:nvGraphicFramePr>
          <p:cNvPr id="9222" name="Object 14"/>
          <p:cNvGraphicFramePr>
            <a:graphicFrameLocks noChangeAspect="1"/>
          </p:cNvGraphicFramePr>
          <p:nvPr/>
        </p:nvGraphicFramePr>
        <p:xfrm>
          <a:off x="3213100" y="3662363"/>
          <a:ext cx="3952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Clip" r:id="rId7" imgW="0" imgH="0" progId="">
                  <p:embed/>
                </p:oleObj>
              </mc:Choice>
              <mc:Fallback>
                <p:oleObj name="Clip" r:id="rId7" imgW="0" imgH="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662363"/>
                        <a:ext cx="395288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16"/>
          <p:cNvGraphicFramePr>
            <a:graphicFrameLocks noChangeAspect="1"/>
          </p:cNvGraphicFramePr>
          <p:nvPr/>
        </p:nvGraphicFramePr>
        <p:xfrm>
          <a:off x="6418263" y="3633788"/>
          <a:ext cx="3952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Clip" r:id="rId8" imgW="0" imgH="0" progId="">
                  <p:embed/>
                </p:oleObj>
              </mc:Choice>
              <mc:Fallback>
                <p:oleObj name="Clip" r:id="rId8" imgW="0" imgH="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3" y="3633788"/>
                        <a:ext cx="39528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17"/>
          <p:cNvGraphicFramePr>
            <a:graphicFrameLocks noChangeAspect="1"/>
          </p:cNvGraphicFramePr>
          <p:nvPr/>
        </p:nvGraphicFramePr>
        <p:xfrm>
          <a:off x="5702300" y="3967163"/>
          <a:ext cx="39528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lip" r:id="rId9" imgW="0" imgH="0" progId="">
                  <p:embed/>
                </p:oleObj>
              </mc:Choice>
              <mc:Fallback>
                <p:oleObj name="Clip" r:id="rId9" imgW="0" imgH="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967163"/>
                        <a:ext cx="39528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8"/>
          <p:cNvGraphicFramePr>
            <a:graphicFrameLocks noChangeAspect="1"/>
          </p:cNvGraphicFramePr>
          <p:nvPr/>
        </p:nvGraphicFramePr>
        <p:xfrm>
          <a:off x="1276350" y="3355975"/>
          <a:ext cx="3952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Clip" r:id="rId10" imgW="0" imgH="0" progId="">
                  <p:embed/>
                </p:oleObj>
              </mc:Choice>
              <mc:Fallback>
                <p:oleObj name="Clip" r:id="rId10" imgW="0" imgH="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3355975"/>
                        <a:ext cx="3952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1633538" y="3503613"/>
            <a:ext cx="527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2000250" y="3546475"/>
            <a:ext cx="258763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2398713" y="3573463"/>
            <a:ext cx="68262" cy="265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3581400" y="3538538"/>
            <a:ext cx="328613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 flipH="1">
            <a:off x="5381625" y="3573463"/>
            <a:ext cx="40640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42" name="Line 26"/>
          <p:cNvSpPr>
            <a:spLocks noChangeShapeType="1"/>
          </p:cNvSpPr>
          <p:nvPr/>
        </p:nvSpPr>
        <p:spPr bwMode="auto">
          <a:xfrm flipH="1">
            <a:off x="5857875" y="3546475"/>
            <a:ext cx="9525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5976938" y="3476625"/>
            <a:ext cx="487362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913188" y="2181225"/>
            <a:ext cx="352425" cy="227013"/>
            <a:chOff x="620" y="1640"/>
            <a:chExt cx="288" cy="209"/>
          </a:xfrm>
        </p:grpSpPr>
        <p:sp>
          <p:nvSpPr>
            <p:cNvPr id="9282" name="Line 29"/>
            <p:cNvSpPr>
              <a:spLocks noChangeShapeType="1"/>
            </p:cNvSpPr>
            <p:nvPr/>
          </p:nvSpPr>
          <p:spPr bwMode="auto">
            <a:xfrm>
              <a:off x="908" y="164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9283" name="Rectangle 30"/>
            <p:cNvSpPr>
              <a:spLocks noChangeArrowheads="1"/>
            </p:cNvSpPr>
            <p:nvPr/>
          </p:nvSpPr>
          <p:spPr bwMode="auto">
            <a:xfrm>
              <a:off x="620" y="1784"/>
              <a:ext cx="267" cy="65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764" y="1688"/>
              <a:ext cx="109" cy="91"/>
              <a:chOff x="576" y="3456"/>
              <a:chExt cx="288" cy="240"/>
            </a:xfrm>
          </p:grpSpPr>
          <p:sp>
            <p:nvSpPr>
              <p:cNvPr id="9285" name="Line 32"/>
              <p:cNvSpPr>
                <a:spLocks noChangeShapeType="1"/>
              </p:cNvSpPr>
              <p:nvPr/>
            </p:nvSpPr>
            <p:spPr bwMode="auto">
              <a:xfrm>
                <a:off x="624" y="3456"/>
                <a:ext cx="192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9286" name="Line 33"/>
              <p:cNvSpPr>
                <a:spLocks noChangeShapeType="1"/>
              </p:cNvSpPr>
              <p:nvPr/>
            </p:nvSpPr>
            <p:spPr bwMode="auto">
              <a:xfrm flipH="1">
                <a:off x="576" y="3456"/>
                <a:ext cx="288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</p:grpSp>
      </p:grpSp>
      <p:sp>
        <p:nvSpPr>
          <p:cNvPr id="9245" name="Line 34"/>
          <p:cNvSpPr>
            <a:spLocks noChangeShapeType="1"/>
          </p:cNvSpPr>
          <p:nvPr/>
        </p:nvSpPr>
        <p:spPr bwMode="auto">
          <a:xfrm flipH="1">
            <a:off x="2389188" y="2409825"/>
            <a:ext cx="1581150" cy="969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46" name="Line 35"/>
          <p:cNvSpPr>
            <a:spLocks noChangeShapeType="1"/>
          </p:cNvSpPr>
          <p:nvPr/>
        </p:nvSpPr>
        <p:spPr bwMode="auto">
          <a:xfrm>
            <a:off x="4117975" y="2401888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47" name="Line 36"/>
          <p:cNvSpPr>
            <a:spLocks noChangeShapeType="1"/>
          </p:cNvSpPr>
          <p:nvPr/>
        </p:nvSpPr>
        <p:spPr bwMode="auto">
          <a:xfrm flipH="1" flipV="1">
            <a:off x="4267200" y="2357438"/>
            <a:ext cx="1420813" cy="1111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48" name="Text Box 37"/>
          <p:cNvSpPr txBox="1">
            <a:spLocks noChangeArrowheads="1"/>
          </p:cNvSpPr>
          <p:nvPr/>
        </p:nvSpPr>
        <p:spPr bwMode="auto">
          <a:xfrm>
            <a:off x="2530475" y="3244850"/>
            <a:ext cx="58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/>
              <a:t>hub</a:t>
            </a:r>
          </a:p>
        </p:txBody>
      </p:sp>
      <p:sp>
        <p:nvSpPr>
          <p:cNvPr id="9249" name="Text Box 38"/>
          <p:cNvSpPr txBox="1">
            <a:spLocks noChangeArrowheads="1"/>
          </p:cNvSpPr>
          <p:nvPr/>
        </p:nvSpPr>
        <p:spPr bwMode="auto">
          <a:xfrm>
            <a:off x="4252913" y="320198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hub</a:t>
            </a:r>
          </a:p>
        </p:txBody>
      </p:sp>
      <p:sp>
        <p:nvSpPr>
          <p:cNvPr id="9250" name="Text Box 39"/>
          <p:cNvSpPr txBox="1">
            <a:spLocks noChangeArrowheads="1"/>
          </p:cNvSpPr>
          <p:nvPr/>
        </p:nvSpPr>
        <p:spPr bwMode="auto">
          <a:xfrm>
            <a:off x="6069013" y="3151188"/>
            <a:ext cx="5699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hub</a:t>
            </a:r>
          </a:p>
        </p:txBody>
      </p:sp>
      <p:sp>
        <p:nvSpPr>
          <p:cNvPr id="9251" name="Text Box 40"/>
          <p:cNvSpPr txBox="1">
            <a:spLocks noChangeArrowheads="1"/>
          </p:cNvSpPr>
          <p:nvPr/>
        </p:nvSpPr>
        <p:spPr bwMode="auto">
          <a:xfrm>
            <a:off x="4368800" y="2016125"/>
            <a:ext cx="87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switch</a:t>
            </a:r>
          </a:p>
        </p:txBody>
      </p:sp>
      <p:sp>
        <p:nvSpPr>
          <p:cNvPr id="9252" name="Text Box 42"/>
          <p:cNvSpPr txBox="1">
            <a:spLocks noChangeArrowheads="1"/>
          </p:cNvSpPr>
          <p:nvPr/>
        </p:nvSpPr>
        <p:spPr bwMode="auto">
          <a:xfrm>
            <a:off x="965200" y="3303588"/>
            <a:ext cx="350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A</a:t>
            </a:r>
          </a:p>
        </p:txBody>
      </p:sp>
      <p:sp>
        <p:nvSpPr>
          <p:cNvPr id="9253" name="Text Box 43"/>
          <p:cNvSpPr txBox="1">
            <a:spLocks noChangeArrowheads="1"/>
          </p:cNvSpPr>
          <p:nvPr/>
        </p:nvSpPr>
        <p:spPr bwMode="auto">
          <a:xfrm>
            <a:off x="1646238" y="4076700"/>
            <a:ext cx="32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B</a:t>
            </a:r>
          </a:p>
        </p:txBody>
      </p:sp>
      <p:sp>
        <p:nvSpPr>
          <p:cNvPr id="9254" name="Text Box 44"/>
          <p:cNvSpPr txBox="1">
            <a:spLocks noChangeArrowheads="1"/>
          </p:cNvSpPr>
          <p:nvPr/>
        </p:nvSpPr>
        <p:spPr bwMode="auto">
          <a:xfrm>
            <a:off x="2303463" y="4089400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C</a:t>
            </a:r>
          </a:p>
        </p:txBody>
      </p:sp>
      <p:sp>
        <p:nvSpPr>
          <p:cNvPr id="9255" name="Text Box 45"/>
          <p:cNvSpPr txBox="1">
            <a:spLocks noChangeArrowheads="1"/>
          </p:cNvSpPr>
          <p:nvPr/>
        </p:nvSpPr>
        <p:spPr bwMode="auto">
          <a:xfrm>
            <a:off x="3114675" y="3910013"/>
            <a:ext cx="33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 smtClean="0"/>
              <a:t>R</a:t>
            </a:r>
            <a:endParaRPr lang="en-US" u="none" dirty="0"/>
          </a:p>
        </p:txBody>
      </p:sp>
      <p:sp>
        <p:nvSpPr>
          <p:cNvPr id="9258" name="Text Box 48"/>
          <p:cNvSpPr txBox="1">
            <a:spLocks noChangeArrowheads="1"/>
          </p:cNvSpPr>
          <p:nvPr/>
        </p:nvSpPr>
        <p:spPr bwMode="auto">
          <a:xfrm>
            <a:off x="5214942" y="4000504"/>
            <a:ext cx="339725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u="none" dirty="0"/>
              <a:t>G</a:t>
            </a:r>
          </a:p>
        </p:txBody>
      </p:sp>
      <p:sp>
        <p:nvSpPr>
          <p:cNvPr id="9259" name="Text Box 50"/>
          <p:cNvSpPr txBox="1">
            <a:spLocks noChangeArrowheads="1"/>
          </p:cNvSpPr>
          <p:nvPr/>
        </p:nvSpPr>
        <p:spPr bwMode="auto">
          <a:xfrm>
            <a:off x="6038850" y="41021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H</a:t>
            </a:r>
          </a:p>
        </p:txBody>
      </p:sp>
      <p:sp>
        <p:nvSpPr>
          <p:cNvPr id="9260" name="Text Box 51"/>
          <p:cNvSpPr txBox="1">
            <a:spLocks noChangeArrowheads="1"/>
          </p:cNvSpPr>
          <p:nvPr/>
        </p:nvSpPr>
        <p:spPr bwMode="auto">
          <a:xfrm>
            <a:off x="6784975" y="3548063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I</a:t>
            </a:r>
          </a:p>
        </p:txBody>
      </p:sp>
      <p:sp>
        <p:nvSpPr>
          <p:cNvPr id="9261" name="Line 52"/>
          <p:cNvSpPr>
            <a:spLocks noChangeShapeType="1"/>
          </p:cNvSpPr>
          <p:nvPr/>
        </p:nvSpPr>
        <p:spPr bwMode="auto">
          <a:xfrm>
            <a:off x="6813550" y="2319338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62" name="Line 53"/>
          <p:cNvSpPr>
            <a:spLocks noChangeShapeType="1"/>
          </p:cNvSpPr>
          <p:nvPr/>
        </p:nvSpPr>
        <p:spPr bwMode="auto">
          <a:xfrm>
            <a:off x="7688263" y="1970088"/>
            <a:ext cx="0" cy="1944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9263" name="Text Box 54"/>
          <p:cNvSpPr txBox="1">
            <a:spLocks noChangeArrowheads="1"/>
          </p:cNvSpPr>
          <p:nvPr/>
        </p:nvSpPr>
        <p:spPr bwMode="auto">
          <a:xfrm>
            <a:off x="6669088" y="1939925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0000"/>
                </a:solidFill>
              </a:rPr>
              <a:t>address</a:t>
            </a:r>
          </a:p>
        </p:txBody>
      </p:sp>
      <p:sp>
        <p:nvSpPr>
          <p:cNvPr id="9264" name="Text Box 55"/>
          <p:cNvSpPr txBox="1">
            <a:spLocks noChangeArrowheads="1"/>
          </p:cNvSpPr>
          <p:nvPr/>
        </p:nvSpPr>
        <p:spPr bwMode="auto">
          <a:xfrm>
            <a:off x="7699375" y="1951038"/>
            <a:ext cx="1185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0000"/>
                </a:solidFill>
              </a:rPr>
              <a:t>interface</a:t>
            </a:r>
          </a:p>
        </p:txBody>
      </p:sp>
      <p:sp>
        <p:nvSpPr>
          <p:cNvPr id="9265" name="Text Box 56"/>
          <p:cNvSpPr txBox="1">
            <a:spLocks noChangeArrowheads="1"/>
          </p:cNvSpPr>
          <p:nvPr/>
        </p:nvSpPr>
        <p:spPr bwMode="auto">
          <a:xfrm>
            <a:off x="7197725" y="2351088"/>
            <a:ext cx="3508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 dirty="0"/>
              <a:t>A</a:t>
            </a:r>
          </a:p>
          <a:p>
            <a:r>
              <a:rPr lang="en-US" u="none" dirty="0"/>
              <a:t>B</a:t>
            </a:r>
          </a:p>
          <a:p>
            <a:r>
              <a:rPr lang="en-US" u="none" dirty="0" smtClean="0"/>
              <a:t>R</a:t>
            </a:r>
            <a:endParaRPr lang="en-US" u="none" dirty="0"/>
          </a:p>
          <a:p>
            <a:r>
              <a:rPr lang="en-US" u="none" dirty="0"/>
              <a:t>G</a:t>
            </a:r>
          </a:p>
          <a:p>
            <a:endParaRPr lang="en-US" u="none" dirty="0"/>
          </a:p>
          <a:p>
            <a:endParaRPr lang="en-US" u="none" dirty="0"/>
          </a:p>
        </p:txBody>
      </p:sp>
      <p:sp>
        <p:nvSpPr>
          <p:cNvPr id="9266" name="Text Box 57"/>
          <p:cNvSpPr txBox="1">
            <a:spLocks noChangeArrowheads="1"/>
          </p:cNvSpPr>
          <p:nvPr/>
        </p:nvSpPr>
        <p:spPr bwMode="auto">
          <a:xfrm>
            <a:off x="7777163" y="2349500"/>
            <a:ext cx="323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1</a:t>
            </a:r>
          </a:p>
          <a:p>
            <a:r>
              <a:rPr lang="en-US" u="none"/>
              <a:t>1</a:t>
            </a:r>
          </a:p>
          <a:p>
            <a:r>
              <a:rPr lang="en-US" u="none"/>
              <a:t>2</a:t>
            </a:r>
          </a:p>
          <a:p>
            <a:r>
              <a:rPr lang="en-US" u="none"/>
              <a:t>3</a:t>
            </a:r>
          </a:p>
        </p:txBody>
      </p:sp>
      <p:sp>
        <p:nvSpPr>
          <p:cNvPr id="9267" name="Text Box 59"/>
          <p:cNvSpPr txBox="1">
            <a:spLocks noChangeArrowheads="1"/>
          </p:cNvSpPr>
          <p:nvPr/>
        </p:nvSpPr>
        <p:spPr bwMode="auto">
          <a:xfrm>
            <a:off x="3527425" y="22479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1</a:t>
            </a:r>
          </a:p>
        </p:txBody>
      </p:sp>
      <p:sp>
        <p:nvSpPr>
          <p:cNvPr id="9268" name="Text Box 60"/>
          <p:cNvSpPr txBox="1">
            <a:spLocks noChangeArrowheads="1"/>
          </p:cNvSpPr>
          <p:nvPr/>
        </p:nvSpPr>
        <p:spPr bwMode="auto">
          <a:xfrm>
            <a:off x="3848100" y="25320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2</a:t>
            </a:r>
          </a:p>
        </p:txBody>
      </p:sp>
      <p:sp>
        <p:nvSpPr>
          <p:cNvPr id="9269" name="Text Box 61"/>
          <p:cNvSpPr txBox="1">
            <a:spLocks noChangeArrowheads="1"/>
          </p:cNvSpPr>
          <p:nvPr/>
        </p:nvSpPr>
        <p:spPr bwMode="auto">
          <a:xfrm>
            <a:off x="4273550" y="24923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3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3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3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0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0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30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30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0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Flooding</a:t>
            </a:r>
            <a:r>
              <a:rPr lang="it-IT" dirty="0" smtClean="0"/>
              <a:t>: inondare lo </a:t>
            </a:r>
            <a:r>
              <a:rPr lang="it-IT" dirty="0" err="1" smtClean="0"/>
              <a:t>switch</a:t>
            </a:r>
            <a:r>
              <a:rPr lang="it-IT" dirty="0" smtClean="0"/>
              <a:t> di MAC casuali, fino a saturazione della sua </a:t>
            </a:r>
            <a:r>
              <a:rPr lang="it-IT" dirty="0" err="1" smtClean="0"/>
              <a:t>switch</a:t>
            </a:r>
            <a:r>
              <a:rPr lang="it-IT" dirty="0" smtClean="0"/>
              <a:t> </a:t>
            </a:r>
            <a:r>
              <a:rPr lang="it-IT" dirty="0" err="1" smtClean="0"/>
              <a:t>table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Contromisure: </a:t>
            </a:r>
            <a:r>
              <a:rPr lang="it-IT" dirty="0" err="1" smtClean="0"/>
              <a:t>port</a:t>
            </a:r>
            <a:r>
              <a:rPr lang="it-IT" dirty="0" smtClean="0"/>
              <a:t> </a:t>
            </a:r>
            <a:r>
              <a:rPr lang="it-IT" dirty="0" err="1" smtClean="0"/>
              <a:t>locking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r>
              <a:rPr lang="it-IT" dirty="0" smtClean="0"/>
              <a:t>Domande. Cosa succede in una rete con </a:t>
            </a:r>
            <a:r>
              <a:rPr lang="it-IT" dirty="0" err="1" smtClean="0"/>
              <a:t>hub</a:t>
            </a:r>
            <a:r>
              <a:rPr lang="it-IT" dirty="0" smtClean="0"/>
              <a:t>? E in una rete WLAN open? WEP? WPA?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MAC </a:t>
            </a:r>
            <a:r>
              <a:rPr lang="it-IT" dirty="0" err="1" smtClean="0"/>
              <a:t>Spoofing</a:t>
            </a:r>
            <a:r>
              <a:rPr lang="it-IT" dirty="0" smtClean="0"/>
              <a:t> / </a:t>
            </a:r>
            <a:r>
              <a:rPr lang="it-IT" dirty="0" err="1" smtClean="0"/>
              <a:t>Flooding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 </a:t>
            </a:r>
            <a:r>
              <a:rPr lang="it-IT" dirty="0" err="1" smtClean="0"/>
              <a:t>Spoofing</a:t>
            </a:r>
            <a:r>
              <a:rPr lang="it-IT" dirty="0" smtClean="0"/>
              <a:t> in LAN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142984"/>
            <a:ext cx="5429288" cy="25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786190"/>
            <a:ext cx="583865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IP </a:t>
            </a:r>
            <a:r>
              <a:rPr lang="it-IT" dirty="0" err="1" smtClean="0"/>
              <a:t>Spoofing</a:t>
            </a:r>
            <a:r>
              <a:rPr lang="it-IT" dirty="0" smtClean="0"/>
              <a:t> in LAN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88211"/>
            <a:ext cx="8005178" cy="45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mitm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78"/>
            <a:ext cx="71860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ARP </a:t>
            </a:r>
            <a:r>
              <a:rPr lang="it-IT" dirty="0" err="1" smtClean="0"/>
              <a:t>Watching</a:t>
            </a:r>
            <a:endParaRPr lang="it-IT" dirty="0" smtClean="0"/>
          </a:p>
          <a:p>
            <a:r>
              <a:rPr lang="it-IT" dirty="0" smtClean="0"/>
              <a:t>Tabelle ARP statiche</a:t>
            </a:r>
          </a:p>
          <a:p>
            <a:r>
              <a:rPr lang="it-IT" dirty="0" smtClean="0"/>
              <a:t>ARP </a:t>
            </a:r>
            <a:r>
              <a:rPr lang="it-IT" dirty="0" err="1" smtClean="0"/>
              <a:t>Jamming</a:t>
            </a:r>
            <a:endParaRPr lang="it-IT" dirty="0" smtClean="0"/>
          </a:p>
          <a:p>
            <a:r>
              <a:rPr lang="it-IT" dirty="0" smtClean="0"/>
              <a:t>IP Sec, </a:t>
            </a:r>
            <a:r>
              <a:rPr lang="it-IT" dirty="0" err="1" smtClean="0"/>
              <a:t>Tunnels</a:t>
            </a:r>
            <a:r>
              <a:rPr lang="it-IT" dirty="0" smtClean="0"/>
              <a:t>, VPN, SSH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Contromisure	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 smtClean="0">
                <a:latin typeface="Arial" charset="0"/>
              </a:rPr>
              <a:t>5: DataLink Layer</a:t>
            </a:r>
          </a:p>
        </p:txBody>
      </p:sp>
      <p:sp>
        <p:nvSpPr>
          <p:cNvPr id="1331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 smtClean="0">
                <a:latin typeface="Arial" charset="0"/>
              </a:rPr>
              <a:t>5-</a:t>
            </a:r>
            <a:fld id="{6FA52996-75FF-4F70-8363-EB3AF9C09A20}" type="slidenum">
              <a:rPr lang="en-US" u="none" smtClean="0">
                <a:latin typeface="Arial" charset="0"/>
              </a:rPr>
              <a:pPr/>
              <a:t>3</a:t>
            </a:fld>
            <a:endParaRPr lang="en-US" u="none" smtClean="0">
              <a:latin typeface="Arial" charset="0"/>
            </a:endParaRPr>
          </a:p>
        </p:txBody>
      </p:sp>
      <p:sp>
        <p:nvSpPr>
          <p:cNvPr id="13320" name="Oval 2"/>
          <p:cNvSpPr>
            <a:spLocks noChangeArrowheads="1"/>
          </p:cNvSpPr>
          <p:nvPr/>
        </p:nvSpPr>
        <p:spPr bwMode="auto">
          <a:xfrm>
            <a:off x="1601788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1" name="Line 3"/>
          <p:cNvSpPr>
            <a:spLocks noChangeShapeType="1"/>
          </p:cNvSpPr>
          <p:nvPr/>
        </p:nvSpPr>
        <p:spPr bwMode="auto">
          <a:xfrm>
            <a:off x="3581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2" name="Line 4"/>
          <p:cNvSpPr>
            <a:spLocks noChangeShapeType="1"/>
          </p:cNvSpPr>
          <p:nvPr/>
        </p:nvSpPr>
        <p:spPr bwMode="auto">
          <a:xfrm flipV="1">
            <a:off x="5257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3323" name="Group 5"/>
          <p:cNvGrpSpPr>
            <a:grpSpLocks/>
          </p:cNvGrpSpPr>
          <p:nvPr/>
        </p:nvGrpSpPr>
        <p:grpSpPr bwMode="auto">
          <a:xfrm>
            <a:off x="6019800" y="1433513"/>
            <a:ext cx="2362200" cy="1762125"/>
            <a:chOff x="3744" y="1392"/>
            <a:chExt cx="1488" cy="1110"/>
          </a:xfrm>
        </p:grpSpPr>
        <p:sp>
          <p:nvSpPr>
            <p:cNvPr id="13424" name="Freeform 6"/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9 w 2135"/>
                <a:gd name="T1" fmla="*/ 194 h 1662"/>
                <a:gd name="T2" fmla="*/ 36 w 2135"/>
                <a:gd name="T3" fmla="*/ 23 h 1662"/>
                <a:gd name="T4" fmla="*/ 222 w 2135"/>
                <a:gd name="T5" fmla="*/ 58 h 1662"/>
                <a:gd name="T6" fmla="*/ 410 w 2135"/>
                <a:gd name="T7" fmla="*/ 30 h 1662"/>
                <a:gd name="T8" fmla="*/ 677 w 2135"/>
                <a:gd name="T9" fmla="*/ 121 h 1662"/>
                <a:gd name="T10" fmla="*/ 682 w 2135"/>
                <a:gd name="T11" fmla="*/ 341 h 1662"/>
                <a:gd name="T12" fmla="*/ 535 w 2135"/>
                <a:gd name="T13" fmla="*/ 477 h 1662"/>
                <a:gd name="T14" fmla="*/ 275 w 2135"/>
                <a:gd name="T15" fmla="*/ 451 h 1662"/>
                <a:gd name="T16" fmla="*/ 169 w 2135"/>
                <a:gd name="T17" fmla="*/ 378 h 1662"/>
                <a:gd name="T18" fmla="*/ 62 w 2135"/>
                <a:gd name="T19" fmla="*/ 318 h 1662"/>
                <a:gd name="T20" fmla="*/ 9 w 2135"/>
                <a:gd name="T21" fmla="*/ 194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425" name="Text Box 7"/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/>
                <a:t>Internet</a:t>
              </a:r>
            </a:p>
          </p:txBody>
        </p:sp>
      </p:grpSp>
      <p:grpSp>
        <p:nvGrpSpPr>
          <p:cNvPr id="13324" name="Group 8"/>
          <p:cNvGrpSpPr>
            <a:grpSpLocks/>
          </p:cNvGrpSpPr>
          <p:nvPr/>
        </p:nvGrpSpPr>
        <p:grpSpPr bwMode="auto">
          <a:xfrm>
            <a:off x="4699000" y="2284413"/>
            <a:ext cx="876300" cy="525462"/>
            <a:chOff x="2960" y="1439"/>
            <a:chExt cx="552" cy="331"/>
          </a:xfrm>
        </p:grpSpPr>
        <p:grpSp>
          <p:nvGrpSpPr>
            <p:cNvPr id="13409" name="Group 9"/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13411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12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13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414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it-IT" sz="2400" u="none">
                  <a:latin typeface="Times New Roman" pitchFamily="18" charset="0"/>
                </a:endParaRPr>
              </a:p>
            </p:txBody>
          </p:sp>
          <p:sp>
            <p:nvSpPr>
              <p:cNvPr id="13415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3416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42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422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423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3417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1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419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3420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13410" name="Text Box 23"/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/>
                <a:t>router</a:t>
              </a:r>
            </a:p>
          </p:txBody>
        </p:sp>
      </p:grpSp>
      <p:grpSp>
        <p:nvGrpSpPr>
          <p:cNvPr id="13325" name="Group 24"/>
          <p:cNvGrpSpPr>
            <a:grpSpLocks/>
          </p:cNvGrpSpPr>
          <p:nvPr/>
        </p:nvGrpSpPr>
        <p:grpSpPr bwMode="auto">
          <a:xfrm>
            <a:off x="3022600" y="2157413"/>
            <a:ext cx="935038" cy="1039812"/>
            <a:chOff x="1952" y="1032"/>
            <a:chExt cx="589" cy="655"/>
          </a:xfrm>
        </p:grpSpPr>
        <p:sp>
          <p:nvSpPr>
            <p:cNvPr id="13389" name="Text Box 25"/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/>
                <a:t>AP</a:t>
              </a:r>
            </a:p>
          </p:txBody>
        </p:sp>
        <p:grpSp>
          <p:nvGrpSpPr>
            <p:cNvPr id="13390" name="Group 26"/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13391" name="Picture 27" descr="31u_bnrz[1]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92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93" name="Freeform 29"/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3 w 247"/>
                  <a:gd name="T1" fmla="*/ 4 h 203"/>
                  <a:gd name="T2" fmla="*/ 3 w 247"/>
                  <a:gd name="T3" fmla="*/ 5 h 203"/>
                  <a:gd name="T4" fmla="*/ 2 w 247"/>
                  <a:gd name="T5" fmla="*/ 6 h 203"/>
                  <a:gd name="T6" fmla="*/ 1 w 247"/>
                  <a:gd name="T7" fmla="*/ 7 h 203"/>
                  <a:gd name="T8" fmla="*/ 1 w 247"/>
                  <a:gd name="T9" fmla="*/ 9 h 203"/>
                  <a:gd name="T10" fmla="*/ 1 w 247"/>
                  <a:gd name="T11" fmla="*/ 10 h 203"/>
                  <a:gd name="T12" fmla="*/ 0 w 247"/>
                  <a:gd name="T13" fmla="*/ 12 h 203"/>
                  <a:gd name="T14" fmla="*/ 0 w 247"/>
                  <a:gd name="T15" fmla="*/ 14 h 203"/>
                  <a:gd name="T16" fmla="*/ 0 w 247"/>
                  <a:gd name="T17" fmla="*/ 16 h 203"/>
                  <a:gd name="T18" fmla="*/ 0 w 247"/>
                  <a:gd name="T19" fmla="*/ 19 h 203"/>
                  <a:gd name="T20" fmla="*/ 1 w 247"/>
                  <a:gd name="T21" fmla="*/ 21 h 203"/>
                  <a:gd name="T22" fmla="*/ 1 w 247"/>
                  <a:gd name="T23" fmla="*/ 23 h 203"/>
                  <a:gd name="T24" fmla="*/ 2 w 247"/>
                  <a:gd name="T25" fmla="*/ 24 h 203"/>
                  <a:gd name="T26" fmla="*/ 3 w 247"/>
                  <a:gd name="T27" fmla="*/ 25 h 203"/>
                  <a:gd name="T28" fmla="*/ 4 w 247"/>
                  <a:gd name="T29" fmla="*/ 26 h 203"/>
                  <a:gd name="T30" fmla="*/ 5 w 247"/>
                  <a:gd name="T31" fmla="*/ 26 h 203"/>
                  <a:gd name="T32" fmla="*/ 6 w 247"/>
                  <a:gd name="T33" fmla="*/ 25 h 203"/>
                  <a:gd name="T34" fmla="*/ 6 w 247"/>
                  <a:gd name="T35" fmla="*/ 25 h 203"/>
                  <a:gd name="T36" fmla="*/ 7 w 247"/>
                  <a:gd name="T37" fmla="*/ 25 h 203"/>
                  <a:gd name="T38" fmla="*/ 7 w 247"/>
                  <a:gd name="T39" fmla="*/ 25 h 203"/>
                  <a:gd name="T40" fmla="*/ 7 w 247"/>
                  <a:gd name="T41" fmla="*/ 24 h 203"/>
                  <a:gd name="T42" fmla="*/ 7 w 247"/>
                  <a:gd name="T43" fmla="*/ 24 h 203"/>
                  <a:gd name="T44" fmla="*/ 6 w 247"/>
                  <a:gd name="T45" fmla="*/ 23 h 203"/>
                  <a:gd name="T46" fmla="*/ 6 w 247"/>
                  <a:gd name="T47" fmla="*/ 23 h 203"/>
                  <a:gd name="T48" fmla="*/ 6 w 247"/>
                  <a:gd name="T49" fmla="*/ 22 h 203"/>
                  <a:gd name="T50" fmla="*/ 5 w 247"/>
                  <a:gd name="T51" fmla="*/ 22 h 203"/>
                  <a:gd name="T52" fmla="*/ 5 w 247"/>
                  <a:gd name="T53" fmla="*/ 22 h 203"/>
                  <a:gd name="T54" fmla="*/ 4 w 247"/>
                  <a:gd name="T55" fmla="*/ 22 h 203"/>
                  <a:gd name="T56" fmla="*/ 4 w 247"/>
                  <a:gd name="T57" fmla="*/ 21 h 203"/>
                  <a:gd name="T58" fmla="*/ 3 w 247"/>
                  <a:gd name="T59" fmla="*/ 21 h 203"/>
                  <a:gd name="T60" fmla="*/ 3 w 247"/>
                  <a:gd name="T61" fmla="*/ 20 h 203"/>
                  <a:gd name="T62" fmla="*/ 2 w 247"/>
                  <a:gd name="T63" fmla="*/ 20 h 203"/>
                  <a:gd name="T64" fmla="*/ 2 w 247"/>
                  <a:gd name="T65" fmla="*/ 19 h 203"/>
                  <a:gd name="T66" fmla="*/ 2 w 247"/>
                  <a:gd name="T67" fmla="*/ 14 h 203"/>
                  <a:gd name="T68" fmla="*/ 2 w 247"/>
                  <a:gd name="T69" fmla="*/ 11 h 203"/>
                  <a:gd name="T70" fmla="*/ 3 w 247"/>
                  <a:gd name="T71" fmla="*/ 8 h 203"/>
                  <a:gd name="T72" fmla="*/ 4 w 247"/>
                  <a:gd name="T73" fmla="*/ 6 h 203"/>
                  <a:gd name="T74" fmla="*/ 6 w 247"/>
                  <a:gd name="T75" fmla="*/ 4 h 203"/>
                  <a:gd name="T76" fmla="*/ 7 w 247"/>
                  <a:gd name="T77" fmla="*/ 3 h 203"/>
                  <a:gd name="T78" fmla="*/ 8 w 247"/>
                  <a:gd name="T79" fmla="*/ 2 h 203"/>
                  <a:gd name="T80" fmla="*/ 9 w 247"/>
                  <a:gd name="T81" fmla="*/ 1 h 203"/>
                  <a:gd name="T82" fmla="*/ 9 w 247"/>
                  <a:gd name="T83" fmla="*/ 1 h 203"/>
                  <a:gd name="T84" fmla="*/ 8 w 247"/>
                  <a:gd name="T85" fmla="*/ 0 h 203"/>
                  <a:gd name="T86" fmla="*/ 7 w 247"/>
                  <a:gd name="T87" fmla="*/ 1 h 203"/>
                  <a:gd name="T88" fmla="*/ 6 w 247"/>
                  <a:gd name="T89" fmla="*/ 1 h 203"/>
                  <a:gd name="T90" fmla="*/ 6 w 247"/>
                  <a:gd name="T91" fmla="*/ 2 h 203"/>
                  <a:gd name="T92" fmla="*/ 5 w 247"/>
                  <a:gd name="T93" fmla="*/ 2 h 203"/>
                  <a:gd name="T94" fmla="*/ 4 w 247"/>
                  <a:gd name="T95" fmla="*/ 3 h 203"/>
                  <a:gd name="T96" fmla="*/ 3 w 247"/>
                  <a:gd name="T97" fmla="*/ 4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94" name="Freeform 30"/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5 w 158"/>
                  <a:gd name="T1" fmla="*/ 6 h 158"/>
                  <a:gd name="T2" fmla="*/ 5 w 158"/>
                  <a:gd name="T3" fmla="*/ 9 h 158"/>
                  <a:gd name="T4" fmla="*/ 5 w 158"/>
                  <a:gd name="T5" fmla="*/ 10 h 158"/>
                  <a:gd name="T6" fmla="*/ 5 w 158"/>
                  <a:gd name="T7" fmla="*/ 11 h 158"/>
                  <a:gd name="T8" fmla="*/ 4 w 158"/>
                  <a:gd name="T9" fmla="*/ 13 h 158"/>
                  <a:gd name="T10" fmla="*/ 3 w 158"/>
                  <a:gd name="T11" fmla="*/ 14 h 158"/>
                  <a:gd name="T12" fmla="*/ 3 w 158"/>
                  <a:gd name="T13" fmla="*/ 15 h 158"/>
                  <a:gd name="T14" fmla="*/ 2 w 158"/>
                  <a:gd name="T15" fmla="*/ 17 h 158"/>
                  <a:gd name="T16" fmla="*/ 1 w 158"/>
                  <a:gd name="T17" fmla="*/ 18 h 158"/>
                  <a:gd name="T18" fmla="*/ 1 w 158"/>
                  <a:gd name="T19" fmla="*/ 19 h 158"/>
                  <a:gd name="T20" fmla="*/ 1 w 158"/>
                  <a:gd name="T21" fmla="*/ 19 h 158"/>
                  <a:gd name="T22" fmla="*/ 1 w 158"/>
                  <a:gd name="T23" fmla="*/ 19 h 158"/>
                  <a:gd name="T24" fmla="*/ 1 w 158"/>
                  <a:gd name="T25" fmla="*/ 20 h 158"/>
                  <a:gd name="T26" fmla="*/ 1 w 158"/>
                  <a:gd name="T27" fmla="*/ 20 h 158"/>
                  <a:gd name="T28" fmla="*/ 2 w 158"/>
                  <a:gd name="T29" fmla="*/ 20 h 158"/>
                  <a:gd name="T30" fmla="*/ 2 w 158"/>
                  <a:gd name="T31" fmla="*/ 20 h 158"/>
                  <a:gd name="T32" fmla="*/ 2 w 158"/>
                  <a:gd name="T33" fmla="*/ 20 h 158"/>
                  <a:gd name="T34" fmla="*/ 3 w 158"/>
                  <a:gd name="T35" fmla="*/ 19 h 158"/>
                  <a:gd name="T36" fmla="*/ 3 w 158"/>
                  <a:gd name="T37" fmla="*/ 18 h 158"/>
                  <a:gd name="T38" fmla="*/ 4 w 158"/>
                  <a:gd name="T39" fmla="*/ 15 h 158"/>
                  <a:gd name="T40" fmla="*/ 5 w 158"/>
                  <a:gd name="T41" fmla="*/ 14 h 158"/>
                  <a:gd name="T42" fmla="*/ 5 w 158"/>
                  <a:gd name="T43" fmla="*/ 12 h 158"/>
                  <a:gd name="T44" fmla="*/ 6 w 158"/>
                  <a:gd name="T45" fmla="*/ 10 h 158"/>
                  <a:gd name="T46" fmla="*/ 6 w 158"/>
                  <a:gd name="T47" fmla="*/ 9 h 158"/>
                  <a:gd name="T48" fmla="*/ 5 w 158"/>
                  <a:gd name="T49" fmla="*/ 6 h 158"/>
                  <a:gd name="T50" fmla="*/ 5 w 158"/>
                  <a:gd name="T51" fmla="*/ 5 h 158"/>
                  <a:gd name="T52" fmla="*/ 4 w 158"/>
                  <a:gd name="T53" fmla="*/ 2 h 158"/>
                  <a:gd name="T54" fmla="*/ 4 w 158"/>
                  <a:gd name="T55" fmla="*/ 1 h 158"/>
                  <a:gd name="T56" fmla="*/ 3 w 158"/>
                  <a:gd name="T57" fmla="*/ 1 h 158"/>
                  <a:gd name="T58" fmla="*/ 2 w 158"/>
                  <a:gd name="T59" fmla="*/ 1 h 158"/>
                  <a:gd name="T60" fmla="*/ 1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1 w 158"/>
                  <a:gd name="T67" fmla="*/ 1 h 158"/>
                  <a:gd name="T68" fmla="*/ 1 w 158"/>
                  <a:gd name="T69" fmla="*/ 1 h 158"/>
                  <a:gd name="T70" fmla="*/ 2 w 158"/>
                  <a:gd name="T71" fmla="*/ 2 h 158"/>
                  <a:gd name="T72" fmla="*/ 3 w 158"/>
                  <a:gd name="T73" fmla="*/ 2 h 158"/>
                  <a:gd name="T74" fmla="*/ 3 w 158"/>
                  <a:gd name="T75" fmla="*/ 3 h 158"/>
                  <a:gd name="T76" fmla="*/ 4 w 158"/>
                  <a:gd name="T77" fmla="*/ 5 h 158"/>
                  <a:gd name="T78" fmla="*/ 4 w 158"/>
                  <a:gd name="T79" fmla="*/ 5 h 158"/>
                  <a:gd name="T80" fmla="*/ 5 w 158"/>
                  <a:gd name="T81" fmla="*/ 6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95" name="Freeform 31"/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5 w 399"/>
                  <a:gd name="T1" fmla="*/ 8 h 331"/>
                  <a:gd name="T2" fmla="*/ 2 w 399"/>
                  <a:gd name="T3" fmla="*/ 13 h 331"/>
                  <a:gd name="T4" fmla="*/ 1 w 399"/>
                  <a:gd name="T5" fmla="*/ 19 h 331"/>
                  <a:gd name="T6" fmla="*/ 0 w 399"/>
                  <a:gd name="T7" fmla="*/ 25 h 331"/>
                  <a:gd name="T8" fmla="*/ 0 w 399"/>
                  <a:gd name="T9" fmla="*/ 30 h 331"/>
                  <a:gd name="T10" fmla="*/ 0 w 399"/>
                  <a:gd name="T11" fmla="*/ 31 h 331"/>
                  <a:gd name="T12" fmla="*/ 1 w 399"/>
                  <a:gd name="T13" fmla="*/ 33 h 331"/>
                  <a:gd name="T14" fmla="*/ 1 w 399"/>
                  <a:gd name="T15" fmla="*/ 34 h 331"/>
                  <a:gd name="T16" fmla="*/ 3 w 399"/>
                  <a:gd name="T17" fmla="*/ 36 h 331"/>
                  <a:gd name="T18" fmla="*/ 4 w 399"/>
                  <a:gd name="T19" fmla="*/ 38 h 331"/>
                  <a:gd name="T20" fmla="*/ 5 w 399"/>
                  <a:gd name="T21" fmla="*/ 39 h 331"/>
                  <a:gd name="T22" fmla="*/ 7 w 399"/>
                  <a:gd name="T23" fmla="*/ 40 h 331"/>
                  <a:gd name="T24" fmla="*/ 9 w 399"/>
                  <a:gd name="T25" fmla="*/ 41 h 331"/>
                  <a:gd name="T26" fmla="*/ 10 w 399"/>
                  <a:gd name="T27" fmla="*/ 41 h 331"/>
                  <a:gd name="T28" fmla="*/ 12 w 399"/>
                  <a:gd name="T29" fmla="*/ 41 h 331"/>
                  <a:gd name="T30" fmla="*/ 13 w 399"/>
                  <a:gd name="T31" fmla="*/ 42 h 331"/>
                  <a:gd name="T32" fmla="*/ 14 w 399"/>
                  <a:gd name="T33" fmla="*/ 42 h 331"/>
                  <a:gd name="T34" fmla="*/ 15 w 399"/>
                  <a:gd name="T35" fmla="*/ 41 h 331"/>
                  <a:gd name="T36" fmla="*/ 15 w 399"/>
                  <a:gd name="T37" fmla="*/ 40 h 331"/>
                  <a:gd name="T38" fmla="*/ 14 w 399"/>
                  <a:gd name="T39" fmla="*/ 39 h 331"/>
                  <a:gd name="T40" fmla="*/ 13 w 399"/>
                  <a:gd name="T41" fmla="*/ 38 h 331"/>
                  <a:gd name="T42" fmla="*/ 12 w 399"/>
                  <a:gd name="T43" fmla="*/ 38 h 331"/>
                  <a:gd name="T44" fmla="*/ 11 w 399"/>
                  <a:gd name="T45" fmla="*/ 37 h 331"/>
                  <a:gd name="T46" fmla="*/ 9 w 399"/>
                  <a:gd name="T47" fmla="*/ 37 h 331"/>
                  <a:gd name="T48" fmla="*/ 8 w 399"/>
                  <a:gd name="T49" fmla="*/ 36 h 331"/>
                  <a:gd name="T50" fmla="*/ 6 w 399"/>
                  <a:gd name="T51" fmla="*/ 35 h 331"/>
                  <a:gd name="T52" fmla="*/ 5 w 399"/>
                  <a:gd name="T53" fmla="*/ 34 h 331"/>
                  <a:gd name="T54" fmla="*/ 4 w 399"/>
                  <a:gd name="T55" fmla="*/ 33 h 331"/>
                  <a:gd name="T56" fmla="*/ 3 w 399"/>
                  <a:gd name="T57" fmla="*/ 31 h 331"/>
                  <a:gd name="T58" fmla="*/ 2 w 399"/>
                  <a:gd name="T59" fmla="*/ 29 h 331"/>
                  <a:gd name="T60" fmla="*/ 2 w 399"/>
                  <a:gd name="T61" fmla="*/ 26 h 331"/>
                  <a:gd name="T62" fmla="*/ 2 w 399"/>
                  <a:gd name="T63" fmla="*/ 22 h 331"/>
                  <a:gd name="T64" fmla="*/ 2 w 399"/>
                  <a:gd name="T65" fmla="*/ 19 h 331"/>
                  <a:gd name="T66" fmla="*/ 3 w 399"/>
                  <a:gd name="T67" fmla="*/ 16 h 331"/>
                  <a:gd name="T68" fmla="*/ 4 w 399"/>
                  <a:gd name="T69" fmla="*/ 13 h 331"/>
                  <a:gd name="T70" fmla="*/ 6 w 399"/>
                  <a:gd name="T71" fmla="*/ 10 h 331"/>
                  <a:gd name="T72" fmla="*/ 7 w 399"/>
                  <a:gd name="T73" fmla="*/ 7 h 331"/>
                  <a:gd name="T74" fmla="*/ 9 w 399"/>
                  <a:gd name="T75" fmla="*/ 5 h 331"/>
                  <a:gd name="T76" fmla="*/ 11 w 399"/>
                  <a:gd name="T77" fmla="*/ 3 h 331"/>
                  <a:gd name="T78" fmla="*/ 12 w 399"/>
                  <a:gd name="T79" fmla="*/ 1 h 331"/>
                  <a:gd name="T80" fmla="*/ 12 w 399"/>
                  <a:gd name="T81" fmla="*/ 0 h 331"/>
                  <a:gd name="T82" fmla="*/ 10 w 399"/>
                  <a:gd name="T83" fmla="*/ 1 h 331"/>
                  <a:gd name="T84" fmla="*/ 8 w 399"/>
                  <a:gd name="T85" fmla="*/ 2 h 331"/>
                  <a:gd name="T86" fmla="*/ 6 w 399"/>
                  <a:gd name="T87" fmla="*/ 5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96" name="Freeform 32"/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11 w 350"/>
                  <a:gd name="T1" fmla="*/ 8 h 221"/>
                  <a:gd name="T2" fmla="*/ 11 w 350"/>
                  <a:gd name="T3" fmla="*/ 10 h 221"/>
                  <a:gd name="T4" fmla="*/ 12 w 350"/>
                  <a:gd name="T5" fmla="*/ 11 h 221"/>
                  <a:gd name="T6" fmla="*/ 12 w 350"/>
                  <a:gd name="T7" fmla="*/ 13 h 221"/>
                  <a:gd name="T8" fmla="*/ 12 w 350"/>
                  <a:gd name="T9" fmla="*/ 15 h 221"/>
                  <a:gd name="T10" fmla="*/ 12 w 350"/>
                  <a:gd name="T11" fmla="*/ 17 h 221"/>
                  <a:gd name="T12" fmla="*/ 11 w 350"/>
                  <a:gd name="T13" fmla="*/ 18 h 221"/>
                  <a:gd name="T14" fmla="*/ 11 w 350"/>
                  <a:gd name="T15" fmla="*/ 20 h 221"/>
                  <a:gd name="T16" fmla="*/ 11 w 350"/>
                  <a:gd name="T17" fmla="*/ 21 h 221"/>
                  <a:gd name="T18" fmla="*/ 10 w 350"/>
                  <a:gd name="T19" fmla="*/ 22 h 221"/>
                  <a:gd name="T20" fmla="*/ 10 w 350"/>
                  <a:gd name="T21" fmla="*/ 23 h 221"/>
                  <a:gd name="T22" fmla="*/ 9 w 350"/>
                  <a:gd name="T23" fmla="*/ 24 h 221"/>
                  <a:gd name="T24" fmla="*/ 9 w 350"/>
                  <a:gd name="T25" fmla="*/ 25 h 221"/>
                  <a:gd name="T26" fmla="*/ 9 w 350"/>
                  <a:gd name="T27" fmla="*/ 26 h 221"/>
                  <a:gd name="T28" fmla="*/ 9 w 350"/>
                  <a:gd name="T29" fmla="*/ 26 h 221"/>
                  <a:gd name="T30" fmla="*/ 9 w 350"/>
                  <a:gd name="T31" fmla="*/ 26 h 221"/>
                  <a:gd name="T32" fmla="*/ 9 w 350"/>
                  <a:gd name="T33" fmla="*/ 27 h 221"/>
                  <a:gd name="T34" fmla="*/ 9 w 350"/>
                  <a:gd name="T35" fmla="*/ 27 h 221"/>
                  <a:gd name="T36" fmla="*/ 9 w 350"/>
                  <a:gd name="T37" fmla="*/ 27 h 221"/>
                  <a:gd name="T38" fmla="*/ 9 w 350"/>
                  <a:gd name="T39" fmla="*/ 27 h 221"/>
                  <a:gd name="T40" fmla="*/ 10 w 350"/>
                  <a:gd name="T41" fmla="*/ 27 h 221"/>
                  <a:gd name="T42" fmla="*/ 10 w 350"/>
                  <a:gd name="T43" fmla="*/ 25 h 221"/>
                  <a:gd name="T44" fmla="*/ 11 w 350"/>
                  <a:gd name="T45" fmla="*/ 23 h 221"/>
                  <a:gd name="T46" fmla="*/ 12 w 350"/>
                  <a:gd name="T47" fmla="*/ 21 h 221"/>
                  <a:gd name="T48" fmla="*/ 13 w 350"/>
                  <a:gd name="T49" fmla="*/ 18 h 221"/>
                  <a:gd name="T50" fmla="*/ 13 w 350"/>
                  <a:gd name="T51" fmla="*/ 15 h 221"/>
                  <a:gd name="T52" fmla="*/ 13 w 350"/>
                  <a:gd name="T53" fmla="*/ 12 h 221"/>
                  <a:gd name="T54" fmla="*/ 12 w 350"/>
                  <a:gd name="T55" fmla="*/ 10 h 221"/>
                  <a:gd name="T56" fmla="*/ 11 w 350"/>
                  <a:gd name="T57" fmla="*/ 7 h 221"/>
                  <a:gd name="T58" fmla="*/ 11 w 350"/>
                  <a:gd name="T59" fmla="*/ 6 h 221"/>
                  <a:gd name="T60" fmla="*/ 10 w 350"/>
                  <a:gd name="T61" fmla="*/ 5 h 221"/>
                  <a:gd name="T62" fmla="*/ 9 w 350"/>
                  <a:gd name="T63" fmla="*/ 4 h 221"/>
                  <a:gd name="T64" fmla="*/ 8 w 350"/>
                  <a:gd name="T65" fmla="*/ 3 h 221"/>
                  <a:gd name="T66" fmla="*/ 7 w 350"/>
                  <a:gd name="T67" fmla="*/ 2 h 221"/>
                  <a:gd name="T68" fmla="*/ 7 w 350"/>
                  <a:gd name="T69" fmla="*/ 1 h 221"/>
                  <a:gd name="T70" fmla="*/ 6 w 350"/>
                  <a:gd name="T71" fmla="*/ 1 h 221"/>
                  <a:gd name="T72" fmla="*/ 5 w 350"/>
                  <a:gd name="T73" fmla="*/ 0 h 221"/>
                  <a:gd name="T74" fmla="*/ 4 w 350"/>
                  <a:gd name="T75" fmla="*/ 0 h 221"/>
                  <a:gd name="T76" fmla="*/ 3 w 350"/>
                  <a:gd name="T77" fmla="*/ 0 h 221"/>
                  <a:gd name="T78" fmla="*/ 2 w 350"/>
                  <a:gd name="T79" fmla="*/ 0 h 221"/>
                  <a:gd name="T80" fmla="*/ 2 w 350"/>
                  <a:gd name="T81" fmla="*/ 0 h 221"/>
                  <a:gd name="T82" fmla="*/ 1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1 w 350"/>
                  <a:gd name="T91" fmla="*/ 0 h 221"/>
                  <a:gd name="T92" fmla="*/ 1 w 350"/>
                  <a:gd name="T93" fmla="*/ 0 h 221"/>
                  <a:gd name="T94" fmla="*/ 2 w 350"/>
                  <a:gd name="T95" fmla="*/ 1 h 221"/>
                  <a:gd name="T96" fmla="*/ 2 w 350"/>
                  <a:gd name="T97" fmla="*/ 1 h 221"/>
                  <a:gd name="T98" fmla="*/ 3 w 350"/>
                  <a:gd name="T99" fmla="*/ 1 h 221"/>
                  <a:gd name="T100" fmla="*/ 4 w 350"/>
                  <a:gd name="T101" fmla="*/ 2 h 221"/>
                  <a:gd name="T102" fmla="*/ 4 w 350"/>
                  <a:gd name="T103" fmla="*/ 2 h 221"/>
                  <a:gd name="T104" fmla="*/ 5 w 350"/>
                  <a:gd name="T105" fmla="*/ 2 h 221"/>
                  <a:gd name="T106" fmla="*/ 6 w 350"/>
                  <a:gd name="T107" fmla="*/ 3 h 221"/>
                  <a:gd name="T108" fmla="*/ 7 w 350"/>
                  <a:gd name="T109" fmla="*/ 3 h 221"/>
                  <a:gd name="T110" fmla="*/ 7 w 350"/>
                  <a:gd name="T111" fmla="*/ 4 h 221"/>
                  <a:gd name="T112" fmla="*/ 8 w 350"/>
                  <a:gd name="T113" fmla="*/ 4 h 221"/>
                  <a:gd name="T114" fmla="*/ 9 w 350"/>
                  <a:gd name="T115" fmla="*/ 5 h 221"/>
                  <a:gd name="T116" fmla="*/ 9 w 350"/>
                  <a:gd name="T117" fmla="*/ 6 h 221"/>
                  <a:gd name="T118" fmla="*/ 10 w 350"/>
                  <a:gd name="T119" fmla="*/ 7 h 221"/>
                  <a:gd name="T120" fmla="*/ 11 w 350"/>
                  <a:gd name="T121" fmla="*/ 8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97" name="Freeform 33"/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15 h 208"/>
                  <a:gd name="T2" fmla="*/ 0 w 142"/>
                  <a:gd name="T3" fmla="*/ 17 h 208"/>
                  <a:gd name="T4" fmla="*/ 0 w 142"/>
                  <a:gd name="T5" fmla="*/ 19 h 208"/>
                  <a:gd name="T6" fmla="*/ 1 w 142"/>
                  <a:gd name="T7" fmla="*/ 21 h 208"/>
                  <a:gd name="T8" fmla="*/ 1 w 142"/>
                  <a:gd name="T9" fmla="*/ 22 h 208"/>
                  <a:gd name="T10" fmla="*/ 2 w 142"/>
                  <a:gd name="T11" fmla="*/ 24 h 208"/>
                  <a:gd name="T12" fmla="*/ 3 w 142"/>
                  <a:gd name="T13" fmla="*/ 25 h 208"/>
                  <a:gd name="T14" fmla="*/ 3 w 142"/>
                  <a:gd name="T15" fmla="*/ 26 h 208"/>
                  <a:gd name="T16" fmla="*/ 4 w 142"/>
                  <a:gd name="T17" fmla="*/ 27 h 208"/>
                  <a:gd name="T18" fmla="*/ 5 w 142"/>
                  <a:gd name="T19" fmla="*/ 27 h 208"/>
                  <a:gd name="T20" fmla="*/ 5 w 142"/>
                  <a:gd name="T21" fmla="*/ 27 h 208"/>
                  <a:gd name="T22" fmla="*/ 5 w 142"/>
                  <a:gd name="T23" fmla="*/ 26 h 208"/>
                  <a:gd name="T24" fmla="*/ 5 w 142"/>
                  <a:gd name="T25" fmla="*/ 25 h 208"/>
                  <a:gd name="T26" fmla="*/ 5 w 142"/>
                  <a:gd name="T27" fmla="*/ 25 h 208"/>
                  <a:gd name="T28" fmla="*/ 5 w 142"/>
                  <a:gd name="T29" fmla="*/ 24 h 208"/>
                  <a:gd name="T30" fmla="*/ 5 w 142"/>
                  <a:gd name="T31" fmla="*/ 24 h 208"/>
                  <a:gd name="T32" fmla="*/ 5 w 142"/>
                  <a:gd name="T33" fmla="*/ 23 h 208"/>
                  <a:gd name="T34" fmla="*/ 4 w 142"/>
                  <a:gd name="T35" fmla="*/ 23 h 208"/>
                  <a:gd name="T36" fmla="*/ 3 w 142"/>
                  <a:gd name="T37" fmla="*/ 22 h 208"/>
                  <a:gd name="T38" fmla="*/ 2 w 142"/>
                  <a:gd name="T39" fmla="*/ 20 h 208"/>
                  <a:gd name="T40" fmla="*/ 2 w 142"/>
                  <a:gd name="T41" fmla="*/ 19 h 208"/>
                  <a:gd name="T42" fmla="*/ 2 w 142"/>
                  <a:gd name="T43" fmla="*/ 17 h 208"/>
                  <a:gd name="T44" fmla="*/ 1 w 142"/>
                  <a:gd name="T45" fmla="*/ 15 h 208"/>
                  <a:gd name="T46" fmla="*/ 1 w 142"/>
                  <a:gd name="T47" fmla="*/ 13 h 208"/>
                  <a:gd name="T48" fmla="*/ 2 w 142"/>
                  <a:gd name="T49" fmla="*/ 10 h 208"/>
                  <a:gd name="T50" fmla="*/ 2 w 142"/>
                  <a:gd name="T51" fmla="*/ 9 h 208"/>
                  <a:gd name="T52" fmla="*/ 2 w 142"/>
                  <a:gd name="T53" fmla="*/ 7 h 208"/>
                  <a:gd name="T54" fmla="*/ 3 w 142"/>
                  <a:gd name="T55" fmla="*/ 6 h 208"/>
                  <a:gd name="T56" fmla="*/ 3 w 142"/>
                  <a:gd name="T57" fmla="*/ 5 h 208"/>
                  <a:gd name="T58" fmla="*/ 4 w 142"/>
                  <a:gd name="T59" fmla="*/ 3 h 208"/>
                  <a:gd name="T60" fmla="*/ 5 w 142"/>
                  <a:gd name="T61" fmla="*/ 2 h 208"/>
                  <a:gd name="T62" fmla="*/ 5 w 142"/>
                  <a:gd name="T63" fmla="*/ 1 h 208"/>
                  <a:gd name="T64" fmla="*/ 5 w 142"/>
                  <a:gd name="T65" fmla="*/ 1 h 208"/>
                  <a:gd name="T66" fmla="*/ 5 w 142"/>
                  <a:gd name="T67" fmla="*/ 0 h 208"/>
                  <a:gd name="T68" fmla="*/ 4 w 142"/>
                  <a:gd name="T69" fmla="*/ 1 h 208"/>
                  <a:gd name="T70" fmla="*/ 4 w 142"/>
                  <a:gd name="T71" fmla="*/ 2 h 208"/>
                  <a:gd name="T72" fmla="*/ 3 w 142"/>
                  <a:gd name="T73" fmla="*/ 4 h 208"/>
                  <a:gd name="T74" fmla="*/ 2 w 142"/>
                  <a:gd name="T75" fmla="*/ 7 h 208"/>
                  <a:gd name="T76" fmla="*/ 1 w 142"/>
                  <a:gd name="T77" fmla="*/ 9 h 208"/>
                  <a:gd name="T78" fmla="*/ 0 w 142"/>
                  <a:gd name="T79" fmla="*/ 12 h 208"/>
                  <a:gd name="T80" fmla="*/ 0 w 142"/>
                  <a:gd name="T81" fmla="*/ 15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98" name="Freeform 34"/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9 w 304"/>
                  <a:gd name="T1" fmla="*/ 13 h 272"/>
                  <a:gd name="T2" fmla="*/ 10 w 304"/>
                  <a:gd name="T3" fmla="*/ 15 h 272"/>
                  <a:gd name="T4" fmla="*/ 10 w 304"/>
                  <a:gd name="T5" fmla="*/ 18 h 272"/>
                  <a:gd name="T6" fmla="*/ 10 w 304"/>
                  <a:gd name="T7" fmla="*/ 20 h 272"/>
                  <a:gd name="T8" fmla="*/ 10 w 304"/>
                  <a:gd name="T9" fmla="*/ 22 h 272"/>
                  <a:gd name="T10" fmla="*/ 9 w 304"/>
                  <a:gd name="T11" fmla="*/ 25 h 272"/>
                  <a:gd name="T12" fmla="*/ 8 w 304"/>
                  <a:gd name="T13" fmla="*/ 26 h 272"/>
                  <a:gd name="T14" fmla="*/ 7 w 304"/>
                  <a:gd name="T15" fmla="*/ 29 h 272"/>
                  <a:gd name="T16" fmla="*/ 6 w 304"/>
                  <a:gd name="T17" fmla="*/ 30 h 272"/>
                  <a:gd name="T18" fmla="*/ 6 w 304"/>
                  <a:gd name="T19" fmla="*/ 31 h 272"/>
                  <a:gd name="T20" fmla="*/ 6 w 304"/>
                  <a:gd name="T21" fmla="*/ 33 h 272"/>
                  <a:gd name="T22" fmla="*/ 6 w 304"/>
                  <a:gd name="T23" fmla="*/ 34 h 272"/>
                  <a:gd name="T24" fmla="*/ 6 w 304"/>
                  <a:gd name="T25" fmla="*/ 34 h 272"/>
                  <a:gd name="T26" fmla="*/ 6 w 304"/>
                  <a:gd name="T27" fmla="*/ 34 h 272"/>
                  <a:gd name="T28" fmla="*/ 7 w 304"/>
                  <a:gd name="T29" fmla="*/ 33 h 272"/>
                  <a:gd name="T30" fmla="*/ 8 w 304"/>
                  <a:gd name="T31" fmla="*/ 29 h 272"/>
                  <a:gd name="T32" fmla="*/ 9 w 304"/>
                  <a:gd name="T33" fmla="*/ 26 h 272"/>
                  <a:gd name="T34" fmla="*/ 11 w 304"/>
                  <a:gd name="T35" fmla="*/ 24 h 272"/>
                  <a:gd name="T36" fmla="*/ 11 w 304"/>
                  <a:gd name="T37" fmla="*/ 20 h 272"/>
                  <a:gd name="T38" fmla="*/ 11 w 304"/>
                  <a:gd name="T39" fmla="*/ 17 h 272"/>
                  <a:gd name="T40" fmla="*/ 10 w 304"/>
                  <a:gd name="T41" fmla="*/ 13 h 272"/>
                  <a:gd name="T42" fmla="*/ 9 w 304"/>
                  <a:gd name="T43" fmla="*/ 10 h 272"/>
                  <a:gd name="T44" fmla="*/ 8 w 304"/>
                  <a:gd name="T45" fmla="*/ 9 h 272"/>
                  <a:gd name="T46" fmla="*/ 7 w 304"/>
                  <a:gd name="T47" fmla="*/ 6 h 272"/>
                  <a:gd name="T48" fmla="*/ 6 w 304"/>
                  <a:gd name="T49" fmla="*/ 4 h 272"/>
                  <a:gd name="T50" fmla="*/ 5 w 304"/>
                  <a:gd name="T51" fmla="*/ 3 h 272"/>
                  <a:gd name="T52" fmla="*/ 3 w 304"/>
                  <a:gd name="T53" fmla="*/ 1 h 272"/>
                  <a:gd name="T54" fmla="*/ 2 w 304"/>
                  <a:gd name="T55" fmla="*/ 1 h 272"/>
                  <a:gd name="T56" fmla="*/ 1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1 w 304"/>
                  <a:gd name="T63" fmla="*/ 1 h 272"/>
                  <a:gd name="T64" fmla="*/ 2 w 304"/>
                  <a:gd name="T65" fmla="*/ 2 h 272"/>
                  <a:gd name="T66" fmla="*/ 4 w 304"/>
                  <a:gd name="T67" fmla="*/ 4 h 272"/>
                  <a:gd name="T68" fmla="*/ 5 w 304"/>
                  <a:gd name="T69" fmla="*/ 5 h 272"/>
                  <a:gd name="T70" fmla="*/ 6 w 304"/>
                  <a:gd name="T71" fmla="*/ 7 h 272"/>
                  <a:gd name="T72" fmla="*/ 7 w 304"/>
                  <a:gd name="T73" fmla="*/ 9 h 272"/>
                  <a:gd name="T74" fmla="*/ 9 w 304"/>
                  <a:gd name="T75" fmla="*/ 1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399" name="Freeform 35"/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1 w 103"/>
                  <a:gd name="T1" fmla="*/ 1 h 164"/>
                  <a:gd name="T2" fmla="*/ 1 w 103"/>
                  <a:gd name="T3" fmla="*/ 1 h 164"/>
                  <a:gd name="T4" fmla="*/ 1 w 103"/>
                  <a:gd name="T5" fmla="*/ 1 h 164"/>
                  <a:gd name="T6" fmla="*/ 1 w 103"/>
                  <a:gd name="T7" fmla="*/ 1 h 164"/>
                  <a:gd name="T8" fmla="*/ 1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5 h 164"/>
                  <a:gd name="T20" fmla="*/ 1 w 103"/>
                  <a:gd name="T21" fmla="*/ 7 h 164"/>
                  <a:gd name="T22" fmla="*/ 1 w 103"/>
                  <a:gd name="T23" fmla="*/ 11 h 164"/>
                  <a:gd name="T24" fmla="*/ 2 w 103"/>
                  <a:gd name="T25" fmla="*/ 14 h 164"/>
                  <a:gd name="T26" fmla="*/ 2 w 103"/>
                  <a:gd name="T27" fmla="*/ 17 h 164"/>
                  <a:gd name="T28" fmla="*/ 3 w 103"/>
                  <a:gd name="T29" fmla="*/ 19 h 164"/>
                  <a:gd name="T30" fmla="*/ 4 w 103"/>
                  <a:gd name="T31" fmla="*/ 21 h 164"/>
                  <a:gd name="T32" fmla="*/ 4 w 103"/>
                  <a:gd name="T33" fmla="*/ 21 h 164"/>
                  <a:gd name="T34" fmla="*/ 4 w 103"/>
                  <a:gd name="T35" fmla="*/ 20 h 164"/>
                  <a:gd name="T36" fmla="*/ 3 w 103"/>
                  <a:gd name="T37" fmla="*/ 18 h 164"/>
                  <a:gd name="T38" fmla="*/ 3 w 103"/>
                  <a:gd name="T39" fmla="*/ 15 h 164"/>
                  <a:gd name="T40" fmla="*/ 3 w 103"/>
                  <a:gd name="T41" fmla="*/ 12 h 164"/>
                  <a:gd name="T42" fmla="*/ 2 w 103"/>
                  <a:gd name="T43" fmla="*/ 10 h 164"/>
                  <a:gd name="T44" fmla="*/ 2 w 103"/>
                  <a:gd name="T45" fmla="*/ 6 h 164"/>
                  <a:gd name="T46" fmla="*/ 2 w 103"/>
                  <a:gd name="T47" fmla="*/ 5 h 164"/>
                  <a:gd name="T48" fmla="*/ 1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0" name="Freeform 36"/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1 w 54"/>
                  <a:gd name="T1" fmla="*/ 2 h 82"/>
                  <a:gd name="T2" fmla="*/ 1 w 54"/>
                  <a:gd name="T3" fmla="*/ 1 h 82"/>
                  <a:gd name="T4" fmla="*/ 1 w 54"/>
                  <a:gd name="T5" fmla="*/ 1 h 82"/>
                  <a:gd name="T6" fmla="*/ 1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2 h 82"/>
                  <a:gd name="T18" fmla="*/ 0 w 54"/>
                  <a:gd name="T19" fmla="*/ 3 h 82"/>
                  <a:gd name="T20" fmla="*/ 0 w 54"/>
                  <a:gd name="T21" fmla="*/ 5 h 82"/>
                  <a:gd name="T22" fmla="*/ 0 w 54"/>
                  <a:gd name="T23" fmla="*/ 6 h 82"/>
                  <a:gd name="T24" fmla="*/ 1 w 54"/>
                  <a:gd name="T25" fmla="*/ 8 h 82"/>
                  <a:gd name="T26" fmla="*/ 1 w 54"/>
                  <a:gd name="T27" fmla="*/ 9 h 82"/>
                  <a:gd name="T28" fmla="*/ 1 w 54"/>
                  <a:gd name="T29" fmla="*/ 10 h 82"/>
                  <a:gd name="T30" fmla="*/ 2 w 54"/>
                  <a:gd name="T31" fmla="*/ 11 h 82"/>
                  <a:gd name="T32" fmla="*/ 2 w 54"/>
                  <a:gd name="T33" fmla="*/ 11 h 82"/>
                  <a:gd name="T34" fmla="*/ 2 w 54"/>
                  <a:gd name="T35" fmla="*/ 9 h 82"/>
                  <a:gd name="T36" fmla="*/ 2 w 54"/>
                  <a:gd name="T37" fmla="*/ 6 h 82"/>
                  <a:gd name="T38" fmla="*/ 1 w 54"/>
                  <a:gd name="T39" fmla="*/ 4 h 82"/>
                  <a:gd name="T40" fmla="*/ 1 w 54"/>
                  <a:gd name="T41" fmla="*/ 2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1" name="Freeform 37"/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1 w 46"/>
                  <a:gd name="T1" fmla="*/ 1 h 47"/>
                  <a:gd name="T2" fmla="*/ 1 w 46"/>
                  <a:gd name="T3" fmla="*/ 1 h 47"/>
                  <a:gd name="T4" fmla="*/ 1 w 46"/>
                  <a:gd name="T5" fmla="*/ 1 h 47"/>
                  <a:gd name="T6" fmla="*/ 1 w 46"/>
                  <a:gd name="T7" fmla="*/ 1 h 47"/>
                  <a:gd name="T8" fmla="*/ 1 w 46"/>
                  <a:gd name="T9" fmla="*/ 1 h 47"/>
                  <a:gd name="T10" fmla="*/ 1 w 46"/>
                  <a:gd name="T11" fmla="*/ 1 h 47"/>
                  <a:gd name="T12" fmla="*/ 1 w 46"/>
                  <a:gd name="T13" fmla="*/ 1 h 47"/>
                  <a:gd name="T14" fmla="*/ 1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2 h 47"/>
                  <a:gd name="T26" fmla="*/ 0 w 46"/>
                  <a:gd name="T27" fmla="*/ 2 h 47"/>
                  <a:gd name="T28" fmla="*/ 0 w 46"/>
                  <a:gd name="T29" fmla="*/ 3 h 47"/>
                  <a:gd name="T30" fmla="*/ 0 w 46"/>
                  <a:gd name="T31" fmla="*/ 4 h 47"/>
                  <a:gd name="T32" fmla="*/ 1 w 46"/>
                  <a:gd name="T33" fmla="*/ 5 h 47"/>
                  <a:gd name="T34" fmla="*/ 1 w 46"/>
                  <a:gd name="T35" fmla="*/ 5 h 47"/>
                  <a:gd name="T36" fmla="*/ 1 w 46"/>
                  <a:gd name="T37" fmla="*/ 6 h 47"/>
                  <a:gd name="T38" fmla="*/ 2 w 46"/>
                  <a:gd name="T39" fmla="*/ 6 h 47"/>
                  <a:gd name="T40" fmla="*/ 2 w 46"/>
                  <a:gd name="T41" fmla="*/ 6 h 47"/>
                  <a:gd name="T42" fmla="*/ 2 w 46"/>
                  <a:gd name="T43" fmla="*/ 5 h 47"/>
                  <a:gd name="T44" fmla="*/ 2 w 46"/>
                  <a:gd name="T45" fmla="*/ 4 h 47"/>
                  <a:gd name="T46" fmla="*/ 1 w 46"/>
                  <a:gd name="T47" fmla="*/ 2 h 47"/>
                  <a:gd name="T48" fmla="*/ 1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2" name="Freeform 38"/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2 w 63"/>
                  <a:gd name="T1" fmla="*/ 3 h 31"/>
                  <a:gd name="T2" fmla="*/ 2 w 63"/>
                  <a:gd name="T3" fmla="*/ 3 h 31"/>
                  <a:gd name="T4" fmla="*/ 2 w 63"/>
                  <a:gd name="T5" fmla="*/ 3 h 31"/>
                  <a:gd name="T6" fmla="*/ 2 w 63"/>
                  <a:gd name="T7" fmla="*/ 2 h 31"/>
                  <a:gd name="T8" fmla="*/ 2 w 63"/>
                  <a:gd name="T9" fmla="*/ 2 h 31"/>
                  <a:gd name="T10" fmla="*/ 2 w 63"/>
                  <a:gd name="T11" fmla="*/ 1 h 31"/>
                  <a:gd name="T12" fmla="*/ 2 w 63"/>
                  <a:gd name="T13" fmla="*/ 1 h 31"/>
                  <a:gd name="T14" fmla="*/ 2 w 63"/>
                  <a:gd name="T15" fmla="*/ 0 h 31"/>
                  <a:gd name="T16" fmla="*/ 2 w 63"/>
                  <a:gd name="T17" fmla="*/ 0 h 31"/>
                  <a:gd name="T18" fmla="*/ 1 w 63"/>
                  <a:gd name="T19" fmla="*/ 0 h 31"/>
                  <a:gd name="T20" fmla="*/ 1 w 63"/>
                  <a:gd name="T21" fmla="*/ 1 h 31"/>
                  <a:gd name="T22" fmla="*/ 1 w 63"/>
                  <a:gd name="T23" fmla="*/ 1 h 31"/>
                  <a:gd name="T24" fmla="*/ 1 w 63"/>
                  <a:gd name="T25" fmla="*/ 1 h 31"/>
                  <a:gd name="T26" fmla="*/ 0 w 63"/>
                  <a:gd name="T27" fmla="*/ 2 h 31"/>
                  <a:gd name="T28" fmla="*/ 0 w 63"/>
                  <a:gd name="T29" fmla="*/ 3 h 31"/>
                  <a:gd name="T30" fmla="*/ 0 w 63"/>
                  <a:gd name="T31" fmla="*/ 4 h 31"/>
                  <a:gd name="T32" fmla="*/ 0 w 63"/>
                  <a:gd name="T33" fmla="*/ 4 h 31"/>
                  <a:gd name="T34" fmla="*/ 0 w 63"/>
                  <a:gd name="T35" fmla="*/ 4 h 31"/>
                  <a:gd name="T36" fmla="*/ 0 w 63"/>
                  <a:gd name="T37" fmla="*/ 4 h 31"/>
                  <a:gd name="T38" fmla="*/ 1 w 63"/>
                  <a:gd name="T39" fmla="*/ 4 h 31"/>
                  <a:gd name="T40" fmla="*/ 1 w 63"/>
                  <a:gd name="T41" fmla="*/ 4 h 31"/>
                  <a:gd name="T42" fmla="*/ 1 w 63"/>
                  <a:gd name="T43" fmla="*/ 4 h 31"/>
                  <a:gd name="T44" fmla="*/ 1 w 63"/>
                  <a:gd name="T45" fmla="*/ 4 h 31"/>
                  <a:gd name="T46" fmla="*/ 2 w 63"/>
                  <a:gd name="T47" fmla="*/ 4 h 31"/>
                  <a:gd name="T48" fmla="*/ 2 w 63"/>
                  <a:gd name="T49" fmla="*/ 3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3" name="Freeform 39"/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3 w 245"/>
                  <a:gd name="T1" fmla="*/ 3 h 206"/>
                  <a:gd name="T2" fmla="*/ 3 w 245"/>
                  <a:gd name="T3" fmla="*/ 5 h 206"/>
                  <a:gd name="T4" fmla="*/ 2 w 245"/>
                  <a:gd name="T5" fmla="*/ 6 h 206"/>
                  <a:gd name="T6" fmla="*/ 1 w 245"/>
                  <a:gd name="T7" fmla="*/ 7 h 206"/>
                  <a:gd name="T8" fmla="*/ 1 w 245"/>
                  <a:gd name="T9" fmla="*/ 10 h 206"/>
                  <a:gd name="T10" fmla="*/ 1 w 245"/>
                  <a:gd name="T11" fmla="*/ 11 h 206"/>
                  <a:gd name="T12" fmla="*/ 0 w 245"/>
                  <a:gd name="T13" fmla="*/ 13 h 206"/>
                  <a:gd name="T14" fmla="*/ 0 w 245"/>
                  <a:gd name="T15" fmla="*/ 14 h 206"/>
                  <a:gd name="T16" fmla="*/ 0 w 245"/>
                  <a:gd name="T17" fmla="*/ 15 h 206"/>
                  <a:gd name="T18" fmla="*/ 0 w 245"/>
                  <a:gd name="T19" fmla="*/ 19 h 206"/>
                  <a:gd name="T20" fmla="*/ 1 w 245"/>
                  <a:gd name="T21" fmla="*/ 21 h 206"/>
                  <a:gd name="T22" fmla="*/ 1 w 245"/>
                  <a:gd name="T23" fmla="*/ 23 h 206"/>
                  <a:gd name="T24" fmla="*/ 2 w 245"/>
                  <a:gd name="T25" fmla="*/ 24 h 206"/>
                  <a:gd name="T26" fmla="*/ 3 w 245"/>
                  <a:gd name="T27" fmla="*/ 25 h 206"/>
                  <a:gd name="T28" fmla="*/ 4 w 245"/>
                  <a:gd name="T29" fmla="*/ 26 h 206"/>
                  <a:gd name="T30" fmla="*/ 5 w 245"/>
                  <a:gd name="T31" fmla="*/ 26 h 206"/>
                  <a:gd name="T32" fmla="*/ 6 w 245"/>
                  <a:gd name="T33" fmla="*/ 26 h 206"/>
                  <a:gd name="T34" fmla="*/ 6 w 245"/>
                  <a:gd name="T35" fmla="*/ 26 h 206"/>
                  <a:gd name="T36" fmla="*/ 6 w 245"/>
                  <a:gd name="T37" fmla="*/ 26 h 206"/>
                  <a:gd name="T38" fmla="*/ 7 w 245"/>
                  <a:gd name="T39" fmla="*/ 25 h 206"/>
                  <a:gd name="T40" fmla="*/ 7 w 245"/>
                  <a:gd name="T41" fmla="*/ 25 h 206"/>
                  <a:gd name="T42" fmla="*/ 7 w 245"/>
                  <a:gd name="T43" fmla="*/ 24 h 206"/>
                  <a:gd name="T44" fmla="*/ 6 w 245"/>
                  <a:gd name="T45" fmla="*/ 24 h 206"/>
                  <a:gd name="T46" fmla="*/ 6 w 245"/>
                  <a:gd name="T47" fmla="*/ 24 h 206"/>
                  <a:gd name="T48" fmla="*/ 6 w 245"/>
                  <a:gd name="T49" fmla="*/ 24 h 206"/>
                  <a:gd name="T50" fmla="*/ 6 w 245"/>
                  <a:gd name="T51" fmla="*/ 24 h 206"/>
                  <a:gd name="T52" fmla="*/ 5 w 245"/>
                  <a:gd name="T53" fmla="*/ 24 h 206"/>
                  <a:gd name="T54" fmla="*/ 5 w 245"/>
                  <a:gd name="T55" fmla="*/ 24 h 206"/>
                  <a:gd name="T56" fmla="*/ 5 w 245"/>
                  <a:gd name="T57" fmla="*/ 24 h 206"/>
                  <a:gd name="T58" fmla="*/ 4 w 245"/>
                  <a:gd name="T59" fmla="*/ 24 h 206"/>
                  <a:gd name="T60" fmla="*/ 4 w 245"/>
                  <a:gd name="T61" fmla="*/ 24 h 206"/>
                  <a:gd name="T62" fmla="*/ 3 w 245"/>
                  <a:gd name="T63" fmla="*/ 24 h 206"/>
                  <a:gd name="T64" fmla="*/ 3 w 245"/>
                  <a:gd name="T65" fmla="*/ 23 h 206"/>
                  <a:gd name="T66" fmla="*/ 2 w 245"/>
                  <a:gd name="T67" fmla="*/ 23 h 206"/>
                  <a:gd name="T68" fmla="*/ 2 w 245"/>
                  <a:gd name="T69" fmla="*/ 22 h 206"/>
                  <a:gd name="T70" fmla="*/ 1 w 245"/>
                  <a:gd name="T71" fmla="*/ 21 h 206"/>
                  <a:gd name="T72" fmla="*/ 1 w 245"/>
                  <a:gd name="T73" fmla="*/ 19 h 206"/>
                  <a:gd name="T74" fmla="*/ 1 w 245"/>
                  <a:gd name="T75" fmla="*/ 17 h 206"/>
                  <a:gd name="T76" fmla="*/ 1 w 245"/>
                  <a:gd name="T77" fmla="*/ 15 h 206"/>
                  <a:gd name="T78" fmla="*/ 1 w 245"/>
                  <a:gd name="T79" fmla="*/ 13 h 206"/>
                  <a:gd name="T80" fmla="*/ 1 w 245"/>
                  <a:gd name="T81" fmla="*/ 12 h 206"/>
                  <a:gd name="T82" fmla="*/ 2 w 245"/>
                  <a:gd name="T83" fmla="*/ 11 h 206"/>
                  <a:gd name="T84" fmla="*/ 2 w 245"/>
                  <a:gd name="T85" fmla="*/ 9 h 206"/>
                  <a:gd name="T86" fmla="*/ 3 w 245"/>
                  <a:gd name="T87" fmla="*/ 7 h 206"/>
                  <a:gd name="T88" fmla="*/ 4 w 245"/>
                  <a:gd name="T89" fmla="*/ 6 h 206"/>
                  <a:gd name="T90" fmla="*/ 4 w 245"/>
                  <a:gd name="T91" fmla="*/ 6 h 206"/>
                  <a:gd name="T92" fmla="*/ 5 w 245"/>
                  <a:gd name="T93" fmla="*/ 5 h 206"/>
                  <a:gd name="T94" fmla="*/ 6 w 245"/>
                  <a:gd name="T95" fmla="*/ 3 h 206"/>
                  <a:gd name="T96" fmla="*/ 6 w 245"/>
                  <a:gd name="T97" fmla="*/ 3 h 206"/>
                  <a:gd name="T98" fmla="*/ 7 w 245"/>
                  <a:gd name="T99" fmla="*/ 2 h 206"/>
                  <a:gd name="T100" fmla="*/ 8 w 245"/>
                  <a:gd name="T101" fmla="*/ 2 h 206"/>
                  <a:gd name="T102" fmla="*/ 8 w 245"/>
                  <a:gd name="T103" fmla="*/ 1 h 206"/>
                  <a:gd name="T104" fmla="*/ 9 w 245"/>
                  <a:gd name="T105" fmla="*/ 1 h 206"/>
                  <a:gd name="T106" fmla="*/ 9 w 245"/>
                  <a:gd name="T107" fmla="*/ 1 h 206"/>
                  <a:gd name="T108" fmla="*/ 8 w 245"/>
                  <a:gd name="T109" fmla="*/ 0 h 206"/>
                  <a:gd name="T110" fmla="*/ 7 w 245"/>
                  <a:gd name="T111" fmla="*/ 1 h 206"/>
                  <a:gd name="T112" fmla="*/ 7 w 245"/>
                  <a:gd name="T113" fmla="*/ 1 h 206"/>
                  <a:gd name="T114" fmla="*/ 6 w 245"/>
                  <a:gd name="T115" fmla="*/ 2 h 206"/>
                  <a:gd name="T116" fmla="*/ 5 w 245"/>
                  <a:gd name="T117" fmla="*/ 2 h 206"/>
                  <a:gd name="T118" fmla="*/ 4 w 245"/>
                  <a:gd name="T119" fmla="*/ 3 h 206"/>
                  <a:gd name="T120" fmla="*/ 3 w 245"/>
                  <a:gd name="T121" fmla="*/ 3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4" name="Freeform 40"/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5 w 159"/>
                  <a:gd name="T1" fmla="*/ 6 h 160"/>
                  <a:gd name="T2" fmla="*/ 5 w 159"/>
                  <a:gd name="T3" fmla="*/ 9 h 160"/>
                  <a:gd name="T4" fmla="*/ 5 w 159"/>
                  <a:gd name="T5" fmla="*/ 10 h 160"/>
                  <a:gd name="T6" fmla="*/ 5 w 159"/>
                  <a:gd name="T7" fmla="*/ 12 h 160"/>
                  <a:gd name="T8" fmla="*/ 4 w 159"/>
                  <a:gd name="T9" fmla="*/ 13 h 160"/>
                  <a:gd name="T10" fmla="*/ 3 w 159"/>
                  <a:gd name="T11" fmla="*/ 14 h 160"/>
                  <a:gd name="T12" fmla="*/ 3 w 159"/>
                  <a:gd name="T13" fmla="*/ 15 h 160"/>
                  <a:gd name="T14" fmla="*/ 2 w 159"/>
                  <a:gd name="T15" fmla="*/ 17 h 160"/>
                  <a:gd name="T16" fmla="*/ 1 w 159"/>
                  <a:gd name="T17" fmla="*/ 19 h 160"/>
                  <a:gd name="T18" fmla="*/ 1 w 159"/>
                  <a:gd name="T19" fmla="*/ 19 h 160"/>
                  <a:gd name="T20" fmla="*/ 1 w 159"/>
                  <a:gd name="T21" fmla="*/ 19 h 160"/>
                  <a:gd name="T22" fmla="*/ 1 w 159"/>
                  <a:gd name="T23" fmla="*/ 20 h 160"/>
                  <a:gd name="T24" fmla="*/ 1 w 159"/>
                  <a:gd name="T25" fmla="*/ 20 h 160"/>
                  <a:gd name="T26" fmla="*/ 1 w 159"/>
                  <a:gd name="T27" fmla="*/ 20 h 160"/>
                  <a:gd name="T28" fmla="*/ 2 w 159"/>
                  <a:gd name="T29" fmla="*/ 20 h 160"/>
                  <a:gd name="T30" fmla="*/ 2 w 159"/>
                  <a:gd name="T31" fmla="*/ 20 h 160"/>
                  <a:gd name="T32" fmla="*/ 2 w 159"/>
                  <a:gd name="T33" fmla="*/ 20 h 160"/>
                  <a:gd name="T34" fmla="*/ 3 w 159"/>
                  <a:gd name="T35" fmla="*/ 19 h 160"/>
                  <a:gd name="T36" fmla="*/ 4 w 159"/>
                  <a:gd name="T37" fmla="*/ 18 h 160"/>
                  <a:gd name="T38" fmla="*/ 4 w 159"/>
                  <a:gd name="T39" fmla="*/ 16 h 160"/>
                  <a:gd name="T40" fmla="*/ 5 w 159"/>
                  <a:gd name="T41" fmla="*/ 14 h 160"/>
                  <a:gd name="T42" fmla="*/ 5 w 159"/>
                  <a:gd name="T43" fmla="*/ 12 h 160"/>
                  <a:gd name="T44" fmla="*/ 6 w 159"/>
                  <a:gd name="T45" fmla="*/ 10 h 160"/>
                  <a:gd name="T46" fmla="*/ 6 w 159"/>
                  <a:gd name="T47" fmla="*/ 9 h 160"/>
                  <a:gd name="T48" fmla="*/ 6 w 159"/>
                  <a:gd name="T49" fmla="*/ 6 h 160"/>
                  <a:gd name="T50" fmla="*/ 5 w 159"/>
                  <a:gd name="T51" fmla="*/ 5 h 160"/>
                  <a:gd name="T52" fmla="*/ 5 w 159"/>
                  <a:gd name="T53" fmla="*/ 3 h 160"/>
                  <a:gd name="T54" fmla="*/ 4 w 159"/>
                  <a:gd name="T55" fmla="*/ 1 h 160"/>
                  <a:gd name="T56" fmla="*/ 3 w 159"/>
                  <a:gd name="T57" fmla="*/ 1 h 160"/>
                  <a:gd name="T58" fmla="*/ 2 w 159"/>
                  <a:gd name="T59" fmla="*/ 1 h 160"/>
                  <a:gd name="T60" fmla="*/ 1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1 w 159"/>
                  <a:gd name="T67" fmla="*/ 1 h 160"/>
                  <a:gd name="T68" fmla="*/ 2 w 159"/>
                  <a:gd name="T69" fmla="*/ 1 h 160"/>
                  <a:gd name="T70" fmla="*/ 2 w 159"/>
                  <a:gd name="T71" fmla="*/ 1 h 160"/>
                  <a:gd name="T72" fmla="*/ 3 w 159"/>
                  <a:gd name="T73" fmla="*/ 3 h 160"/>
                  <a:gd name="T74" fmla="*/ 4 w 159"/>
                  <a:gd name="T75" fmla="*/ 3 h 160"/>
                  <a:gd name="T76" fmla="*/ 4 w 159"/>
                  <a:gd name="T77" fmla="*/ 3 h 160"/>
                  <a:gd name="T78" fmla="*/ 5 w 159"/>
                  <a:gd name="T79" fmla="*/ 5 h 160"/>
                  <a:gd name="T80" fmla="*/ 5 w 159"/>
                  <a:gd name="T81" fmla="*/ 6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5" name="Freeform 41"/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5 w 399"/>
                  <a:gd name="T1" fmla="*/ 7 h 332"/>
                  <a:gd name="T2" fmla="*/ 2 w 399"/>
                  <a:gd name="T3" fmla="*/ 12 h 332"/>
                  <a:gd name="T4" fmla="*/ 1 w 399"/>
                  <a:gd name="T5" fmla="*/ 19 h 332"/>
                  <a:gd name="T6" fmla="*/ 0 w 399"/>
                  <a:gd name="T7" fmla="*/ 25 h 332"/>
                  <a:gd name="T8" fmla="*/ 0 w 399"/>
                  <a:gd name="T9" fmla="*/ 29 h 332"/>
                  <a:gd name="T10" fmla="*/ 0 w 399"/>
                  <a:gd name="T11" fmla="*/ 31 h 332"/>
                  <a:gd name="T12" fmla="*/ 1 w 399"/>
                  <a:gd name="T13" fmla="*/ 33 h 332"/>
                  <a:gd name="T14" fmla="*/ 2 w 399"/>
                  <a:gd name="T15" fmla="*/ 35 h 332"/>
                  <a:gd name="T16" fmla="*/ 3 w 399"/>
                  <a:gd name="T17" fmla="*/ 36 h 332"/>
                  <a:gd name="T18" fmla="*/ 4 w 399"/>
                  <a:gd name="T19" fmla="*/ 38 h 332"/>
                  <a:gd name="T20" fmla="*/ 5 w 399"/>
                  <a:gd name="T21" fmla="*/ 39 h 332"/>
                  <a:gd name="T22" fmla="*/ 7 w 399"/>
                  <a:gd name="T23" fmla="*/ 40 h 332"/>
                  <a:gd name="T24" fmla="*/ 9 w 399"/>
                  <a:gd name="T25" fmla="*/ 41 h 332"/>
                  <a:gd name="T26" fmla="*/ 10 w 399"/>
                  <a:gd name="T27" fmla="*/ 41 h 332"/>
                  <a:gd name="T28" fmla="*/ 12 w 399"/>
                  <a:gd name="T29" fmla="*/ 42 h 332"/>
                  <a:gd name="T30" fmla="*/ 13 w 399"/>
                  <a:gd name="T31" fmla="*/ 42 h 332"/>
                  <a:gd name="T32" fmla="*/ 14 w 399"/>
                  <a:gd name="T33" fmla="*/ 42 h 332"/>
                  <a:gd name="T34" fmla="*/ 15 w 399"/>
                  <a:gd name="T35" fmla="*/ 41 h 332"/>
                  <a:gd name="T36" fmla="*/ 15 w 399"/>
                  <a:gd name="T37" fmla="*/ 40 h 332"/>
                  <a:gd name="T38" fmla="*/ 14 w 399"/>
                  <a:gd name="T39" fmla="*/ 39 h 332"/>
                  <a:gd name="T40" fmla="*/ 13 w 399"/>
                  <a:gd name="T41" fmla="*/ 39 h 332"/>
                  <a:gd name="T42" fmla="*/ 12 w 399"/>
                  <a:gd name="T43" fmla="*/ 39 h 332"/>
                  <a:gd name="T44" fmla="*/ 11 w 399"/>
                  <a:gd name="T45" fmla="*/ 39 h 332"/>
                  <a:gd name="T46" fmla="*/ 9 w 399"/>
                  <a:gd name="T47" fmla="*/ 38 h 332"/>
                  <a:gd name="T48" fmla="*/ 8 w 399"/>
                  <a:gd name="T49" fmla="*/ 37 h 332"/>
                  <a:gd name="T50" fmla="*/ 6 w 399"/>
                  <a:gd name="T51" fmla="*/ 37 h 332"/>
                  <a:gd name="T52" fmla="*/ 5 w 399"/>
                  <a:gd name="T53" fmla="*/ 36 h 332"/>
                  <a:gd name="T54" fmla="*/ 3 w 399"/>
                  <a:gd name="T55" fmla="*/ 34 h 332"/>
                  <a:gd name="T56" fmla="*/ 2 w 399"/>
                  <a:gd name="T57" fmla="*/ 32 h 332"/>
                  <a:gd name="T58" fmla="*/ 2 w 399"/>
                  <a:gd name="T59" fmla="*/ 29 h 332"/>
                  <a:gd name="T60" fmla="*/ 1 w 399"/>
                  <a:gd name="T61" fmla="*/ 26 h 332"/>
                  <a:gd name="T62" fmla="*/ 2 w 399"/>
                  <a:gd name="T63" fmla="*/ 21 h 332"/>
                  <a:gd name="T64" fmla="*/ 2 w 399"/>
                  <a:gd name="T65" fmla="*/ 19 h 332"/>
                  <a:gd name="T66" fmla="*/ 3 w 399"/>
                  <a:gd name="T67" fmla="*/ 15 h 332"/>
                  <a:gd name="T68" fmla="*/ 4 w 399"/>
                  <a:gd name="T69" fmla="*/ 12 h 332"/>
                  <a:gd name="T70" fmla="*/ 5 w 399"/>
                  <a:gd name="T71" fmla="*/ 10 h 332"/>
                  <a:gd name="T72" fmla="*/ 7 w 399"/>
                  <a:gd name="T73" fmla="*/ 7 h 332"/>
                  <a:gd name="T74" fmla="*/ 8 w 399"/>
                  <a:gd name="T75" fmla="*/ 5 h 332"/>
                  <a:gd name="T76" fmla="*/ 10 w 399"/>
                  <a:gd name="T77" fmla="*/ 3 h 332"/>
                  <a:gd name="T78" fmla="*/ 12 w 399"/>
                  <a:gd name="T79" fmla="*/ 1 h 332"/>
                  <a:gd name="T80" fmla="*/ 12 w 399"/>
                  <a:gd name="T81" fmla="*/ 0 h 332"/>
                  <a:gd name="T82" fmla="*/ 10 w 399"/>
                  <a:gd name="T83" fmla="*/ 1 h 332"/>
                  <a:gd name="T84" fmla="*/ 8 w 399"/>
                  <a:gd name="T85" fmla="*/ 3 h 332"/>
                  <a:gd name="T86" fmla="*/ 7 w 399"/>
                  <a:gd name="T87" fmla="*/ 5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6" name="Freeform 42"/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11 w 348"/>
                  <a:gd name="T1" fmla="*/ 8 h 222"/>
                  <a:gd name="T2" fmla="*/ 11 w 348"/>
                  <a:gd name="T3" fmla="*/ 10 h 222"/>
                  <a:gd name="T4" fmla="*/ 12 w 348"/>
                  <a:gd name="T5" fmla="*/ 11 h 222"/>
                  <a:gd name="T6" fmla="*/ 12 w 348"/>
                  <a:gd name="T7" fmla="*/ 13 h 222"/>
                  <a:gd name="T8" fmla="*/ 12 w 348"/>
                  <a:gd name="T9" fmla="*/ 15 h 222"/>
                  <a:gd name="T10" fmla="*/ 12 w 348"/>
                  <a:gd name="T11" fmla="*/ 17 h 222"/>
                  <a:gd name="T12" fmla="*/ 12 w 348"/>
                  <a:gd name="T13" fmla="*/ 18 h 222"/>
                  <a:gd name="T14" fmla="*/ 11 w 348"/>
                  <a:gd name="T15" fmla="*/ 20 h 222"/>
                  <a:gd name="T16" fmla="*/ 11 w 348"/>
                  <a:gd name="T17" fmla="*/ 21 h 222"/>
                  <a:gd name="T18" fmla="*/ 10 w 348"/>
                  <a:gd name="T19" fmla="*/ 22 h 222"/>
                  <a:gd name="T20" fmla="*/ 10 w 348"/>
                  <a:gd name="T21" fmla="*/ 23 h 222"/>
                  <a:gd name="T22" fmla="*/ 9 w 348"/>
                  <a:gd name="T23" fmla="*/ 24 h 222"/>
                  <a:gd name="T24" fmla="*/ 9 w 348"/>
                  <a:gd name="T25" fmla="*/ 25 h 222"/>
                  <a:gd name="T26" fmla="*/ 9 w 348"/>
                  <a:gd name="T27" fmla="*/ 26 h 222"/>
                  <a:gd name="T28" fmla="*/ 9 w 348"/>
                  <a:gd name="T29" fmla="*/ 26 h 222"/>
                  <a:gd name="T30" fmla="*/ 9 w 348"/>
                  <a:gd name="T31" fmla="*/ 26 h 222"/>
                  <a:gd name="T32" fmla="*/ 9 w 348"/>
                  <a:gd name="T33" fmla="*/ 27 h 222"/>
                  <a:gd name="T34" fmla="*/ 9 w 348"/>
                  <a:gd name="T35" fmla="*/ 27 h 222"/>
                  <a:gd name="T36" fmla="*/ 9 w 348"/>
                  <a:gd name="T37" fmla="*/ 27 h 222"/>
                  <a:gd name="T38" fmla="*/ 9 w 348"/>
                  <a:gd name="T39" fmla="*/ 27 h 222"/>
                  <a:gd name="T40" fmla="*/ 10 w 348"/>
                  <a:gd name="T41" fmla="*/ 27 h 222"/>
                  <a:gd name="T42" fmla="*/ 11 w 348"/>
                  <a:gd name="T43" fmla="*/ 25 h 222"/>
                  <a:gd name="T44" fmla="*/ 11 w 348"/>
                  <a:gd name="T45" fmla="*/ 23 h 222"/>
                  <a:gd name="T46" fmla="*/ 12 w 348"/>
                  <a:gd name="T47" fmla="*/ 20 h 222"/>
                  <a:gd name="T48" fmla="*/ 13 w 348"/>
                  <a:gd name="T49" fmla="*/ 18 h 222"/>
                  <a:gd name="T50" fmla="*/ 13 w 348"/>
                  <a:gd name="T51" fmla="*/ 15 h 222"/>
                  <a:gd name="T52" fmla="*/ 13 w 348"/>
                  <a:gd name="T53" fmla="*/ 12 h 222"/>
                  <a:gd name="T54" fmla="*/ 12 w 348"/>
                  <a:gd name="T55" fmla="*/ 10 h 222"/>
                  <a:gd name="T56" fmla="*/ 11 w 348"/>
                  <a:gd name="T57" fmla="*/ 7 h 222"/>
                  <a:gd name="T58" fmla="*/ 11 w 348"/>
                  <a:gd name="T59" fmla="*/ 6 h 222"/>
                  <a:gd name="T60" fmla="*/ 10 w 348"/>
                  <a:gd name="T61" fmla="*/ 5 h 222"/>
                  <a:gd name="T62" fmla="*/ 9 w 348"/>
                  <a:gd name="T63" fmla="*/ 4 h 222"/>
                  <a:gd name="T64" fmla="*/ 8 w 348"/>
                  <a:gd name="T65" fmla="*/ 3 h 222"/>
                  <a:gd name="T66" fmla="*/ 7 w 348"/>
                  <a:gd name="T67" fmla="*/ 2 h 222"/>
                  <a:gd name="T68" fmla="*/ 7 w 348"/>
                  <a:gd name="T69" fmla="*/ 2 h 222"/>
                  <a:gd name="T70" fmla="*/ 6 w 348"/>
                  <a:gd name="T71" fmla="*/ 1 h 222"/>
                  <a:gd name="T72" fmla="*/ 5 w 348"/>
                  <a:gd name="T73" fmla="*/ 0 h 222"/>
                  <a:gd name="T74" fmla="*/ 4 w 348"/>
                  <a:gd name="T75" fmla="*/ 0 h 222"/>
                  <a:gd name="T76" fmla="*/ 3 w 348"/>
                  <a:gd name="T77" fmla="*/ 0 h 222"/>
                  <a:gd name="T78" fmla="*/ 2 w 348"/>
                  <a:gd name="T79" fmla="*/ 0 h 222"/>
                  <a:gd name="T80" fmla="*/ 1 w 348"/>
                  <a:gd name="T81" fmla="*/ 0 h 222"/>
                  <a:gd name="T82" fmla="*/ 1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1 w 348"/>
                  <a:gd name="T91" fmla="*/ 0 h 222"/>
                  <a:gd name="T92" fmla="*/ 1 w 348"/>
                  <a:gd name="T93" fmla="*/ 1 h 222"/>
                  <a:gd name="T94" fmla="*/ 2 w 348"/>
                  <a:gd name="T95" fmla="*/ 1 h 222"/>
                  <a:gd name="T96" fmla="*/ 2 w 348"/>
                  <a:gd name="T97" fmla="*/ 1 h 222"/>
                  <a:gd name="T98" fmla="*/ 3 w 348"/>
                  <a:gd name="T99" fmla="*/ 1 h 222"/>
                  <a:gd name="T100" fmla="*/ 4 w 348"/>
                  <a:gd name="T101" fmla="*/ 2 h 222"/>
                  <a:gd name="T102" fmla="*/ 4 w 348"/>
                  <a:gd name="T103" fmla="*/ 2 h 222"/>
                  <a:gd name="T104" fmla="*/ 5 w 348"/>
                  <a:gd name="T105" fmla="*/ 2 h 222"/>
                  <a:gd name="T106" fmla="*/ 6 w 348"/>
                  <a:gd name="T107" fmla="*/ 3 h 222"/>
                  <a:gd name="T108" fmla="*/ 7 w 348"/>
                  <a:gd name="T109" fmla="*/ 3 h 222"/>
                  <a:gd name="T110" fmla="*/ 7 w 348"/>
                  <a:gd name="T111" fmla="*/ 4 h 222"/>
                  <a:gd name="T112" fmla="*/ 8 w 348"/>
                  <a:gd name="T113" fmla="*/ 5 h 222"/>
                  <a:gd name="T114" fmla="*/ 9 w 348"/>
                  <a:gd name="T115" fmla="*/ 5 h 222"/>
                  <a:gd name="T116" fmla="*/ 10 w 348"/>
                  <a:gd name="T117" fmla="*/ 6 h 222"/>
                  <a:gd name="T118" fmla="*/ 10 w 348"/>
                  <a:gd name="T119" fmla="*/ 7 h 222"/>
                  <a:gd name="T120" fmla="*/ 11 w 348"/>
                  <a:gd name="T121" fmla="*/ 8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7" name="Freeform 43"/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14 h 207"/>
                  <a:gd name="T2" fmla="*/ 0 w 142"/>
                  <a:gd name="T3" fmla="*/ 16 h 207"/>
                  <a:gd name="T4" fmla="*/ 0 w 142"/>
                  <a:gd name="T5" fmla="*/ 18 h 207"/>
                  <a:gd name="T6" fmla="*/ 1 w 142"/>
                  <a:gd name="T7" fmla="*/ 20 h 207"/>
                  <a:gd name="T8" fmla="*/ 1 w 142"/>
                  <a:gd name="T9" fmla="*/ 21 h 207"/>
                  <a:gd name="T10" fmla="*/ 2 w 142"/>
                  <a:gd name="T11" fmla="*/ 23 h 207"/>
                  <a:gd name="T12" fmla="*/ 3 w 142"/>
                  <a:gd name="T13" fmla="*/ 24 h 207"/>
                  <a:gd name="T14" fmla="*/ 3 w 142"/>
                  <a:gd name="T15" fmla="*/ 25 h 207"/>
                  <a:gd name="T16" fmla="*/ 4 w 142"/>
                  <a:gd name="T17" fmla="*/ 25 h 207"/>
                  <a:gd name="T18" fmla="*/ 5 w 142"/>
                  <a:gd name="T19" fmla="*/ 25 h 207"/>
                  <a:gd name="T20" fmla="*/ 5 w 142"/>
                  <a:gd name="T21" fmla="*/ 25 h 207"/>
                  <a:gd name="T22" fmla="*/ 5 w 142"/>
                  <a:gd name="T23" fmla="*/ 25 h 207"/>
                  <a:gd name="T24" fmla="*/ 5 w 142"/>
                  <a:gd name="T25" fmla="*/ 24 h 207"/>
                  <a:gd name="T26" fmla="*/ 5 w 142"/>
                  <a:gd name="T27" fmla="*/ 24 h 207"/>
                  <a:gd name="T28" fmla="*/ 5 w 142"/>
                  <a:gd name="T29" fmla="*/ 23 h 207"/>
                  <a:gd name="T30" fmla="*/ 5 w 142"/>
                  <a:gd name="T31" fmla="*/ 23 h 207"/>
                  <a:gd name="T32" fmla="*/ 5 w 142"/>
                  <a:gd name="T33" fmla="*/ 22 h 207"/>
                  <a:gd name="T34" fmla="*/ 4 w 142"/>
                  <a:gd name="T35" fmla="*/ 22 h 207"/>
                  <a:gd name="T36" fmla="*/ 3 w 142"/>
                  <a:gd name="T37" fmla="*/ 21 h 207"/>
                  <a:gd name="T38" fmla="*/ 2 w 142"/>
                  <a:gd name="T39" fmla="*/ 19 h 207"/>
                  <a:gd name="T40" fmla="*/ 2 w 142"/>
                  <a:gd name="T41" fmla="*/ 18 h 207"/>
                  <a:gd name="T42" fmla="*/ 2 w 142"/>
                  <a:gd name="T43" fmla="*/ 16 h 207"/>
                  <a:gd name="T44" fmla="*/ 1 w 142"/>
                  <a:gd name="T45" fmla="*/ 14 h 207"/>
                  <a:gd name="T46" fmla="*/ 1 w 142"/>
                  <a:gd name="T47" fmla="*/ 12 h 207"/>
                  <a:gd name="T48" fmla="*/ 2 w 142"/>
                  <a:gd name="T49" fmla="*/ 9 h 207"/>
                  <a:gd name="T50" fmla="*/ 2 w 142"/>
                  <a:gd name="T51" fmla="*/ 8 h 207"/>
                  <a:gd name="T52" fmla="*/ 3 w 142"/>
                  <a:gd name="T53" fmla="*/ 6 h 207"/>
                  <a:gd name="T54" fmla="*/ 3 w 142"/>
                  <a:gd name="T55" fmla="*/ 5 h 207"/>
                  <a:gd name="T56" fmla="*/ 4 w 142"/>
                  <a:gd name="T57" fmla="*/ 3 h 207"/>
                  <a:gd name="T58" fmla="*/ 5 w 142"/>
                  <a:gd name="T59" fmla="*/ 2 h 207"/>
                  <a:gd name="T60" fmla="*/ 5 w 142"/>
                  <a:gd name="T61" fmla="*/ 1 h 207"/>
                  <a:gd name="T62" fmla="*/ 5 w 142"/>
                  <a:gd name="T63" fmla="*/ 0 h 207"/>
                  <a:gd name="T64" fmla="*/ 5 w 142"/>
                  <a:gd name="T65" fmla="*/ 0 h 207"/>
                  <a:gd name="T66" fmla="*/ 5 w 142"/>
                  <a:gd name="T67" fmla="*/ 0 h 207"/>
                  <a:gd name="T68" fmla="*/ 4 w 142"/>
                  <a:gd name="T69" fmla="*/ 1 h 207"/>
                  <a:gd name="T70" fmla="*/ 3 w 142"/>
                  <a:gd name="T71" fmla="*/ 2 h 207"/>
                  <a:gd name="T72" fmla="*/ 2 w 142"/>
                  <a:gd name="T73" fmla="*/ 4 h 207"/>
                  <a:gd name="T74" fmla="*/ 1 w 142"/>
                  <a:gd name="T75" fmla="*/ 6 h 207"/>
                  <a:gd name="T76" fmla="*/ 1 w 142"/>
                  <a:gd name="T77" fmla="*/ 9 h 207"/>
                  <a:gd name="T78" fmla="*/ 0 w 142"/>
                  <a:gd name="T79" fmla="*/ 11 h 207"/>
                  <a:gd name="T80" fmla="*/ 0 w 142"/>
                  <a:gd name="T81" fmla="*/ 14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3408" name="Freeform 44"/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9 w 303"/>
                  <a:gd name="T1" fmla="*/ 13 h 272"/>
                  <a:gd name="T2" fmla="*/ 10 w 303"/>
                  <a:gd name="T3" fmla="*/ 15 h 272"/>
                  <a:gd name="T4" fmla="*/ 10 w 303"/>
                  <a:gd name="T5" fmla="*/ 17 h 272"/>
                  <a:gd name="T6" fmla="*/ 10 w 303"/>
                  <a:gd name="T7" fmla="*/ 20 h 272"/>
                  <a:gd name="T8" fmla="*/ 9 w 303"/>
                  <a:gd name="T9" fmla="*/ 22 h 272"/>
                  <a:gd name="T10" fmla="*/ 9 w 303"/>
                  <a:gd name="T11" fmla="*/ 24 h 272"/>
                  <a:gd name="T12" fmla="*/ 8 w 303"/>
                  <a:gd name="T13" fmla="*/ 26 h 272"/>
                  <a:gd name="T14" fmla="*/ 6 w 303"/>
                  <a:gd name="T15" fmla="*/ 28 h 272"/>
                  <a:gd name="T16" fmla="*/ 6 w 303"/>
                  <a:gd name="T17" fmla="*/ 30 h 272"/>
                  <a:gd name="T18" fmla="*/ 6 w 303"/>
                  <a:gd name="T19" fmla="*/ 31 h 272"/>
                  <a:gd name="T20" fmla="*/ 5 w 303"/>
                  <a:gd name="T21" fmla="*/ 32 h 272"/>
                  <a:gd name="T22" fmla="*/ 6 w 303"/>
                  <a:gd name="T23" fmla="*/ 33 h 272"/>
                  <a:gd name="T24" fmla="*/ 6 w 303"/>
                  <a:gd name="T25" fmla="*/ 33 h 272"/>
                  <a:gd name="T26" fmla="*/ 6 w 303"/>
                  <a:gd name="T27" fmla="*/ 33 h 272"/>
                  <a:gd name="T28" fmla="*/ 7 w 303"/>
                  <a:gd name="T29" fmla="*/ 31 h 272"/>
                  <a:gd name="T30" fmla="*/ 8 w 303"/>
                  <a:gd name="T31" fmla="*/ 29 h 272"/>
                  <a:gd name="T32" fmla="*/ 9 w 303"/>
                  <a:gd name="T33" fmla="*/ 26 h 272"/>
                  <a:gd name="T34" fmla="*/ 11 w 303"/>
                  <a:gd name="T35" fmla="*/ 23 h 272"/>
                  <a:gd name="T36" fmla="*/ 11 w 303"/>
                  <a:gd name="T37" fmla="*/ 20 h 272"/>
                  <a:gd name="T38" fmla="*/ 11 w 303"/>
                  <a:gd name="T39" fmla="*/ 16 h 272"/>
                  <a:gd name="T40" fmla="*/ 10 w 303"/>
                  <a:gd name="T41" fmla="*/ 13 h 272"/>
                  <a:gd name="T42" fmla="*/ 9 w 303"/>
                  <a:gd name="T43" fmla="*/ 10 h 272"/>
                  <a:gd name="T44" fmla="*/ 8 w 303"/>
                  <a:gd name="T45" fmla="*/ 8 h 272"/>
                  <a:gd name="T46" fmla="*/ 7 w 303"/>
                  <a:gd name="T47" fmla="*/ 6 h 272"/>
                  <a:gd name="T48" fmla="*/ 6 w 303"/>
                  <a:gd name="T49" fmla="*/ 5 h 272"/>
                  <a:gd name="T50" fmla="*/ 4 w 303"/>
                  <a:gd name="T51" fmla="*/ 3 h 272"/>
                  <a:gd name="T52" fmla="*/ 3 w 303"/>
                  <a:gd name="T53" fmla="*/ 2 h 272"/>
                  <a:gd name="T54" fmla="*/ 2 w 303"/>
                  <a:gd name="T55" fmla="*/ 0 h 272"/>
                  <a:gd name="T56" fmla="*/ 1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2 w 303"/>
                  <a:gd name="T63" fmla="*/ 2 h 272"/>
                  <a:gd name="T64" fmla="*/ 3 w 303"/>
                  <a:gd name="T65" fmla="*/ 3 h 272"/>
                  <a:gd name="T66" fmla="*/ 4 w 303"/>
                  <a:gd name="T67" fmla="*/ 4 h 272"/>
                  <a:gd name="T68" fmla="*/ 5 w 303"/>
                  <a:gd name="T69" fmla="*/ 6 h 272"/>
                  <a:gd name="T70" fmla="*/ 6 w 303"/>
                  <a:gd name="T71" fmla="*/ 7 h 272"/>
                  <a:gd name="T72" fmla="*/ 8 w 303"/>
                  <a:gd name="T73" fmla="*/ 9 h 272"/>
                  <a:gd name="T74" fmla="*/ 9 w 303"/>
                  <a:gd name="T75" fmla="*/ 11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3326" name="Group 45"/>
          <p:cNvGrpSpPr>
            <a:grpSpLocks/>
          </p:cNvGrpSpPr>
          <p:nvPr/>
        </p:nvGrpSpPr>
        <p:grpSpPr bwMode="auto">
          <a:xfrm>
            <a:off x="1943100" y="1827213"/>
            <a:ext cx="495300" cy="622300"/>
            <a:chOff x="2870" y="1518"/>
            <a:chExt cx="292" cy="320"/>
          </a:xfrm>
        </p:grpSpPr>
        <p:graphicFrame>
          <p:nvGraphicFramePr>
            <p:cNvPr id="13316" name="Object 4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0" name="Clip" r:id="rId5" imgW="819000" imgH="847800" progId="MS_ClipArt_Gallery.2">
                    <p:embed/>
                  </p:oleObj>
                </mc:Choice>
                <mc:Fallback>
                  <p:oleObj name="Clip" r:id="rId5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7" name="Object 4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1" name="Clip" r:id="rId7" imgW="1266840" imgH="1200240" progId="MS_ClipArt_Gallery.2">
                    <p:embed/>
                  </p:oleObj>
                </mc:Choice>
                <mc:Fallback>
                  <p:oleObj name="Clip" r:id="rId7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27" name="Group 48"/>
          <p:cNvGrpSpPr>
            <a:grpSpLocks/>
          </p:cNvGrpSpPr>
          <p:nvPr/>
        </p:nvGrpSpPr>
        <p:grpSpPr bwMode="auto">
          <a:xfrm>
            <a:off x="2801938" y="1347788"/>
            <a:ext cx="495300" cy="622300"/>
            <a:chOff x="2870" y="1518"/>
            <a:chExt cx="292" cy="320"/>
          </a:xfrm>
        </p:grpSpPr>
        <p:graphicFrame>
          <p:nvGraphicFramePr>
            <p:cNvPr id="13314" name="Object 4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2" name="Clip" r:id="rId9" imgW="819000" imgH="847800" progId="MS_ClipArt_Gallery.2">
                    <p:embed/>
                  </p:oleObj>
                </mc:Choice>
                <mc:Fallback>
                  <p:oleObj name="Clip" r:id="rId9" imgW="819000" imgH="8478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" name="Object 5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3" name="Clip" r:id="rId10" imgW="1266840" imgH="1200240" progId="MS_ClipArt_Gallery.2">
                    <p:embed/>
                  </p:oleObj>
                </mc:Choice>
                <mc:Fallback>
                  <p:oleObj name="Clip" r:id="rId10" imgW="1266840" imgH="1200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8" name="Text Box 51"/>
          <p:cNvSpPr txBox="1">
            <a:spLocks noChangeArrowheads="1"/>
          </p:cNvSpPr>
          <p:nvPr/>
        </p:nvSpPr>
        <p:spPr bwMode="auto">
          <a:xfrm>
            <a:off x="1727200" y="23479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u="none"/>
              <a:t>H1</a:t>
            </a:r>
          </a:p>
        </p:txBody>
      </p:sp>
      <p:sp>
        <p:nvSpPr>
          <p:cNvPr id="13329" name="Text Box 52"/>
          <p:cNvSpPr txBox="1">
            <a:spLocks noChangeArrowheads="1"/>
          </p:cNvSpPr>
          <p:nvPr/>
        </p:nvSpPr>
        <p:spPr bwMode="auto">
          <a:xfrm>
            <a:off x="4327525" y="2376488"/>
            <a:ext cx="43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u="none"/>
              <a:t>R1</a:t>
            </a:r>
          </a:p>
        </p:txBody>
      </p: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349250" y="2392363"/>
            <a:ext cx="5386388" cy="3913187"/>
            <a:chOff x="268" y="1180"/>
            <a:chExt cx="3393" cy="2465"/>
          </a:xfrm>
        </p:grpSpPr>
        <p:sp>
          <p:nvSpPr>
            <p:cNvPr id="13360" name="Line 54"/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61" name="Rectangle 55"/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2" name="Freeform 56"/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4"/>
                <a:gd name="T19" fmla="*/ 0 h 1668"/>
                <a:gd name="T20" fmla="*/ 3374 w 3374"/>
                <a:gd name="T21" fmla="*/ 1668 h 1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3" name="Rectangle 57"/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64" name="Text Box 58"/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u="none"/>
                <a:t>AP MAC addr  H1 MAC addr R1 MAC addr</a:t>
              </a:r>
            </a:p>
          </p:txBody>
        </p:sp>
        <p:sp>
          <p:nvSpPr>
            <p:cNvPr id="13365" name="Line 59"/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66" name="Line 60"/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67" name="Line 61"/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grpSp>
          <p:nvGrpSpPr>
            <p:cNvPr id="13368" name="Group 62"/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13386" name="Rectangle 63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87" name="Freeform 64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388" name="Freeform 65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13369" name="Group 66"/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13383" name="Rectangle 6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84" name="Freeform 6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385" name="Freeform 6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13370" name="Group 70"/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13380" name="Rectangle 7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81" name="Freeform 7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382" name="Freeform 7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13371" name="Line 74"/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grpSp>
          <p:nvGrpSpPr>
            <p:cNvPr id="13372" name="Group 75"/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13377" name="Rectangle 76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78" name="Freeform 77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379" name="Freeform 78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13373" name="Text Box 79"/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u="none">
                  <a:latin typeface="Arial" charset="0"/>
                  <a:cs typeface="Arial" charset="0"/>
                </a:rPr>
                <a:t>address 1</a:t>
              </a:r>
            </a:p>
          </p:txBody>
        </p:sp>
        <p:sp>
          <p:nvSpPr>
            <p:cNvPr id="13374" name="Text Box 80"/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u="none">
                  <a:latin typeface="Arial" charset="0"/>
                  <a:cs typeface="Arial" charset="0"/>
                </a:rPr>
                <a:t>address 2</a:t>
              </a:r>
            </a:p>
          </p:txBody>
        </p:sp>
        <p:sp>
          <p:nvSpPr>
            <p:cNvPr id="13375" name="Text Box 81"/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u="none">
                  <a:latin typeface="Arial" charset="0"/>
                  <a:cs typeface="Arial" charset="0"/>
                </a:rPr>
                <a:t>address 3</a:t>
              </a:r>
            </a:p>
          </p:txBody>
        </p:sp>
        <p:sp>
          <p:nvSpPr>
            <p:cNvPr id="13376" name="Text Box 82"/>
            <p:cNvSpPr txBox="1">
              <a:spLocks noChangeArrowheads="1"/>
            </p:cNvSpPr>
            <p:nvPr/>
          </p:nvSpPr>
          <p:spPr bwMode="auto">
            <a:xfrm>
              <a:off x="2619" y="3414"/>
              <a:ext cx="10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u="none"/>
                <a:t>802.</a:t>
              </a:r>
              <a:r>
                <a:rPr lang="en-US" b="1" u="none">
                  <a:solidFill>
                    <a:srgbClr val="FF0000"/>
                  </a:solidFill>
                </a:rPr>
                <a:t>11</a:t>
              </a:r>
              <a:r>
                <a:rPr lang="en-US" u="none"/>
                <a:t> frame</a:t>
              </a:r>
            </a:p>
          </p:txBody>
        </p:sp>
      </p:grp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3811588" y="2811463"/>
            <a:ext cx="4284662" cy="2152650"/>
            <a:chOff x="2401" y="1771"/>
            <a:chExt cx="2699" cy="1356"/>
          </a:xfrm>
        </p:grpSpPr>
        <p:sp>
          <p:nvSpPr>
            <p:cNvPr id="13333" name="Freeform 84"/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9"/>
                <a:gd name="T16" fmla="*/ 0 h 441"/>
                <a:gd name="T17" fmla="*/ 2419 w 241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Line 85"/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35" name="Rectangle 86"/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6" name="Rectangle 87"/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37" name="Text Box 88"/>
            <p:cNvSpPr txBox="1">
              <a:spLocks noChangeArrowheads="1"/>
            </p:cNvSpPr>
            <p:nvPr/>
          </p:nvSpPr>
          <p:spPr bwMode="auto">
            <a:xfrm>
              <a:off x="2802" y="2424"/>
              <a:ext cx="2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u="none"/>
                <a:t>R1 MAC addr  H1 MAC addr </a:t>
              </a:r>
            </a:p>
          </p:txBody>
        </p:sp>
        <p:sp>
          <p:nvSpPr>
            <p:cNvPr id="13338" name="Line 89"/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39" name="Line 90"/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13340" name="Line 91"/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grpSp>
          <p:nvGrpSpPr>
            <p:cNvPr id="13341" name="Group 92"/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13357" name="Rectangle 93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8" name="Freeform 94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359" name="Freeform 95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13342" name="Group 96"/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13354" name="Rectangle 97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5" name="Freeform 98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356" name="Freeform 99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13343" name="Group 100"/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13351" name="Rectangle 101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52" name="Freeform 102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353" name="Freeform 103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13344" name="Group 104"/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13348" name="Rectangle 105"/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3349" name="Freeform 106"/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13350" name="Freeform 107"/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30 w 60"/>
                  <a:gd name="T1" fmla="*/ 0 h 150"/>
                  <a:gd name="T2" fmla="*/ 6 w 60"/>
                  <a:gd name="T3" fmla="*/ 21 h 150"/>
                  <a:gd name="T4" fmla="*/ 24 w 60"/>
                  <a:gd name="T5" fmla="*/ 37 h 150"/>
                  <a:gd name="T6" fmla="*/ 0 w 60"/>
                  <a:gd name="T7" fmla="*/ 66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13345" name="Text Box 108"/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u="none">
                  <a:latin typeface="Arial" charset="0"/>
                  <a:cs typeface="Arial" charset="0"/>
                </a:rPr>
                <a:t>dest. address </a:t>
              </a:r>
            </a:p>
          </p:txBody>
        </p:sp>
        <p:sp>
          <p:nvSpPr>
            <p:cNvPr id="13346" name="Text Box 109"/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400" u="none">
                  <a:latin typeface="Arial" charset="0"/>
                  <a:cs typeface="Arial" charset="0"/>
                </a:rPr>
                <a:t>source address </a:t>
              </a:r>
            </a:p>
          </p:txBody>
        </p:sp>
        <p:sp>
          <p:nvSpPr>
            <p:cNvPr id="13347" name="Text Box 110"/>
            <p:cNvSpPr txBox="1">
              <a:spLocks noChangeArrowheads="1"/>
            </p:cNvSpPr>
            <p:nvPr/>
          </p:nvSpPr>
          <p:spPr bwMode="auto">
            <a:xfrm>
              <a:off x="4146" y="2896"/>
              <a:ext cx="9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u="none"/>
                <a:t>802.</a:t>
              </a:r>
              <a:r>
                <a:rPr lang="en-US" b="1" u="none">
                  <a:solidFill>
                    <a:srgbClr val="FF0000"/>
                  </a:solidFill>
                </a:rPr>
                <a:t>3</a:t>
              </a:r>
              <a:r>
                <a:rPr lang="en-US" u="none">
                  <a:solidFill>
                    <a:srgbClr val="FF0000"/>
                  </a:solidFill>
                </a:rPr>
                <a:t> </a:t>
              </a:r>
              <a:r>
                <a:rPr lang="en-US" u="none"/>
                <a:t>frame</a:t>
              </a:r>
            </a:p>
          </p:txBody>
        </p:sp>
      </p:grpSp>
      <p:sp>
        <p:nvSpPr>
          <p:cNvPr id="13332" name="Rectangle 111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</a:rPr>
              <a:t>802.11 frame: indirizzamento</a:t>
            </a:r>
          </a:p>
        </p:txBody>
      </p:sp>
    </p:spTree>
    <p:extLst>
      <p:ext uri="{BB962C8B-B14F-4D97-AF65-F5344CB8AC3E}">
        <p14:creationId xmlns:p14="http://schemas.microsoft.com/office/powerpoint/2010/main" val="20496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Consente </a:t>
            </a:r>
            <a:r>
              <a:rPr lang="it-IT" dirty="0" err="1" smtClean="0"/>
              <a:t>Half</a:t>
            </a:r>
            <a:r>
              <a:rPr lang="it-IT" dirty="0" smtClean="0"/>
              <a:t> - MITM</a:t>
            </a:r>
          </a:p>
          <a:p>
            <a:r>
              <a:rPr lang="it-IT" dirty="0" smtClean="0"/>
              <a:t>Bisogna essere presenti all’accensione e cercare di assegnare un indirizzo IP predeterminato, un gateway e un DNS</a:t>
            </a:r>
          </a:p>
          <a:p>
            <a:endParaRPr lang="it-IT" dirty="0" smtClean="0"/>
          </a:p>
          <a:p>
            <a:r>
              <a:rPr lang="it-IT" dirty="0" smtClean="0"/>
              <a:t>Contromisure:</a:t>
            </a:r>
          </a:p>
          <a:p>
            <a:pPr lvl="1"/>
            <a:r>
              <a:rPr lang="it-IT" dirty="0" smtClean="0"/>
              <a:t>Rilevamento di DHCP </a:t>
            </a:r>
            <a:r>
              <a:rPr lang="it-IT" dirty="0" err="1" smtClean="0"/>
              <a:t>reply</a:t>
            </a:r>
            <a:r>
              <a:rPr lang="it-IT" dirty="0" smtClean="0"/>
              <a:t> multiple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DHCP </a:t>
            </a:r>
            <a:r>
              <a:rPr lang="it-IT" dirty="0" err="1" smtClean="0"/>
              <a:t>Spoofing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Segnaposto piè di pagina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Network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272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B9119C8-7545-443C-B52D-67A101F86A5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Attacchi broadcast</a:t>
            </a:r>
          </a:p>
        </p:txBody>
      </p:sp>
      <p:sp>
        <p:nvSpPr>
          <p:cNvPr id="112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46200"/>
            <a:ext cx="7223125" cy="2511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 smtClean="0"/>
              <a:t>Attacchi broadcast: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/>
              <a:t>Fingere di avere l’IP della vittima (IP </a:t>
            </a:r>
            <a:r>
              <a:rPr lang="it-IT" sz="2000" dirty="0" err="1" smtClean="0"/>
              <a:t>spoof</a:t>
            </a:r>
            <a:r>
              <a:rPr lang="it-IT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/>
              <a:t>Mandare dei </a:t>
            </a:r>
            <a:r>
              <a:rPr lang="it-IT" sz="2000" dirty="0" err="1" smtClean="0"/>
              <a:t>ping</a:t>
            </a:r>
            <a:r>
              <a:rPr lang="it-IT" sz="2000" dirty="0" smtClean="0"/>
              <a:t> broadcast a suo nome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/>
              <a:t>Le risposte raggiungono la vittima e non l’aggressore</a:t>
            </a:r>
          </a:p>
          <a:p>
            <a:pPr lvl="1">
              <a:lnSpc>
                <a:spcPct val="90000"/>
              </a:lnSpc>
            </a:pPr>
            <a:r>
              <a:rPr lang="it-IT" sz="2000" dirty="0" smtClean="0"/>
              <a:t>Necessità delle condizioni adatte (di solito l’aggressore sta fisicamente nella stessa sottorete della vittima)</a:t>
            </a:r>
          </a:p>
          <a:p>
            <a:pPr lvl="1">
              <a:lnSpc>
                <a:spcPct val="90000"/>
              </a:lnSpc>
            </a:pPr>
            <a:endParaRPr lang="it-IT" sz="2000" dirty="0" smtClean="0"/>
          </a:p>
          <a:p>
            <a:pPr lvl="1">
              <a:lnSpc>
                <a:spcPct val="90000"/>
              </a:lnSpc>
            </a:pPr>
            <a:endParaRPr lang="it-IT" sz="2000" dirty="0" smtClean="0"/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endParaRPr lang="it-IT" sz="2000" dirty="0" smtClean="0"/>
          </a:p>
        </p:txBody>
      </p:sp>
      <p:graphicFrame>
        <p:nvGraphicFramePr>
          <p:cNvPr id="1126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852488" y="4806950"/>
          <a:ext cx="10112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3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806950"/>
                        <a:ext cx="10112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21"/>
          <p:cNvGraphicFramePr>
            <a:graphicFrameLocks noChangeAspect="1"/>
          </p:cNvGraphicFramePr>
          <p:nvPr/>
        </p:nvGraphicFramePr>
        <p:xfrm>
          <a:off x="2628900" y="5297488"/>
          <a:ext cx="10112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4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5297488"/>
                        <a:ext cx="10112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22"/>
          <p:cNvGraphicFramePr>
            <a:graphicFrameLocks noChangeAspect="1"/>
          </p:cNvGraphicFramePr>
          <p:nvPr/>
        </p:nvGraphicFramePr>
        <p:xfrm>
          <a:off x="5443538" y="5002213"/>
          <a:ext cx="10112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5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5002213"/>
                        <a:ext cx="10112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23"/>
          <p:cNvGraphicFramePr>
            <a:graphicFrameLocks noChangeAspect="1"/>
          </p:cNvGraphicFramePr>
          <p:nvPr/>
        </p:nvGraphicFramePr>
        <p:xfrm>
          <a:off x="6510338" y="4310063"/>
          <a:ext cx="10112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6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4310063"/>
                        <a:ext cx="10112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24"/>
          <p:cNvGraphicFramePr>
            <a:graphicFrameLocks noChangeAspect="1"/>
          </p:cNvGraphicFramePr>
          <p:nvPr/>
        </p:nvGraphicFramePr>
        <p:xfrm>
          <a:off x="7419975" y="3508375"/>
          <a:ext cx="10112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7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3508375"/>
                        <a:ext cx="10112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75" name="AutoShape 25"/>
          <p:cNvCxnSpPr>
            <a:cxnSpLocks noChangeShapeType="1"/>
            <a:stCxn id="11281" idx="2"/>
          </p:cNvCxnSpPr>
          <p:nvPr/>
        </p:nvCxnSpPr>
        <p:spPr bwMode="auto">
          <a:xfrm flipH="1">
            <a:off x="3135313" y="4446588"/>
            <a:ext cx="8540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6" name="AutoShape 26"/>
          <p:cNvCxnSpPr>
            <a:cxnSpLocks noChangeShapeType="1"/>
            <a:stCxn id="11281" idx="2"/>
          </p:cNvCxnSpPr>
          <p:nvPr/>
        </p:nvCxnSpPr>
        <p:spPr bwMode="auto">
          <a:xfrm flipH="1">
            <a:off x="1863725" y="4446588"/>
            <a:ext cx="2125663" cy="781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7" name="AutoShape 27"/>
          <p:cNvCxnSpPr>
            <a:cxnSpLocks noChangeShapeType="1"/>
            <a:stCxn id="11281" idx="3"/>
          </p:cNvCxnSpPr>
          <p:nvPr/>
        </p:nvCxnSpPr>
        <p:spPr bwMode="auto">
          <a:xfrm>
            <a:off x="4965700" y="4137025"/>
            <a:ext cx="984250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8" name="AutoShape 28"/>
          <p:cNvCxnSpPr>
            <a:cxnSpLocks noChangeShapeType="1"/>
            <a:stCxn id="11281" idx="3"/>
          </p:cNvCxnSpPr>
          <p:nvPr/>
        </p:nvCxnSpPr>
        <p:spPr bwMode="auto">
          <a:xfrm>
            <a:off x="4965700" y="4137025"/>
            <a:ext cx="1544638" cy="593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79" name="AutoShape 29"/>
          <p:cNvCxnSpPr>
            <a:cxnSpLocks noChangeShapeType="1"/>
            <a:stCxn id="11281" idx="3"/>
          </p:cNvCxnSpPr>
          <p:nvPr/>
        </p:nvCxnSpPr>
        <p:spPr bwMode="auto">
          <a:xfrm flipV="1">
            <a:off x="4965700" y="3929063"/>
            <a:ext cx="24542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80" name="Text Box 30"/>
          <p:cNvSpPr txBox="1">
            <a:spLocks noChangeArrowheads="1"/>
          </p:cNvSpPr>
          <p:nvPr/>
        </p:nvSpPr>
        <p:spPr bwMode="auto">
          <a:xfrm>
            <a:off x="381000" y="409575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Aggressore</a:t>
            </a:r>
          </a:p>
          <a:p>
            <a:r>
              <a:rPr lang="it-IT"/>
              <a:t>IP falso: 192.168.0.1</a:t>
            </a:r>
          </a:p>
        </p:txBody>
      </p:sp>
      <p:sp>
        <p:nvSpPr>
          <p:cNvPr id="11281" name="AutoShape 31"/>
          <p:cNvSpPr>
            <a:spLocks noChangeArrowheads="1"/>
          </p:cNvSpPr>
          <p:nvPr/>
        </p:nvSpPr>
        <p:spPr bwMode="auto">
          <a:xfrm>
            <a:off x="3357563" y="3641725"/>
            <a:ext cx="1608137" cy="8048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Rete</a:t>
            </a:r>
          </a:p>
        </p:txBody>
      </p:sp>
      <p:sp>
        <p:nvSpPr>
          <p:cNvPr id="11282" name="Text Box 32"/>
          <p:cNvSpPr txBox="1">
            <a:spLocks noChangeArrowheads="1"/>
          </p:cNvSpPr>
          <p:nvPr/>
        </p:nvSpPr>
        <p:spPr bwMode="auto">
          <a:xfrm>
            <a:off x="3640138" y="5902325"/>
            <a:ext cx="176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Vittima</a:t>
            </a:r>
          </a:p>
          <a:p>
            <a:r>
              <a:rPr lang="it-IT"/>
              <a:t>IP: 192.168.0.1</a:t>
            </a:r>
          </a:p>
        </p:txBody>
      </p:sp>
      <p:sp>
        <p:nvSpPr>
          <p:cNvPr id="11283" name="Text Box 33"/>
          <p:cNvSpPr txBox="1">
            <a:spLocks noChangeArrowheads="1"/>
          </p:cNvSpPr>
          <p:nvPr/>
        </p:nvSpPr>
        <p:spPr bwMode="auto">
          <a:xfrm>
            <a:off x="6875463" y="5305425"/>
            <a:ext cx="196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Ignari host della</a:t>
            </a:r>
          </a:p>
          <a:p>
            <a:r>
              <a:rPr lang="it-IT"/>
              <a:t>sottorete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863725" y="3929063"/>
            <a:ext cx="5556250" cy="1493837"/>
            <a:chOff x="1174" y="2475"/>
            <a:chExt cx="3500" cy="941"/>
          </a:xfrm>
        </p:grpSpPr>
        <p:cxnSp>
          <p:nvCxnSpPr>
            <p:cNvPr id="11289" name="AutoShape 34"/>
            <p:cNvCxnSpPr>
              <a:cxnSpLocks noChangeShapeType="1"/>
            </p:cNvCxnSpPr>
            <p:nvPr/>
          </p:nvCxnSpPr>
          <p:spPr bwMode="auto">
            <a:xfrm flipV="1">
              <a:off x="1174" y="2475"/>
              <a:ext cx="3500" cy="818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11290" name="AutoShape 35"/>
            <p:cNvCxnSpPr>
              <a:cxnSpLocks noChangeShapeType="1"/>
            </p:cNvCxnSpPr>
            <p:nvPr/>
          </p:nvCxnSpPr>
          <p:spPr bwMode="auto">
            <a:xfrm flipV="1">
              <a:off x="1174" y="2980"/>
              <a:ext cx="2927" cy="31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11291" name="AutoShape 36"/>
            <p:cNvCxnSpPr>
              <a:cxnSpLocks noChangeShapeType="1"/>
            </p:cNvCxnSpPr>
            <p:nvPr/>
          </p:nvCxnSpPr>
          <p:spPr bwMode="auto">
            <a:xfrm>
              <a:off x="1174" y="3293"/>
              <a:ext cx="2255" cy="123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656013" y="3916363"/>
            <a:ext cx="3844925" cy="1666875"/>
            <a:chOff x="1174" y="2475"/>
            <a:chExt cx="3500" cy="941"/>
          </a:xfrm>
        </p:grpSpPr>
        <p:cxnSp>
          <p:nvCxnSpPr>
            <p:cNvPr id="11286" name="AutoShape 40"/>
            <p:cNvCxnSpPr>
              <a:cxnSpLocks noChangeShapeType="1"/>
            </p:cNvCxnSpPr>
            <p:nvPr/>
          </p:nvCxnSpPr>
          <p:spPr bwMode="auto">
            <a:xfrm flipV="1">
              <a:off x="1174" y="2475"/>
              <a:ext cx="3500" cy="81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11287" name="AutoShape 41"/>
            <p:cNvCxnSpPr>
              <a:cxnSpLocks noChangeShapeType="1"/>
            </p:cNvCxnSpPr>
            <p:nvPr/>
          </p:nvCxnSpPr>
          <p:spPr bwMode="auto">
            <a:xfrm flipV="1">
              <a:off x="1174" y="2980"/>
              <a:ext cx="2927" cy="31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  <p:cxnSp>
          <p:nvCxnSpPr>
            <p:cNvPr id="11288" name="AutoShape 42"/>
            <p:cNvCxnSpPr>
              <a:cxnSpLocks noChangeShapeType="1"/>
            </p:cNvCxnSpPr>
            <p:nvPr/>
          </p:nvCxnSpPr>
          <p:spPr bwMode="auto">
            <a:xfrm>
              <a:off x="1174" y="3293"/>
              <a:ext cx="2255" cy="12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Contromisure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7824814" cy="4648200"/>
          </a:xfrm>
        </p:spPr>
        <p:txBody>
          <a:bodyPr/>
          <a:lstStyle/>
          <a:p>
            <a:r>
              <a:rPr lang="it-IT" dirty="0" smtClean="0"/>
              <a:t>Limitazione ICMP e altri protocolli broadcast su router e </a:t>
            </a:r>
            <a:r>
              <a:rPr lang="it-IT" dirty="0" err="1" smtClean="0"/>
              <a:t>host</a:t>
            </a:r>
            <a:endParaRPr lang="it-IT" dirty="0" smtClean="0"/>
          </a:p>
          <a:p>
            <a:r>
              <a:rPr lang="it-IT" dirty="0" smtClean="0"/>
              <a:t>Configurazione opportuna firewall</a:t>
            </a:r>
          </a:p>
          <a:p>
            <a:endParaRPr lang="it-IT" dirty="0" smtClean="0"/>
          </a:p>
          <a:p>
            <a:r>
              <a:rPr lang="it-IT" dirty="0" smtClean="0"/>
              <a:t>Limiti dell’IP </a:t>
            </a:r>
            <a:r>
              <a:rPr lang="it-IT" dirty="0" err="1" smtClean="0"/>
              <a:t>spoofing</a:t>
            </a:r>
            <a:r>
              <a:rPr lang="it-IT" dirty="0" smtClean="0"/>
              <a:t> fuori LAN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piè di pagina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 smtClean="0">
                <a:latin typeface="Arial" charset="0"/>
              </a:rPr>
              <a:t>5: DataLink Layer</a:t>
            </a:r>
          </a:p>
        </p:txBody>
      </p:sp>
      <p:sp>
        <p:nvSpPr>
          <p:cNvPr id="5939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 smtClean="0">
                <a:latin typeface="Arial" charset="0"/>
              </a:rPr>
              <a:t>5-</a:t>
            </a:r>
            <a:fld id="{6A3DA98A-8DBE-4D6A-BA73-6FE1AD843DBB}" type="slidenum">
              <a:rPr lang="en-US" u="none" smtClean="0">
                <a:latin typeface="Arial" charset="0"/>
              </a:rPr>
              <a:pPr/>
              <a:t>4</a:t>
            </a:fld>
            <a:endParaRPr lang="en-US" u="none" smtClean="0">
              <a:latin typeface="Arial" charset="0"/>
            </a:endParaRPr>
          </a:p>
        </p:txBody>
      </p:sp>
      <p:grpSp>
        <p:nvGrpSpPr>
          <p:cNvPr id="59396" name="Group 2"/>
          <p:cNvGrpSpPr>
            <a:grpSpLocks/>
          </p:cNvGrpSpPr>
          <p:nvPr/>
        </p:nvGrpSpPr>
        <p:grpSpPr bwMode="auto">
          <a:xfrm>
            <a:off x="519113" y="2179638"/>
            <a:ext cx="8077200" cy="985837"/>
            <a:chOff x="240" y="887"/>
            <a:chExt cx="5088" cy="621"/>
          </a:xfrm>
        </p:grpSpPr>
        <p:sp>
          <p:nvSpPr>
            <p:cNvPr id="59428" name="Rectangle 3"/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frame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control</a:t>
              </a:r>
            </a:p>
          </p:txBody>
        </p:sp>
        <p:sp>
          <p:nvSpPr>
            <p:cNvPr id="59429" name="Rectangle 4"/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duration</a:t>
              </a:r>
            </a:p>
          </p:txBody>
        </p:sp>
        <p:sp>
          <p:nvSpPr>
            <p:cNvPr id="59430" name="Rectangle 5"/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1</a:t>
              </a:r>
            </a:p>
          </p:txBody>
        </p:sp>
        <p:sp>
          <p:nvSpPr>
            <p:cNvPr id="59431" name="Rectangle 6"/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2</a:t>
              </a:r>
            </a:p>
          </p:txBody>
        </p:sp>
        <p:sp>
          <p:nvSpPr>
            <p:cNvPr id="59432" name="Rectangle 7"/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4</a:t>
              </a:r>
            </a:p>
          </p:txBody>
        </p:sp>
        <p:sp>
          <p:nvSpPr>
            <p:cNvPr id="59433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address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3</a:t>
              </a:r>
            </a:p>
          </p:txBody>
        </p:sp>
        <p:sp>
          <p:nvSpPr>
            <p:cNvPr id="59434" name="Rectangle 9"/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it-IT" sz="1600" u="none">
                <a:latin typeface="Arial" charset="0"/>
              </a:endParaRPr>
            </a:p>
          </p:txBody>
        </p:sp>
        <p:sp>
          <p:nvSpPr>
            <p:cNvPr id="59435" name="Rectangle 10"/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payload</a:t>
              </a:r>
            </a:p>
          </p:txBody>
        </p:sp>
        <p:sp>
          <p:nvSpPr>
            <p:cNvPr id="59436" name="Rectangle 11"/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CRC</a:t>
              </a:r>
            </a:p>
          </p:txBody>
        </p:sp>
        <p:sp>
          <p:nvSpPr>
            <p:cNvPr id="59437" name="Text Box 12"/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2</a:t>
              </a:r>
            </a:p>
          </p:txBody>
        </p:sp>
        <p:sp>
          <p:nvSpPr>
            <p:cNvPr id="59438" name="Text Box 13"/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2</a:t>
              </a:r>
            </a:p>
          </p:txBody>
        </p:sp>
        <p:sp>
          <p:nvSpPr>
            <p:cNvPr id="59439" name="Text Box 14"/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6</a:t>
              </a:r>
            </a:p>
          </p:txBody>
        </p:sp>
        <p:sp>
          <p:nvSpPr>
            <p:cNvPr id="59440" name="Text Box 15"/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6</a:t>
              </a:r>
            </a:p>
          </p:txBody>
        </p:sp>
        <p:sp>
          <p:nvSpPr>
            <p:cNvPr id="59441" name="Text Box 16"/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6</a:t>
              </a:r>
            </a:p>
          </p:txBody>
        </p:sp>
        <p:sp>
          <p:nvSpPr>
            <p:cNvPr id="59442" name="Text Box 17"/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2</a:t>
              </a:r>
            </a:p>
          </p:txBody>
        </p:sp>
        <p:sp>
          <p:nvSpPr>
            <p:cNvPr id="59443" name="Text Box 18"/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6</a:t>
              </a:r>
            </a:p>
          </p:txBody>
        </p:sp>
        <p:sp>
          <p:nvSpPr>
            <p:cNvPr id="59444" name="Text Box 19"/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0 - 2312</a:t>
              </a:r>
            </a:p>
          </p:txBody>
        </p:sp>
        <p:sp>
          <p:nvSpPr>
            <p:cNvPr id="59445" name="Text Box 20"/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4</a:t>
              </a:r>
            </a:p>
          </p:txBody>
        </p:sp>
        <p:sp>
          <p:nvSpPr>
            <p:cNvPr id="59446" name="Text Box 21"/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/>
              <a:r>
                <a:rPr lang="en-US" sz="1600" u="none">
                  <a:latin typeface="Arial" charset="0"/>
                </a:rPr>
                <a:t>seq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control</a:t>
              </a:r>
            </a:p>
          </p:txBody>
        </p:sp>
      </p:grpSp>
      <p:grpSp>
        <p:nvGrpSpPr>
          <p:cNvPr id="59397" name="Group 22"/>
          <p:cNvGrpSpPr>
            <a:grpSpLocks/>
          </p:cNvGrpSpPr>
          <p:nvPr/>
        </p:nvGrpSpPr>
        <p:grpSpPr bwMode="auto">
          <a:xfrm>
            <a:off x="442913" y="3856038"/>
            <a:ext cx="8534400" cy="954087"/>
            <a:chOff x="240" y="1991"/>
            <a:chExt cx="5376" cy="601"/>
          </a:xfrm>
        </p:grpSpPr>
        <p:sp>
          <p:nvSpPr>
            <p:cNvPr id="59406" name="Rectangle 23"/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Type</a:t>
              </a:r>
            </a:p>
          </p:txBody>
        </p:sp>
        <p:sp>
          <p:nvSpPr>
            <p:cNvPr id="59407" name="Rectangle 24"/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From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DS</a:t>
              </a:r>
            </a:p>
          </p:txBody>
        </p:sp>
        <p:sp>
          <p:nvSpPr>
            <p:cNvPr id="59408" name="Rectangle 25"/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Subtype</a:t>
              </a:r>
            </a:p>
          </p:txBody>
        </p:sp>
        <p:sp>
          <p:nvSpPr>
            <p:cNvPr id="59409" name="Rectangle 26"/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To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DS</a:t>
              </a:r>
            </a:p>
          </p:txBody>
        </p:sp>
        <p:sp>
          <p:nvSpPr>
            <p:cNvPr id="59410" name="Rectangle 27"/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More 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frag</a:t>
              </a:r>
            </a:p>
          </p:txBody>
        </p:sp>
        <p:sp>
          <p:nvSpPr>
            <p:cNvPr id="59411" name="Rectangle 28"/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WEP</a:t>
              </a:r>
            </a:p>
          </p:txBody>
        </p:sp>
        <p:sp>
          <p:nvSpPr>
            <p:cNvPr id="59412" name="Rectangle 29"/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More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data</a:t>
              </a:r>
            </a:p>
          </p:txBody>
        </p:sp>
        <p:sp>
          <p:nvSpPr>
            <p:cNvPr id="59413" name="Rectangle 30"/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Power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mgt</a:t>
              </a:r>
            </a:p>
          </p:txBody>
        </p:sp>
        <p:sp>
          <p:nvSpPr>
            <p:cNvPr id="59414" name="Rectangle 31"/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Retry</a:t>
              </a:r>
            </a:p>
          </p:txBody>
        </p:sp>
        <p:sp>
          <p:nvSpPr>
            <p:cNvPr id="59415" name="Rectangle 32"/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Rsvd</a:t>
              </a:r>
            </a:p>
          </p:txBody>
        </p:sp>
        <p:sp>
          <p:nvSpPr>
            <p:cNvPr id="59416" name="Rectangle 33"/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u="none">
                  <a:latin typeface="Arial" charset="0"/>
                </a:rPr>
                <a:t>Protocol</a:t>
              </a:r>
            </a:p>
            <a:p>
              <a:pPr algn="ctr" eaLnBrk="1" hangingPunct="1"/>
              <a:r>
                <a:rPr lang="en-US" sz="1600" u="none">
                  <a:latin typeface="Arial" charset="0"/>
                </a:rPr>
                <a:t>version</a:t>
              </a:r>
            </a:p>
          </p:txBody>
        </p:sp>
        <p:sp>
          <p:nvSpPr>
            <p:cNvPr id="59417" name="Text Box 34"/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2</a:t>
              </a:r>
            </a:p>
          </p:txBody>
        </p:sp>
        <p:sp>
          <p:nvSpPr>
            <p:cNvPr id="59418" name="Text Box 35"/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2</a:t>
              </a:r>
            </a:p>
          </p:txBody>
        </p:sp>
        <p:sp>
          <p:nvSpPr>
            <p:cNvPr id="59419" name="Text Box 36"/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4</a:t>
              </a:r>
            </a:p>
          </p:txBody>
        </p:sp>
        <p:sp>
          <p:nvSpPr>
            <p:cNvPr id="59420" name="Text Box 37"/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1</a:t>
              </a:r>
            </a:p>
          </p:txBody>
        </p:sp>
        <p:sp>
          <p:nvSpPr>
            <p:cNvPr id="59421" name="Text Box 38"/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1</a:t>
              </a:r>
            </a:p>
          </p:txBody>
        </p:sp>
        <p:sp>
          <p:nvSpPr>
            <p:cNvPr id="59422" name="Text Box 39"/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1</a:t>
              </a:r>
            </a:p>
          </p:txBody>
        </p:sp>
        <p:sp>
          <p:nvSpPr>
            <p:cNvPr id="59423" name="Text Box 40"/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1</a:t>
              </a:r>
            </a:p>
          </p:txBody>
        </p:sp>
        <p:sp>
          <p:nvSpPr>
            <p:cNvPr id="59424" name="Text Box 41"/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1</a:t>
              </a:r>
            </a:p>
          </p:txBody>
        </p:sp>
        <p:sp>
          <p:nvSpPr>
            <p:cNvPr id="59425" name="Text Box 42"/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1</a:t>
              </a:r>
            </a:p>
          </p:txBody>
        </p:sp>
        <p:sp>
          <p:nvSpPr>
            <p:cNvPr id="59426" name="Text Box 43"/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1</a:t>
              </a:r>
            </a:p>
          </p:txBody>
        </p:sp>
        <p:sp>
          <p:nvSpPr>
            <p:cNvPr id="59427" name="Text Box 44"/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u="none">
                  <a:latin typeface="Arial" charset="0"/>
                </a:rPr>
                <a:t>1</a:t>
              </a:r>
            </a:p>
          </p:txBody>
        </p:sp>
      </p:grpSp>
      <p:sp>
        <p:nvSpPr>
          <p:cNvPr id="59398" name="Freeform 45"/>
          <p:cNvSpPr>
            <a:spLocks/>
          </p:cNvSpPr>
          <p:nvPr/>
        </p:nvSpPr>
        <p:spPr bwMode="auto">
          <a:xfrm>
            <a:off x="430213" y="3144838"/>
            <a:ext cx="8713787" cy="1066800"/>
          </a:xfrm>
          <a:custGeom>
            <a:avLst/>
            <a:gdLst>
              <a:gd name="T0" fmla="*/ 2147483647 w 5489"/>
              <a:gd name="T1" fmla="*/ 0 h 672"/>
              <a:gd name="T2" fmla="*/ 0 w 5489"/>
              <a:gd name="T3" fmla="*/ 2147483647 h 672"/>
              <a:gd name="T4" fmla="*/ 2147483647 w 5489"/>
              <a:gd name="T5" fmla="*/ 2147483647 h 672"/>
              <a:gd name="T6" fmla="*/ 2147483647 w 5489"/>
              <a:gd name="T7" fmla="*/ 0 h 672"/>
              <a:gd name="T8" fmla="*/ 2147483647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9"/>
              <a:gd name="T16" fmla="*/ 0 h 672"/>
              <a:gd name="T17" fmla="*/ 5489 w 5489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399" name="Rectangle 46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chemeClr val="accent2"/>
                </a:solidFill>
              </a:rPr>
              <a:t>802.11 frame: more</a:t>
            </a:r>
          </a:p>
        </p:txBody>
      </p:sp>
      <p:sp>
        <p:nvSpPr>
          <p:cNvPr id="59400" name="Text Box 47"/>
          <p:cNvSpPr txBox="1">
            <a:spLocks noChangeArrowheads="1"/>
          </p:cNvSpPr>
          <p:nvPr/>
        </p:nvSpPr>
        <p:spPr bwMode="auto">
          <a:xfrm>
            <a:off x="2132013" y="1335088"/>
            <a:ext cx="3322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/>
              <a:t>duration of reserved </a:t>
            </a:r>
          </a:p>
          <a:p>
            <a:r>
              <a:rPr lang="en-US" u="none"/>
              <a:t>transmission time (RTS/CTS)</a:t>
            </a:r>
          </a:p>
        </p:txBody>
      </p:sp>
      <p:sp>
        <p:nvSpPr>
          <p:cNvPr id="59401" name="Line 48"/>
          <p:cNvSpPr>
            <a:spLocks noChangeShapeType="1"/>
          </p:cNvSpPr>
          <p:nvPr/>
        </p:nvSpPr>
        <p:spPr bwMode="auto">
          <a:xfrm flipH="1">
            <a:off x="1905000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9402" name="Text Box 49"/>
          <p:cNvSpPr txBox="1">
            <a:spLocks noChangeArrowheads="1"/>
          </p:cNvSpPr>
          <p:nvPr/>
        </p:nvSpPr>
        <p:spPr bwMode="auto">
          <a:xfrm>
            <a:off x="5926138" y="1196975"/>
            <a:ext cx="2144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/>
              <a:t>frame seq #</a:t>
            </a:r>
          </a:p>
          <a:p>
            <a:r>
              <a:rPr lang="en-US" u="none"/>
              <a:t>(for reliable ARQ)</a:t>
            </a:r>
          </a:p>
        </p:txBody>
      </p:sp>
      <p:sp>
        <p:nvSpPr>
          <p:cNvPr id="59403" name="Line 50"/>
          <p:cNvSpPr>
            <a:spLocks noChangeShapeType="1"/>
          </p:cNvSpPr>
          <p:nvPr/>
        </p:nvSpPr>
        <p:spPr bwMode="auto">
          <a:xfrm flipH="1">
            <a:off x="5410200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9404" name="Line 51"/>
          <p:cNvSpPr>
            <a:spLocks noChangeShapeType="1"/>
          </p:cNvSpPr>
          <p:nvPr/>
        </p:nvSpPr>
        <p:spPr bwMode="auto">
          <a:xfrm flipH="1" flipV="1">
            <a:off x="2012950" y="4908550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9405" name="Text Box 52"/>
          <p:cNvSpPr txBox="1">
            <a:spLocks noChangeArrowheads="1"/>
          </p:cNvSpPr>
          <p:nvPr/>
        </p:nvSpPr>
        <p:spPr bwMode="auto">
          <a:xfrm>
            <a:off x="2192338" y="5480050"/>
            <a:ext cx="2579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/>
              <a:t>frame type</a:t>
            </a:r>
          </a:p>
          <a:p>
            <a:r>
              <a:rPr lang="en-US" u="none"/>
              <a:t>(RTS, CTS, ACK, data)</a:t>
            </a:r>
          </a:p>
        </p:txBody>
      </p:sp>
    </p:spTree>
    <p:extLst>
      <p:ext uri="{BB962C8B-B14F-4D97-AF65-F5344CB8AC3E}">
        <p14:creationId xmlns:p14="http://schemas.microsoft.com/office/powerpoint/2010/main" val="36305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802.11: BSS e ESS</a:t>
            </a:r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ESSID = stringa che denota un gruppo di AP</a:t>
            </a:r>
          </a:p>
          <a:p>
            <a:r>
              <a:rPr lang="it-IT" dirty="0" smtClean="0"/>
              <a:t>BSSID = </a:t>
            </a:r>
            <a:r>
              <a:rPr lang="it-IT" dirty="0" err="1" smtClean="0"/>
              <a:t>mac</a:t>
            </a:r>
            <a:r>
              <a:rPr lang="it-IT" dirty="0" smtClean="0"/>
              <a:t> </a:t>
            </a:r>
            <a:r>
              <a:rPr lang="it-IT" dirty="0" err="1" smtClean="0"/>
              <a:t>address</a:t>
            </a:r>
            <a:r>
              <a:rPr lang="it-IT" dirty="0" smtClean="0"/>
              <a:t> di un singolo AP</a:t>
            </a:r>
          </a:p>
          <a:p>
            <a:endParaRPr lang="it-IT" dirty="0" smtClean="0"/>
          </a:p>
          <a:p>
            <a:r>
              <a:rPr lang="it-IT" dirty="0" smtClean="0"/>
              <a:t>Associazione</a:t>
            </a:r>
          </a:p>
          <a:p>
            <a:pPr lvl="1"/>
            <a:r>
              <a:rPr lang="it-IT" dirty="0" smtClean="0"/>
              <a:t>Beacon </a:t>
            </a:r>
            <a:r>
              <a:rPr lang="it-IT" dirty="0" err="1" smtClean="0"/>
              <a:t>frames</a:t>
            </a:r>
            <a:endParaRPr lang="it-IT" dirty="0" smtClean="0"/>
          </a:p>
          <a:p>
            <a:pPr lvl="1"/>
            <a:r>
              <a:rPr lang="it-IT" dirty="0" smtClean="0"/>
              <a:t>Probe </a:t>
            </a:r>
            <a:r>
              <a:rPr lang="it-IT" dirty="0" err="1" smtClean="0"/>
              <a:t>frames</a:t>
            </a:r>
            <a:endParaRPr lang="it-IT" dirty="0" smtClean="0"/>
          </a:p>
          <a:p>
            <a:pPr lvl="1"/>
            <a:r>
              <a:rPr lang="it-IT" dirty="0" err="1" smtClean="0"/>
              <a:t>Association</a:t>
            </a:r>
            <a:r>
              <a:rPr lang="it-IT" dirty="0" smtClean="0"/>
              <a:t> </a:t>
            </a:r>
            <a:r>
              <a:rPr lang="it-IT" dirty="0" err="1" smtClean="0"/>
              <a:t>requests</a:t>
            </a:r>
            <a:endParaRPr lang="it-IT" dirty="0" smtClean="0"/>
          </a:p>
          <a:p>
            <a:pPr lvl="1"/>
            <a:r>
              <a:rPr lang="it-IT" dirty="0" err="1" smtClean="0"/>
              <a:t>Association</a:t>
            </a:r>
            <a:r>
              <a:rPr lang="it-IT" dirty="0" smtClean="0"/>
              <a:t> </a:t>
            </a:r>
            <a:r>
              <a:rPr lang="it-IT" dirty="0" err="1" smtClean="0"/>
              <a:t>responses</a:t>
            </a:r>
            <a:endParaRPr lang="it-IT" dirty="0" smtClean="0"/>
          </a:p>
          <a:p>
            <a:pPr lvl="1"/>
            <a:r>
              <a:rPr lang="it-IT" dirty="0" err="1" smtClean="0"/>
              <a:t>Auth</a:t>
            </a:r>
            <a:r>
              <a:rPr lang="it-IT" dirty="0" smtClean="0"/>
              <a:t> </a:t>
            </a:r>
            <a:r>
              <a:rPr lang="it-IT" dirty="0" err="1" smtClean="0"/>
              <a:t>requests</a:t>
            </a:r>
            <a:endParaRPr lang="it-IT" dirty="0" smtClean="0"/>
          </a:p>
          <a:p>
            <a:pPr lvl="1"/>
            <a:r>
              <a:rPr lang="it-IT" dirty="0" err="1" smtClean="0"/>
              <a:t>Auth</a:t>
            </a:r>
            <a:r>
              <a:rPr lang="it-IT" dirty="0" smtClean="0"/>
              <a:t> </a:t>
            </a:r>
            <a:r>
              <a:rPr lang="it-IT" dirty="0" err="1" smtClean="0"/>
              <a:t>responses</a:t>
            </a:r>
            <a:endParaRPr lang="it-IT" dirty="0" smtClean="0"/>
          </a:p>
        </p:txBody>
      </p:sp>
      <p:sp>
        <p:nvSpPr>
          <p:cNvPr id="60420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 smtClean="0">
                <a:latin typeface="Arial" charset="0"/>
              </a:rPr>
              <a:t>5: DataLink Layer</a:t>
            </a:r>
          </a:p>
        </p:txBody>
      </p:sp>
      <p:sp>
        <p:nvSpPr>
          <p:cNvPr id="6042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 smtClean="0">
                <a:latin typeface="Arial" charset="0"/>
              </a:rPr>
              <a:t>5-</a:t>
            </a:r>
            <a:fld id="{64058897-0307-4F34-A87D-7B525C189798}" type="slidenum">
              <a:rPr lang="en-US" u="none" smtClean="0">
                <a:latin typeface="Arial" charset="0"/>
              </a:rPr>
              <a:pPr/>
              <a:t>5</a:t>
            </a:fld>
            <a:endParaRPr lang="en-US" u="non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Allocazione dei canali</a:t>
            </a:r>
          </a:p>
        </p:txBody>
      </p:sp>
      <p:sp>
        <p:nvSpPr>
          <p:cNvPr id="61443" name="Segnaposto piè di pagina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 smtClean="0">
                <a:latin typeface="Arial" charset="0"/>
              </a:rPr>
              <a:t>5: DataLink Layer</a:t>
            </a:r>
          </a:p>
        </p:txBody>
      </p:sp>
      <p:sp>
        <p:nvSpPr>
          <p:cNvPr id="6144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u="none" smtClean="0">
                <a:latin typeface="Arial" charset="0"/>
              </a:rPr>
              <a:t>5-</a:t>
            </a:r>
            <a:fld id="{B97818EB-0B2A-429B-B937-1EFEB98C3AFA}" type="slidenum">
              <a:rPr lang="en-US" u="none" smtClean="0">
                <a:latin typeface="Arial" charset="0"/>
              </a:rPr>
              <a:pPr/>
              <a:t>6</a:t>
            </a:fld>
            <a:endParaRPr lang="en-US" u="none" smtClean="0">
              <a:latin typeface="Arial" charset="0"/>
            </a:endParaRPr>
          </a:p>
        </p:txBody>
      </p:sp>
      <p:pic>
        <p:nvPicPr>
          <p:cNvPr id="61445" name="Picture 5" descr="C:\Users\gio\Desktop\800px-2.4_GHz_Wi-Fi_channels_(802.11b,g_WLAN).svg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650" y="2795588"/>
            <a:ext cx="8626475" cy="1651000"/>
          </a:xfrm>
          <a:noFill/>
        </p:spPr>
      </p:pic>
    </p:spTree>
    <p:extLst>
      <p:ext uri="{BB962C8B-B14F-4D97-AF65-F5344CB8AC3E}">
        <p14:creationId xmlns:p14="http://schemas.microsoft.com/office/powerpoint/2010/main" val="30855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Equivalente a una rete </a:t>
            </a:r>
            <a:r>
              <a:rPr lang="it-IT" dirty="0" err="1" smtClean="0"/>
              <a:t>wired</a:t>
            </a:r>
            <a:r>
              <a:rPr lang="it-IT" dirty="0" smtClean="0"/>
              <a:t> con </a:t>
            </a:r>
            <a:r>
              <a:rPr lang="it-IT" dirty="0" err="1" smtClean="0"/>
              <a:t>hub</a:t>
            </a:r>
            <a:endParaRPr lang="it-IT" dirty="0" smtClean="0"/>
          </a:p>
          <a:p>
            <a:r>
              <a:rPr lang="it-IT" dirty="0" smtClean="0"/>
              <a:t>Possibile sniffing, ESSID e BSSID </a:t>
            </a:r>
            <a:r>
              <a:rPr lang="it-IT" dirty="0" err="1" smtClean="0"/>
              <a:t>spoofing</a:t>
            </a:r>
            <a:endParaRPr lang="it-IT" dirty="0" smtClean="0"/>
          </a:p>
          <a:p>
            <a:r>
              <a:rPr lang="it-IT" dirty="0" err="1" smtClean="0"/>
              <a:t>De-authentication</a:t>
            </a:r>
            <a:r>
              <a:rPr lang="it-IT" dirty="0" smtClean="0"/>
              <a:t> </a:t>
            </a:r>
            <a:r>
              <a:rPr lang="it-IT" dirty="0" err="1" smtClean="0"/>
              <a:t>attack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WLAN open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Wep</a:t>
            </a:r>
            <a:r>
              <a:rPr lang="it-IT" dirty="0" smtClean="0"/>
              <a:t> Frame Format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3" cstate="print"/>
          <a:srcRect l="13294" t="16930" r="24638" b="30063"/>
          <a:stretch>
            <a:fillRect/>
          </a:stretch>
        </p:blipFill>
        <p:spPr bwMode="auto">
          <a:xfrm>
            <a:off x="571472" y="1428736"/>
            <a:ext cx="807249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Modalità molto semplice di crittografia a chiave pre-condivisa</a:t>
            </a:r>
          </a:p>
          <a:p>
            <a:r>
              <a:rPr lang="it-IT" dirty="0" smtClean="0"/>
              <a:t>Ogni pacchetto viene crittografato in base a</a:t>
            </a:r>
          </a:p>
          <a:p>
            <a:pPr lvl="1">
              <a:buNone/>
            </a:pPr>
            <a:r>
              <a:rPr lang="it-IT" dirty="0" smtClean="0"/>
              <a:t>	RC4( Chiave || IV )</a:t>
            </a:r>
          </a:p>
          <a:p>
            <a:r>
              <a:rPr lang="it-IT" dirty="0" smtClean="0"/>
              <a:t>IV viene trasmetto in chiaro, per ogni frame</a:t>
            </a:r>
          </a:p>
          <a:p>
            <a:r>
              <a:rPr lang="it-IT" dirty="0" smtClean="0"/>
              <a:t>La conoscenza della chiave consente </a:t>
            </a:r>
            <a:r>
              <a:rPr lang="it-IT" dirty="0" err="1" smtClean="0"/>
              <a:t>Hub</a:t>
            </a:r>
            <a:r>
              <a:rPr lang="it-IT" dirty="0" smtClean="0"/>
              <a:t> </a:t>
            </a:r>
            <a:r>
              <a:rPr lang="it-IT" dirty="0" err="1" smtClean="0"/>
              <a:t>equivalent</a:t>
            </a:r>
            <a:r>
              <a:rPr lang="it-IT" dirty="0" smtClean="0"/>
              <a:t> sniffing</a:t>
            </a:r>
          </a:p>
          <a:p>
            <a:r>
              <a:rPr lang="it-IT" dirty="0" smtClean="0"/>
              <a:t>Senza conoscere la chiave è possibile comunque la contraffazione dei frame (manipolando ICV)</a:t>
            </a:r>
          </a:p>
          <a:p>
            <a:r>
              <a:rPr lang="it-IT" dirty="0" smtClean="0"/>
              <a:t>ICV = CRC-32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WLAN WEP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6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1689</TotalTime>
  <Words>918</Words>
  <Application>Microsoft Office PowerPoint</Application>
  <PresentationFormat>Presentazione su schermo (4:3)</PresentationFormat>
  <Paragraphs>304</Paragraphs>
  <Slides>32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Viale</vt:lpstr>
      <vt:lpstr>Clip</vt:lpstr>
      <vt:lpstr>Layer 2 Security</vt:lpstr>
      <vt:lpstr>802.11 frame: indirizzamento</vt:lpstr>
      <vt:lpstr>Presentazione standard di PowerPoint</vt:lpstr>
      <vt:lpstr>Presentazione standard di PowerPoint</vt:lpstr>
      <vt:lpstr>802.11: BSS e ESS</vt:lpstr>
      <vt:lpstr>Allocazione dei canali</vt:lpstr>
      <vt:lpstr>WLAN open</vt:lpstr>
      <vt:lpstr>Wep Frame Format</vt:lpstr>
      <vt:lpstr>WLAN WEP</vt:lpstr>
      <vt:lpstr>WEP Authentication (open)</vt:lpstr>
      <vt:lpstr>WEP Shared key authentication</vt:lpstr>
      <vt:lpstr>WEP weaknesses</vt:lpstr>
      <vt:lpstr>WPA: TKIP encryption scheme </vt:lpstr>
      <vt:lpstr>WPA Personal</vt:lpstr>
      <vt:lpstr>Key hierarchy</vt:lpstr>
      <vt:lpstr>WPA Enterprise </vt:lpstr>
      <vt:lpstr>802.1x Authentication steps</vt:lpstr>
      <vt:lpstr>Step 1: pre-auth</vt:lpstr>
      <vt:lpstr>Step 2: Authentication</vt:lpstr>
      <vt:lpstr>WPA-Personal</vt:lpstr>
      <vt:lpstr>Step 3: WPA Authorization process</vt:lpstr>
      <vt:lpstr>Other Things to know</vt:lpstr>
      <vt:lpstr>Wired &amp; Wireless</vt:lpstr>
      <vt:lpstr>Port Stealing: Esempio</vt:lpstr>
      <vt:lpstr>MAC Spoofing / Flooding</vt:lpstr>
      <vt:lpstr>IP Spoofing in LAN</vt:lpstr>
      <vt:lpstr>IP Spoofing in LAN</vt:lpstr>
      <vt:lpstr>Half mitm</vt:lpstr>
      <vt:lpstr>Contromisure </vt:lpstr>
      <vt:lpstr>DHCP Spoofing</vt:lpstr>
      <vt:lpstr>Attacchi broadcast</vt:lpstr>
      <vt:lpstr>Contromisure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 2 Security</dc:title>
  <dc:creator>gio</dc:creator>
  <cp:lastModifiedBy>gio</cp:lastModifiedBy>
  <cp:revision>27</cp:revision>
  <dcterms:created xsi:type="dcterms:W3CDTF">2010-04-18T16:17:56Z</dcterms:created>
  <dcterms:modified xsi:type="dcterms:W3CDTF">2011-04-28T04:28:56Z</dcterms:modified>
</cp:coreProperties>
</file>