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326" r:id="rId2"/>
    <p:sldId id="327" r:id="rId3"/>
    <p:sldId id="328" r:id="rId4"/>
    <p:sldId id="329" r:id="rId5"/>
    <p:sldId id="330" r:id="rId6"/>
    <p:sldId id="331" r:id="rId7"/>
    <p:sldId id="332" r:id="rId8"/>
    <p:sldId id="333" r:id="rId9"/>
    <p:sldId id="334" r:id="rId10"/>
    <p:sldId id="33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00" autoAdjust="0"/>
    <p:restoredTop sz="94660"/>
  </p:normalViewPr>
  <p:slideViewPr>
    <p:cSldViewPr>
      <p:cViewPr>
        <p:scale>
          <a:sx n="70" d="100"/>
          <a:sy n="70" d="100"/>
        </p:scale>
        <p:origin x="-118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645E-08B2-48A0-950C-6D891D88A61B}" type="datetimeFigureOut">
              <a:rPr lang="en-GB" smtClean="0"/>
              <a:t>13/12/2012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08B2-7953-4839-9FC0-16809F86981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3932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645E-08B2-48A0-950C-6D891D88A61B}" type="datetimeFigureOut">
              <a:rPr lang="en-GB" smtClean="0"/>
              <a:t>13/12/2012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08B2-7953-4839-9FC0-16809F86981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5913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645E-08B2-48A0-950C-6D891D88A61B}" type="datetimeFigureOut">
              <a:rPr lang="en-GB" smtClean="0"/>
              <a:t>13/12/2012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08B2-7953-4839-9FC0-16809F86981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7762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645E-08B2-48A0-950C-6D891D88A61B}" type="datetimeFigureOut">
              <a:rPr lang="en-GB" smtClean="0"/>
              <a:t>13/12/2012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08B2-7953-4839-9FC0-16809F86981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6901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645E-08B2-48A0-950C-6D891D88A61B}" type="datetimeFigureOut">
              <a:rPr lang="en-GB" smtClean="0"/>
              <a:t>13/12/2012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08B2-7953-4839-9FC0-16809F86981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9016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645E-08B2-48A0-950C-6D891D88A61B}" type="datetimeFigureOut">
              <a:rPr lang="en-GB" smtClean="0"/>
              <a:t>13/12/2012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08B2-7953-4839-9FC0-16809F86981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9387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645E-08B2-48A0-950C-6D891D88A61B}" type="datetimeFigureOut">
              <a:rPr lang="en-GB" smtClean="0"/>
              <a:t>13/12/2012</a:t>
            </a:fld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08B2-7953-4839-9FC0-16809F86981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8743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645E-08B2-48A0-950C-6D891D88A61B}" type="datetimeFigureOut">
              <a:rPr lang="en-GB" smtClean="0"/>
              <a:t>13/12/2012</a:t>
            </a:fld>
            <a:endParaRPr lang="en-GB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08B2-7953-4839-9FC0-16809F86981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537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645E-08B2-48A0-950C-6D891D88A61B}" type="datetimeFigureOut">
              <a:rPr lang="en-GB" smtClean="0"/>
              <a:t>13/12/2012</a:t>
            </a:fld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08B2-7953-4839-9FC0-16809F86981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6481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645E-08B2-48A0-950C-6D891D88A61B}" type="datetimeFigureOut">
              <a:rPr lang="en-GB" smtClean="0"/>
              <a:t>13/12/2012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08B2-7953-4839-9FC0-16809F86981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1811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645E-08B2-48A0-950C-6D891D88A61B}" type="datetimeFigureOut">
              <a:rPr lang="en-GB" smtClean="0"/>
              <a:t>13/12/2012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08B2-7953-4839-9FC0-16809F86981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2961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C3645E-08B2-48A0-950C-6D891D88A61B}" type="datetimeFigureOut">
              <a:rPr lang="en-GB" smtClean="0"/>
              <a:t>13/12/2012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E08B2-7953-4839-9FC0-16809F86981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5416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116632"/>
            <a:ext cx="8229600" cy="762000"/>
          </a:xfrm>
        </p:spPr>
        <p:txBody>
          <a:bodyPr/>
          <a:lstStyle/>
          <a:p>
            <a:r>
              <a:rPr lang="it-IT" dirty="0"/>
              <a:t>Ricerca dicotomica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57200" y="1219200"/>
            <a:ext cx="8382000" cy="5232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it-IT" sz="2000" smtClean="0"/>
              <a:t>La ricerca di un elemento in un vettore può essere molto laboriosa in termini di tempo di esecuzione.</a:t>
            </a:r>
          </a:p>
          <a:p>
            <a:pPr>
              <a:lnSpc>
                <a:spcPct val="90000"/>
              </a:lnSpc>
            </a:pPr>
            <a:endParaRPr lang="it-IT" sz="2000" smtClean="0"/>
          </a:p>
          <a:p>
            <a:pPr>
              <a:lnSpc>
                <a:spcPct val="90000"/>
              </a:lnSpc>
            </a:pPr>
            <a:r>
              <a:rPr lang="it-IT" sz="2000" smtClean="0"/>
              <a:t>Se la base dati è molto grande è opportuno minimizzare questo tempo riducendo il numero di confronti tramite un semplice algoritmo detto di ricerca dicotomica.</a:t>
            </a:r>
          </a:p>
          <a:p>
            <a:pPr>
              <a:lnSpc>
                <a:spcPct val="90000"/>
              </a:lnSpc>
            </a:pPr>
            <a:endParaRPr lang="it-IT" sz="2000" smtClean="0"/>
          </a:p>
          <a:p>
            <a:pPr>
              <a:lnSpc>
                <a:spcPct val="90000"/>
              </a:lnSpc>
            </a:pPr>
            <a:r>
              <a:rPr lang="it-IT" sz="2000" smtClean="0"/>
              <a:t>Il vettore deve essere dapprima riordinato, poi si confronta l’elemento posto a metà vettore (indice = n/2) con l’elemento cercato. Si hanno 3 possibilità: a) é quello cercato; b) l’elemento cercato è più grande; c) l’elemento cercato è più piccolo.</a:t>
            </a:r>
          </a:p>
          <a:p>
            <a:pPr>
              <a:lnSpc>
                <a:spcPct val="90000"/>
              </a:lnSpc>
            </a:pPr>
            <a:endParaRPr lang="it-IT" sz="2000" smtClean="0"/>
          </a:p>
          <a:p>
            <a:pPr>
              <a:lnSpc>
                <a:spcPct val="90000"/>
              </a:lnSpc>
            </a:pPr>
            <a:r>
              <a:rPr lang="it-IT" sz="2000" smtClean="0"/>
              <a:t>Se l’elemento cercato è più grande si considera un nuovo vettore formato dalla sola seconda metà dell’intero vettore e si ricomincia la ricerca col confronto tra elemento cercato e elemento posto a metà del nuovo vettore; e così via.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2505987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it-IT" sz="2800" b="1" dirty="0" smtClean="0"/>
              <a:t>Determinante di una matrice 3/3 (funzioni principali)</a:t>
            </a:r>
            <a:endParaRPr lang="it-IT" sz="2800" b="1" dirty="0"/>
          </a:p>
        </p:txBody>
      </p:sp>
      <p:sp>
        <p:nvSpPr>
          <p:cNvPr id="2" name="Rettangolo 1"/>
          <p:cNvSpPr/>
          <p:nvPr/>
        </p:nvSpPr>
        <p:spPr>
          <a:xfrm>
            <a:off x="395536" y="1484784"/>
            <a:ext cx="828092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err="1"/>
              <a:t>int</a:t>
            </a:r>
            <a:r>
              <a:rPr lang="it-IT" b="1" dirty="0"/>
              <a:t> </a:t>
            </a:r>
            <a:r>
              <a:rPr lang="it-IT" b="1" dirty="0" err="1"/>
              <a:t>main</a:t>
            </a:r>
            <a:r>
              <a:rPr lang="it-IT" b="1" dirty="0"/>
              <a:t>(</a:t>
            </a:r>
            <a:r>
              <a:rPr lang="it-IT" b="1" dirty="0" err="1"/>
              <a:t>int</a:t>
            </a:r>
            <a:r>
              <a:rPr lang="it-IT" b="1" dirty="0"/>
              <a:t> </a:t>
            </a:r>
            <a:r>
              <a:rPr lang="it-IT" b="1" dirty="0" err="1"/>
              <a:t>argc</a:t>
            </a:r>
            <a:r>
              <a:rPr lang="it-IT" b="1" dirty="0"/>
              <a:t>, </a:t>
            </a:r>
            <a:r>
              <a:rPr lang="it-IT" b="1" dirty="0" err="1"/>
              <a:t>char</a:t>
            </a:r>
            <a:r>
              <a:rPr lang="it-IT" b="1" dirty="0"/>
              <a:t> *</a:t>
            </a:r>
            <a:r>
              <a:rPr lang="it-IT" b="1" dirty="0" err="1"/>
              <a:t>argv</a:t>
            </a:r>
            <a:r>
              <a:rPr lang="it-IT" b="1" dirty="0"/>
              <a:t>[])</a:t>
            </a:r>
          </a:p>
          <a:p>
            <a:r>
              <a:rPr lang="it-IT" b="1" dirty="0"/>
              <a:t>{   </a:t>
            </a:r>
            <a:r>
              <a:rPr lang="it-IT" b="1" dirty="0" err="1"/>
              <a:t>int</a:t>
            </a:r>
            <a:r>
              <a:rPr lang="it-IT" b="1" dirty="0"/>
              <a:t> n, l;</a:t>
            </a:r>
          </a:p>
          <a:p>
            <a:r>
              <a:rPr lang="it-IT" b="1" dirty="0"/>
              <a:t>    double M[</a:t>
            </a:r>
            <a:r>
              <a:rPr lang="it-IT" b="1" dirty="0" err="1"/>
              <a:t>dim</a:t>
            </a:r>
            <a:r>
              <a:rPr lang="it-IT" b="1" dirty="0"/>
              <a:t>][</a:t>
            </a:r>
            <a:r>
              <a:rPr lang="it-IT" b="1" dirty="0" err="1"/>
              <a:t>dim</a:t>
            </a:r>
            <a:r>
              <a:rPr lang="it-IT" b="1" dirty="0"/>
              <a:t>];</a:t>
            </a:r>
          </a:p>
          <a:p>
            <a:r>
              <a:rPr lang="it-IT" b="1" dirty="0" smtClean="0"/>
              <a:t>    </a:t>
            </a:r>
            <a:r>
              <a:rPr lang="it-IT" b="1" dirty="0" err="1" smtClean="0"/>
              <a:t>cout</a:t>
            </a:r>
            <a:r>
              <a:rPr lang="it-IT" b="1" dirty="0" smtClean="0"/>
              <a:t> </a:t>
            </a:r>
            <a:r>
              <a:rPr lang="it-IT" b="1" dirty="0"/>
              <a:t>&lt;&lt;"qual </a:t>
            </a:r>
            <a:r>
              <a:rPr lang="it-IT" b="1" dirty="0" err="1"/>
              <a:t>e'</a:t>
            </a:r>
            <a:r>
              <a:rPr lang="it-IT" b="1" dirty="0"/>
              <a:t> la dimensione: 1&lt;</a:t>
            </a:r>
            <a:r>
              <a:rPr lang="it-IT" b="1" dirty="0" err="1"/>
              <a:t>dim</a:t>
            </a:r>
            <a:r>
              <a:rPr lang="it-IT" b="1" dirty="0"/>
              <a:t>&lt;"&lt;&lt; dim+1 &lt;&lt; " della matrice?\</a:t>
            </a:r>
            <a:r>
              <a:rPr lang="it-IT" b="1" dirty="0" err="1"/>
              <a:t>ndim</a:t>
            </a:r>
            <a:r>
              <a:rPr lang="it-IT" b="1" dirty="0"/>
              <a:t>=";</a:t>
            </a:r>
          </a:p>
          <a:p>
            <a:r>
              <a:rPr lang="it-IT" b="1" dirty="0"/>
              <a:t>    cin &gt;&gt; l;</a:t>
            </a:r>
          </a:p>
          <a:p>
            <a:r>
              <a:rPr lang="it-IT" b="1" dirty="0" smtClean="0"/>
              <a:t>    </a:t>
            </a:r>
            <a:r>
              <a:rPr lang="it-IT" b="1" dirty="0" err="1" smtClean="0"/>
              <a:t>leggiMatr</a:t>
            </a:r>
            <a:r>
              <a:rPr lang="it-IT" b="1" dirty="0" smtClean="0"/>
              <a:t>(</a:t>
            </a:r>
            <a:r>
              <a:rPr lang="it-IT" b="1" dirty="0" err="1" smtClean="0"/>
              <a:t>M,l</a:t>
            </a:r>
            <a:r>
              <a:rPr lang="it-IT" b="1" dirty="0"/>
              <a:t>);</a:t>
            </a:r>
          </a:p>
          <a:p>
            <a:r>
              <a:rPr lang="it-IT" b="1" dirty="0"/>
              <a:t>    </a:t>
            </a:r>
            <a:r>
              <a:rPr lang="it-IT" b="1" dirty="0" err="1"/>
              <a:t>stampaMatr</a:t>
            </a:r>
            <a:r>
              <a:rPr lang="it-IT" b="1" dirty="0"/>
              <a:t>(</a:t>
            </a:r>
            <a:r>
              <a:rPr lang="it-IT" b="1" dirty="0" err="1"/>
              <a:t>M,l</a:t>
            </a:r>
            <a:r>
              <a:rPr lang="it-IT" b="1" dirty="0"/>
              <a:t>);   </a:t>
            </a:r>
          </a:p>
          <a:p>
            <a:r>
              <a:rPr lang="it-IT" b="1" dirty="0"/>
              <a:t>    </a:t>
            </a:r>
            <a:r>
              <a:rPr lang="it-IT" b="1" dirty="0" err="1"/>
              <a:t>cout</a:t>
            </a:r>
            <a:r>
              <a:rPr lang="it-IT" b="1" dirty="0"/>
              <a:t> &lt;&lt; "determinante = " &lt;&lt; </a:t>
            </a:r>
            <a:r>
              <a:rPr lang="it-IT" b="1" dirty="0" err="1"/>
              <a:t>determ</a:t>
            </a:r>
            <a:r>
              <a:rPr lang="it-IT" b="1" dirty="0"/>
              <a:t>(</a:t>
            </a:r>
            <a:r>
              <a:rPr lang="it-IT" b="1" dirty="0" err="1"/>
              <a:t>M,l</a:t>
            </a:r>
            <a:r>
              <a:rPr lang="it-IT" b="1" dirty="0"/>
              <a:t>) &lt;&lt; "\n";   </a:t>
            </a:r>
          </a:p>
          <a:p>
            <a:r>
              <a:rPr lang="it-IT" b="1" dirty="0"/>
              <a:t>    </a:t>
            </a:r>
          </a:p>
          <a:p>
            <a:r>
              <a:rPr lang="it-IT" b="1" dirty="0"/>
              <a:t>    </a:t>
            </a:r>
            <a:r>
              <a:rPr lang="it-IT" b="1" dirty="0" err="1"/>
              <a:t>system</a:t>
            </a:r>
            <a:r>
              <a:rPr lang="it-IT" b="1" dirty="0"/>
              <a:t>("PAUSE");</a:t>
            </a:r>
          </a:p>
          <a:p>
            <a:r>
              <a:rPr lang="it-IT" b="1" dirty="0"/>
              <a:t>    </a:t>
            </a:r>
            <a:r>
              <a:rPr lang="it-IT" b="1" dirty="0" err="1"/>
              <a:t>return</a:t>
            </a:r>
            <a:r>
              <a:rPr lang="it-IT" b="1" dirty="0"/>
              <a:t> EXIT_SUCCESS;</a:t>
            </a:r>
          </a:p>
          <a:p>
            <a:r>
              <a:rPr lang="it-IT" b="1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794547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F8834F-2FFE-4A2B-8247-BCCECF1F5C2F}" type="slidenum">
              <a:rPr lang="en-US"/>
              <a:pPr/>
              <a:t>2</a:t>
            </a:fld>
            <a:endParaRPr lang="en-US" sz="1400"/>
          </a:p>
        </p:txBody>
      </p:sp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b="1" dirty="0"/>
              <a:t>Ricerca </a:t>
            </a:r>
            <a:r>
              <a:rPr lang="it-IT" sz="2400" b="1" dirty="0" smtClean="0"/>
              <a:t>dicotomica 1/5</a:t>
            </a:r>
            <a:endParaRPr lang="it-IT" sz="2400" b="1" dirty="0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3340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it-IT" sz="2000" dirty="0">
                <a:solidFill>
                  <a:schemeClr val="accent2"/>
                </a:solidFill>
              </a:rPr>
              <a:t>#include &lt;</a:t>
            </a:r>
            <a:r>
              <a:rPr lang="it-IT" sz="2000" dirty="0" err="1">
                <a:solidFill>
                  <a:schemeClr val="accent2"/>
                </a:solidFill>
              </a:rPr>
              <a:t>stdio.h</a:t>
            </a:r>
            <a:r>
              <a:rPr lang="it-IT" sz="2000" dirty="0">
                <a:solidFill>
                  <a:schemeClr val="accent2"/>
                </a:solidFill>
              </a:rPr>
              <a:t>&gt;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it-IT" sz="2000" dirty="0">
                <a:solidFill>
                  <a:schemeClr val="accent2"/>
                </a:solidFill>
              </a:rPr>
              <a:t>#include &lt;</a:t>
            </a:r>
            <a:r>
              <a:rPr lang="it-IT" sz="2000" dirty="0" err="1">
                <a:solidFill>
                  <a:schemeClr val="accent2"/>
                </a:solidFill>
              </a:rPr>
              <a:t>conio.h</a:t>
            </a:r>
            <a:r>
              <a:rPr lang="it-IT" sz="2000" dirty="0">
                <a:solidFill>
                  <a:schemeClr val="accent2"/>
                </a:solidFill>
              </a:rPr>
              <a:t>&gt;</a:t>
            </a:r>
          </a:p>
          <a:p>
            <a:pPr>
              <a:lnSpc>
                <a:spcPct val="90000"/>
              </a:lnSpc>
              <a:buFontTx/>
              <a:buNone/>
            </a:pPr>
            <a:endParaRPr lang="it-IT" sz="2000" dirty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it-IT" sz="2000" dirty="0">
                <a:solidFill>
                  <a:schemeClr val="accent2"/>
                </a:solidFill>
              </a:rPr>
              <a:t>#</a:t>
            </a:r>
            <a:r>
              <a:rPr lang="it-IT" sz="2000" dirty="0" err="1">
                <a:solidFill>
                  <a:schemeClr val="accent2"/>
                </a:solidFill>
              </a:rPr>
              <a:t>define</a:t>
            </a:r>
            <a:r>
              <a:rPr lang="it-IT" sz="2000" dirty="0">
                <a:solidFill>
                  <a:schemeClr val="accent2"/>
                </a:solidFill>
              </a:rPr>
              <a:t> MAX_DATI 100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it-IT" sz="2000" dirty="0">
                <a:solidFill>
                  <a:schemeClr val="accent2"/>
                </a:solidFill>
              </a:rPr>
              <a:t>#</a:t>
            </a:r>
            <a:r>
              <a:rPr lang="it-IT" sz="2000" dirty="0" err="1">
                <a:solidFill>
                  <a:schemeClr val="accent2"/>
                </a:solidFill>
              </a:rPr>
              <a:t>define</a:t>
            </a:r>
            <a:r>
              <a:rPr lang="it-IT" sz="2000" dirty="0">
                <a:solidFill>
                  <a:schemeClr val="accent2"/>
                </a:solidFill>
              </a:rPr>
              <a:t> FALSE 0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it-IT" sz="2000" dirty="0">
                <a:solidFill>
                  <a:schemeClr val="accent2"/>
                </a:solidFill>
              </a:rPr>
              <a:t>#</a:t>
            </a:r>
            <a:r>
              <a:rPr lang="it-IT" sz="2000" dirty="0" err="1">
                <a:solidFill>
                  <a:schemeClr val="accent2"/>
                </a:solidFill>
              </a:rPr>
              <a:t>define</a:t>
            </a:r>
            <a:r>
              <a:rPr lang="it-IT" sz="2000" dirty="0">
                <a:solidFill>
                  <a:schemeClr val="accent2"/>
                </a:solidFill>
              </a:rPr>
              <a:t> VERO 1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it-IT" sz="2000" dirty="0">
                <a:solidFill>
                  <a:schemeClr val="accent2"/>
                </a:solidFill>
              </a:rPr>
              <a:t>     </a:t>
            </a:r>
            <a:r>
              <a:rPr lang="it-IT" sz="2000" dirty="0"/>
              <a:t> /*    prototipo delle funzioni di ricerca e di riordinamento    */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it-IT" sz="2000" dirty="0" err="1" smtClean="0">
                <a:solidFill>
                  <a:schemeClr val="accent2"/>
                </a:solidFill>
              </a:rPr>
              <a:t>void</a:t>
            </a:r>
            <a:r>
              <a:rPr lang="it-IT" sz="2000" b="1" dirty="0" smtClean="0">
                <a:solidFill>
                  <a:schemeClr val="accent2"/>
                </a:solidFill>
              </a:rPr>
              <a:t> </a:t>
            </a:r>
            <a:r>
              <a:rPr lang="it-IT" sz="2000" b="1" dirty="0">
                <a:solidFill>
                  <a:schemeClr val="accent2"/>
                </a:solidFill>
              </a:rPr>
              <a:t>trovato </a:t>
            </a:r>
            <a:r>
              <a:rPr lang="it-IT" sz="2000" dirty="0">
                <a:solidFill>
                  <a:schemeClr val="accent2"/>
                </a:solidFill>
              </a:rPr>
              <a:t>(</a:t>
            </a:r>
            <a:r>
              <a:rPr lang="it-IT" sz="2000" dirty="0" err="1">
                <a:solidFill>
                  <a:schemeClr val="accent2"/>
                </a:solidFill>
              </a:rPr>
              <a:t>int</a:t>
            </a:r>
            <a:r>
              <a:rPr lang="it-IT" sz="2000" dirty="0">
                <a:solidFill>
                  <a:schemeClr val="accent2"/>
                </a:solidFill>
              </a:rPr>
              <a:t> </a:t>
            </a:r>
            <a:r>
              <a:rPr lang="it-IT" sz="2000" dirty="0" err="1">
                <a:solidFill>
                  <a:schemeClr val="accent2"/>
                </a:solidFill>
              </a:rPr>
              <a:t>vett</a:t>
            </a:r>
            <a:r>
              <a:rPr lang="it-IT" sz="2000" dirty="0">
                <a:solidFill>
                  <a:schemeClr val="accent2"/>
                </a:solidFill>
              </a:rPr>
              <a:t>[ ], </a:t>
            </a:r>
            <a:r>
              <a:rPr lang="it-IT" sz="2000" dirty="0" err="1">
                <a:solidFill>
                  <a:schemeClr val="accent2"/>
                </a:solidFill>
              </a:rPr>
              <a:t>int</a:t>
            </a:r>
            <a:r>
              <a:rPr lang="it-IT" sz="2000" dirty="0">
                <a:solidFill>
                  <a:schemeClr val="accent2"/>
                </a:solidFill>
              </a:rPr>
              <a:t> elemento, </a:t>
            </a:r>
            <a:r>
              <a:rPr lang="it-IT" sz="2000" dirty="0" err="1">
                <a:solidFill>
                  <a:schemeClr val="accent2"/>
                </a:solidFill>
              </a:rPr>
              <a:t>int</a:t>
            </a:r>
            <a:r>
              <a:rPr lang="it-IT" sz="2000" dirty="0">
                <a:solidFill>
                  <a:schemeClr val="accent2"/>
                </a:solidFill>
              </a:rPr>
              <a:t> </a:t>
            </a:r>
            <a:r>
              <a:rPr lang="it-IT" sz="2000" dirty="0" smtClean="0">
                <a:solidFill>
                  <a:schemeClr val="accent2"/>
                </a:solidFill>
              </a:rPr>
              <a:t>&amp;</a:t>
            </a:r>
            <a:r>
              <a:rPr lang="it-IT" sz="2000" dirty="0" err="1" smtClean="0">
                <a:solidFill>
                  <a:schemeClr val="accent2"/>
                </a:solidFill>
              </a:rPr>
              <a:t>p_posiz</a:t>
            </a:r>
            <a:r>
              <a:rPr lang="it-IT" sz="2000" dirty="0">
                <a:solidFill>
                  <a:schemeClr val="accent2"/>
                </a:solidFill>
              </a:rPr>
              <a:t>, </a:t>
            </a:r>
            <a:r>
              <a:rPr lang="it-IT" sz="2000" dirty="0" err="1">
                <a:solidFill>
                  <a:schemeClr val="accent2"/>
                </a:solidFill>
              </a:rPr>
              <a:t>int</a:t>
            </a:r>
            <a:r>
              <a:rPr lang="it-IT" sz="2000" dirty="0">
                <a:solidFill>
                  <a:schemeClr val="accent2"/>
                </a:solidFill>
              </a:rPr>
              <a:t> </a:t>
            </a:r>
            <a:r>
              <a:rPr lang="it-IT" sz="2000" dirty="0" err="1" smtClean="0">
                <a:solidFill>
                  <a:schemeClr val="accent2"/>
                </a:solidFill>
              </a:rPr>
              <a:t>n_dati</a:t>
            </a:r>
            <a:r>
              <a:rPr lang="it-IT" sz="2000" dirty="0" smtClean="0">
                <a:solidFill>
                  <a:schemeClr val="accent2"/>
                </a:solidFill>
              </a:rPr>
              <a:t>, </a:t>
            </a:r>
            <a:r>
              <a:rPr lang="it-IT" sz="2000" dirty="0" err="1" smtClean="0">
                <a:solidFill>
                  <a:schemeClr val="accent2"/>
                </a:solidFill>
              </a:rPr>
              <a:t>bool</a:t>
            </a:r>
            <a:r>
              <a:rPr lang="it-IT" sz="2000" dirty="0" smtClean="0">
                <a:solidFill>
                  <a:schemeClr val="accent2"/>
                </a:solidFill>
              </a:rPr>
              <a:t>&amp; presente);</a:t>
            </a:r>
            <a:endParaRPr lang="it-IT" sz="2000" dirty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it-IT" sz="2000" dirty="0" err="1">
                <a:solidFill>
                  <a:schemeClr val="accent2"/>
                </a:solidFill>
                <a:cs typeface="Arial" pitchFamily="34" charset="0"/>
              </a:rPr>
              <a:t>void</a:t>
            </a:r>
            <a:r>
              <a:rPr lang="it-IT" sz="2000" dirty="0">
                <a:solidFill>
                  <a:schemeClr val="accent2"/>
                </a:solidFill>
                <a:cs typeface="Arial" pitchFamily="34" charset="0"/>
              </a:rPr>
              <a:t> </a:t>
            </a:r>
            <a:r>
              <a:rPr lang="it-IT" sz="2000" b="1" dirty="0" err="1">
                <a:solidFill>
                  <a:schemeClr val="accent2"/>
                </a:solidFill>
                <a:cs typeface="Arial" pitchFamily="34" charset="0"/>
              </a:rPr>
              <a:t>bubble</a:t>
            </a:r>
            <a:r>
              <a:rPr lang="it-IT" sz="2000" dirty="0">
                <a:solidFill>
                  <a:schemeClr val="accent2"/>
                </a:solidFill>
                <a:cs typeface="Arial" pitchFamily="34" charset="0"/>
              </a:rPr>
              <a:t> (</a:t>
            </a:r>
            <a:r>
              <a:rPr lang="it-IT" sz="2000" dirty="0" err="1">
                <a:solidFill>
                  <a:schemeClr val="accent2"/>
                </a:solidFill>
                <a:cs typeface="Arial" pitchFamily="34" charset="0"/>
              </a:rPr>
              <a:t>int</a:t>
            </a:r>
            <a:r>
              <a:rPr lang="it-IT" sz="2000" dirty="0">
                <a:solidFill>
                  <a:schemeClr val="accent2"/>
                </a:solidFill>
                <a:cs typeface="Arial" pitchFamily="34" charset="0"/>
              </a:rPr>
              <a:t> </a:t>
            </a:r>
            <a:r>
              <a:rPr lang="it-IT" sz="2000" dirty="0" err="1">
                <a:solidFill>
                  <a:schemeClr val="accent2"/>
                </a:solidFill>
                <a:cs typeface="Arial" pitchFamily="34" charset="0"/>
              </a:rPr>
              <a:t>vett</a:t>
            </a:r>
            <a:r>
              <a:rPr lang="it-IT" sz="2000" dirty="0">
                <a:solidFill>
                  <a:schemeClr val="accent2"/>
                </a:solidFill>
                <a:cs typeface="Arial" pitchFamily="34" charset="0"/>
              </a:rPr>
              <a:t>[ ], </a:t>
            </a:r>
            <a:r>
              <a:rPr lang="it-IT" sz="2000" dirty="0" err="1">
                <a:solidFill>
                  <a:schemeClr val="accent2"/>
                </a:solidFill>
                <a:cs typeface="Arial" pitchFamily="34" charset="0"/>
              </a:rPr>
              <a:t>int</a:t>
            </a:r>
            <a:r>
              <a:rPr lang="it-IT" sz="2000" dirty="0">
                <a:solidFill>
                  <a:schemeClr val="accent2"/>
                </a:solidFill>
                <a:cs typeface="Arial" pitchFamily="34" charset="0"/>
              </a:rPr>
              <a:t> n);</a:t>
            </a:r>
            <a:endParaRPr lang="it-IT" sz="2000" dirty="0">
              <a:solidFill>
                <a:schemeClr val="accent2"/>
              </a:solidFill>
              <a:cs typeface="Courier New" pitchFamily="49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it-IT" sz="2000" dirty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it-IT" sz="2000" dirty="0" err="1" smtClean="0">
                <a:solidFill>
                  <a:schemeClr val="accent2"/>
                </a:solidFill>
              </a:rPr>
              <a:t>int</a:t>
            </a:r>
            <a:r>
              <a:rPr lang="it-IT" sz="2000" dirty="0" smtClean="0">
                <a:solidFill>
                  <a:schemeClr val="accent2"/>
                </a:solidFill>
              </a:rPr>
              <a:t> </a:t>
            </a:r>
            <a:r>
              <a:rPr lang="it-IT" sz="2000" dirty="0" err="1" smtClean="0">
                <a:solidFill>
                  <a:schemeClr val="accent2"/>
                </a:solidFill>
              </a:rPr>
              <a:t>main</a:t>
            </a:r>
            <a:r>
              <a:rPr lang="it-IT" sz="2000" dirty="0">
                <a:solidFill>
                  <a:schemeClr val="accent2"/>
                </a:solidFill>
              </a:rPr>
              <a:t>()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it-IT" sz="2000" dirty="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it-IT" sz="2000" dirty="0" err="1">
                <a:solidFill>
                  <a:schemeClr val="accent2"/>
                </a:solidFill>
              </a:rPr>
              <a:t>int</a:t>
            </a:r>
            <a:r>
              <a:rPr lang="it-IT" sz="2000" dirty="0">
                <a:solidFill>
                  <a:schemeClr val="accent2"/>
                </a:solidFill>
              </a:rPr>
              <a:t> </a:t>
            </a:r>
            <a:r>
              <a:rPr lang="it-IT" sz="2000" dirty="0" err="1">
                <a:solidFill>
                  <a:schemeClr val="accent2"/>
                </a:solidFill>
              </a:rPr>
              <a:t>num_dati</a:t>
            </a:r>
            <a:r>
              <a:rPr lang="it-IT" sz="2000" dirty="0">
                <a:solidFill>
                  <a:schemeClr val="accent2"/>
                </a:solidFill>
              </a:rPr>
              <a:t>, dato, indice, </a:t>
            </a:r>
            <a:r>
              <a:rPr lang="it-IT" sz="2000" dirty="0" err="1">
                <a:solidFill>
                  <a:schemeClr val="accent2"/>
                </a:solidFill>
              </a:rPr>
              <a:t>p_posiz</a:t>
            </a:r>
            <a:r>
              <a:rPr lang="it-IT" sz="2000" dirty="0">
                <a:solidFill>
                  <a:schemeClr val="accent2"/>
                </a:solidFill>
              </a:rPr>
              <a:t>, cercato;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it-IT" sz="2000" dirty="0" err="1">
                <a:solidFill>
                  <a:schemeClr val="accent2"/>
                </a:solidFill>
              </a:rPr>
              <a:t>int</a:t>
            </a:r>
            <a:r>
              <a:rPr lang="it-IT" sz="2000" dirty="0">
                <a:solidFill>
                  <a:schemeClr val="accent2"/>
                </a:solidFill>
              </a:rPr>
              <a:t> </a:t>
            </a:r>
            <a:r>
              <a:rPr lang="it-IT" sz="2000" dirty="0" err="1">
                <a:solidFill>
                  <a:schemeClr val="accent2"/>
                </a:solidFill>
              </a:rPr>
              <a:t>vett</a:t>
            </a:r>
            <a:r>
              <a:rPr lang="it-IT" sz="2000" dirty="0">
                <a:solidFill>
                  <a:schemeClr val="accent2"/>
                </a:solidFill>
              </a:rPr>
              <a:t> [MAX_DATI</a:t>
            </a:r>
            <a:r>
              <a:rPr lang="it-IT" sz="2000" dirty="0" smtClean="0">
                <a:solidFill>
                  <a:schemeClr val="accent2"/>
                </a:solidFill>
              </a:rPr>
              <a:t>];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it-IT" sz="2000" dirty="0" err="1" smtClean="0">
                <a:solidFill>
                  <a:schemeClr val="accent2"/>
                </a:solidFill>
              </a:rPr>
              <a:t>bool</a:t>
            </a:r>
            <a:r>
              <a:rPr lang="it-IT" sz="2000" dirty="0" smtClean="0">
                <a:solidFill>
                  <a:schemeClr val="accent2"/>
                </a:solidFill>
              </a:rPr>
              <a:t> </a:t>
            </a:r>
            <a:r>
              <a:rPr lang="it-IT" sz="2000" dirty="0" err="1" smtClean="0">
                <a:solidFill>
                  <a:schemeClr val="accent2"/>
                </a:solidFill>
              </a:rPr>
              <a:t>trova_elemento</a:t>
            </a:r>
            <a:r>
              <a:rPr lang="it-IT" sz="2000" dirty="0" smtClean="0">
                <a:solidFill>
                  <a:schemeClr val="accent2"/>
                </a:solidFill>
              </a:rPr>
              <a:t>=false;</a:t>
            </a:r>
            <a:endParaRPr lang="it-IT" sz="2000" dirty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endParaRPr lang="it-IT" sz="20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6972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D8AC05-819F-4AC4-B847-5EBB8F5153A8}" type="slidenum">
              <a:rPr lang="en-US"/>
              <a:pPr/>
              <a:t>3</a:t>
            </a:fld>
            <a:endParaRPr lang="en-US" sz="1400"/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b="1" dirty="0"/>
              <a:t>Ricerca dicotomica </a:t>
            </a:r>
            <a:r>
              <a:rPr lang="it-IT" sz="2400" b="1" dirty="0" smtClean="0"/>
              <a:t>2/5</a:t>
            </a:r>
            <a:endParaRPr lang="it-IT" sz="2400" b="1" dirty="0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Tx/>
              <a:buNone/>
            </a:pPr>
            <a:r>
              <a:rPr lang="it-IT" sz="2000" dirty="0">
                <a:solidFill>
                  <a:schemeClr val="accent2"/>
                </a:solidFill>
              </a:rPr>
              <a:t>indice = </a:t>
            </a:r>
            <a:r>
              <a:rPr lang="it-IT" sz="2000" dirty="0" smtClean="0">
                <a:solidFill>
                  <a:schemeClr val="accent2"/>
                </a:solidFill>
              </a:rPr>
              <a:t>1;</a:t>
            </a:r>
            <a:endParaRPr lang="it-IT" sz="2000" dirty="0">
              <a:solidFill>
                <a:schemeClr val="accent2"/>
              </a:solidFill>
            </a:endParaRPr>
          </a:p>
          <a:p>
            <a:pPr>
              <a:buFontTx/>
              <a:buNone/>
            </a:pPr>
            <a:r>
              <a:rPr lang="it-IT" sz="2000" dirty="0" err="1" smtClean="0">
                <a:solidFill>
                  <a:schemeClr val="accent2"/>
                </a:solidFill>
              </a:rPr>
              <a:t>cout</a:t>
            </a:r>
            <a:r>
              <a:rPr lang="it-IT" sz="2000" dirty="0" smtClean="0">
                <a:solidFill>
                  <a:schemeClr val="accent2"/>
                </a:solidFill>
              </a:rPr>
              <a:t>&lt;&lt;«Introduci </a:t>
            </a:r>
            <a:r>
              <a:rPr lang="it-IT" sz="2000" dirty="0">
                <a:solidFill>
                  <a:schemeClr val="accent2"/>
                </a:solidFill>
              </a:rPr>
              <a:t>il </a:t>
            </a:r>
            <a:r>
              <a:rPr lang="it-IT" sz="2000" dirty="0" smtClean="0">
                <a:solidFill>
                  <a:schemeClr val="accent2"/>
                </a:solidFill>
              </a:rPr>
              <a:t>vettore terminando con -1»&lt;&lt;</a:t>
            </a:r>
            <a:r>
              <a:rPr lang="it-IT" sz="2000" dirty="0" err="1" smtClean="0">
                <a:solidFill>
                  <a:schemeClr val="accent2"/>
                </a:solidFill>
              </a:rPr>
              <a:t>endl</a:t>
            </a:r>
            <a:r>
              <a:rPr lang="it-IT" sz="2000" dirty="0" smtClean="0">
                <a:solidFill>
                  <a:schemeClr val="accent2"/>
                </a:solidFill>
              </a:rPr>
              <a:t>;</a:t>
            </a:r>
          </a:p>
          <a:p>
            <a:pPr>
              <a:buFontTx/>
              <a:buNone/>
            </a:pPr>
            <a:r>
              <a:rPr lang="it-IT" sz="2000" dirty="0" err="1" smtClean="0">
                <a:solidFill>
                  <a:schemeClr val="accent2"/>
                </a:solidFill>
              </a:rPr>
              <a:t>cout</a:t>
            </a:r>
            <a:r>
              <a:rPr lang="it-IT" sz="2000" dirty="0" smtClean="0">
                <a:solidFill>
                  <a:schemeClr val="accent2"/>
                </a:solidFill>
              </a:rPr>
              <a:t>&lt;&lt;«inserisci il primo elemento»&lt;&lt;</a:t>
            </a:r>
            <a:r>
              <a:rPr lang="it-IT" sz="2000" dirty="0" err="1" smtClean="0">
                <a:solidFill>
                  <a:schemeClr val="accent2"/>
                </a:solidFill>
              </a:rPr>
              <a:t>endl</a:t>
            </a:r>
            <a:r>
              <a:rPr lang="it-IT" sz="2000" dirty="0" smtClean="0">
                <a:solidFill>
                  <a:schemeClr val="accent2"/>
                </a:solidFill>
              </a:rPr>
              <a:t>;</a:t>
            </a:r>
          </a:p>
          <a:p>
            <a:pPr>
              <a:buFontTx/>
              <a:buNone/>
            </a:pPr>
            <a:r>
              <a:rPr lang="it-IT" sz="2000" dirty="0" smtClean="0">
                <a:solidFill>
                  <a:schemeClr val="accent2"/>
                </a:solidFill>
              </a:rPr>
              <a:t>cin&gt;&gt;dato</a:t>
            </a:r>
          </a:p>
          <a:p>
            <a:pPr>
              <a:buFontTx/>
              <a:buNone/>
            </a:pPr>
            <a:r>
              <a:rPr lang="it-IT" sz="2000" dirty="0" err="1" smtClean="0">
                <a:solidFill>
                  <a:schemeClr val="accent2"/>
                </a:solidFill>
              </a:rPr>
              <a:t>vett</a:t>
            </a:r>
            <a:r>
              <a:rPr lang="it-IT" sz="2000" dirty="0" smtClean="0">
                <a:solidFill>
                  <a:schemeClr val="accent2"/>
                </a:solidFill>
              </a:rPr>
              <a:t>[0]=dato;</a:t>
            </a:r>
            <a:endParaRPr lang="it-IT" sz="2000" dirty="0">
              <a:solidFill>
                <a:schemeClr val="accent2"/>
              </a:solidFill>
            </a:endParaRPr>
          </a:p>
          <a:p>
            <a:pPr>
              <a:buFontTx/>
              <a:buNone/>
            </a:pPr>
            <a:r>
              <a:rPr lang="it-IT" sz="2000" dirty="0" err="1">
                <a:solidFill>
                  <a:schemeClr val="accent2"/>
                </a:solidFill>
              </a:rPr>
              <a:t>while</a:t>
            </a:r>
            <a:r>
              <a:rPr lang="it-IT" sz="2000" dirty="0">
                <a:solidFill>
                  <a:schemeClr val="accent2"/>
                </a:solidFill>
              </a:rPr>
              <a:t> </a:t>
            </a:r>
            <a:r>
              <a:rPr lang="it-IT" sz="2000" dirty="0" smtClean="0">
                <a:solidFill>
                  <a:schemeClr val="accent2"/>
                </a:solidFill>
              </a:rPr>
              <a:t>((dato!=-1) </a:t>
            </a:r>
            <a:r>
              <a:rPr lang="it-IT" sz="2000" dirty="0">
                <a:solidFill>
                  <a:schemeClr val="accent2"/>
                </a:solidFill>
              </a:rPr>
              <a:t>&amp;&amp; (indice &lt; MAX_DATI))</a:t>
            </a:r>
          </a:p>
          <a:p>
            <a:pPr>
              <a:buFontTx/>
              <a:buNone/>
            </a:pPr>
            <a:r>
              <a:rPr lang="it-IT" sz="2000" dirty="0">
                <a:solidFill>
                  <a:schemeClr val="accent2"/>
                </a:solidFill>
              </a:rPr>
              <a:t>   	</a:t>
            </a:r>
            <a:r>
              <a:rPr lang="it-IT" sz="2000" dirty="0" smtClean="0">
                <a:solidFill>
                  <a:schemeClr val="accent2"/>
                </a:solidFill>
              </a:rPr>
              <a:t>{</a:t>
            </a:r>
          </a:p>
          <a:p>
            <a:pPr>
              <a:buFontTx/>
              <a:buNone/>
            </a:pPr>
            <a:r>
              <a:rPr lang="it-IT" sz="2000" dirty="0">
                <a:solidFill>
                  <a:schemeClr val="accent2"/>
                </a:solidFill>
              </a:rPr>
              <a:t> </a:t>
            </a:r>
            <a:r>
              <a:rPr lang="it-IT" sz="2000" dirty="0" smtClean="0">
                <a:solidFill>
                  <a:schemeClr val="accent2"/>
                </a:solidFill>
              </a:rPr>
              <a:t>         </a:t>
            </a:r>
            <a:r>
              <a:rPr lang="it-IT" sz="2000" dirty="0" err="1" smtClean="0">
                <a:solidFill>
                  <a:schemeClr val="accent2"/>
                </a:solidFill>
              </a:rPr>
              <a:t>cout</a:t>
            </a:r>
            <a:r>
              <a:rPr lang="it-IT" sz="2000" dirty="0">
                <a:solidFill>
                  <a:schemeClr val="accent2"/>
                </a:solidFill>
              </a:rPr>
              <a:t>&lt;&lt;«inserisci </a:t>
            </a:r>
            <a:r>
              <a:rPr lang="it-IT" sz="2000" dirty="0" smtClean="0">
                <a:solidFill>
                  <a:schemeClr val="accent2"/>
                </a:solidFill>
              </a:rPr>
              <a:t>l’ </a:t>
            </a:r>
            <a:r>
              <a:rPr lang="it-IT" sz="2000" dirty="0">
                <a:solidFill>
                  <a:schemeClr val="accent2"/>
                </a:solidFill>
              </a:rPr>
              <a:t>elemento</a:t>
            </a:r>
            <a:r>
              <a:rPr lang="it-IT" sz="2000" dirty="0" smtClean="0">
                <a:solidFill>
                  <a:schemeClr val="accent2"/>
                </a:solidFill>
              </a:rPr>
              <a:t>»&lt;&lt;indice&lt;&lt;</a:t>
            </a:r>
            <a:r>
              <a:rPr lang="it-IT" sz="2000" dirty="0" err="1" smtClean="0">
                <a:solidFill>
                  <a:schemeClr val="accent2"/>
                </a:solidFill>
              </a:rPr>
              <a:t>endl</a:t>
            </a:r>
            <a:r>
              <a:rPr lang="it-IT" sz="2000" dirty="0">
                <a:solidFill>
                  <a:schemeClr val="accent2"/>
                </a:solidFill>
              </a:rPr>
              <a:t>;</a:t>
            </a:r>
          </a:p>
          <a:p>
            <a:pPr>
              <a:buFontTx/>
              <a:buNone/>
            </a:pPr>
            <a:r>
              <a:rPr lang="it-IT" sz="2000" dirty="0" smtClean="0">
                <a:solidFill>
                  <a:schemeClr val="accent2"/>
                </a:solidFill>
              </a:rPr>
              <a:t>          cin</a:t>
            </a:r>
            <a:r>
              <a:rPr lang="it-IT" sz="2000" dirty="0">
                <a:solidFill>
                  <a:schemeClr val="accent2"/>
                </a:solidFill>
              </a:rPr>
              <a:t>&gt;&gt;dato</a:t>
            </a:r>
          </a:p>
          <a:p>
            <a:pPr>
              <a:buFontTx/>
              <a:buNone/>
            </a:pPr>
            <a:r>
              <a:rPr lang="it-IT" sz="2000" dirty="0" smtClean="0">
                <a:solidFill>
                  <a:schemeClr val="accent2"/>
                </a:solidFill>
              </a:rPr>
              <a:t>           </a:t>
            </a:r>
            <a:r>
              <a:rPr lang="it-IT" sz="2000" dirty="0" err="1" smtClean="0">
                <a:solidFill>
                  <a:schemeClr val="accent2"/>
                </a:solidFill>
              </a:rPr>
              <a:t>vett</a:t>
            </a:r>
            <a:r>
              <a:rPr lang="it-IT" sz="2000" dirty="0" smtClean="0">
                <a:solidFill>
                  <a:schemeClr val="accent2"/>
                </a:solidFill>
              </a:rPr>
              <a:t> </a:t>
            </a:r>
            <a:r>
              <a:rPr lang="it-IT" sz="2000" dirty="0">
                <a:solidFill>
                  <a:schemeClr val="accent2"/>
                </a:solidFill>
              </a:rPr>
              <a:t>[indice] = dato;</a:t>
            </a:r>
          </a:p>
          <a:p>
            <a:pPr>
              <a:buFontTx/>
              <a:buNone/>
            </a:pPr>
            <a:r>
              <a:rPr lang="it-IT" sz="2000" dirty="0">
                <a:solidFill>
                  <a:schemeClr val="accent2"/>
                </a:solidFill>
              </a:rPr>
              <a:t>	           indice</a:t>
            </a:r>
            <a:r>
              <a:rPr lang="it-IT" sz="2000" dirty="0" smtClean="0">
                <a:solidFill>
                  <a:schemeClr val="accent2"/>
                </a:solidFill>
              </a:rPr>
              <a:t>++;</a:t>
            </a:r>
          </a:p>
          <a:p>
            <a:pPr>
              <a:buFontTx/>
              <a:buNone/>
            </a:pPr>
            <a:r>
              <a:rPr lang="it-IT" sz="2000" dirty="0">
                <a:solidFill>
                  <a:schemeClr val="accent2"/>
                </a:solidFill>
              </a:rPr>
              <a:t> </a:t>
            </a:r>
            <a:r>
              <a:rPr lang="it-IT" sz="2000" dirty="0" smtClean="0">
                <a:solidFill>
                  <a:schemeClr val="accent2"/>
                </a:solidFill>
              </a:rPr>
              <a:t>         }</a:t>
            </a:r>
          </a:p>
          <a:p>
            <a:pPr>
              <a:buFontTx/>
              <a:buNone/>
            </a:pPr>
            <a:r>
              <a:rPr lang="it-IT" sz="2000" dirty="0" err="1" smtClean="0">
                <a:solidFill>
                  <a:schemeClr val="accent2"/>
                </a:solidFill>
              </a:rPr>
              <a:t>num_dati</a:t>
            </a:r>
            <a:r>
              <a:rPr lang="it-IT" sz="2000" dirty="0" smtClean="0">
                <a:solidFill>
                  <a:schemeClr val="accent2"/>
                </a:solidFill>
              </a:rPr>
              <a:t> </a:t>
            </a:r>
            <a:r>
              <a:rPr lang="it-IT" sz="2000" dirty="0">
                <a:solidFill>
                  <a:schemeClr val="accent2"/>
                </a:solidFill>
              </a:rPr>
              <a:t>= indice;                   </a:t>
            </a:r>
            <a:r>
              <a:rPr lang="it-IT" sz="2000" dirty="0"/>
              <a:t>/*  in </a:t>
            </a:r>
            <a:r>
              <a:rPr lang="it-IT" sz="2000" dirty="0" err="1"/>
              <a:t>num_dati</a:t>
            </a:r>
            <a:r>
              <a:rPr lang="it-IT" sz="2000" dirty="0"/>
              <a:t> numero di dati letti  </a:t>
            </a:r>
            <a:r>
              <a:rPr lang="it-IT" sz="2000" dirty="0" smtClean="0"/>
              <a:t>*/</a:t>
            </a:r>
            <a:endParaRPr lang="it-IT" sz="2000" dirty="0">
              <a:solidFill>
                <a:schemeClr val="accent2"/>
              </a:solidFill>
            </a:endParaRPr>
          </a:p>
          <a:p>
            <a:pPr>
              <a:buFontTx/>
              <a:buNone/>
            </a:pPr>
            <a:r>
              <a:rPr lang="it-IT" sz="2000" b="1" dirty="0" err="1">
                <a:solidFill>
                  <a:schemeClr val="accent2"/>
                </a:solidFill>
              </a:rPr>
              <a:t>bubble</a:t>
            </a:r>
            <a:r>
              <a:rPr lang="it-IT" sz="2000" dirty="0">
                <a:solidFill>
                  <a:schemeClr val="accent2"/>
                </a:solidFill>
              </a:rPr>
              <a:t> (</a:t>
            </a:r>
            <a:r>
              <a:rPr lang="it-IT" sz="2000" dirty="0" err="1">
                <a:solidFill>
                  <a:schemeClr val="accent2"/>
                </a:solidFill>
              </a:rPr>
              <a:t>vett</a:t>
            </a:r>
            <a:r>
              <a:rPr lang="it-IT" sz="2000" dirty="0">
                <a:solidFill>
                  <a:schemeClr val="accent2"/>
                </a:solidFill>
              </a:rPr>
              <a:t>, </a:t>
            </a:r>
            <a:r>
              <a:rPr lang="it-IT" sz="2000" dirty="0" err="1">
                <a:solidFill>
                  <a:schemeClr val="accent2"/>
                </a:solidFill>
              </a:rPr>
              <a:t>num_dati</a:t>
            </a:r>
            <a:r>
              <a:rPr lang="it-IT" sz="2000" dirty="0">
                <a:solidFill>
                  <a:schemeClr val="accent2"/>
                </a:solidFill>
              </a:rPr>
              <a:t>);                   </a:t>
            </a:r>
            <a:r>
              <a:rPr lang="it-IT" sz="2000" dirty="0"/>
              <a:t>/*  riordina il vettore di interi   */</a:t>
            </a:r>
            <a:endParaRPr lang="it-IT" sz="2000" dirty="0">
              <a:solidFill>
                <a:schemeClr val="accent2"/>
              </a:solidFill>
            </a:endParaRPr>
          </a:p>
          <a:p>
            <a:pPr>
              <a:buFontTx/>
              <a:buNone/>
            </a:pPr>
            <a:endParaRPr lang="it-IT" sz="2000" dirty="0">
              <a:solidFill>
                <a:schemeClr val="accent2"/>
              </a:solidFill>
            </a:endParaRPr>
          </a:p>
          <a:p>
            <a:pPr>
              <a:buFontTx/>
              <a:buNone/>
            </a:pPr>
            <a:r>
              <a:rPr lang="it-IT" sz="2000" dirty="0" err="1" smtClean="0">
                <a:solidFill>
                  <a:schemeClr val="accent2"/>
                </a:solidFill>
              </a:rPr>
              <a:t>cout</a:t>
            </a:r>
            <a:r>
              <a:rPr lang="it-IT" sz="2000" dirty="0" smtClean="0">
                <a:solidFill>
                  <a:schemeClr val="accent2"/>
                </a:solidFill>
              </a:rPr>
              <a:t>&lt;&lt;«Vettore </a:t>
            </a:r>
            <a:r>
              <a:rPr lang="it-IT" sz="2000" dirty="0">
                <a:solidFill>
                  <a:schemeClr val="accent2"/>
                </a:solidFill>
              </a:rPr>
              <a:t>riordinato</a:t>
            </a:r>
            <a:r>
              <a:rPr lang="it-IT" sz="2000" dirty="0" smtClean="0">
                <a:solidFill>
                  <a:schemeClr val="accent2"/>
                </a:solidFill>
              </a:rPr>
              <a:t>:”&lt;&lt;</a:t>
            </a:r>
            <a:r>
              <a:rPr lang="it-IT" sz="2000" dirty="0" err="1" smtClean="0">
                <a:solidFill>
                  <a:schemeClr val="accent2"/>
                </a:solidFill>
              </a:rPr>
              <a:t>endl</a:t>
            </a:r>
            <a:r>
              <a:rPr lang="it-IT" sz="2000" dirty="0" smtClean="0">
                <a:solidFill>
                  <a:schemeClr val="accent2"/>
                </a:solidFill>
              </a:rPr>
              <a:t>; </a:t>
            </a:r>
            <a:r>
              <a:rPr lang="it-IT" sz="2000" dirty="0"/>
              <a:t>/*    visualizza il vettore riordinato    */</a:t>
            </a:r>
            <a:endParaRPr lang="it-IT" sz="2000" dirty="0">
              <a:solidFill>
                <a:schemeClr val="accent2"/>
              </a:solidFill>
            </a:endParaRPr>
          </a:p>
          <a:p>
            <a:pPr>
              <a:buFontTx/>
              <a:buNone/>
            </a:pPr>
            <a:r>
              <a:rPr lang="it-IT" sz="2000" dirty="0">
                <a:solidFill>
                  <a:schemeClr val="accent2"/>
                </a:solidFill>
              </a:rPr>
              <a:t>for (indice = 0; indice &lt; </a:t>
            </a:r>
            <a:r>
              <a:rPr lang="it-IT" sz="2000" dirty="0" err="1">
                <a:solidFill>
                  <a:schemeClr val="accent2"/>
                </a:solidFill>
              </a:rPr>
              <a:t>num_dati</a:t>
            </a:r>
            <a:r>
              <a:rPr lang="it-IT" sz="2000" dirty="0">
                <a:solidFill>
                  <a:schemeClr val="accent2"/>
                </a:solidFill>
              </a:rPr>
              <a:t>; indice++)</a:t>
            </a:r>
          </a:p>
          <a:p>
            <a:pPr>
              <a:buFontTx/>
              <a:buNone/>
            </a:pPr>
            <a:r>
              <a:rPr lang="it-IT" sz="2000" dirty="0">
                <a:solidFill>
                  <a:schemeClr val="accent2"/>
                </a:solidFill>
              </a:rPr>
              <a:t>      </a:t>
            </a:r>
            <a:r>
              <a:rPr lang="it-IT" sz="2000" dirty="0" err="1" smtClean="0">
                <a:solidFill>
                  <a:schemeClr val="accent2"/>
                </a:solidFill>
              </a:rPr>
              <a:t>cout</a:t>
            </a:r>
            <a:r>
              <a:rPr lang="it-IT" sz="2000" dirty="0" smtClean="0">
                <a:solidFill>
                  <a:schemeClr val="accent2"/>
                </a:solidFill>
              </a:rPr>
              <a:t>&lt;&lt;«Elemento </a:t>
            </a:r>
            <a:r>
              <a:rPr lang="it-IT" sz="2000" dirty="0">
                <a:solidFill>
                  <a:schemeClr val="accent2"/>
                </a:solidFill>
              </a:rPr>
              <a:t>di indice  </a:t>
            </a:r>
            <a:r>
              <a:rPr lang="it-IT" sz="2000" dirty="0" smtClean="0">
                <a:solidFill>
                  <a:schemeClr val="accent2"/>
                </a:solidFill>
              </a:rPr>
              <a:t>«&lt;&lt; indice&lt;&lt;«con valore»&lt;&lt; </a:t>
            </a:r>
            <a:r>
              <a:rPr lang="it-IT" sz="2000" dirty="0" err="1">
                <a:solidFill>
                  <a:schemeClr val="accent2"/>
                </a:solidFill>
              </a:rPr>
              <a:t>vett</a:t>
            </a:r>
            <a:r>
              <a:rPr lang="it-IT" sz="2000" dirty="0">
                <a:solidFill>
                  <a:schemeClr val="accent2"/>
                </a:solidFill>
              </a:rPr>
              <a:t> [indice]);</a:t>
            </a:r>
          </a:p>
        </p:txBody>
      </p:sp>
    </p:spTree>
    <p:extLst>
      <p:ext uri="{BB962C8B-B14F-4D97-AF65-F5344CB8AC3E}">
        <p14:creationId xmlns:p14="http://schemas.microsoft.com/office/powerpoint/2010/main" val="2678700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D8A84A-BC76-4552-986B-1D5296047E00}" type="slidenum">
              <a:rPr lang="en-US"/>
              <a:pPr/>
              <a:t>4</a:t>
            </a:fld>
            <a:endParaRPr lang="en-US" sz="1400"/>
          </a:p>
        </p:txBody>
      </p:sp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b="1" dirty="0"/>
              <a:t>Ricerca dicotomica </a:t>
            </a:r>
            <a:r>
              <a:rPr lang="it-IT" sz="2400" b="1" dirty="0" smtClean="0"/>
              <a:t>3/5</a:t>
            </a:r>
            <a:endParaRPr lang="it-IT" sz="2400" dirty="0"/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it-IT" sz="2000" dirty="0">
                <a:solidFill>
                  <a:schemeClr val="accent2"/>
                </a:solidFill>
              </a:rPr>
              <a:t> </a:t>
            </a:r>
            <a:r>
              <a:rPr lang="it-IT" sz="2000" dirty="0"/>
              <a:t>/*           richiede il dato da cercare           */</a:t>
            </a:r>
            <a:endParaRPr lang="it-IT" sz="2000" dirty="0">
              <a:solidFill>
                <a:schemeClr val="accent2"/>
              </a:solidFill>
            </a:endParaRPr>
          </a:p>
          <a:p>
            <a:pPr>
              <a:buFontTx/>
              <a:buNone/>
            </a:pPr>
            <a:r>
              <a:rPr lang="it-IT" sz="2000" dirty="0" err="1" smtClean="0">
                <a:solidFill>
                  <a:schemeClr val="accent2"/>
                </a:solidFill>
              </a:rPr>
              <a:t>cout</a:t>
            </a:r>
            <a:r>
              <a:rPr lang="it-IT" sz="2000" dirty="0" smtClean="0">
                <a:solidFill>
                  <a:schemeClr val="accent2"/>
                </a:solidFill>
              </a:rPr>
              <a:t>&lt;&lt;«Quale </a:t>
            </a:r>
            <a:r>
              <a:rPr lang="it-IT" sz="2000" dirty="0">
                <a:solidFill>
                  <a:schemeClr val="accent2"/>
                </a:solidFill>
              </a:rPr>
              <a:t>dato vuoi cercare?   </a:t>
            </a:r>
            <a:r>
              <a:rPr lang="it-IT" sz="2000" dirty="0" smtClean="0">
                <a:solidFill>
                  <a:schemeClr val="accent2"/>
                </a:solidFill>
              </a:rPr>
              <a:t>«&lt;&lt;</a:t>
            </a:r>
            <a:r>
              <a:rPr lang="it-IT" sz="2000" dirty="0" err="1" smtClean="0">
                <a:solidFill>
                  <a:schemeClr val="accent2"/>
                </a:solidFill>
              </a:rPr>
              <a:t>endl</a:t>
            </a:r>
            <a:r>
              <a:rPr lang="it-IT" sz="2000" dirty="0" smtClean="0">
                <a:solidFill>
                  <a:schemeClr val="accent2"/>
                </a:solidFill>
              </a:rPr>
              <a:t>;</a:t>
            </a:r>
            <a:endParaRPr lang="it-IT" sz="2000" dirty="0">
              <a:solidFill>
                <a:schemeClr val="accent2"/>
              </a:solidFill>
            </a:endParaRPr>
          </a:p>
          <a:p>
            <a:pPr>
              <a:buFontTx/>
              <a:buNone/>
            </a:pPr>
            <a:r>
              <a:rPr lang="it-IT" sz="2000" dirty="0" smtClean="0">
                <a:solidFill>
                  <a:schemeClr val="accent2"/>
                </a:solidFill>
              </a:rPr>
              <a:t>cin&gt;&gt;cercato;</a:t>
            </a:r>
            <a:endParaRPr lang="it-IT" sz="2000" dirty="0">
              <a:solidFill>
                <a:schemeClr val="accent2"/>
              </a:solidFill>
            </a:endParaRPr>
          </a:p>
          <a:p>
            <a:pPr>
              <a:buFontTx/>
              <a:buNone/>
            </a:pPr>
            <a:endParaRPr lang="it-IT" sz="2000" dirty="0">
              <a:solidFill>
                <a:schemeClr val="accent2"/>
              </a:solidFill>
            </a:endParaRPr>
          </a:p>
          <a:p>
            <a:pPr>
              <a:buFontTx/>
              <a:buNone/>
            </a:pPr>
            <a:r>
              <a:rPr lang="it-IT" sz="2000" dirty="0">
                <a:solidFill>
                  <a:schemeClr val="accent2"/>
                </a:solidFill>
              </a:rPr>
              <a:t> </a:t>
            </a:r>
            <a:r>
              <a:rPr lang="it-IT" sz="2000" dirty="0"/>
              <a:t>/*  cerca il dato con la funzione trovato che restituisce col suo nome un valore logico (vero o falso) a seconda che il dato sia presente o meno nel vettore e, se presente, l’indice del dato nella variabile </a:t>
            </a:r>
            <a:r>
              <a:rPr lang="it-IT" sz="2000" dirty="0" err="1"/>
              <a:t>p_posiz</a:t>
            </a:r>
            <a:r>
              <a:rPr lang="it-IT" sz="2000" dirty="0"/>
              <a:t>  */</a:t>
            </a:r>
          </a:p>
          <a:p>
            <a:pPr>
              <a:buFontTx/>
              <a:buNone/>
            </a:pPr>
            <a:r>
              <a:rPr lang="it-IT" sz="2000" b="1" dirty="0">
                <a:solidFill>
                  <a:schemeClr val="accent2"/>
                </a:solidFill>
              </a:rPr>
              <a:t>trovato</a:t>
            </a:r>
            <a:r>
              <a:rPr lang="it-IT" sz="2000" dirty="0">
                <a:solidFill>
                  <a:schemeClr val="accent2"/>
                </a:solidFill>
              </a:rPr>
              <a:t> (</a:t>
            </a:r>
            <a:r>
              <a:rPr lang="it-IT" sz="2000" dirty="0" err="1">
                <a:solidFill>
                  <a:schemeClr val="accent2"/>
                </a:solidFill>
              </a:rPr>
              <a:t>vett</a:t>
            </a:r>
            <a:r>
              <a:rPr lang="it-IT" sz="2000" dirty="0">
                <a:solidFill>
                  <a:schemeClr val="accent2"/>
                </a:solidFill>
              </a:rPr>
              <a:t>, cercato, </a:t>
            </a:r>
            <a:r>
              <a:rPr lang="it-IT" sz="2000" dirty="0" err="1">
                <a:solidFill>
                  <a:schemeClr val="accent2"/>
                </a:solidFill>
              </a:rPr>
              <a:t>p_posiz</a:t>
            </a:r>
            <a:r>
              <a:rPr lang="it-IT" sz="2000" dirty="0">
                <a:solidFill>
                  <a:schemeClr val="accent2"/>
                </a:solidFill>
              </a:rPr>
              <a:t>, </a:t>
            </a:r>
            <a:r>
              <a:rPr lang="it-IT" sz="2000" dirty="0" err="1">
                <a:solidFill>
                  <a:schemeClr val="accent2"/>
                </a:solidFill>
              </a:rPr>
              <a:t>num_dati</a:t>
            </a:r>
            <a:r>
              <a:rPr lang="it-IT" sz="2000" dirty="0">
                <a:solidFill>
                  <a:schemeClr val="accent2"/>
                </a:solidFill>
              </a:rPr>
              <a:t>, </a:t>
            </a:r>
            <a:r>
              <a:rPr lang="it-IT" sz="2000" dirty="0" err="1">
                <a:solidFill>
                  <a:schemeClr val="accent2"/>
                </a:solidFill>
              </a:rPr>
              <a:t>trova_elemento</a:t>
            </a:r>
            <a:r>
              <a:rPr lang="it-IT" sz="2000" dirty="0">
                <a:solidFill>
                  <a:schemeClr val="accent2"/>
                </a:solidFill>
              </a:rPr>
              <a:t>) </a:t>
            </a:r>
            <a:r>
              <a:rPr lang="it-IT" sz="2000" dirty="0" smtClean="0">
                <a:solidFill>
                  <a:schemeClr val="accent2"/>
                </a:solidFill>
              </a:rPr>
              <a:t>;</a:t>
            </a:r>
            <a:endParaRPr lang="it-IT" sz="2000" dirty="0">
              <a:solidFill>
                <a:schemeClr val="accent2"/>
              </a:solidFill>
            </a:endParaRPr>
          </a:p>
          <a:p>
            <a:pPr>
              <a:buFontTx/>
              <a:buNone/>
            </a:pPr>
            <a:r>
              <a:rPr lang="it-IT" sz="2000" dirty="0" err="1">
                <a:solidFill>
                  <a:schemeClr val="accent2"/>
                </a:solidFill>
              </a:rPr>
              <a:t>if</a:t>
            </a:r>
            <a:r>
              <a:rPr lang="it-IT" sz="2000" dirty="0">
                <a:solidFill>
                  <a:schemeClr val="accent2"/>
                </a:solidFill>
              </a:rPr>
              <a:t> </a:t>
            </a:r>
            <a:r>
              <a:rPr lang="it-IT" sz="2000" dirty="0" smtClean="0">
                <a:solidFill>
                  <a:schemeClr val="accent2"/>
                </a:solidFill>
              </a:rPr>
              <a:t>(</a:t>
            </a:r>
            <a:r>
              <a:rPr lang="it-IT" sz="2000" dirty="0" err="1" smtClean="0">
                <a:solidFill>
                  <a:schemeClr val="accent2"/>
                </a:solidFill>
              </a:rPr>
              <a:t>trova_elemento</a:t>
            </a:r>
            <a:r>
              <a:rPr lang="it-IT" sz="2000" dirty="0" smtClean="0">
                <a:solidFill>
                  <a:schemeClr val="accent2"/>
                </a:solidFill>
              </a:rPr>
              <a:t>==</a:t>
            </a:r>
            <a:r>
              <a:rPr lang="it-IT" sz="2000" dirty="0" err="1" smtClean="0">
                <a:solidFill>
                  <a:schemeClr val="accent2"/>
                </a:solidFill>
              </a:rPr>
              <a:t>true</a:t>
            </a:r>
            <a:r>
              <a:rPr lang="it-IT" sz="2000" dirty="0" smtClean="0">
                <a:solidFill>
                  <a:schemeClr val="accent2"/>
                </a:solidFill>
              </a:rPr>
              <a:t>)</a:t>
            </a:r>
            <a:endParaRPr lang="it-IT" sz="2000" dirty="0">
              <a:solidFill>
                <a:schemeClr val="accent2"/>
              </a:solidFill>
            </a:endParaRPr>
          </a:p>
          <a:p>
            <a:pPr>
              <a:buFontTx/>
              <a:buNone/>
            </a:pPr>
            <a:r>
              <a:rPr lang="it-IT" sz="2000" dirty="0">
                <a:solidFill>
                  <a:schemeClr val="accent2"/>
                </a:solidFill>
              </a:rPr>
              <a:t>	      </a:t>
            </a:r>
            <a:r>
              <a:rPr lang="it-IT" sz="2000" dirty="0" err="1" smtClean="0">
                <a:solidFill>
                  <a:schemeClr val="accent2"/>
                </a:solidFill>
              </a:rPr>
              <a:t>cout</a:t>
            </a:r>
            <a:r>
              <a:rPr lang="it-IT" sz="2000" dirty="0" smtClean="0">
                <a:solidFill>
                  <a:schemeClr val="accent2"/>
                </a:solidFill>
              </a:rPr>
              <a:t>&lt;&lt;«Dato </a:t>
            </a:r>
            <a:r>
              <a:rPr lang="it-IT" sz="2000" dirty="0">
                <a:solidFill>
                  <a:schemeClr val="accent2"/>
                </a:solidFill>
              </a:rPr>
              <a:t>presente in posizione </a:t>
            </a:r>
            <a:r>
              <a:rPr lang="it-IT" sz="2000" dirty="0" smtClean="0">
                <a:solidFill>
                  <a:schemeClr val="accent2"/>
                </a:solidFill>
              </a:rPr>
              <a:t>«&lt;&lt;</a:t>
            </a:r>
            <a:r>
              <a:rPr lang="it-IT" sz="2000" dirty="0" err="1" smtClean="0">
                <a:solidFill>
                  <a:schemeClr val="accent2"/>
                </a:solidFill>
              </a:rPr>
              <a:t>p_posiz</a:t>
            </a:r>
            <a:r>
              <a:rPr lang="it-IT" sz="2000" dirty="0" smtClean="0">
                <a:solidFill>
                  <a:schemeClr val="accent2"/>
                </a:solidFill>
              </a:rPr>
              <a:t>&lt;&lt;</a:t>
            </a:r>
            <a:r>
              <a:rPr lang="it-IT" sz="2000" dirty="0" err="1" smtClean="0">
                <a:solidFill>
                  <a:schemeClr val="accent2"/>
                </a:solidFill>
              </a:rPr>
              <a:t>endl</a:t>
            </a:r>
            <a:r>
              <a:rPr lang="it-IT" sz="2000" dirty="0" smtClean="0">
                <a:solidFill>
                  <a:schemeClr val="accent2"/>
                </a:solidFill>
              </a:rPr>
              <a:t>;</a:t>
            </a:r>
            <a:endParaRPr lang="it-IT" sz="2000" dirty="0">
              <a:solidFill>
                <a:schemeClr val="accent2"/>
              </a:solidFill>
            </a:endParaRPr>
          </a:p>
          <a:p>
            <a:pPr>
              <a:buFontTx/>
              <a:buNone/>
            </a:pPr>
            <a:r>
              <a:rPr lang="it-IT" sz="2000" dirty="0">
                <a:solidFill>
                  <a:schemeClr val="accent2"/>
                </a:solidFill>
              </a:rPr>
              <a:t>else</a:t>
            </a:r>
          </a:p>
          <a:p>
            <a:pPr>
              <a:buFontTx/>
              <a:buNone/>
            </a:pPr>
            <a:r>
              <a:rPr lang="it-IT" sz="2000" dirty="0">
                <a:solidFill>
                  <a:schemeClr val="accent2"/>
                </a:solidFill>
              </a:rPr>
              <a:t>	 </a:t>
            </a:r>
            <a:r>
              <a:rPr lang="it-IT" sz="2000" dirty="0" smtClean="0">
                <a:solidFill>
                  <a:schemeClr val="accent2"/>
                </a:solidFill>
              </a:rPr>
              <a:t>     </a:t>
            </a:r>
            <a:r>
              <a:rPr lang="it-IT" sz="2000" dirty="0" err="1" smtClean="0">
                <a:solidFill>
                  <a:schemeClr val="accent2"/>
                </a:solidFill>
              </a:rPr>
              <a:t>cout</a:t>
            </a:r>
            <a:r>
              <a:rPr lang="it-IT" sz="2000" dirty="0">
                <a:solidFill>
                  <a:schemeClr val="accent2"/>
                </a:solidFill>
              </a:rPr>
              <a:t>&lt;&lt;« </a:t>
            </a:r>
            <a:r>
              <a:rPr lang="it-IT" sz="2000" dirty="0" smtClean="0">
                <a:solidFill>
                  <a:schemeClr val="accent2"/>
                </a:solidFill>
              </a:rPr>
              <a:t>Dato </a:t>
            </a:r>
            <a:r>
              <a:rPr lang="it-IT" sz="2000" dirty="0">
                <a:solidFill>
                  <a:schemeClr val="accent2"/>
                </a:solidFill>
              </a:rPr>
              <a:t>non </a:t>
            </a:r>
            <a:r>
              <a:rPr lang="it-IT" sz="2000" dirty="0" smtClean="0">
                <a:solidFill>
                  <a:schemeClr val="accent2"/>
                </a:solidFill>
              </a:rPr>
              <a:t>presente«&lt;&lt;</a:t>
            </a:r>
            <a:r>
              <a:rPr lang="it-IT" sz="2000" dirty="0" err="1" smtClean="0">
                <a:solidFill>
                  <a:schemeClr val="accent2"/>
                </a:solidFill>
              </a:rPr>
              <a:t>endl</a:t>
            </a:r>
            <a:r>
              <a:rPr lang="it-IT" sz="2000" dirty="0" smtClean="0">
                <a:solidFill>
                  <a:schemeClr val="accent2"/>
                </a:solidFill>
              </a:rPr>
              <a:t>;</a:t>
            </a:r>
            <a:endParaRPr lang="it-IT" sz="2000" dirty="0">
              <a:solidFill>
                <a:schemeClr val="accent2"/>
              </a:solidFill>
            </a:endParaRPr>
          </a:p>
          <a:p>
            <a:pPr>
              <a:buFontTx/>
              <a:buNone/>
            </a:pPr>
            <a:r>
              <a:rPr lang="it-IT" sz="2000" dirty="0">
                <a:solidFill>
                  <a:schemeClr val="accent2"/>
                </a:solidFill>
              </a:rPr>
              <a:t>}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646469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F5769C-C1EA-49E6-BA17-B1AE562F0036}" type="slidenum">
              <a:rPr lang="en-US"/>
              <a:pPr/>
              <a:t>5</a:t>
            </a:fld>
            <a:endParaRPr lang="en-US" sz="1400"/>
          </a:p>
        </p:txBody>
      </p:sp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Ricerca </a:t>
            </a:r>
            <a:r>
              <a:rPr lang="it-IT" sz="2400" dirty="0" smtClean="0"/>
              <a:t>dicotomica 4/5</a:t>
            </a:r>
            <a:endParaRPr lang="it-IT" sz="2400" dirty="0"/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None/>
            </a:pPr>
            <a:r>
              <a:rPr lang="it-IT" sz="2000" b="1" dirty="0" err="1" smtClean="0">
                <a:solidFill>
                  <a:schemeClr val="accent2"/>
                </a:solidFill>
              </a:rPr>
              <a:t>void</a:t>
            </a:r>
            <a:r>
              <a:rPr lang="it-IT" sz="2000" b="1" dirty="0" smtClean="0">
                <a:solidFill>
                  <a:schemeClr val="accent2"/>
                </a:solidFill>
              </a:rPr>
              <a:t> </a:t>
            </a:r>
            <a:r>
              <a:rPr lang="it-IT" sz="2000" b="1" dirty="0">
                <a:solidFill>
                  <a:schemeClr val="accent2"/>
                </a:solidFill>
              </a:rPr>
              <a:t>trovato </a:t>
            </a:r>
            <a:r>
              <a:rPr lang="it-IT" sz="2000" dirty="0">
                <a:solidFill>
                  <a:schemeClr val="accent2"/>
                </a:solidFill>
              </a:rPr>
              <a:t>(</a:t>
            </a:r>
            <a:r>
              <a:rPr lang="it-IT" sz="2000" dirty="0" err="1">
                <a:solidFill>
                  <a:schemeClr val="accent2"/>
                </a:solidFill>
              </a:rPr>
              <a:t>int</a:t>
            </a:r>
            <a:r>
              <a:rPr lang="it-IT" sz="2000" dirty="0">
                <a:solidFill>
                  <a:schemeClr val="accent2"/>
                </a:solidFill>
              </a:rPr>
              <a:t> </a:t>
            </a:r>
            <a:r>
              <a:rPr lang="it-IT" sz="2000" dirty="0" err="1">
                <a:solidFill>
                  <a:schemeClr val="accent2"/>
                </a:solidFill>
              </a:rPr>
              <a:t>vett</a:t>
            </a:r>
            <a:r>
              <a:rPr lang="it-IT" sz="2000" dirty="0">
                <a:solidFill>
                  <a:schemeClr val="accent2"/>
                </a:solidFill>
              </a:rPr>
              <a:t>[ ], </a:t>
            </a:r>
            <a:r>
              <a:rPr lang="it-IT" sz="2000" dirty="0" err="1">
                <a:solidFill>
                  <a:schemeClr val="accent2"/>
                </a:solidFill>
              </a:rPr>
              <a:t>int</a:t>
            </a:r>
            <a:r>
              <a:rPr lang="it-IT" sz="2000" dirty="0">
                <a:solidFill>
                  <a:schemeClr val="accent2"/>
                </a:solidFill>
              </a:rPr>
              <a:t> dato, </a:t>
            </a:r>
            <a:r>
              <a:rPr lang="it-IT" sz="2000" dirty="0" err="1">
                <a:solidFill>
                  <a:schemeClr val="accent2"/>
                </a:solidFill>
              </a:rPr>
              <a:t>int</a:t>
            </a:r>
            <a:r>
              <a:rPr lang="it-IT" sz="2000" dirty="0">
                <a:solidFill>
                  <a:schemeClr val="accent2"/>
                </a:solidFill>
              </a:rPr>
              <a:t> </a:t>
            </a:r>
            <a:r>
              <a:rPr lang="it-IT" sz="2000" dirty="0" smtClean="0">
                <a:solidFill>
                  <a:schemeClr val="accent2"/>
                </a:solidFill>
              </a:rPr>
              <a:t>&amp;</a:t>
            </a:r>
            <a:r>
              <a:rPr lang="it-IT" sz="2000" dirty="0" err="1" smtClean="0">
                <a:solidFill>
                  <a:schemeClr val="accent2"/>
                </a:solidFill>
              </a:rPr>
              <a:t>p_posiz</a:t>
            </a:r>
            <a:r>
              <a:rPr lang="it-IT" sz="2000" dirty="0">
                <a:solidFill>
                  <a:schemeClr val="accent2"/>
                </a:solidFill>
              </a:rPr>
              <a:t>, </a:t>
            </a:r>
            <a:r>
              <a:rPr lang="it-IT" sz="2000" dirty="0" err="1">
                <a:solidFill>
                  <a:schemeClr val="accent2"/>
                </a:solidFill>
              </a:rPr>
              <a:t>int</a:t>
            </a:r>
            <a:r>
              <a:rPr lang="it-IT" sz="2000" dirty="0">
                <a:solidFill>
                  <a:schemeClr val="accent2"/>
                </a:solidFill>
              </a:rPr>
              <a:t> </a:t>
            </a:r>
            <a:r>
              <a:rPr lang="it-IT" sz="2000" dirty="0" err="1" smtClean="0">
                <a:solidFill>
                  <a:schemeClr val="accent2"/>
                </a:solidFill>
              </a:rPr>
              <a:t>n_dati</a:t>
            </a:r>
            <a:r>
              <a:rPr lang="it-IT" sz="2000" dirty="0" smtClean="0">
                <a:solidFill>
                  <a:schemeClr val="accent2"/>
                </a:solidFill>
              </a:rPr>
              <a:t>, </a:t>
            </a:r>
            <a:r>
              <a:rPr lang="it-IT" sz="2000" dirty="0" err="1" smtClean="0">
                <a:solidFill>
                  <a:schemeClr val="accent2"/>
                </a:solidFill>
              </a:rPr>
              <a:t>bool</a:t>
            </a:r>
            <a:r>
              <a:rPr lang="it-IT" sz="2000" dirty="0" smtClean="0">
                <a:solidFill>
                  <a:schemeClr val="accent2"/>
                </a:solidFill>
              </a:rPr>
              <a:t> &amp;presente)</a:t>
            </a:r>
            <a:endParaRPr lang="it-IT" sz="2000" dirty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it-IT" sz="2000" dirty="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it-IT" sz="2000" dirty="0" err="1">
                <a:solidFill>
                  <a:schemeClr val="accent2"/>
                </a:solidFill>
              </a:rPr>
              <a:t>int</a:t>
            </a:r>
            <a:r>
              <a:rPr lang="it-IT" sz="2000" dirty="0">
                <a:solidFill>
                  <a:schemeClr val="accent2"/>
                </a:solidFill>
              </a:rPr>
              <a:t> meta, </a:t>
            </a:r>
            <a:r>
              <a:rPr lang="it-IT" sz="2000" dirty="0" err="1">
                <a:solidFill>
                  <a:schemeClr val="accent2"/>
                </a:solidFill>
              </a:rPr>
              <a:t>limite_inf</a:t>
            </a:r>
            <a:r>
              <a:rPr lang="it-IT" sz="2000" dirty="0">
                <a:solidFill>
                  <a:schemeClr val="accent2"/>
                </a:solidFill>
              </a:rPr>
              <a:t>, </a:t>
            </a:r>
            <a:r>
              <a:rPr lang="it-IT" sz="2000" dirty="0" err="1">
                <a:solidFill>
                  <a:schemeClr val="accent2"/>
                </a:solidFill>
              </a:rPr>
              <a:t>limite_sup</a:t>
            </a:r>
            <a:r>
              <a:rPr lang="it-IT" sz="2000" dirty="0">
                <a:solidFill>
                  <a:schemeClr val="accent2"/>
                </a:solidFill>
              </a:rPr>
              <a:t>;</a:t>
            </a:r>
          </a:p>
          <a:p>
            <a:pPr>
              <a:lnSpc>
                <a:spcPct val="90000"/>
              </a:lnSpc>
              <a:buFontTx/>
              <a:buNone/>
            </a:pPr>
            <a:endParaRPr lang="it-IT" sz="2000" dirty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it-IT" sz="2000" dirty="0" err="1">
                <a:solidFill>
                  <a:schemeClr val="accent2"/>
                </a:solidFill>
              </a:rPr>
              <a:t>limite_inf</a:t>
            </a:r>
            <a:r>
              <a:rPr lang="it-IT" sz="2000" dirty="0">
                <a:solidFill>
                  <a:schemeClr val="accent2"/>
                </a:solidFill>
              </a:rPr>
              <a:t> = 0;                </a:t>
            </a:r>
            <a:r>
              <a:rPr lang="it-IT" sz="2000" dirty="0"/>
              <a:t>/*  indice inferiore della porzione di vettore */</a:t>
            </a:r>
            <a:endParaRPr lang="it-IT" sz="2000" dirty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it-IT" sz="2000" dirty="0" err="1">
                <a:solidFill>
                  <a:schemeClr val="accent2"/>
                </a:solidFill>
              </a:rPr>
              <a:t>limite_sup</a:t>
            </a:r>
            <a:r>
              <a:rPr lang="it-IT" sz="2000" dirty="0">
                <a:solidFill>
                  <a:schemeClr val="accent2"/>
                </a:solidFill>
              </a:rPr>
              <a:t> = </a:t>
            </a:r>
            <a:r>
              <a:rPr lang="it-IT" sz="2000" dirty="0" err="1">
                <a:solidFill>
                  <a:schemeClr val="accent2"/>
                </a:solidFill>
              </a:rPr>
              <a:t>n_dati</a:t>
            </a:r>
            <a:r>
              <a:rPr lang="it-IT" sz="2000" dirty="0">
                <a:solidFill>
                  <a:schemeClr val="accent2"/>
                </a:solidFill>
              </a:rPr>
              <a:t> - 1; </a:t>
            </a:r>
            <a:r>
              <a:rPr lang="it-IT" sz="2000" dirty="0"/>
              <a:t>/*  indice superiore della porzione di vettore */</a:t>
            </a:r>
            <a:endParaRPr lang="it-IT" sz="2000" dirty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it-IT" sz="2000" dirty="0">
                <a:solidFill>
                  <a:schemeClr val="accent2"/>
                </a:solidFill>
              </a:rPr>
              <a:t>presente = FALSE;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it-IT" sz="2000" dirty="0" err="1">
                <a:solidFill>
                  <a:schemeClr val="accent2"/>
                </a:solidFill>
              </a:rPr>
              <a:t>while</a:t>
            </a:r>
            <a:r>
              <a:rPr lang="it-IT" sz="2000" dirty="0">
                <a:solidFill>
                  <a:schemeClr val="accent2"/>
                </a:solidFill>
              </a:rPr>
              <a:t> ((!presente) &amp;&amp; (</a:t>
            </a:r>
            <a:r>
              <a:rPr lang="it-IT" sz="2000" dirty="0" err="1">
                <a:solidFill>
                  <a:schemeClr val="accent2"/>
                </a:solidFill>
              </a:rPr>
              <a:t>limite_inf</a:t>
            </a:r>
            <a:r>
              <a:rPr lang="it-IT" sz="2000" dirty="0">
                <a:solidFill>
                  <a:schemeClr val="accent2"/>
                </a:solidFill>
              </a:rPr>
              <a:t>  &lt;=  </a:t>
            </a:r>
            <a:r>
              <a:rPr lang="it-IT" sz="2000" dirty="0" err="1">
                <a:solidFill>
                  <a:schemeClr val="accent2"/>
                </a:solidFill>
              </a:rPr>
              <a:t>limite_sup</a:t>
            </a:r>
            <a:r>
              <a:rPr lang="it-IT" sz="2000" dirty="0">
                <a:solidFill>
                  <a:schemeClr val="accent2"/>
                </a:solidFill>
              </a:rPr>
              <a:t>))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it-IT" sz="2000" dirty="0">
                <a:solidFill>
                  <a:schemeClr val="accent2"/>
                </a:solidFill>
              </a:rPr>
              <a:t>	  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it-IT" sz="2000" dirty="0">
                <a:solidFill>
                  <a:schemeClr val="accent2"/>
                </a:solidFill>
              </a:rPr>
              <a:t>	  meta = (</a:t>
            </a:r>
            <a:r>
              <a:rPr lang="it-IT" sz="2000" dirty="0" err="1">
                <a:solidFill>
                  <a:schemeClr val="accent2"/>
                </a:solidFill>
              </a:rPr>
              <a:t>limite_sup</a:t>
            </a:r>
            <a:r>
              <a:rPr lang="it-IT" sz="2000" dirty="0">
                <a:solidFill>
                  <a:schemeClr val="accent2"/>
                </a:solidFill>
              </a:rPr>
              <a:t> + </a:t>
            </a:r>
            <a:r>
              <a:rPr lang="it-IT" sz="2000" dirty="0" err="1">
                <a:solidFill>
                  <a:schemeClr val="accent2"/>
                </a:solidFill>
              </a:rPr>
              <a:t>limite_inf</a:t>
            </a:r>
            <a:r>
              <a:rPr lang="it-IT" sz="2000" dirty="0">
                <a:solidFill>
                  <a:schemeClr val="accent2"/>
                </a:solidFill>
              </a:rPr>
              <a:t>) / 2;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it-IT" sz="2000" dirty="0"/>
              <a:t>/*  confronto il dato cercato con l’elemento di metà del vettore       */</a:t>
            </a:r>
            <a:endParaRPr lang="it-IT" sz="2000" dirty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it-IT" sz="2000" dirty="0">
                <a:solidFill>
                  <a:schemeClr val="accent2"/>
                </a:solidFill>
              </a:rPr>
              <a:t>     </a:t>
            </a:r>
            <a:r>
              <a:rPr lang="it-IT" sz="2000" dirty="0" err="1">
                <a:solidFill>
                  <a:schemeClr val="accent2"/>
                </a:solidFill>
              </a:rPr>
              <a:t>if</a:t>
            </a:r>
            <a:r>
              <a:rPr lang="it-IT" sz="2000" dirty="0">
                <a:solidFill>
                  <a:schemeClr val="accent2"/>
                </a:solidFill>
              </a:rPr>
              <a:t> (</a:t>
            </a:r>
            <a:r>
              <a:rPr lang="it-IT" sz="2000" dirty="0" err="1">
                <a:solidFill>
                  <a:schemeClr val="accent2"/>
                </a:solidFill>
              </a:rPr>
              <a:t>vett</a:t>
            </a:r>
            <a:r>
              <a:rPr lang="it-IT" sz="2000" dirty="0">
                <a:solidFill>
                  <a:schemeClr val="accent2"/>
                </a:solidFill>
              </a:rPr>
              <a:t>[meta] == dato)	    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it-IT" sz="2000" dirty="0">
                <a:solidFill>
                  <a:schemeClr val="accent2"/>
                </a:solidFill>
              </a:rPr>
              <a:t>		   presente = TRUE;                                 </a:t>
            </a:r>
            <a:r>
              <a:rPr lang="it-IT" sz="2000" dirty="0"/>
              <a:t>/*  è lui, finito!   */</a:t>
            </a:r>
            <a:endParaRPr lang="it-IT" sz="2000" dirty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it-IT" sz="2000" dirty="0">
                <a:solidFill>
                  <a:schemeClr val="accent2"/>
                </a:solidFill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213729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537852-2F15-4DA4-95F3-8C26BF2D1DE5}" type="slidenum">
              <a:rPr lang="en-US"/>
              <a:pPr/>
              <a:t>6</a:t>
            </a:fld>
            <a:endParaRPr lang="en-US" sz="1400"/>
          </a:p>
        </p:txBody>
      </p:sp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b="1" dirty="0"/>
              <a:t>Ricerca </a:t>
            </a:r>
            <a:r>
              <a:rPr lang="it-IT" sz="2400" b="1" dirty="0" smtClean="0"/>
              <a:t>dicotomica 5/5</a:t>
            </a:r>
            <a:endParaRPr lang="it-IT" sz="2400" b="1" dirty="0"/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it-IT" sz="2000" dirty="0">
                <a:solidFill>
                  <a:schemeClr val="accent2"/>
                </a:solidFill>
              </a:rPr>
              <a:t>   else</a:t>
            </a:r>
          </a:p>
          <a:p>
            <a:pPr>
              <a:buFontTx/>
              <a:buNone/>
            </a:pPr>
            <a:r>
              <a:rPr lang="it-IT" sz="2000" dirty="0">
                <a:solidFill>
                  <a:schemeClr val="accent2"/>
                </a:solidFill>
              </a:rPr>
              <a:t>         {</a:t>
            </a:r>
          </a:p>
          <a:p>
            <a:pPr>
              <a:buFontTx/>
              <a:buNone/>
            </a:pPr>
            <a:r>
              <a:rPr lang="it-IT" sz="2000" dirty="0"/>
              <a:t>/*         non è lui, procedo usando il metodo di bisezione         */</a:t>
            </a:r>
          </a:p>
          <a:p>
            <a:pPr>
              <a:buFontTx/>
              <a:buNone/>
            </a:pPr>
            <a:r>
              <a:rPr lang="it-IT" sz="2000" dirty="0">
                <a:solidFill>
                  <a:schemeClr val="accent2"/>
                </a:solidFill>
              </a:rPr>
              <a:t>            </a:t>
            </a:r>
            <a:r>
              <a:rPr lang="it-IT" sz="2000" dirty="0" err="1">
                <a:solidFill>
                  <a:schemeClr val="accent2"/>
                </a:solidFill>
              </a:rPr>
              <a:t>if</a:t>
            </a:r>
            <a:r>
              <a:rPr lang="it-IT" sz="2000" dirty="0">
                <a:solidFill>
                  <a:schemeClr val="accent2"/>
                </a:solidFill>
              </a:rPr>
              <a:t> (</a:t>
            </a:r>
            <a:r>
              <a:rPr lang="it-IT" sz="2000" dirty="0" err="1">
                <a:solidFill>
                  <a:schemeClr val="accent2"/>
                </a:solidFill>
              </a:rPr>
              <a:t>vett</a:t>
            </a:r>
            <a:r>
              <a:rPr lang="it-IT" sz="2000" dirty="0">
                <a:solidFill>
                  <a:schemeClr val="accent2"/>
                </a:solidFill>
              </a:rPr>
              <a:t>[meta] &gt; dato)</a:t>
            </a:r>
          </a:p>
          <a:p>
            <a:pPr>
              <a:buFontTx/>
              <a:buNone/>
            </a:pPr>
            <a:r>
              <a:rPr lang="it-IT" sz="2000" dirty="0">
                <a:solidFill>
                  <a:schemeClr val="accent2"/>
                </a:solidFill>
              </a:rPr>
              <a:t>                    </a:t>
            </a:r>
            <a:r>
              <a:rPr lang="it-IT" sz="2000" dirty="0" err="1">
                <a:solidFill>
                  <a:schemeClr val="accent2"/>
                </a:solidFill>
              </a:rPr>
              <a:t>limite_sup</a:t>
            </a:r>
            <a:r>
              <a:rPr lang="it-IT" sz="2000" dirty="0">
                <a:solidFill>
                  <a:schemeClr val="accent2"/>
                </a:solidFill>
              </a:rPr>
              <a:t> = meta - 1;</a:t>
            </a:r>
          </a:p>
          <a:p>
            <a:pPr>
              <a:buFontTx/>
              <a:buNone/>
            </a:pPr>
            <a:r>
              <a:rPr lang="it-IT" sz="2000" dirty="0">
                <a:solidFill>
                  <a:schemeClr val="accent2"/>
                </a:solidFill>
              </a:rPr>
              <a:t>		 else</a:t>
            </a:r>
          </a:p>
          <a:p>
            <a:pPr>
              <a:buFontTx/>
              <a:buNone/>
            </a:pPr>
            <a:r>
              <a:rPr lang="it-IT" sz="2000" dirty="0">
                <a:solidFill>
                  <a:schemeClr val="accent2"/>
                </a:solidFill>
              </a:rPr>
              <a:t>                    </a:t>
            </a:r>
            <a:r>
              <a:rPr lang="it-IT" sz="2000" dirty="0" err="1">
                <a:solidFill>
                  <a:schemeClr val="accent2"/>
                </a:solidFill>
              </a:rPr>
              <a:t>limite_inf</a:t>
            </a:r>
            <a:r>
              <a:rPr lang="it-IT" sz="2000" dirty="0">
                <a:solidFill>
                  <a:schemeClr val="accent2"/>
                </a:solidFill>
              </a:rPr>
              <a:t> = meta + 1;</a:t>
            </a:r>
          </a:p>
          <a:p>
            <a:pPr>
              <a:buFontTx/>
              <a:buNone/>
            </a:pPr>
            <a:r>
              <a:rPr lang="it-IT" sz="2000" dirty="0">
                <a:solidFill>
                  <a:schemeClr val="accent2"/>
                </a:solidFill>
              </a:rPr>
              <a:t>	      }</a:t>
            </a:r>
          </a:p>
          <a:p>
            <a:pPr>
              <a:buFontTx/>
              <a:buNone/>
            </a:pPr>
            <a:r>
              <a:rPr lang="it-IT" sz="2000" dirty="0">
                <a:solidFill>
                  <a:schemeClr val="accent2"/>
                </a:solidFill>
              </a:rPr>
              <a:t>	}</a:t>
            </a:r>
          </a:p>
          <a:p>
            <a:pPr>
              <a:buFontTx/>
              <a:buNone/>
            </a:pPr>
            <a:r>
              <a:rPr lang="it-IT" sz="2000" dirty="0" smtClean="0">
                <a:solidFill>
                  <a:schemeClr val="accent2"/>
                </a:solidFill>
              </a:rPr>
              <a:t> </a:t>
            </a:r>
            <a:r>
              <a:rPr lang="it-IT" sz="2000" dirty="0" err="1" smtClean="0">
                <a:solidFill>
                  <a:schemeClr val="accent2"/>
                </a:solidFill>
              </a:rPr>
              <a:t>p_posiz</a:t>
            </a:r>
            <a:r>
              <a:rPr lang="it-IT" sz="2000" dirty="0" smtClean="0">
                <a:solidFill>
                  <a:schemeClr val="accent2"/>
                </a:solidFill>
              </a:rPr>
              <a:t> </a:t>
            </a:r>
            <a:r>
              <a:rPr lang="it-IT" sz="2000" dirty="0">
                <a:solidFill>
                  <a:schemeClr val="accent2"/>
                </a:solidFill>
              </a:rPr>
              <a:t>= meta</a:t>
            </a:r>
            <a:r>
              <a:rPr lang="it-IT" sz="2000" dirty="0" smtClean="0">
                <a:solidFill>
                  <a:schemeClr val="accent2"/>
                </a:solidFill>
              </a:rPr>
              <a:t>;</a:t>
            </a:r>
            <a:endParaRPr lang="it-IT" sz="2000" dirty="0">
              <a:solidFill>
                <a:schemeClr val="accent2"/>
              </a:solidFill>
            </a:endParaRPr>
          </a:p>
          <a:p>
            <a:pPr>
              <a:buFontTx/>
              <a:buNone/>
            </a:pPr>
            <a:r>
              <a:rPr lang="it-IT" sz="2000" dirty="0">
                <a:solidFill>
                  <a:schemeClr val="accent2"/>
                </a:solidFill>
              </a:rPr>
              <a:t>}</a:t>
            </a:r>
          </a:p>
          <a:p>
            <a:pPr>
              <a:buFontTx/>
              <a:buNone/>
            </a:pP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3981453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539552" y="1484784"/>
            <a:ext cx="648072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err="1"/>
              <a:t>int</a:t>
            </a:r>
            <a:r>
              <a:rPr lang="it-IT" b="1" dirty="0"/>
              <a:t> </a:t>
            </a:r>
            <a:r>
              <a:rPr lang="it-IT" b="1" dirty="0" err="1"/>
              <a:t>ricerca_bin</a:t>
            </a:r>
            <a:r>
              <a:rPr lang="it-IT" b="1" dirty="0"/>
              <a:t> (</a:t>
            </a:r>
            <a:r>
              <a:rPr lang="it-IT" b="1" dirty="0" err="1"/>
              <a:t>int</a:t>
            </a:r>
            <a:r>
              <a:rPr lang="it-IT" b="1" dirty="0"/>
              <a:t> </a:t>
            </a:r>
            <a:r>
              <a:rPr lang="it-IT" b="1" dirty="0" err="1"/>
              <a:t>vet</a:t>
            </a:r>
            <a:r>
              <a:rPr lang="it-IT" b="1" dirty="0"/>
              <a:t>[], </a:t>
            </a:r>
            <a:r>
              <a:rPr lang="it-IT" b="1" dirty="0" err="1"/>
              <a:t>int</a:t>
            </a:r>
            <a:r>
              <a:rPr lang="it-IT" b="1" dirty="0"/>
              <a:t> first, </a:t>
            </a:r>
            <a:r>
              <a:rPr lang="it-IT" b="1" dirty="0" err="1"/>
              <a:t>int</a:t>
            </a:r>
            <a:r>
              <a:rPr lang="it-IT" b="1" dirty="0"/>
              <a:t> last, </a:t>
            </a:r>
            <a:r>
              <a:rPr lang="it-IT" b="1" dirty="0" err="1"/>
              <a:t>int</a:t>
            </a:r>
            <a:r>
              <a:rPr lang="it-IT" b="1" dirty="0"/>
              <a:t> </a:t>
            </a:r>
            <a:r>
              <a:rPr lang="it-IT" b="1" dirty="0" err="1"/>
              <a:t>el</a:t>
            </a:r>
            <a:r>
              <a:rPr lang="it-IT" b="1" dirty="0"/>
              <a:t>) </a:t>
            </a:r>
            <a:endParaRPr lang="it-IT" b="1" dirty="0" smtClean="0"/>
          </a:p>
          <a:p>
            <a:r>
              <a:rPr lang="it-IT" b="1" dirty="0" smtClean="0"/>
              <a:t>{</a:t>
            </a:r>
            <a:endParaRPr lang="it-IT" b="1" dirty="0"/>
          </a:p>
          <a:p>
            <a:r>
              <a:rPr lang="it-IT" b="1" dirty="0" smtClean="0"/>
              <a:t>   </a:t>
            </a:r>
            <a:r>
              <a:rPr lang="it-IT" b="1" dirty="0" err="1" smtClean="0"/>
              <a:t>int</a:t>
            </a:r>
            <a:r>
              <a:rPr lang="it-IT" b="1" dirty="0" smtClean="0"/>
              <a:t> </a:t>
            </a:r>
            <a:r>
              <a:rPr lang="it-IT" b="1" dirty="0" err="1"/>
              <a:t>med</a:t>
            </a:r>
            <a:r>
              <a:rPr lang="it-IT" b="1" dirty="0"/>
              <a:t>;</a:t>
            </a:r>
          </a:p>
          <a:p>
            <a:r>
              <a:rPr lang="it-IT" b="1" dirty="0" smtClean="0"/>
              <a:t>   </a:t>
            </a:r>
            <a:r>
              <a:rPr lang="it-IT" b="1" dirty="0" err="1" smtClean="0"/>
              <a:t>if</a:t>
            </a:r>
            <a:r>
              <a:rPr lang="it-IT" b="1" dirty="0" smtClean="0"/>
              <a:t> </a:t>
            </a:r>
            <a:r>
              <a:rPr lang="it-IT" b="1" dirty="0"/>
              <a:t>(first &gt; last)</a:t>
            </a:r>
          </a:p>
          <a:p>
            <a:r>
              <a:rPr lang="it-IT" b="1" dirty="0" smtClean="0"/>
              <a:t>      </a:t>
            </a:r>
            <a:r>
              <a:rPr lang="it-IT" b="1" dirty="0" err="1" smtClean="0"/>
              <a:t>return</a:t>
            </a:r>
            <a:r>
              <a:rPr lang="it-IT" b="1" dirty="0" smtClean="0"/>
              <a:t> </a:t>
            </a:r>
            <a:r>
              <a:rPr lang="it-IT" b="1" dirty="0"/>
              <a:t>-1;</a:t>
            </a:r>
          </a:p>
          <a:p>
            <a:r>
              <a:rPr lang="it-IT" b="1" dirty="0" smtClean="0"/>
              <a:t>   else </a:t>
            </a:r>
          </a:p>
          <a:p>
            <a:r>
              <a:rPr lang="it-IT" b="1" dirty="0" smtClean="0"/>
              <a:t>  {</a:t>
            </a:r>
            <a:endParaRPr lang="it-IT" b="1" dirty="0"/>
          </a:p>
          <a:p>
            <a:r>
              <a:rPr lang="it-IT" b="1" dirty="0" smtClean="0"/>
              <a:t>    </a:t>
            </a:r>
            <a:r>
              <a:rPr lang="it-IT" b="1" dirty="0" err="1" smtClean="0"/>
              <a:t>med</a:t>
            </a:r>
            <a:r>
              <a:rPr lang="it-IT" b="1" dirty="0" smtClean="0"/>
              <a:t> </a:t>
            </a:r>
            <a:r>
              <a:rPr lang="it-IT" b="1" dirty="0"/>
              <a:t>= (first + last) / 2;</a:t>
            </a:r>
          </a:p>
          <a:p>
            <a:r>
              <a:rPr lang="it-IT" b="1" dirty="0" smtClean="0"/>
              <a:t>    </a:t>
            </a:r>
            <a:r>
              <a:rPr lang="it-IT" b="1" dirty="0" err="1" smtClean="0"/>
              <a:t>if</a:t>
            </a:r>
            <a:r>
              <a:rPr lang="it-IT" b="1" dirty="0" smtClean="0"/>
              <a:t> </a:t>
            </a:r>
            <a:r>
              <a:rPr lang="it-IT" b="1" dirty="0"/>
              <a:t>(</a:t>
            </a:r>
            <a:r>
              <a:rPr lang="it-IT" b="1" dirty="0" err="1"/>
              <a:t>el</a:t>
            </a:r>
            <a:r>
              <a:rPr lang="it-IT" b="1" dirty="0"/>
              <a:t> == </a:t>
            </a:r>
            <a:r>
              <a:rPr lang="it-IT" b="1" dirty="0" err="1"/>
              <a:t>vet</a:t>
            </a:r>
            <a:r>
              <a:rPr lang="it-IT" b="1" dirty="0"/>
              <a:t>[</a:t>
            </a:r>
            <a:r>
              <a:rPr lang="it-IT" b="1" dirty="0" err="1"/>
              <a:t>med</a:t>
            </a:r>
            <a:r>
              <a:rPr lang="it-IT" b="1" dirty="0"/>
              <a:t>])</a:t>
            </a:r>
          </a:p>
          <a:p>
            <a:r>
              <a:rPr lang="it-IT" b="1" dirty="0" smtClean="0"/>
              <a:t>       </a:t>
            </a:r>
            <a:r>
              <a:rPr lang="it-IT" b="1" dirty="0" err="1" smtClean="0"/>
              <a:t>return</a:t>
            </a:r>
            <a:r>
              <a:rPr lang="it-IT" b="1" dirty="0" smtClean="0"/>
              <a:t> </a:t>
            </a:r>
            <a:r>
              <a:rPr lang="it-IT" b="1" dirty="0" err="1"/>
              <a:t>med</a:t>
            </a:r>
            <a:r>
              <a:rPr lang="it-IT" b="1" dirty="0"/>
              <a:t>;</a:t>
            </a:r>
          </a:p>
          <a:p>
            <a:r>
              <a:rPr lang="it-IT" b="1" dirty="0" smtClean="0"/>
              <a:t>   else</a:t>
            </a:r>
            <a:endParaRPr lang="it-IT" b="1" dirty="0"/>
          </a:p>
          <a:p>
            <a:r>
              <a:rPr lang="it-IT" b="1" dirty="0" smtClean="0"/>
              <a:t>     </a:t>
            </a:r>
            <a:r>
              <a:rPr lang="it-IT" b="1" dirty="0" err="1" smtClean="0"/>
              <a:t>if</a:t>
            </a:r>
            <a:r>
              <a:rPr lang="it-IT" b="1" dirty="0" smtClean="0"/>
              <a:t> </a:t>
            </a:r>
            <a:r>
              <a:rPr lang="it-IT" b="1" dirty="0"/>
              <a:t>(</a:t>
            </a:r>
            <a:r>
              <a:rPr lang="it-IT" b="1" dirty="0" err="1"/>
              <a:t>el</a:t>
            </a:r>
            <a:r>
              <a:rPr lang="it-IT" b="1" dirty="0"/>
              <a:t> &gt; </a:t>
            </a:r>
            <a:r>
              <a:rPr lang="it-IT" b="1" dirty="0" err="1"/>
              <a:t>vet</a:t>
            </a:r>
            <a:r>
              <a:rPr lang="it-IT" b="1" dirty="0"/>
              <a:t>[</a:t>
            </a:r>
            <a:r>
              <a:rPr lang="it-IT" b="1" dirty="0" err="1"/>
              <a:t>med</a:t>
            </a:r>
            <a:r>
              <a:rPr lang="it-IT" b="1" dirty="0"/>
              <a:t>])</a:t>
            </a:r>
          </a:p>
          <a:p>
            <a:r>
              <a:rPr lang="it-IT" b="1" dirty="0" smtClean="0"/>
              <a:t>        </a:t>
            </a:r>
            <a:r>
              <a:rPr lang="it-IT" b="1" dirty="0" err="1" smtClean="0"/>
              <a:t>return</a:t>
            </a:r>
            <a:r>
              <a:rPr lang="it-IT" b="1" dirty="0" smtClean="0"/>
              <a:t> </a:t>
            </a:r>
            <a:r>
              <a:rPr lang="it-IT" b="1" dirty="0" err="1"/>
              <a:t>ricerca_bin</a:t>
            </a:r>
            <a:r>
              <a:rPr lang="it-IT" b="1" dirty="0"/>
              <a:t>(</a:t>
            </a:r>
            <a:r>
              <a:rPr lang="it-IT" b="1" dirty="0" err="1"/>
              <a:t>vet</a:t>
            </a:r>
            <a:r>
              <a:rPr lang="it-IT" b="1" dirty="0"/>
              <a:t>, med+1, last, </a:t>
            </a:r>
            <a:r>
              <a:rPr lang="it-IT" b="1" dirty="0" err="1"/>
              <a:t>el</a:t>
            </a:r>
            <a:r>
              <a:rPr lang="it-IT" b="1" dirty="0"/>
              <a:t>);</a:t>
            </a:r>
          </a:p>
          <a:p>
            <a:r>
              <a:rPr lang="it-IT" b="1" dirty="0" smtClean="0"/>
              <a:t>     else</a:t>
            </a:r>
            <a:endParaRPr lang="it-IT" b="1" dirty="0"/>
          </a:p>
          <a:p>
            <a:r>
              <a:rPr lang="it-IT" b="1" dirty="0" smtClean="0"/>
              <a:t>       </a:t>
            </a:r>
            <a:r>
              <a:rPr lang="it-IT" b="1" dirty="0" err="1" smtClean="0"/>
              <a:t>return</a:t>
            </a:r>
            <a:r>
              <a:rPr lang="it-IT" b="1" dirty="0" smtClean="0"/>
              <a:t> </a:t>
            </a:r>
            <a:r>
              <a:rPr lang="it-IT" b="1" dirty="0" err="1"/>
              <a:t>ricerca_bin</a:t>
            </a:r>
            <a:r>
              <a:rPr lang="it-IT" b="1" dirty="0"/>
              <a:t>(</a:t>
            </a:r>
            <a:r>
              <a:rPr lang="it-IT" b="1" dirty="0" err="1"/>
              <a:t>vet</a:t>
            </a:r>
            <a:r>
              <a:rPr lang="it-IT" b="1" dirty="0"/>
              <a:t>, first, med-1, </a:t>
            </a:r>
            <a:r>
              <a:rPr lang="it-IT" b="1" dirty="0" err="1"/>
              <a:t>el</a:t>
            </a:r>
            <a:r>
              <a:rPr lang="it-IT" b="1" dirty="0"/>
              <a:t>);</a:t>
            </a:r>
          </a:p>
          <a:p>
            <a:r>
              <a:rPr lang="it-IT" b="1" dirty="0" smtClean="0"/>
              <a:t>  }</a:t>
            </a:r>
            <a:endParaRPr lang="it-IT" b="1" dirty="0"/>
          </a:p>
          <a:p>
            <a:r>
              <a:rPr lang="it-IT" b="1" dirty="0"/>
              <a:t>}</a:t>
            </a:r>
            <a:endParaRPr lang="it-IT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it-IT" sz="2400" b="1" dirty="0"/>
              <a:t>Ricerca </a:t>
            </a:r>
            <a:r>
              <a:rPr lang="it-IT" sz="2400" b="1" dirty="0" smtClean="0"/>
              <a:t>dicotomica </a:t>
            </a:r>
            <a:r>
              <a:rPr lang="it-IT" sz="2400" b="1" dirty="0" smtClean="0"/>
              <a:t>RICORSIVA</a:t>
            </a:r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val="14802502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it-IT" sz="2800" b="1" dirty="0" smtClean="0"/>
              <a:t>Determinante di una matrice 1/3 (funzioni principali)</a:t>
            </a:r>
            <a:endParaRPr lang="it-IT" sz="2800" b="1" dirty="0"/>
          </a:p>
        </p:txBody>
      </p:sp>
      <p:sp>
        <p:nvSpPr>
          <p:cNvPr id="5" name="Rettangolo 4"/>
          <p:cNvSpPr/>
          <p:nvPr/>
        </p:nvSpPr>
        <p:spPr>
          <a:xfrm>
            <a:off x="179512" y="1196752"/>
            <a:ext cx="878497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/>
              <a:t>#include &lt;</a:t>
            </a:r>
            <a:r>
              <a:rPr lang="it-IT" b="1" dirty="0" err="1"/>
              <a:t>cstdlib</a:t>
            </a:r>
            <a:r>
              <a:rPr lang="it-IT" b="1" dirty="0"/>
              <a:t>&gt;</a:t>
            </a:r>
          </a:p>
          <a:p>
            <a:r>
              <a:rPr lang="it-IT" b="1" dirty="0" smtClean="0"/>
              <a:t>…..</a:t>
            </a:r>
            <a:endParaRPr lang="it-IT" b="1" dirty="0"/>
          </a:p>
          <a:p>
            <a:r>
              <a:rPr lang="it-IT" b="1" dirty="0" err="1"/>
              <a:t>using</a:t>
            </a:r>
            <a:r>
              <a:rPr lang="it-IT" b="1" dirty="0"/>
              <a:t> </a:t>
            </a:r>
            <a:r>
              <a:rPr lang="it-IT" b="1" dirty="0" err="1"/>
              <a:t>namespace</a:t>
            </a:r>
            <a:r>
              <a:rPr lang="it-IT" b="1" dirty="0"/>
              <a:t> </a:t>
            </a:r>
            <a:r>
              <a:rPr lang="it-IT" b="1" dirty="0" err="1"/>
              <a:t>std</a:t>
            </a:r>
            <a:r>
              <a:rPr lang="it-IT" b="1" dirty="0"/>
              <a:t>;</a:t>
            </a:r>
          </a:p>
          <a:p>
            <a:r>
              <a:rPr lang="it-IT" b="1" dirty="0" err="1"/>
              <a:t>const</a:t>
            </a:r>
            <a:r>
              <a:rPr lang="it-IT" b="1" dirty="0"/>
              <a:t> </a:t>
            </a:r>
            <a:r>
              <a:rPr lang="it-IT" b="1" dirty="0" err="1"/>
              <a:t>int</a:t>
            </a:r>
            <a:r>
              <a:rPr lang="it-IT" b="1" dirty="0"/>
              <a:t> </a:t>
            </a:r>
            <a:r>
              <a:rPr lang="it-IT" b="1" dirty="0" err="1"/>
              <a:t>dim</a:t>
            </a:r>
            <a:r>
              <a:rPr lang="it-IT" b="1" dirty="0"/>
              <a:t> = 5</a:t>
            </a:r>
            <a:r>
              <a:rPr lang="it-IT" b="1" dirty="0" smtClean="0"/>
              <a:t>;</a:t>
            </a:r>
            <a:endParaRPr lang="it-IT" b="1" dirty="0"/>
          </a:p>
          <a:p>
            <a:r>
              <a:rPr lang="it-IT" b="1" dirty="0" err="1"/>
              <a:t>void</a:t>
            </a:r>
            <a:r>
              <a:rPr lang="it-IT" b="1" dirty="0"/>
              <a:t> </a:t>
            </a:r>
            <a:r>
              <a:rPr lang="it-IT" b="1" dirty="0" err="1"/>
              <a:t>stampaMatr</a:t>
            </a:r>
            <a:r>
              <a:rPr lang="it-IT" b="1" dirty="0"/>
              <a:t>(double M[][</a:t>
            </a:r>
            <a:r>
              <a:rPr lang="it-IT" b="1" dirty="0" err="1"/>
              <a:t>dim</a:t>
            </a:r>
            <a:r>
              <a:rPr lang="it-IT" b="1" dirty="0"/>
              <a:t>],</a:t>
            </a:r>
            <a:r>
              <a:rPr lang="it-IT" b="1" dirty="0" err="1"/>
              <a:t>int</a:t>
            </a:r>
            <a:r>
              <a:rPr lang="it-IT" b="1" dirty="0"/>
              <a:t> l</a:t>
            </a:r>
            <a:r>
              <a:rPr lang="it-IT" b="1" dirty="0" smtClean="0"/>
              <a:t>)</a:t>
            </a:r>
          </a:p>
          <a:p>
            <a:r>
              <a:rPr lang="it-IT" b="1" dirty="0" smtClean="0"/>
              <a:t>……</a:t>
            </a:r>
          </a:p>
          <a:p>
            <a:r>
              <a:rPr lang="fr-FR" b="1" dirty="0" err="1"/>
              <a:t>void</a:t>
            </a:r>
            <a:r>
              <a:rPr lang="fr-FR" b="1" dirty="0"/>
              <a:t> </a:t>
            </a:r>
            <a:r>
              <a:rPr lang="fr-FR" b="1" dirty="0" err="1"/>
              <a:t>leggiMatr</a:t>
            </a:r>
            <a:r>
              <a:rPr lang="fr-FR" b="1" dirty="0"/>
              <a:t>(double M [][</a:t>
            </a:r>
            <a:r>
              <a:rPr lang="fr-FR" b="1" dirty="0" err="1"/>
              <a:t>dim</a:t>
            </a:r>
            <a:r>
              <a:rPr lang="fr-FR" b="1" dirty="0"/>
              <a:t>], </a:t>
            </a:r>
            <a:r>
              <a:rPr lang="fr-FR" b="1" dirty="0" err="1"/>
              <a:t>int</a:t>
            </a:r>
            <a:r>
              <a:rPr lang="fr-FR" b="1" dirty="0"/>
              <a:t> l</a:t>
            </a:r>
            <a:r>
              <a:rPr lang="fr-FR" b="1" dirty="0" smtClean="0"/>
              <a:t>)</a:t>
            </a:r>
          </a:p>
          <a:p>
            <a:r>
              <a:rPr lang="fr-FR" b="1" dirty="0" smtClean="0"/>
              <a:t>……</a:t>
            </a:r>
          </a:p>
          <a:p>
            <a:r>
              <a:rPr lang="fr-FR" b="1" dirty="0" err="1"/>
              <a:t>void</a:t>
            </a:r>
            <a:r>
              <a:rPr lang="fr-FR" b="1" dirty="0"/>
              <a:t> </a:t>
            </a:r>
            <a:r>
              <a:rPr lang="fr-FR" b="1" dirty="0" err="1"/>
              <a:t>copiaM</a:t>
            </a:r>
            <a:r>
              <a:rPr lang="fr-FR" b="1" dirty="0"/>
              <a:t> (double M[][</a:t>
            </a:r>
            <a:r>
              <a:rPr lang="fr-FR" b="1" dirty="0" err="1"/>
              <a:t>dim</a:t>
            </a:r>
            <a:r>
              <a:rPr lang="fr-FR" b="1" dirty="0"/>
              <a:t>], double copia[][</a:t>
            </a:r>
            <a:r>
              <a:rPr lang="fr-FR" b="1" dirty="0" err="1"/>
              <a:t>dim</a:t>
            </a:r>
            <a:r>
              <a:rPr lang="fr-FR" b="1" dirty="0" smtClean="0"/>
              <a:t>])</a:t>
            </a:r>
          </a:p>
          <a:p>
            <a:r>
              <a:rPr lang="fr-FR" b="1" dirty="0" smtClean="0"/>
              <a:t>…….</a:t>
            </a:r>
          </a:p>
          <a:p>
            <a:r>
              <a:rPr lang="en-US" b="1" dirty="0" err="1"/>
              <a:t>int</a:t>
            </a:r>
            <a:r>
              <a:rPr lang="en-US" b="1" dirty="0"/>
              <a:t> segno (</a:t>
            </a:r>
            <a:r>
              <a:rPr lang="en-US" b="1" dirty="0" err="1"/>
              <a:t>int</a:t>
            </a:r>
            <a:r>
              <a:rPr lang="en-US" b="1" dirty="0"/>
              <a:t> n)</a:t>
            </a:r>
          </a:p>
          <a:p>
            <a:r>
              <a:rPr lang="en-US" b="1" dirty="0" smtClean="0"/>
              <a:t>{</a:t>
            </a:r>
          </a:p>
          <a:p>
            <a:r>
              <a:rPr lang="en-US" b="1" dirty="0"/>
              <a:t> </a:t>
            </a:r>
            <a:r>
              <a:rPr lang="en-US" b="1" dirty="0" smtClean="0"/>
              <a:t>   if </a:t>
            </a:r>
            <a:r>
              <a:rPr lang="en-US" b="1" dirty="0"/>
              <a:t>(n%2) </a:t>
            </a:r>
            <a:endParaRPr lang="en-US" b="1" dirty="0" smtClean="0"/>
          </a:p>
          <a:p>
            <a:r>
              <a:rPr lang="en-US" b="1" dirty="0"/>
              <a:t> </a:t>
            </a:r>
            <a:r>
              <a:rPr lang="en-US" b="1" dirty="0" smtClean="0"/>
              <a:t>       return </a:t>
            </a:r>
            <a:r>
              <a:rPr lang="en-US" b="1" dirty="0"/>
              <a:t>1;</a:t>
            </a:r>
          </a:p>
          <a:p>
            <a:r>
              <a:rPr lang="en-US" b="1" dirty="0"/>
              <a:t> </a:t>
            </a:r>
            <a:r>
              <a:rPr lang="en-US" b="1" dirty="0" smtClean="0"/>
              <a:t>   else </a:t>
            </a:r>
          </a:p>
          <a:p>
            <a:r>
              <a:rPr lang="en-US" b="1" dirty="0"/>
              <a:t> </a:t>
            </a:r>
            <a:r>
              <a:rPr lang="en-US" b="1" dirty="0" smtClean="0"/>
              <a:t>       return </a:t>
            </a:r>
            <a:r>
              <a:rPr lang="en-US" b="1" dirty="0"/>
              <a:t>-1;</a:t>
            </a:r>
          </a:p>
          <a:p>
            <a:r>
              <a:rPr lang="en-US" b="1" dirty="0"/>
              <a:t>}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23183695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it-IT" sz="2800" b="1" dirty="0" smtClean="0"/>
              <a:t>Determinante di una matrice 2/3 (funzioni principali)</a:t>
            </a:r>
            <a:endParaRPr lang="it-IT" sz="2800" b="1" dirty="0"/>
          </a:p>
        </p:txBody>
      </p:sp>
      <p:sp>
        <p:nvSpPr>
          <p:cNvPr id="5" name="Rettangolo 4"/>
          <p:cNvSpPr/>
          <p:nvPr/>
        </p:nvSpPr>
        <p:spPr>
          <a:xfrm>
            <a:off x="179512" y="1196752"/>
            <a:ext cx="878497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err="1" smtClean="0">
                <a:solidFill>
                  <a:srgbClr val="FF0000"/>
                </a:solidFill>
              </a:rPr>
              <a:t>void</a:t>
            </a:r>
            <a:r>
              <a:rPr lang="it-IT" b="1" dirty="0" smtClean="0">
                <a:solidFill>
                  <a:srgbClr val="FF0000"/>
                </a:solidFill>
              </a:rPr>
              <a:t> </a:t>
            </a:r>
            <a:r>
              <a:rPr lang="it-IT" b="1" dirty="0" err="1">
                <a:solidFill>
                  <a:srgbClr val="FF0000"/>
                </a:solidFill>
              </a:rPr>
              <a:t>sottoM</a:t>
            </a:r>
            <a:r>
              <a:rPr lang="it-IT" b="1" dirty="0">
                <a:solidFill>
                  <a:srgbClr val="FF0000"/>
                </a:solidFill>
              </a:rPr>
              <a:t>(double M[][</a:t>
            </a:r>
            <a:r>
              <a:rPr lang="it-IT" b="1" dirty="0" err="1">
                <a:solidFill>
                  <a:srgbClr val="FF0000"/>
                </a:solidFill>
              </a:rPr>
              <a:t>dim</a:t>
            </a:r>
            <a:r>
              <a:rPr lang="it-IT" b="1" dirty="0">
                <a:solidFill>
                  <a:srgbClr val="FF0000"/>
                </a:solidFill>
              </a:rPr>
              <a:t>], </a:t>
            </a:r>
            <a:r>
              <a:rPr lang="it-IT" b="1" dirty="0" err="1">
                <a:solidFill>
                  <a:srgbClr val="FF0000"/>
                </a:solidFill>
              </a:rPr>
              <a:t>int</a:t>
            </a:r>
            <a:r>
              <a:rPr lang="it-IT" b="1" dirty="0">
                <a:solidFill>
                  <a:srgbClr val="FF0000"/>
                </a:solidFill>
              </a:rPr>
              <a:t> d, </a:t>
            </a:r>
            <a:r>
              <a:rPr lang="it-IT" b="1" dirty="0" err="1">
                <a:solidFill>
                  <a:srgbClr val="FF0000"/>
                </a:solidFill>
              </a:rPr>
              <a:t>int</a:t>
            </a:r>
            <a:r>
              <a:rPr lang="it-IT" b="1" dirty="0">
                <a:solidFill>
                  <a:srgbClr val="FF0000"/>
                </a:solidFill>
              </a:rPr>
              <a:t> </a:t>
            </a:r>
            <a:r>
              <a:rPr lang="it-IT" b="1" dirty="0" err="1">
                <a:solidFill>
                  <a:srgbClr val="FF0000"/>
                </a:solidFill>
              </a:rPr>
              <a:t>ind</a:t>
            </a:r>
            <a:r>
              <a:rPr lang="it-IT" b="1" dirty="0">
                <a:solidFill>
                  <a:srgbClr val="FF0000"/>
                </a:solidFill>
              </a:rPr>
              <a:t>, double </a:t>
            </a:r>
            <a:r>
              <a:rPr lang="it-IT" b="1" dirty="0" err="1">
                <a:solidFill>
                  <a:srgbClr val="FF0000"/>
                </a:solidFill>
              </a:rPr>
              <a:t>sM</a:t>
            </a:r>
            <a:r>
              <a:rPr lang="it-IT" b="1" dirty="0">
                <a:solidFill>
                  <a:srgbClr val="FF0000"/>
                </a:solidFill>
              </a:rPr>
              <a:t>[][</a:t>
            </a:r>
            <a:r>
              <a:rPr lang="it-IT" b="1" dirty="0" err="1">
                <a:solidFill>
                  <a:srgbClr val="FF0000"/>
                </a:solidFill>
              </a:rPr>
              <a:t>dim</a:t>
            </a:r>
            <a:r>
              <a:rPr lang="it-IT" b="1" dirty="0">
                <a:solidFill>
                  <a:srgbClr val="FF0000"/>
                </a:solidFill>
              </a:rPr>
              <a:t>])</a:t>
            </a:r>
          </a:p>
          <a:p>
            <a:r>
              <a:rPr lang="it-IT" b="1" dirty="0">
                <a:solidFill>
                  <a:srgbClr val="FF0000"/>
                </a:solidFill>
              </a:rPr>
              <a:t>{    </a:t>
            </a:r>
            <a:r>
              <a:rPr lang="it-IT" b="1" dirty="0" err="1">
                <a:solidFill>
                  <a:srgbClr val="FF0000"/>
                </a:solidFill>
              </a:rPr>
              <a:t>int</a:t>
            </a:r>
            <a:r>
              <a:rPr lang="it-IT" b="1" dirty="0">
                <a:solidFill>
                  <a:srgbClr val="FF0000"/>
                </a:solidFill>
              </a:rPr>
              <a:t> col=0;</a:t>
            </a:r>
          </a:p>
          <a:p>
            <a:r>
              <a:rPr lang="it-IT" b="1" dirty="0">
                <a:solidFill>
                  <a:srgbClr val="FF0000"/>
                </a:solidFill>
              </a:rPr>
              <a:t>     for (</a:t>
            </a:r>
            <a:r>
              <a:rPr lang="it-IT" b="1" dirty="0" err="1">
                <a:solidFill>
                  <a:srgbClr val="FF0000"/>
                </a:solidFill>
              </a:rPr>
              <a:t>int</a:t>
            </a:r>
            <a:r>
              <a:rPr lang="it-IT" b="1" dirty="0">
                <a:solidFill>
                  <a:srgbClr val="FF0000"/>
                </a:solidFill>
              </a:rPr>
              <a:t> i=1; i&lt;d; i++)</a:t>
            </a:r>
          </a:p>
          <a:p>
            <a:r>
              <a:rPr lang="it-IT" b="1" dirty="0">
                <a:solidFill>
                  <a:srgbClr val="FF0000"/>
                </a:solidFill>
              </a:rPr>
              <a:t>         {col=0;</a:t>
            </a:r>
          </a:p>
          <a:p>
            <a:r>
              <a:rPr lang="it-IT" b="1" dirty="0">
                <a:solidFill>
                  <a:srgbClr val="FF0000"/>
                </a:solidFill>
              </a:rPr>
              <a:t>          for (</a:t>
            </a:r>
            <a:r>
              <a:rPr lang="it-IT" b="1" dirty="0" err="1">
                <a:solidFill>
                  <a:srgbClr val="FF0000"/>
                </a:solidFill>
              </a:rPr>
              <a:t>int</a:t>
            </a:r>
            <a:r>
              <a:rPr lang="it-IT" b="1" dirty="0">
                <a:solidFill>
                  <a:srgbClr val="FF0000"/>
                </a:solidFill>
              </a:rPr>
              <a:t> j=0;j&lt;</a:t>
            </a:r>
            <a:r>
              <a:rPr lang="it-IT" b="1" dirty="0" err="1">
                <a:solidFill>
                  <a:srgbClr val="FF0000"/>
                </a:solidFill>
              </a:rPr>
              <a:t>d;j</a:t>
            </a:r>
            <a:r>
              <a:rPr lang="it-IT" b="1" dirty="0">
                <a:solidFill>
                  <a:srgbClr val="FF0000"/>
                </a:solidFill>
              </a:rPr>
              <a:t>++)</a:t>
            </a:r>
          </a:p>
          <a:p>
            <a:r>
              <a:rPr lang="it-IT" b="1" dirty="0">
                <a:solidFill>
                  <a:srgbClr val="FF0000"/>
                </a:solidFill>
              </a:rPr>
              <a:t>            </a:t>
            </a:r>
            <a:r>
              <a:rPr lang="it-IT" b="1" dirty="0" err="1">
                <a:solidFill>
                  <a:srgbClr val="FF0000"/>
                </a:solidFill>
              </a:rPr>
              <a:t>if</a:t>
            </a:r>
            <a:r>
              <a:rPr lang="it-IT" b="1" dirty="0">
                <a:solidFill>
                  <a:srgbClr val="FF0000"/>
                </a:solidFill>
              </a:rPr>
              <a:t> (j!=</a:t>
            </a:r>
            <a:r>
              <a:rPr lang="it-IT" b="1" dirty="0" err="1">
                <a:solidFill>
                  <a:srgbClr val="FF0000"/>
                </a:solidFill>
              </a:rPr>
              <a:t>ind</a:t>
            </a:r>
            <a:r>
              <a:rPr lang="it-IT" b="1" dirty="0">
                <a:solidFill>
                  <a:srgbClr val="FF0000"/>
                </a:solidFill>
              </a:rPr>
              <a:t>)</a:t>
            </a:r>
          </a:p>
          <a:p>
            <a:r>
              <a:rPr lang="it-IT" b="1" dirty="0">
                <a:solidFill>
                  <a:srgbClr val="FF0000"/>
                </a:solidFill>
              </a:rPr>
              <a:t>                {</a:t>
            </a:r>
            <a:r>
              <a:rPr lang="it-IT" b="1" dirty="0" err="1">
                <a:solidFill>
                  <a:srgbClr val="FF0000"/>
                </a:solidFill>
              </a:rPr>
              <a:t>sM</a:t>
            </a:r>
            <a:r>
              <a:rPr lang="it-IT" b="1" dirty="0">
                <a:solidFill>
                  <a:srgbClr val="FF0000"/>
                </a:solidFill>
              </a:rPr>
              <a:t>[i-1][col] = M[i][j];</a:t>
            </a:r>
          </a:p>
          <a:p>
            <a:r>
              <a:rPr lang="it-IT" b="1" dirty="0">
                <a:solidFill>
                  <a:srgbClr val="FF0000"/>
                </a:solidFill>
              </a:rPr>
              <a:t>                 //</a:t>
            </a:r>
            <a:r>
              <a:rPr lang="it-IT" b="1" dirty="0" err="1">
                <a:solidFill>
                  <a:srgbClr val="FF0000"/>
                </a:solidFill>
              </a:rPr>
              <a:t>cout</a:t>
            </a:r>
            <a:r>
              <a:rPr lang="it-IT" b="1" dirty="0">
                <a:solidFill>
                  <a:srgbClr val="FF0000"/>
                </a:solidFill>
              </a:rPr>
              <a:t> &lt;&lt; </a:t>
            </a:r>
            <a:r>
              <a:rPr lang="it-IT" b="1" dirty="0" err="1">
                <a:solidFill>
                  <a:srgbClr val="FF0000"/>
                </a:solidFill>
              </a:rPr>
              <a:t>sM</a:t>
            </a:r>
            <a:r>
              <a:rPr lang="it-IT" b="1" dirty="0">
                <a:solidFill>
                  <a:srgbClr val="FF0000"/>
                </a:solidFill>
              </a:rPr>
              <a:t>[i-1][col] &lt;&lt; '\t';</a:t>
            </a:r>
          </a:p>
          <a:p>
            <a:r>
              <a:rPr lang="it-IT" b="1" dirty="0">
                <a:solidFill>
                  <a:srgbClr val="FF0000"/>
                </a:solidFill>
              </a:rPr>
              <a:t>                 col++; </a:t>
            </a:r>
          </a:p>
          <a:p>
            <a:r>
              <a:rPr lang="it-IT" b="1" dirty="0">
                <a:solidFill>
                  <a:srgbClr val="FF0000"/>
                </a:solidFill>
              </a:rPr>
              <a:t>                }</a:t>
            </a:r>
          </a:p>
          <a:p>
            <a:r>
              <a:rPr lang="it-IT" b="1" dirty="0">
                <a:solidFill>
                  <a:srgbClr val="FF0000"/>
                </a:solidFill>
              </a:rPr>
              <a:t>          }</a:t>
            </a:r>
          </a:p>
          <a:p>
            <a:r>
              <a:rPr lang="it-IT" b="1" dirty="0">
                <a:solidFill>
                  <a:srgbClr val="FF0000"/>
                </a:solidFill>
              </a:rPr>
              <a:t>     </a:t>
            </a:r>
            <a:r>
              <a:rPr lang="it-IT" b="1" dirty="0" err="1">
                <a:solidFill>
                  <a:srgbClr val="FF0000"/>
                </a:solidFill>
              </a:rPr>
              <a:t>stampaMatr</a:t>
            </a:r>
            <a:r>
              <a:rPr lang="it-IT" b="1" dirty="0">
                <a:solidFill>
                  <a:srgbClr val="FF0000"/>
                </a:solidFill>
              </a:rPr>
              <a:t>(sM,d-1);</a:t>
            </a:r>
          </a:p>
          <a:p>
            <a:r>
              <a:rPr lang="it-IT" b="1" dirty="0" smtClean="0">
                <a:solidFill>
                  <a:srgbClr val="FF0000"/>
                </a:solidFill>
              </a:rPr>
              <a:t>}</a:t>
            </a:r>
          </a:p>
          <a:p>
            <a:endParaRPr lang="it-IT" dirty="0"/>
          </a:p>
        </p:txBody>
      </p:sp>
      <p:sp>
        <p:nvSpPr>
          <p:cNvPr id="2" name="Rettangolo 1"/>
          <p:cNvSpPr/>
          <p:nvPr/>
        </p:nvSpPr>
        <p:spPr>
          <a:xfrm>
            <a:off x="4211960" y="2996952"/>
            <a:ext cx="4572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b="1" dirty="0">
                <a:solidFill>
                  <a:schemeClr val="tx2"/>
                </a:solidFill>
              </a:rPr>
              <a:t>double </a:t>
            </a:r>
            <a:r>
              <a:rPr lang="it-IT" b="1" dirty="0" err="1">
                <a:solidFill>
                  <a:schemeClr val="tx2"/>
                </a:solidFill>
              </a:rPr>
              <a:t>determ</a:t>
            </a:r>
            <a:r>
              <a:rPr lang="it-IT" b="1" dirty="0">
                <a:solidFill>
                  <a:schemeClr val="tx2"/>
                </a:solidFill>
              </a:rPr>
              <a:t> (double </a:t>
            </a:r>
            <a:r>
              <a:rPr lang="it-IT" b="1" dirty="0" err="1">
                <a:solidFill>
                  <a:schemeClr val="tx2"/>
                </a:solidFill>
              </a:rPr>
              <a:t>mat</a:t>
            </a:r>
            <a:r>
              <a:rPr lang="it-IT" b="1" dirty="0">
                <a:solidFill>
                  <a:schemeClr val="tx2"/>
                </a:solidFill>
              </a:rPr>
              <a:t>[][</a:t>
            </a:r>
            <a:r>
              <a:rPr lang="it-IT" b="1" dirty="0" err="1">
                <a:solidFill>
                  <a:schemeClr val="tx2"/>
                </a:solidFill>
              </a:rPr>
              <a:t>dim</a:t>
            </a:r>
            <a:r>
              <a:rPr lang="it-IT" b="1" dirty="0">
                <a:solidFill>
                  <a:schemeClr val="tx2"/>
                </a:solidFill>
              </a:rPr>
              <a:t>], </a:t>
            </a:r>
            <a:r>
              <a:rPr lang="it-IT" b="1" dirty="0" err="1">
                <a:solidFill>
                  <a:schemeClr val="tx2"/>
                </a:solidFill>
              </a:rPr>
              <a:t>int</a:t>
            </a:r>
            <a:r>
              <a:rPr lang="it-IT" b="1" dirty="0">
                <a:solidFill>
                  <a:schemeClr val="tx2"/>
                </a:solidFill>
              </a:rPr>
              <a:t> d)</a:t>
            </a:r>
          </a:p>
          <a:p>
            <a:r>
              <a:rPr lang="it-IT" b="1" dirty="0">
                <a:solidFill>
                  <a:schemeClr val="tx2"/>
                </a:solidFill>
              </a:rPr>
              <a:t>{    double </a:t>
            </a:r>
            <a:r>
              <a:rPr lang="it-IT" b="1" dirty="0" err="1">
                <a:solidFill>
                  <a:schemeClr val="tx2"/>
                </a:solidFill>
              </a:rPr>
              <a:t>det</a:t>
            </a:r>
            <a:r>
              <a:rPr lang="it-IT" b="1" dirty="0">
                <a:solidFill>
                  <a:schemeClr val="tx2"/>
                </a:solidFill>
              </a:rPr>
              <a:t>=0; </a:t>
            </a:r>
          </a:p>
          <a:p>
            <a:r>
              <a:rPr lang="it-IT" b="1" dirty="0">
                <a:solidFill>
                  <a:schemeClr val="tx2"/>
                </a:solidFill>
              </a:rPr>
              <a:t>     double </a:t>
            </a:r>
            <a:r>
              <a:rPr lang="it-IT" b="1" dirty="0" err="1">
                <a:solidFill>
                  <a:schemeClr val="tx2"/>
                </a:solidFill>
              </a:rPr>
              <a:t>sM</a:t>
            </a:r>
            <a:r>
              <a:rPr lang="it-IT" b="1" dirty="0">
                <a:solidFill>
                  <a:schemeClr val="tx2"/>
                </a:solidFill>
              </a:rPr>
              <a:t>[</a:t>
            </a:r>
            <a:r>
              <a:rPr lang="it-IT" b="1" dirty="0" err="1">
                <a:solidFill>
                  <a:schemeClr val="tx2"/>
                </a:solidFill>
              </a:rPr>
              <a:t>dim</a:t>
            </a:r>
            <a:r>
              <a:rPr lang="it-IT" b="1" dirty="0">
                <a:solidFill>
                  <a:schemeClr val="tx2"/>
                </a:solidFill>
              </a:rPr>
              <a:t>][</a:t>
            </a:r>
            <a:r>
              <a:rPr lang="it-IT" b="1" dirty="0" err="1">
                <a:solidFill>
                  <a:schemeClr val="tx2"/>
                </a:solidFill>
              </a:rPr>
              <a:t>dim</a:t>
            </a:r>
            <a:r>
              <a:rPr lang="it-IT" b="1" dirty="0">
                <a:solidFill>
                  <a:schemeClr val="tx2"/>
                </a:solidFill>
              </a:rPr>
              <a:t>];</a:t>
            </a:r>
          </a:p>
          <a:p>
            <a:r>
              <a:rPr lang="it-IT" b="1" dirty="0">
                <a:solidFill>
                  <a:schemeClr val="tx2"/>
                </a:solidFill>
              </a:rPr>
              <a:t>     </a:t>
            </a:r>
            <a:r>
              <a:rPr lang="it-IT" b="1" dirty="0" err="1">
                <a:solidFill>
                  <a:schemeClr val="tx2"/>
                </a:solidFill>
              </a:rPr>
              <a:t>if</a:t>
            </a:r>
            <a:r>
              <a:rPr lang="it-IT" b="1" dirty="0">
                <a:solidFill>
                  <a:schemeClr val="tx2"/>
                </a:solidFill>
              </a:rPr>
              <a:t> (d==2) </a:t>
            </a:r>
            <a:r>
              <a:rPr lang="it-IT" b="1" dirty="0" err="1">
                <a:solidFill>
                  <a:schemeClr val="tx2"/>
                </a:solidFill>
              </a:rPr>
              <a:t>det</a:t>
            </a:r>
            <a:r>
              <a:rPr lang="it-IT" b="1" dirty="0">
                <a:solidFill>
                  <a:schemeClr val="tx2"/>
                </a:solidFill>
              </a:rPr>
              <a:t> = </a:t>
            </a:r>
            <a:r>
              <a:rPr lang="it-IT" b="1" dirty="0" err="1">
                <a:solidFill>
                  <a:schemeClr val="tx2"/>
                </a:solidFill>
              </a:rPr>
              <a:t>mat</a:t>
            </a:r>
            <a:r>
              <a:rPr lang="it-IT" b="1" dirty="0">
                <a:solidFill>
                  <a:schemeClr val="tx2"/>
                </a:solidFill>
              </a:rPr>
              <a:t>[0][0]*</a:t>
            </a:r>
            <a:r>
              <a:rPr lang="it-IT" b="1" dirty="0" err="1">
                <a:solidFill>
                  <a:schemeClr val="tx2"/>
                </a:solidFill>
              </a:rPr>
              <a:t>mat</a:t>
            </a:r>
            <a:r>
              <a:rPr lang="it-IT" b="1" dirty="0">
                <a:solidFill>
                  <a:schemeClr val="tx2"/>
                </a:solidFill>
              </a:rPr>
              <a:t>[1][1</a:t>
            </a:r>
            <a:r>
              <a:rPr lang="it-IT" b="1" dirty="0" smtClean="0">
                <a:solidFill>
                  <a:schemeClr val="tx2"/>
                </a:solidFill>
              </a:rPr>
              <a:t>]-   		</a:t>
            </a:r>
            <a:r>
              <a:rPr lang="it-IT" b="1" dirty="0" err="1" smtClean="0">
                <a:solidFill>
                  <a:schemeClr val="tx2"/>
                </a:solidFill>
              </a:rPr>
              <a:t>mat</a:t>
            </a:r>
            <a:r>
              <a:rPr lang="it-IT" b="1" dirty="0" smtClean="0">
                <a:solidFill>
                  <a:schemeClr val="tx2"/>
                </a:solidFill>
              </a:rPr>
              <a:t>[0</a:t>
            </a:r>
            <a:r>
              <a:rPr lang="it-IT" b="1" dirty="0">
                <a:solidFill>
                  <a:schemeClr val="tx2"/>
                </a:solidFill>
              </a:rPr>
              <a:t>][1]*</a:t>
            </a:r>
            <a:r>
              <a:rPr lang="it-IT" b="1" dirty="0" err="1">
                <a:solidFill>
                  <a:schemeClr val="tx2"/>
                </a:solidFill>
              </a:rPr>
              <a:t>mat</a:t>
            </a:r>
            <a:r>
              <a:rPr lang="it-IT" b="1" dirty="0">
                <a:solidFill>
                  <a:schemeClr val="tx2"/>
                </a:solidFill>
              </a:rPr>
              <a:t>[1][0];</a:t>
            </a:r>
          </a:p>
          <a:p>
            <a:r>
              <a:rPr lang="it-IT" b="1" dirty="0">
                <a:solidFill>
                  <a:schemeClr val="tx2"/>
                </a:solidFill>
              </a:rPr>
              <a:t>     else</a:t>
            </a:r>
          </a:p>
          <a:p>
            <a:r>
              <a:rPr lang="it-IT" b="1" dirty="0">
                <a:solidFill>
                  <a:schemeClr val="tx2"/>
                </a:solidFill>
              </a:rPr>
              <a:t>         for (</a:t>
            </a:r>
            <a:r>
              <a:rPr lang="it-IT" b="1" dirty="0" err="1">
                <a:solidFill>
                  <a:schemeClr val="tx2"/>
                </a:solidFill>
              </a:rPr>
              <a:t>int</a:t>
            </a:r>
            <a:r>
              <a:rPr lang="it-IT" b="1" dirty="0">
                <a:solidFill>
                  <a:schemeClr val="tx2"/>
                </a:solidFill>
              </a:rPr>
              <a:t> j=0; j&lt;d; </a:t>
            </a:r>
            <a:r>
              <a:rPr lang="it-IT" b="1" dirty="0" err="1">
                <a:solidFill>
                  <a:schemeClr val="tx2"/>
                </a:solidFill>
              </a:rPr>
              <a:t>j++</a:t>
            </a:r>
            <a:r>
              <a:rPr lang="it-IT" b="1" dirty="0">
                <a:solidFill>
                  <a:schemeClr val="tx2"/>
                </a:solidFill>
              </a:rPr>
              <a:t>)</a:t>
            </a:r>
          </a:p>
          <a:p>
            <a:r>
              <a:rPr lang="it-IT" b="1" dirty="0">
                <a:solidFill>
                  <a:schemeClr val="tx2"/>
                </a:solidFill>
              </a:rPr>
              <a:t>         {</a:t>
            </a:r>
            <a:r>
              <a:rPr lang="it-IT" b="1" dirty="0" err="1">
                <a:solidFill>
                  <a:schemeClr val="tx2"/>
                </a:solidFill>
              </a:rPr>
              <a:t>sottoM</a:t>
            </a:r>
            <a:r>
              <a:rPr lang="it-IT" b="1" dirty="0">
                <a:solidFill>
                  <a:schemeClr val="tx2"/>
                </a:solidFill>
              </a:rPr>
              <a:t>(</a:t>
            </a:r>
            <a:r>
              <a:rPr lang="it-IT" b="1" dirty="0" err="1">
                <a:solidFill>
                  <a:schemeClr val="tx2"/>
                </a:solidFill>
              </a:rPr>
              <a:t>mat</a:t>
            </a:r>
            <a:r>
              <a:rPr lang="it-IT" b="1" dirty="0">
                <a:solidFill>
                  <a:schemeClr val="tx2"/>
                </a:solidFill>
              </a:rPr>
              <a:t>, d, j, </a:t>
            </a:r>
            <a:r>
              <a:rPr lang="it-IT" b="1" dirty="0" err="1">
                <a:solidFill>
                  <a:schemeClr val="tx2"/>
                </a:solidFill>
              </a:rPr>
              <a:t>sM</a:t>
            </a:r>
            <a:r>
              <a:rPr lang="it-IT" b="1" dirty="0">
                <a:solidFill>
                  <a:schemeClr val="tx2"/>
                </a:solidFill>
              </a:rPr>
              <a:t> ); </a:t>
            </a:r>
          </a:p>
          <a:p>
            <a:r>
              <a:rPr lang="it-IT" b="1" dirty="0">
                <a:solidFill>
                  <a:schemeClr val="tx2"/>
                </a:solidFill>
              </a:rPr>
              <a:t>          </a:t>
            </a:r>
            <a:r>
              <a:rPr lang="it-IT" b="1" dirty="0" err="1">
                <a:solidFill>
                  <a:schemeClr val="tx2"/>
                </a:solidFill>
              </a:rPr>
              <a:t>det</a:t>
            </a:r>
            <a:r>
              <a:rPr lang="it-IT" b="1" dirty="0">
                <a:solidFill>
                  <a:schemeClr val="tx2"/>
                </a:solidFill>
              </a:rPr>
              <a:t> = </a:t>
            </a:r>
            <a:r>
              <a:rPr lang="it-IT" b="1" dirty="0" err="1">
                <a:solidFill>
                  <a:schemeClr val="tx2"/>
                </a:solidFill>
              </a:rPr>
              <a:t>det</a:t>
            </a:r>
            <a:r>
              <a:rPr lang="it-IT" b="1" dirty="0">
                <a:solidFill>
                  <a:schemeClr val="tx2"/>
                </a:solidFill>
              </a:rPr>
              <a:t> + </a:t>
            </a:r>
            <a:r>
              <a:rPr lang="it-IT" b="1" dirty="0" err="1">
                <a:solidFill>
                  <a:schemeClr val="tx2"/>
                </a:solidFill>
              </a:rPr>
              <a:t>mat</a:t>
            </a:r>
            <a:r>
              <a:rPr lang="it-IT" b="1" dirty="0">
                <a:solidFill>
                  <a:schemeClr val="tx2"/>
                </a:solidFill>
              </a:rPr>
              <a:t>[0][j] * segno(0+j) * </a:t>
            </a:r>
            <a:r>
              <a:rPr lang="it-IT" b="1" dirty="0" smtClean="0">
                <a:solidFill>
                  <a:schemeClr val="tx2"/>
                </a:solidFill>
              </a:rPr>
              <a:t>			</a:t>
            </a:r>
            <a:r>
              <a:rPr lang="it-IT" b="1" dirty="0" err="1" smtClean="0">
                <a:solidFill>
                  <a:schemeClr val="tx2"/>
                </a:solidFill>
              </a:rPr>
              <a:t>determ</a:t>
            </a:r>
            <a:r>
              <a:rPr lang="it-IT" b="1" dirty="0" smtClean="0">
                <a:solidFill>
                  <a:schemeClr val="tx2"/>
                </a:solidFill>
              </a:rPr>
              <a:t>(sM,d-1</a:t>
            </a:r>
            <a:r>
              <a:rPr lang="it-IT" b="1" dirty="0">
                <a:solidFill>
                  <a:schemeClr val="tx2"/>
                </a:solidFill>
              </a:rPr>
              <a:t>);</a:t>
            </a:r>
          </a:p>
          <a:p>
            <a:r>
              <a:rPr lang="it-IT" b="1" dirty="0">
                <a:solidFill>
                  <a:schemeClr val="tx2"/>
                </a:solidFill>
              </a:rPr>
              <a:t>         }</a:t>
            </a:r>
          </a:p>
          <a:p>
            <a:r>
              <a:rPr lang="it-IT" b="1" dirty="0">
                <a:solidFill>
                  <a:schemeClr val="tx2"/>
                </a:solidFill>
              </a:rPr>
              <a:t>     </a:t>
            </a:r>
            <a:r>
              <a:rPr lang="it-IT" b="1" dirty="0" err="1">
                <a:solidFill>
                  <a:schemeClr val="tx2"/>
                </a:solidFill>
              </a:rPr>
              <a:t>return</a:t>
            </a:r>
            <a:r>
              <a:rPr lang="it-IT" b="1" dirty="0">
                <a:solidFill>
                  <a:schemeClr val="tx2"/>
                </a:solidFill>
              </a:rPr>
              <a:t> </a:t>
            </a:r>
            <a:r>
              <a:rPr lang="it-IT" b="1" dirty="0" err="1">
                <a:solidFill>
                  <a:schemeClr val="tx2"/>
                </a:solidFill>
              </a:rPr>
              <a:t>det</a:t>
            </a:r>
            <a:r>
              <a:rPr lang="it-IT" b="1" dirty="0">
                <a:solidFill>
                  <a:schemeClr val="tx2"/>
                </a:solidFill>
              </a:rPr>
              <a:t>;</a:t>
            </a:r>
          </a:p>
          <a:p>
            <a:r>
              <a:rPr lang="it-IT" b="1" dirty="0">
                <a:solidFill>
                  <a:schemeClr val="tx2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654996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23906</TotalTime>
  <Words>868</Words>
  <Application>Microsoft Office PowerPoint</Application>
  <PresentationFormat>Presentazione su schermo (4:3)</PresentationFormat>
  <Paragraphs>161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Tema di Office</vt:lpstr>
      <vt:lpstr>Ricerca dicotomica</vt:lpstr>
      <vt:lpstr>Ricerca dicotomica 1/5</vt:lpstr>
      <vt:lpstr>Ricerca dicotomica 2/5</vt:lpstr>
      <vt:lpstr>Ricerca dicotomica 3/5</vt:lpstr>
      <vt:lpstr>Ricerca dicotomica 4/5</vt:lpstr>
      <vt:lpstr>Ricerca dicotomica 5/5</vt:lpstr>
      <vt:lpstr>Ricerca dicotomica RICORSIVA</vt:lpstr>
      <vt:lpstr>Determinante di una matrice 1/3 (funzioni principali)</vt:lpstr>
      <vt:lpstr>Determinante di una matrice 2/3 (funzioni principali)</vt:lpstr>
      <vt:lpstr>Determinante di una matrice 3/3 (funzioni principali)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.</dc:creator>
  <cp:lastModifiedBy>William</cp:lastModifiedBy>
  <cp:revision>159</cp:revision>
  <dcterms:created xsi:type="dcterms:W3CDTF">2011-10-18T08:32:55Z</dcterms:created>
  <dcterms:modified xsi:type="dcterms:W3CDTF">2012-12-13T10:35:46Z</dcterms:modified>
</cp:coreProperties>
</file>