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70" d="100"/>
          <a:sy n="7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3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6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645E-08B2-48A0-950C-6D891D88A61B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29600" cy="762000"/>
          </a:xfrm>
        </p:spPr>
        <p:txBody>
          <a:bodyPr/>
          <a:lstStyle/>
          <a:p>
            <a:r>
              <a:rPr lang="it-IT" dirty="0"/>
              <a:t>Ricerca dicotomica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19200"/>
            <a:ext cx="8382000" cy="523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000" smtClean="0"/>
              <a:t>La ricerca di un elemento in un vettore può essere molto laboriosa in termini di tempo di esecuzione.</a:t>
            </a:r>
          </a:p>
          <a:p>
            <a:pPr>
              <a:lnSpc>
                <a:spcPct val="90000"/>
              </a:lnSpc>
            </a:pPr>
            <a:endParaRPr lang="it-IT" sz="2000" smtClean="0"/>
          </a:p>
          <a:p>
            <a:pPr>
              <a:lnSpc>
                <a:spcPct val="90000"/>
              </a:lnSpc>
            </a:pPr>
            <a:r>
              <a:rPr lang="it-IT" sz="2000" smtClean="0"/>
              <a:t>Se la base dati è molto grande è opportuno minimizzare questo tempo riducendo il numero di confronti tramite un semplice algoritmo detto di ricerca dicotomica.</a:t>
            </a:r>
          </a:p>
          <a:p>
            <a:pPr>
              <a:lnSpc>
                <a:spcPct val="90000"/>
              </a:lnSpc>
            </a:pPr>
            <a:endParaRPr lang="it-IT" sz="2000" smtClean="0"/>
          </a:p>
          <a:p>
            <a:pPr>
              <a:lnSpc>
                <a:spcPct val="90000"/>
              </a:lnSpc>
            </a:pPr>
            <a:r>
              <a:rPr lang="it-IT" sz="2000" smtClean="0"/>
              <a:t>Il vettore deve essere dapprima riordinato, poi si confronta l’elemento posto a metà vettore (indice = n/2) con l’elemento cercato. Si hanno 3 possibilità: a) é quello cercato; b) l’elemento cercato è più grande; c) l’elemento cercato è più piccolo.</a:t>
            </a:r>
          </a:p>
          <a:p>
            <a:pPr>
              <a:lnSpc>
                <a:spcPct val="90000"/>
              </a:lnSpc>
            </a:pPr>
            <a:endParaRPr lang="it-IT" sz="2000" smtClean="0"/>
          </a:p>
          <a:p>
            <a:pPr>
              <a:lnSpc>
                <a:spcPct val="90000"/>
              </a:lnSpc>
            </a:pPr>
            <a:r>
              <a:rPr lang="it-IT" sz="2000" smtClean="0"/>
              <a:t>Se l’elemento cercato è più grande si considera un nuovo vettore formato dalla sola seconda metà dell’intero vettore e si ricomincia la ricerca col confronto tra elemento cercato e elemento posto a metà del nuovo vettore; e così via.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059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Determinante di una matrice 3/3 (funzioni principali)</a:t>
            </a:r>
            <a:endParaRPr lang="it-IT" sz="2800" b="1" dirty="0"/>
          </a:p>
        </p:txBody>
      </p:sp>
      <p:sp>
        <p:nvSpPr>
          <p:cNvPr id="2" name="Rettangolo 1"/>
          <p:cNvSpPr/>
          <p:nvPr/>
        </p:nvSpPr>
        <p:spPr>
          <a:xfrm>
            <a:off x="395536" y="148478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main</a:t>
            </a:r>
            <a:r>
              <a:rPr lang="it-IT" b="1" dirty="0"/>
              <a:t>(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argc</a:t>
            </a:r>
            <a:r>
              <a:rPr lang="it-IT" b="1" dirty="0"/>
              <a:t>, </a:t>
            </a:r>
            <a:r>
              <a:rPr lang="it-IT" b="1" dirty="0" err="1"/>
              <a:t>char</a:t>
            </a:r>
            <a:r>
              <a:rPr lang="it-IT" b="1" dirty="0"/>
              <a:t> *</a:t>
            </a:r>
            <a:r>
              <a:rPr lang="it-IT" b="1" dirty="0" err="1"/>
              <a:t>argv</a:t>
            </a:r>
            <a:r>
              <a:rPr lang="it-IT" b="1" dirty="0"/>
              <a:t>[])</a:t>
            </a:r>
          </a:p>
          <a:p>
            <a:r>
              <a:rPr lang="it-IT" b="1" dirty="0"/>
              <a:t>{   </a:t>
            </a:r>
            <a:r>
              <a:rPr lang="it-IT" b="1" dirty="0" err="1"/>
              <a:t>int</a:t>
            </a:r>
            <a:r>
              <a:rPr lang="it-IT" b="1" dirty="0"/>
              <a:t> n, l;</a:t>
            </a:r>
          </a:p>
          <a:p>
            <a:r>
              <a:rPr lang="it-IT" b="1" dirty="0"/>
              <a:t>    double M[</a:t>
            </a:r>
            <a:r>
              <a:rPr lang="it-IT" b="1" dirty="0" err="1"/>
              <a:t>dim</a:t>
            </a:r>
            <a:r>
              <a:rPr lang="it-IT" b="1" dirty="0"/>
              <a:t>][</a:t>
            </a:r>
            <a:r>
              <a:rPr lang="it-IT" b="1" dirty="0" err="1"/>
              <a:t>dim</a:t>
            </a:r>
            <a:r>
              <a:rPr lang="it-IT" b="1" dirty="0"/>
              <a:t>];</a:t>
            </a:r>
          </a:p>
          <a:p>
            <a:r>
              <a:rPr lang="it-IT" b="1" dirty="0" smtClean="0"/>
              <a:t>    </a:t>
            </a:r>
            <a:r>
              <a:rPr lang="it-IT" b="1" dirty="0" err="1" smtClean="0"/>
              <a:t>cout</a:t>
            </a:r>
            <a:r>
              <a:rPr lang="it-IT" b="1" dirty="0" smtClean="0"/>
              <a:t> </a:t>
            </a:r>
            <a:r>
              <a:rPr lang="it-IT" b="1" dirty="0"/>
              <a:t>&lt;&lt;"qual </a:t>
            </a:r>
            <a:r>
              <a:rPr lang="it-IT" b="1" dirty="0" err="1"/>
              <a:t>e'</a:t>
            </a:r>
            <a:r>
              <a:rPr lang="it-IT" b="1" dirty="0"/>
              <a:t> la dimensione: 1&lt;</a:t>
            </a:r>
            <a:r>
              <a:rPr lang="it-IT" b="1" dirty="0" err="1"/>
              <a:t>dim</a:t>
            </a:r>
            <a:r>
              <a:rPr lang="it-IT" b="1" dirty="0"/>
              <a:t>&lt;"&lt;&lt; dim+1 &lt;&lt; " della matrice?\</a:t>
            </a:r>
            <a:r>
              <a:rPr lang="it-IT" b="1" dirty="0" err="1"/>
              <a:t>ndim</a:t>
            </a:r>
            <a:r>
              <a:rPr lang="it-IT" b="1" dirty="0"/>
              <a:t>=";</a:t>
            </a:r>
          </a:p>
          <a:p>
            <a:r>
              <a:rPr lang="it-IT" b="1" dirty="0"/>
              <a:t>    cin &gt;&gt; l;</a:t>
            </a:r>
          </a:p>
          <a:p>
            <a:r>
              <a:rPr lang="it-IT" b="1" dirty="0" smtClean="0"/>
              <a:t>    </a:t>
            </a:r>
            <a:r>
              <a:rPr lang="it-IT" b="1" dirty="0" err="1" smtClean="0"/>
              <a:t>leggiMatr</a:t>
            </a:r>
            <a:r>
              <a:rPr lang="it-IT" b="1" dirty="0" smtClean="0"/>
              <a:t>(</a:t>
            </a:r>
            <a:r>
              <a:rPr lang="it-IT" b="1" dirty="0" err="1" smtClean="0"/>
              <a:t>M,l</a:t>
            </a:r>
            <a:r>
              <a:rPr lang="it-IT" b="1" dirty="0"/>
              <a:t>);</a:t>
            </a:r>
          </a:p>
          <a:p>
            <a:r>
              <a:rPr lang="it-IT" b="1" dirty="0"/>
              <a:t>    </a:t>
            </a:r>
            <a:r>
              <a:rPr lang="it-IT" b="1" dirty="0" err="1"/>
              <a:t>stampaMatr</a:t>
            </a:r>
            <a:r>
              <a:rPr lang="it-IT" b="1" dirty="0"/>
              <a:t>(</a:t>
            </a:r>
            <a:r>
              <a:rPr lang="it-IT" b="1" dirty="0" err="1"/>
              <a:t>M,l</a:t>
            </a:r>
            <a:r>
              <a:rPr lang="it-IT" b="1" dirty="0"/>
              <a:t>);   </a:t>
            </a:r>
          </a:p>
          <a:p>
            <a:r>
              <a:rPr lang="it-IT" b="1" dirty="0"/>
              <a:t>    </a:t>
            </a:r>
            <a:r>
              <a:rPr lang="it-IT" b="1" dirty="0" err="1"/>
              <a:t>cout</a:t>
            </a:r>
            <a:r>
              <a:rPr lang="it-IT" b="1" dirty="0"/>
              <a:t> &lt;&lt; "determinante = " &lt;&lt; </a:t>
            </a:r>
            <a:r>
              <a:rPr lang="it-IT" b="1" dirty="0" err="1"/>
              <a:t>determ</a:t>
            </a:r>
            <a:r>
              <a:rPr lang="it-IT" b="1" dirty="0"/>
              <a:t>(</a:t>
            </a:r>
            <a:r>
              <a:rPr lang="it-IT" b="1" dirty="0" err="1"/>
              <a:t>M,l</a:t>
            </a:r>
            <a:r>
              <a:rPr lang="it-IT" b="1" dirty="0"/>
              <a:t>) &lt;&lt; "\n";   </a:t>
            </a:r>
          </a:p>
          <a:p>
            <a:r>
              <a:rPr lang="it-IT" b="1" dirty="0"/>
              <a:t>    </a:t>
            </a:r>
          </a:p>
          <a:p>
            <a:r>
              <a:rPr lang="it-IT" b="1" dirty="0"/>
              <a:t>    </a:t>
            </a:r>
            <a:r>
              <a:rPr lang="it-IT" b="1" dirty="0" err="1"/>
              <a:t>system</a:t>
            </a:r>
            <a:r>
              <a:rPr lang="it-IT" b="1" dirty="0"/>
              <a:t>("PAUSE");</a:t>
            </a:r>
          </a:p>
          <a:p>
            <a:r>
              <a:rPr lang="it-IT" b="1" dirty="0"/>
              <a:t>    </a:t>
            </a:r>
            <a:r>
              <a:rPr lang="it-IT" b="1" dirty="0" err="1"/>
              <a:t>return</a:t>
            </a:r>
            <a:r>
              <a:rPr lang="it-IT" b="1" dirty="0"/>
              <a:t> EXIT_SUCCESS;</a:t>
            </a:r>
          </a:p>
          <a:p>
            <a:r>
              <a:rPr lang="it-IT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454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8834F-2FFE-4A2B-8247-BCCECF1F5C2F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</a:t>
            </a:r>
            <a:r>
              <a:rPr lang="it-IT" sz="2400" b="1" dirty="0" smtClean="0"/>
              <a:t>dicotomica 1/5</a:t>
            </a:r>
            <a:endParaRPr lang="it-IT" sz="2400" b="1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#include &lt;</a:t>
            </a:r>
            <a:r>
              <a:rPr lang="it-IT" sz="2000" dirty="0" err="1">
                <a:solidFill>
                  <a:schemeClr val="accent2"/>
                </a:solidFill>
              </a:rPr>
              <a:t>stdio.h</a:t>
            </a:r>
            <a:r>
              <a:rPr lang="it-IT" sz="20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#include &lt;</a:t>
            </a:r>
            <a:r>
              <a:rPr lang="it-IT" sz="2000" dirty="0" err="1">
                <a:solidFill>
                  <a:schemeClr val="accent2"/>
                </a:solidFill>
              </a:rPr>
              <a:t>conio.h</a:t>
            </a:r>
            <a:r>
              <a:rPr lang="it-IT" sz="20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</a:t>
            </a:r>
            <a:r>
              <a:rPr lang="it-IT" sz="2000" dirty="0" err="1">
                <a:solidFill>
                  <a:schemeClr val="accent2"/>
                </a:solidFill>
              </a:rPr>
              <a:t>define</a:t>
            </a:r>
            <a:r>
              <a:rPr lang="it-IT" sz="2000" dirty="0">
                <a:solidFill>
                  <a:schemeClr val="accent2"/>
                </a:solidFill>
              </a:rPr>
              <a:t> MAX_DATI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</a:t>
            </a:r>
            <a:r>
              <a:rPr lang="it-IT" sz="2000" dirty="0" err="1">
                <a:solidFill>
                  <a:schemeClr val="accent2"/>
                </a:solidFill>
              </a:rPr>
              <a:t>define</a:t>
            </a:r>
            <a:r>
              <a:rPr lang="it-IT" sz="2000" dirty="0">
                <a:solidFill>
                  <a:schemeClr val="accent2"/>
                </a:solidFill>
              </a:rPr>
              <a:t> FALSE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</a:t>
            </a:r>
            <a:r>
              <a:rPr lang="it-IT" sz="2000" dirty="0" err="1">
                <a:solidFill>
                  <a:schemeClr val="accent2"/>
                </a:solidFill>
              </a:rPr>
              <a:t>define</a:t>
            </a:r>
            <a:r>
              <a:rPr lang="it-IT" sz="2000" dirty="0">
                <a:solidFill>
                  <a:schemeClr val="accent2"/>
                </a:solidFill>
              </a:rPr>
              <a:t> VERO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</a:t>
            </a:r>
            <a:r>
              <a:rPr lang="it-IT" sz="2000" dirty="0"/>
              <a:t> /*    prototipo delle funzioni di ricerca e di riordinamento   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void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>
                <a:solidFill>
                  <a:schemeClr val="accent2"/>
                </a:solidFill>
              </a:rPr>
              <a:t>trovato </a:t>
            </a:r>
            <a:r>
              <a:rPr lang="it-IT" sz="2000" dirty="0">
                <a:solidFill>
                  <a:schemeClr val="accent2"/>
                </a:solidFill>
              </a:rPr>
              <a:t>(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[ ],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elemento,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&amp;</a:t>
            </a:r>
            <a:r>
              <a:rPr lang="it-IT" sz="2000" dirty="0" err="1" smtClean="0">
                <a:solidFill>
                  <a:schemeClr val="accent2"/>
                </a:solidFill>
              </a:rPr>
              <a:t>p_posiz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n_dati</a:t>
            </a:r>
            <a:r>
              <a:rPr lang="it-IT" sz="2000" dirty="0" smtClean="0">
                <a:solidFill>
                  <a:schemeClr val="accent2"/>
                </a:solidFill>
              </a:rPr>
              <a:t>, </a:t>
            </a:r>
            <a:r>
              <a:rPr lang="it-IT" sz="2000" dirty="0" err="1" smtClean="0">
                <a:solidFill>
                  <a:schemeClr val="accent2"/>
                </a:solidFill>
              </a:rPr>
              <a:t>bool</a:t>
            </a:r>
            <a:r>
              <a:rPr lang="it-IT" sz="2000" dirty="0" smtClean="0">
                <a:solidFill>
                  <a:schemeClr val="accent2"/>
                </a:solidFill>
              </a:rPr>
              <a:t>&amp; presente);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  <a:cs typeface="Arial" pitchFamily="34" charset="0"/>
              </a:rPr>
              <a:t>void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it-IT" sz="2000" b="1" dirty="0" err="1">
                <a:solidFill>
                  <a:schemeClr val="accent2"/>
                </a:solidFill>
                <a:cs typeface="Arial" pitchFamily="34" charset="0"/>
              </a:rPr>
              <a:t>bubble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 (</a:t>
            </a:r>
            <a:r>
              <a:rPr lang="it-IT" sz="2000" dirty="0" err="1">
                <a:solidFill>
                  <a:schemeClr val="accent2"/>
                </a:solidFill>
                <a:cs typeface="Arial" pitchFamily="34" charset="0"/>
              </a:rPr>
              <a:t>int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cs typeface="Arial" pitchFamily="34" charset="0"/>
              </a:rPr>
              <a:t>vett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[ ], </a:t>
            </a:r>
            <a:r>
              <a:rPr lang="it-IT" sz="2000" dirty="0" err="1">
                <a:solidFill>
                  <a:schemeClr val="accent2"/>
                </a:solidFill>
                <a:cs typeface="Arial" pitchFamily="34" charset="0"/>
              </a:rPr>
              <a:t>int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 n);</a:t>
            </a:r>
            <a:endParaRPr lang="it-IT" sz="2000" dirty="0">
              <a:solidFill>
                <a:schemeClr val="accent2"/>
              </a:solidFill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int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main</a:t>
            </a:r>
            <a:r>
              <a:rPr lang="it-IT" sz="2000" dirty="0">
                <a:solidFill>
                  <a:schemeClr val="accent2"/>
                </a:solidFill>
              </a:rPr>
              <a:t>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num_dati</a:t>
            </a:r>
            <a:r>
              <a:rPr lang="it-IT" sz="2000" dirty="0">
                <a:solidFill>
                  <a:schemeClr val="accent2"/>
                </a:solidFill>
              </a:rPr>
              <a:t>, dato, indice, </a:t>
            </a:r>
            <a:r>
              <a:rPr lang="it-IT" sz="2000" dirty="0" err="1">
                <a:solidFill>
                  <a:schemeClr val="accent2"/>
                </a:solidFill>
              </a:rPr>
              <a:t>p_posiz</a:t>
            </a:r>
            <a:r>
              <a:rPr lang="it-IT" sz="2000" dirty="0">
                <a:solidFill>
                  <a:schemeClr val="accent2"/>
                </a:solidFill>
              </a:rPr>
              <a:t>, cercato;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 [MAX_DATI</a:t>
            </a:r>
            <a:r>
              <a:rPr lang="it-IT" sz="2000" dirty="0" smtClean="0">
                <a:solidFill>
                  <a:schemeClr val="accent2"/>
                </a:solidFill>
              </a:rPr>
              <a:t>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bool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trova_elemento</a:t>
            </a:r>
            <a:r>
              <a:rPr lang="it-IT" sz="2000" dirty="0" smtClean="0">
                <a:solidFill>
                  <a:schemeClr val="accent2"/>
                </a:solidFill>
              </a:rPr>
              <a:t>=false;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7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AC05-819F-4AC4-B847-5EBB8F5153A8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dicotomica </a:t>
            </a:r>
            <a:r>
              <a:rPr lang="it-IT" sz="2400" b="1" dirty="0" smtClean="0"/>
              <a:t>2/5</a:t>
            </a:r>
            <a:endParaRPr lang="it-IT" sz="2400" b="1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indice = </a:t>
            </a:r>
            <a:r>
              <a:rPr lang="it-IT" sz="2000" dirty="0" smtClean="0">
                <a:solidFill>
                  <a:schemeClr val="accent2"/>
                </a:solidFill>
              </a:rPr>
              <a:t>1;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&lt;&lt;«Introduci </a:t>
            </a:r>
            <a:r>
              <a:rPr lang="it-IT" sz="2000" dirty="0">
                <a:solidFill>
                  <a:schemeClr val="accent2"/>
                </a:solidFill>
              </a:rPr>
              <a:t>il </a:t>
            </a:r>
            <a:r>
              <a:rPr lang="it-IT" sz="2000" dirty="0" smtClean="0">
                <a:solidFill>
                  <a:schemeClr val="accent2"/>
                </a:solidFill>
              </a:rPr>
              <a:t>vettore terminando con -1»&lt;&lt;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&lt;&lt;«inserisci il primo elemento»&lt;&lt;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cin&gt;&gt;dato</a:t>
            </a: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vett</a:t>
            </a:r>
            <a:r>
              <a:rPr lang="it-IT" sz="2000" dirty="0" smtClean="0">
                <a:solidFill>
                  <a:schemeClr val="accent2"/>
                </a:solidFill>
              </a:rPr>
              <a:t>[0]=dato;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while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((dato!=-1) </a:t>
            </a:r>
            <a:r>
              <a:rPr lang="it-IT" sz="2000" dirty="0">
                <a:solidFill>
                  <a:schemeClr val="accent2"/>
                </a:solidFill>
              </a:rPr>
              <a:t>&amp;&amp; (indice &lt; MAX_DATI))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	</a:t>
            </a:r>
            <a:r>
              <a:rPr lang="it-IT" sz="2000" dirty="0" smtClean="0">
                <a:solidFill>
                  <a:schemeClr val="accent2"/>
                </a:solidFill>
              </a:rPr>
              <a:t>{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         </a:t>
            </a: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>
                <a:solidFill>
                  <a:schemeClr val="accent2"/>
                </a:solidFill>
              </a:rPr>
              <a:t>&lt;&lt;«inserisci </a:t>
            </a:r>
            <a:r>
              <a:rPr lang="it-IT" sz="2000" dirty="0" smtClean="0">
                <a:solidFill>
                  <a:schemeClr val="accent2"/>
                </a:solidFill>
              </a:rPr>
              <a:t>l’ </a:t>
            </a:r>
            <a:r>
              <a:rPr lang="it-IT" sz="2000" dirty="0">
                <a:solidFill>
                  <a:schemeClr val="accent2"/>
                </a:solidFill>
              </a:rPr>
              <a:t>elemento</a:t>
            </a:r>
            <a:r>
              <a:rPr lang="it-IT" sz="2000" dirty="0" smtClean="0">
                <a:solidFill>
                  <a:schemeClr val="accent2"/>
                </a:solidFill>
              </a:rPr>
              <a:t>»&lt;&lt;indice&lt;&lt;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>
                <a:solidFill>
                  <a:schemeClr val="accent2"/>
                </a:solidFill>
              </a:rPr>
              <a:t>;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          cin</a:t>
            </a:r>
            <a:r>
              <a:rPr lang="it-IT" sz="2000" dirty="0">
                <a:solidFill>
                  <a:schemeClr val="accent2"/>
                </a:solidFill>
              </a:rPr>
              <a:t>&gt;&gt;dato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           </a:t>
            </a:r>
            <a:r>
              <a:rPr lang="it-IT" sz="2000" dirty="0" err="1" smtClean="0">
                <a:solidFill>
                  <a:schemeClr val="accent2"/>
                </a:solidFill>
              </a:rPr>
              <a:t>vett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>
                <a:solidFill>
                  <a:schemeClr val="accent2"/>
                </a:solidFill>
              </a:rPr>
              <a:t>[indice] = dato;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         indice</a:t>
            </a:r>
            <a:r>
              <a:rPr lang="it-IT" sz="2000" dirty="0" smtClean="0">
                <a:solidFill>
                  <a:schemeClr val="accent2"/>
                </a:solidFill>
              </a:rPr>
              <a:t>++;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         }</a:t>
            </a: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num_dati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>
                <a:solidFill>
                  <a:schemeClr val="accent2"/>
                </a:solidFill>
              </a:rPr>
              <a:t>= indice;                   </a:t>
            </a:r>
            <a:r>
              <a:rPr lang="it-IT" sz="2000" dirty="0"/>
              <a:t>/*  in </a:t>
            </a:r>
            <a:r>
              <a:rPr lang="it-IT" sz="2000" dirty="0" err="1"/>
              <a:t>num_dati</a:t>
            </a:r>
            <a:r>
              <a:rPr lang="it-IT" sz="2000" dirty="0"/>
              <a:t> numero di dati letti  </a:t>
            </a:r>
            <a:r>
              <a:rPr lang="it-IT" sz="2000" dirty="0" smtClean="0"/>
              <a:t>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b="1" dirty="0" err="1">
                <a:solidFill>
                  <a:schemeClr val="accent2"/>
                </a:solidFill>
              </a:rPr>
              <a:t>bubble</a:t>
            </a:r>
            <a:r>
              <a:rPr lang="it-IT" sz="2000" dirty="0">
                <a:solidFill>
                  <a:schemeClr val="accent2"/>
                </a:solidFill>
              </a:rPr>
              <a:t> (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num_dati</a:t>
            </a:r>
            <a:r>
              <a:rPr lang="it-IT" sz="2000" dirty="0">
                <a:solidFill>
                  <a:schemeClr val="accent2"/>
                </a:solidFill>
              </a:rPr>
              <a:t>);                   </a:t>
            </a:r>
            <a:r>
              <a:rPr lang="it-IT" sz="2000" dirty="0"/>
              <a:t>/*  riordina il vettore di interi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&lt;&lt;«Vettore </a:t>
            </a:r>
            <a:r>
              <a:rPr lang="it-IT" sz="2000" dirty="0">
                <a:solidFill>
                  <a:schemeClr val="accent2"/>
                </a:solidFill>
              </a:rPr>
              <a:t>riordinato</a:t>
            </a:r>
            <a:r>
              <a:rPr lang="it-IT" sz="2000" dirty="0" smtClean="0">
                <a:solidFill>
                  <a:schemeClr val="accent2"/>
                </a:solidFill>
              </a:rPr>
              <a:t>:”&lt;&lt;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 </a:t>
            </a:r>
            <a:r>
              <a:rPr lang="it-IT" sz="2000" dirty="0"/>
              <a:t>/*    visualizza il vettore riordinato 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for (indice = 0; indice &lt; </a:t>
            </a:r>
            <a:r>
              <a:rPr lang="it-IT" sz="2000" dirty="0" err="1">
                <a:solidFill>
                  <a:schemeClr val="accent2"/>
                </a:solidFill>
              </a:rPr>
              <a:t>num_dati</a:t>
            </a:r>
            <a:r>
              <a:rPr lang="it-IT" sz="2000" dirty="0">
                <a:solidFill>
                  <a:schemeClr val="accent2"/>
                </a:solidFill>
              </a:rPr>
              <a:t>; indice++)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</a:t>
            </a: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&lt;&lt;«Elemento </a:t>
            </a:r>
            <a:r>
              <a:rPr lang="it-IT" sz="2000" dirty="0">
                <a:solidFill>
                  <a:schemeClr val="accent2"/>
                </a:solidFill>
              </a:rPr>
              <a:t>di indice  </a:t>
            </a:r>
            <a:r>
              <a:rPr lang="it-IT" sz="2000" dirty="0" smtClean="0">
                <a:solidFill>
                  <a:schemeClr val="accent2"/>
                </a:solidFill>
              </a:rPr>
              <a:t>«&lt;&lt; indice&lt;&lt;«con valore»&lt;&lt; 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 [indice]);</a:t>
            </a:r>
          </a:p>
        </p:txBody>
      </p:sp>
    </p:spTree>
    <p:extLst>
      <p:ext uri="{BB962C8B-B14F-4D97-AF65-F5344CB8AC3E}">
        <p14:creationId xmlns:p14="http://schemas.microsoft.com/office/powerpoint/2010/main" val="267870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8A84A-BC76-4552-986B-1D5296047E00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dicotomica </a:t>
            </a:r>
            <a:r>
              <a:rPr lang="it-IT" sz="2400" b="1" dirty="0" smtClean="0"/>
              <a:t>3/5</a:t>
            </a:r>
            <a:endParaRPr lang="it-IT" sz="24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/>
              <a:t>/*           richiede il dato da cercare        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&lt;&lt;«Quale </a:t>
            </a:r>
            <a:r>
              <a:rPr lang="it-IT" sz="2000" dirty="0">
                <a:solidFill>
                  <a:schemeClr val="accent2"/>
                </a:solidFill>
              </a:rPr>
              <a:t>dato vuoi cercare?   </a:t>
            </a:r>
            <a:r>
              <a:rPr lang="it-IT" sz="2000" dirty="0" smtClean="0">
                <a:solidFill>
                  <a:schemeClr val="accent2"/>
                </a:solidFill>
              </a:rPr>
              <a:t>«&lt;&lt;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cin&gt;&gt;cercato;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/>
              <a:t>/*  cerca il dato con la funzione trovato che restituisce col suo nome un valore logico (vero o falso) a seconda che il dato sia presente o meno nel vettore e, se presente, l’indice del dato nella variabile </a:t>
            </a:r>
            <a:r>
              <a:rPr lang="it-IT" sz="2000" dirty="0" err="1"/>
              <a:t>p_posiz</a:t>
            </a:r>
            <a:r>
              <a:rPr lang="it-IT" sz="2000" dirty="0"/>
              <a:t>  */</a:t>
            </a:r>
          </a:p>
          <a:p>
            <a:pPr>
              <a:buFontTx/>
              <a:buNone/>
            </a:pPr>
            <a:r>
              <a:rPr lang="it-IT" sz="2000" b="1" dirty="0">
                <a:solidFill>
                  <a:schemeClr val="accent2"/>
                </a:solidFill>
              </a:rPr>
              <a:t>trovato</a:t>
            </a:r>
            <a:r>
              <a:rPr lang="it-IT" sz="2000" dirty="0">
                <a:solidFill>
                  <a:schemeClr val="accent2"/>
                </a:solidFill>
              </a:rPr>
              <a:t> (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, cercato, </a:t>
            </a:r>
            <a:r>
              <a:rPr lang="it-IT" sz="2000" dirty="0" err="1">
                <a:solidFill>
                  <a:schemeClr val="accent2"/>
                </a:solidFill>
              </a:rPr>
              <a:t>p_posiz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num_dati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trova_elemento</a:t>
            </a:r>
            <a:r>
              <a:rPr lang="it-IT" sz="2000" dirty="0">
                <a:solidFill>
                  <a:schemeClr val="accent2"/>
                </a:solidFill>
              </a:rPr>
              <a:t>) 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if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(</a:t>
            </a:r>
            <a:r>
              <a:rPr lang="it-IT" sz="2000" dirty="0" err="1" smtClean="0">
                <a:solidFill>
                  <a:schemeClr val="accent2"/>
                </a:solidFill>
              </a:rPr>
              <a:t>trova_elemento</a:t>
            </a:r>
            <a:r>
              <a:rPr lang="it-IT" sz="2000" dirty="0" smtClean="0">
                <a:solidFill>
                  <a:schemeClr val="accent2"/>
                </a:solidFill>
              </a:rPr>
              <a:t>==</a:t>
            </a:r>
            <a:r>
              <a:rPr lang="it-IT" sz="2000" dirty="0" err="1" smtClean="0">
                <a:solidFill>
                  <a:schemeClr val="accent2"/>
                </a:solidFill>
              </a:rPr>
              <a:t>true</a:t>
            </a:r>
            <a:r>
              <a:rPr lang="it-IT" sz="2000" dirty="0" smtClean="0">
                <a:solidFill>
                  <a:schemeClr val="accent2"/>
                </a:solidFill>
              </a:rPr>
              <a:t>)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    </a:t>
            </a: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&lt;&lt;«Dato </a:t>
            </a:r>
            <a:r>
              <a:rPr lang="it-IT" sz="2000" dirty="0">
                <a:solidFill>
                  <a:schemeClr val="accent2"/>
                </a:solidFill>
              </a:rPr>
              <a:t>presente in posizione </a:t>
            </a:r>
            <a:r>
              <a:rPr lang="it-IT" sz="2000" dirty="0" smtClean="0">
                <a:solidFill>
                  <a:schemeClr val="accent2"/>
                </a:solidFill>
              </a:rPr>
              <a:t>«&lt;&lt;</a:t>
            </a:r>
            <a:r>
              <a:rPr lang="it-IT" sz="2000" dirty="0" err="1" smtClean="0">
                <a:solidFill>
                  <a:schemeClr val="accent2"/>
                </a:solidFill>
              </a:rPr>
              <a:t>p_posiz</a:t>
            </a:r>
            <a:r>
              <a:rPr lang="it-IT" sz="2000" dirty="0" smtClean="0">
                <a:solidFill>
                  <a:schemeClr val="accent2"/>
                </a:solidFill>
              </a:rPr>
              <a:t>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else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</a:t>
            </a:r>
            <a:r>
              <a:rPr lang="it-IT" sz="2000" dirty="0" smtClean="0">
                <a:solidFill>
                  <a:schemeClr val="accent2"/>
                </a:solidFill>
              </a:rPr>
              <a:t>     </a:t>
            </a: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>
                <a:solidFill>
                  <a:schemeClr val="accent2"/>
                </a:solidFill>
              </a:rPr>
              <a:t>&lt;&lt;« </a:t>
            </a:r>
            <a:r>
              <a:rPr lang="it-IT" sz="2000" dirty="0" smtClean="0">
                <a:solidFill>
                  <a:schemeClr val="accent2"/>
                </a:solidFill>
              </a:rPr>
              <a:t>Dato </a:t>
            </a:r>
            <a:r>
              <a:rPr lang="it-IT" sz="2000" dirty="0">
                <a:solidFill>
                  <a:schemeClr val="accent2"/>
                </a:solidFill>
              </a:rPr>
              <a:t>non </a:t>
            </a:r>
            <a:r>
              <a:rPr lang="it-IT" sz="2000" dirty="0" smtClean="0">
                <a:solidFill>
                  <a:schemeClr val="accent2"/>
                </a:solidFill>
              </a:rPr>
              <a:t>presente«&lt;&lt;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}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4646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769C-C1EA-49E6-BA17-B1AE562F0036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Ricerca </a:t>
            </a:r>
            <a:r>
              <a:rPr lang="it-IT" sz="2400" dirty="0" smtClean="0"/>
              <a:t>dicotomica 4/5</a:t>
            </a:r>
            <a:endParaRPr lang="it-IT" sz="24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it-IT" sz="2000" b="1" dirty="0" err="1" smtClean="0">
                <a:solidFill>
                  <a:schemeClr val="accent2"/>
                </a:solidFill>
              </a:rPr>
              <a:t>void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>
                <a:solidFill>
                  <a:schemeClr val="accent2"/>
                </a:solidFill>
              </a:rPr>
              <a:t>trovato </a:t>
            </a:r>
            <a:r>
              <a:rPr lang="it-IT" sz="2000" dirty="0">
                <a:solidFill>
                  <a:schemeClr val="accent2"/>
                </a:solidFill>
              </a:rPr>
              <a:t>(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[ ],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dato,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&amp;</a:t>
            </a:r>
            <a:r>
              <a:rPr lang="it-IT" sz="2000" dirty="0" err="1" smtClean="0">
                <a:solidFill>
                  <a:schemeClr val="accent2"/>
                </a:solidFill>
              </a:rPr>
              <a:t>p_posiz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n_dati</a:t>
            </a:r>
            <a:r>
              <a:rPr lang="it-IT" sz="2000" dirty="0" smtClean="0">
                <a:solidFill>
                  <a:schemeClr val="accent2"/>
                </a:solidFill>
              </a:rPr>
              <a:t>, </a:t>
            </a:r>
            <a:r>
              <a:rPr lang="it-IT" sz="2000" dirty="0" err="1" smtClean="0">
                <a:solidFill>
                  <a:schemeClr val="accent2"/>
                </a:solidFill>
              </a:rPr>
              <a:t>bool</a:t>
            </a:r>
            <a:r>
              <a:rPr lang="it-IT" sz="2000" dirty="0" smtClean="0">
                <a:solidFill>
                  <a:schemeClr val="accent2"/>
                </a:solidFill>
              </a:rPr>
              <a:t> &amp;presente)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meta, </a:t>
            </a: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 = 0;                </a:t>
            </a:r>
            <a:r>
              <a:rPr lang="it-IT" sz="2000" dirty="0"/>
              <a:t>/*  indice inferiore della porzione di vettore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 = </a:t>
            </a:r>
            <a:r>
              <a:rPr lang="it-IT" sz="2000" dirty="0" err="1">
                <a:solidFill>
                  <a:schemeClr val="accent2"/>
                </a:solidFill>
              </a:rPr>
              <a:t>n_dati</a:t>
            </a:r>
            <a:r>
              <a:rPr lang="it-IT" sz="2000" dirty="0">
                <a:solidFill>
                  <a:schemeClr val="accent2"/>
                </a:solidFill>
              </a:rPr>
              <a:t> - 1; </a:t>
            </a:r>
            <a:r>
              <a:rPr lang="it-IT" sz="2000" dirty="0"/>
              <a:t>/*  indice superiore della porzione di vettore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presente = FALSE;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while</a:t>
            </a:r>
            <a:r>
              <a:rPr lang="it-IT" sz="2000" dirty="0">
                <a:solidFill>
                  <a:schemeClr val="accent2"/>
                </a:solidFill>
              </a:rPr>
              <a:t> ((!presente) &amp;&amp; (</a:t>
            </a: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  &lt;=  </a:t>
            </a: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meta = (</a:t>
            </a: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 + </a:t>
            </a: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) /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/>
              <a:t>/*  confronto il dato cercato con l’elemento di metà del vettore    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</a:t>
            </a:r>
            <a:r>
              <a:rPr lang="it-IT" sz="2000" dirty="0" err="1">
                <a:solidFill>
                  <a:schemeClr val="accent2"/>
                </a:solidFill>
              </a:rPr>
              <a:t>if</a:t>
            </a:r>
            <a:r>
              <a:rPr lang="it-IT" sz="2000" dirty="0">
                <a:solidFill>
                  <a:schemeClr val="accent2"/>
                </a:solidFill>
              </a:rPr>
              <a:t> (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[meta] == dato)	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	   presente = TRUE;                                 </a:t>
            </a:r>
            <a:r>
              <a:rPr lang="it-IT" sz="2000" dirty="0"/>
              <a:t>/*  è lui, finito!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372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7852-2F15-4DA4-95F3-8C26BF2D1DE5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</a:t>
            </a:r>
            <a:r>
              <a:rPr lang="it-IT" sz="2400" b="1" dirty="0" smtClean="0"/>
              <a:t>dicotomica 5/5</a:t>
            </a:r>
            <a:endParaRPr lang="it-IT" sz="24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else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   {</a:t>
            </a:r>
          </a:p>
          <a:p>
            <a:pPr>
              <a:buFontTx/>
              <a:buNone/>
            </a:pPr>
            <a:r>
              <a:rPr lang="it-IT" sz="2000" dirty="0"/>
              <a:t>/*         non è lui, procedo usando il metodo di bisezione         */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      </a:t>
            </a:r>
            <a:r>
              <a:rPr lang="it-IT" sz="2000" dirty="0" err="1">
                <a:solidFill>
                  <a:schemeClr val="accent2"/>
                </a:solidFill>
              </a:rPr>
              <a:t>if</a:t>
            </a:r>
            <a:r>
              <a:rPr lang="it-IT" sz="2000" dirty="0">
                <a:solidFill>
                  <a:schemeClr val="accent2"/>
                </a:solidFill>
              </a:rPr>
              <a:t> (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[meta] &gt; dato)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              </a:t>
            </a: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 = meta - 1;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	 else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              </a:t>
            </a: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 = meta + 1;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    }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}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p_posiz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>
                <a:solidFill>
                  <a:schemeClr val="accent2"/>
                </a:solidFill>
              </a:rPr>
              <a:t>= meta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}</a:t>
            </a:r>
          </a:p>
          <a:p>
            <a:pPr>
              <a:buFontTx/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8145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1484784"/>
            <a:ext cx="64807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ricerca_bin</a:t>
            </a:r>
            <a:r>
              <a:rPr lang="it-IT" b="1" dirty="0"/>
              <a:t> (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vet</a:t>
            </a:r>
            <a:r>
              <a:rPr lang="it-IT" b="1" dirty="0"/>
              <a:t>[], </a:t>
            </a:r>
            <a:r>
              <a:rPr lang="it-IT" b="1" dirty="0" err="1"/>
              <a:t>int</a:t>
            </a:r>
            <a:r>
              <a:rPr lang="it-IT" b="1" dirty="0"/>
              <a:t> first, </a:t>
            </a:r>
            <a:r>
              <a:rPr lang="it-IT" b="1" dirty="0" err="1"/>
              <a:t>int</a:t>
            </a:r>
            <a:r>
              <a:rPr lang="it-IT" b="1" dirty="0"/>
              <a:t> last,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el</a:t>
            </a:r>
            <a:r>
              <a:rPr lang="it-IT" b="1" dirty="0"/>
              <a:t>) </a:t>
            </a:r>
            <a:endParaRPr lang="it-IT" b="1" dirty="0" smtClean="0"/>
          </a:p>
          <a:p>
            <a:r>
              <a:rPr lang="it-IT" b="1" dirty="0" smtClean="0"/>
              <a:t>{</a:t>
            </a:r>
            <a:endParaRPr lang="it-IT" b="1" dirty="0"/>
          </a:p>
          <a:p>
            <a:r>
              <a:rPr lang="it-IT" b="1" dirty="0" smtClean="0"/>
              <a:t>   </a:t>
            </a:r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 err="1"/>
              <a:t>med</a:t>
            </a:r>
            <a:r>
              <a:rPr lang="it-IT" b="1" dirty="0"/>
              <a:t>;</a:t>
            </a:r>
          </a:p>
          <a:p>
            <a:r>
              <a:rPr lang="it-IT" b="1" dirty="0" smtClean="0"/>
              <a:t>   </a:t>
            </a:r>
            <a:r>
              <a:rPr lang="it-IT" b="1" dirty="0" err="1" smtClean="0"/>
              <a:t>if</a:t>
            </a:r>
            <a:r>
              <a:rPr lang="it-IT" b="1" dirty="0" smtClean="0"/>
              <a:t> </a:t>
            </a:r>
            <a:r>
              <a:rPr lang="it-IT" b="1" dirty="0"/>
              <a:t>(first &gt; last)</a:t>
            </a:r>
          </a:p>
          <a:p>
            <a:r>
              <a:rPr lang="it-IT" b="1" dirty="0" smtClean="0"/>
              <a:t>      </a:t>
            </a:r>
            <a:r>
              <a:rPr lang="it-IT" b="1" dirty="0" err="1" smtClean="0"/>
              <a:t>return</a:t>
            </a:r>
            <a:r>
              <a:rPr lang="it-IT" b="1" dirty="0" smtClean="0"/>
              <a:t> </a:t>
            </a:r>
            <a:r>
              <a:rPr lang="it-IT" b="1" dirty="0"/>
              <a:t>-1;</a:t>
            </a:r>
          </a:p>
          <a:p>
            <a:r>
              <a:rPr lang="it-IT" b="1" dirty="0" smtClean="0"/>
              <a:t>   else </a:t>
            </a:r>
          </a:p>
          <a:p>
            <a:r>
              <a:rPr lang="it-IT" b="1" dirty="0" smtClean="0"/>
              <a:t>  {</a:t>
            </a:r>
            <a:endParaRPr lang="it-IT" b="1" dirty="0"/>
          </a:p>
          <a:p>
            <a:r>
              <a:rPr lang="it-IT" b="1" dirty="0" smtClean="0"/>
              <a:t>    </a:t>
            </a:r>
            <a:r>
              <a:rPr lang="it-IT" b="1" dirty="0" err="1" smtClean="0"/>
              <a:t>med</a:t>
            </a:r>
            <a:r>
              <a:rPr lang="it-IT" b="1" dirty="0" smtClean="0"/>
              <a:t> </a:t>
            </a:r>
            <a:r>
              <a:rPr lang="it-IT" b="1" dirty="0"/>
              <a:t>= (first + last) / 2;</a:t>
            </a:r>
          </a:p>
          <a:p>
            <a:r>
              <a:rPr lang="it-IT" b="1" dirty="0" smtClean="0"/>
              <a:t>    </a:t>
            </a:r>
            <a:r>
              <a:rPr lang="it-IT" b="1" dirty="0" err="1" smtClean="0"/>
              <a:t>if</a:t>
            </a:r>
            <a:r>
              <a:rPr lang="it-IT" b="1" dirty="0" smtClean="0"/>
              <a:t> </a:t>
            </a:r>
            <a:r>
              <a:rPr lang="it-IT" b="1" dirty="0"/>
              <a:t>(</a:t>
            </a:r>
            <a:r>
              <a:rPr lang="it-IT" b="1" dirty="0" err="1"/>
              <a:t>el</a:t>
            </a:r>
            <a:r>
              <a:rPr lang="it-IT" b="1" dirty="0"/>
              <a:t> == </a:t>
            </a:r>
            <a:r>
              <a:rPr lang="it-IT" b="1" dirty="0" err="1"/>
              <a:t>vet</a:t>
            </a:r>
            <a:r>
              <a:rPr lang="it-IT" b="1" dirty="0"/>
              <a:t>[</a:t>
            </a:r>
            <a:r>
              <a:rPr lang="it-IT" b="1" dirty="0" err="1"/>
              <a:t>med</a:t>
            </a:r>
            <a:r>
              <a:rPr lang="it-IT" b="1" dirty="0"/>
              <a:t>])</a:t>
            </a:r>
          </a:p>
          <a:p>
            <a:r>
              <a:rPr lang="it-IT" b="1" dirty="0" smtClean="0"/>
              <a:t>       </a:t>
            </a:r>
            <a:r>
              <a:rPr lang="it-IT" b="1" dirty="0" err="1" smtClean="0"/>
              <a:t>return</a:t>
            </a:r>
            <a:r>
              <a:rPr lang="it-IT" b="1" dirty="0" smtClean="0"/>
              <a:t> </a:t>
            </a:r>
            <a:r>
              <a:rPr lang="it-IT" b="1" dirty="0" err="1"/>
              <a:t>med</a:t>
            </a:r>
            <a:r>
              <a:rPr lang="it-IT" b="1" dirty="0"/>
              <a:t>;</a:t>
            </a:r>
          </a:p>
          <a:p>
            <a:r>
              <a:rPr lang="it-IT" b="1" dirty="0" smtClean="0"/>
              <a:t>   else</a:t>
            </a:r>
            <a:endParaRPr lang="it-IT" b="1" dirty="0"/>
          </a:p>
          <a:p>
            <a:r>
              <a:rPr lang="it-IT" b="1" dirty="0" smtClean="0"/>
              <a:t>     </a:t>
            </a:r>
            <a:r>
              <a:rPr lang="it-IT" b="1" dirty="0" err="1" smtClean="0"/>
              <a:t>if</a:t>
            </a:r>
            <a:r>
              <a:rPr lang="it-IT" b="1" dirty="0" smtClean="0"/>
              <a:t> </a:t>
            </a:r>
            <a:r>
              <a:rPr lang="it-IT" b="1" dirty="0"/>
              <a:t>(</a:t>
            </a:r>
            <a:r>
              <a:rPr lang="it-IT" b="1" dirty="0" err="1"/>
              <a:t>el</a:t>
            </a:r>
            <a:r>
              <a:rPr lang="it-IT" b="1" dirty="0"/>
              <a:t> &gt; </a:t>
            </a:r>
            <a:r>
              <a:rPr lang="it-IT" b="1" dirty="0" err="1"/>
              <a:t>vet</a:t>
            </a:r>
            <a:r>
              <a:rPr lang="it-IT" b="1" dirty="0"/>
              <a:t>[</a:t>
            </a:r>
            <a:r>
              <a:rPr lang="it-IT" b="1" dirty="0" err="1"/>
              <a:t>med</a:t>
            </a:r>
            <a:r>
              <a:rPr lang="it-IT" b="1" dirty="0"/>
              <a:t>])</a:t>
            </a:r>
          </a:p>
          <a:p>
            <a:r>
              <a:rPr lang="it-IT" b="1" dirty="0" smtClean="0"/>
              <a:t>        </a:t>
            </a:r>
            <a:r>
              <a:rPr lang="it-IT" b="1" dirty="0" err="1" smtClean="0"/>
              <a:t>return</a:t>
            </a:r>
            <a:r>
              <a:rPr lang="it-IT" b="1" dirty="0" smtClean="0"/>
              <a:t> </a:t>
            </a:r>
            <a:r>
              <a:rPr lang="it-IT" b="1" dirty="0" err="1"/>
              <a:t>ricerca_bin</a:t>
            </a:r>
            <a:r>
              <a:rPr lang="it-IT" b="1" dirty="0"/>
              <a:t>(</a:t>
            </a:r>
            <a:r>
              <a:rPr lang="it-IT" b="1" dirty="0" err="1"/>
              <a:t>vet</a:t>
            </a:r>
            <a:r>
              <a:rPr lang="it-IT" b="1" dirty="0"/>
              <a:t>, med+1, last, </a:t>
            </a:r>
            <a:r>
              <a:rPr lang="it-IT" b="1" dirty="0" err="1"/>
              <a:t>el</a:t>
            </a:r>
            <a:r>
              <a:rPr lang="it-IT" b="1" dirty="0"/>
              <a:t>);</a:t>
            </a:r>
          </a:p>
          <a:p>
            <a:r>
              <a:rPr lang="it-IT" b="1" dirty="0" smtClean="0"/>
              <a:t>     else</a:t>
            </a:r>
            <a:endParaRPr lang="it-IT" b="1" dirty="0"/>
          </a:p>
          <a:p>
            <a:r>
              <a:rPr lang="it-IT" b="1" dirty="0" smtClean="0"/>
              <a:t>       </a:t>
            </a:r>
            <a:r>
              <a:rPr lang="it-IT" b="1" dirty="0" err="1" smtClean="0"/>
              <a:t>return</a:t>
            </a:r>
            <a:r>
              <a:rPr lang="it-IT" b="1" dirty="0" smtClean="0"/>
              <a:t> </a:t>
            </a:r>
            <a:r>
              <a:rPr lang="it-IT" b="1" dirty="0" err="1"/>
              <a:t>ricerca_bin</a:t>
            </a:r>
            <a:r>
              <a:rPr lang="it-IT" b="1" dirty="0"/>
              <a:t>(</a:t>
            </a:r>
            <a:r>
              <a:rPr lang="it-IT" b="1" dirty="0" err="1"/>
              <a:t>vet</a:t>
            </a:r>
            <a:r>
              <a:rPr lang="it-IT" b="1" dirty="0"/>
              <a:t>, first, med-1, </a:t>
            </a:r>
            <a:r>
              <a:rPr lang="it-IT" b="1" dirty="0" err="1"/>
              <a:t>el</a:t>
            </a:r>
            <a:r>
              <a:rPr lang="it-IT" b="1" dirty="0"/>
              <a:t>);</a:t>
            </a:r>
          </a:p>
          <a:p>
            <a:r>
              <a:rPr lang="it-IT" b="1" dirty="0" smtClean="0"/>
              <a:t>  }</a:t>
            </a:r>
            <a:endParaRPr lang="it-IT" b="1" dirty="0"/>
          </a:p>
          <a:p>
            <a:r>
              <a:rPr lang="it-IT" b="1" dirty="0"/>
              <a:t>}</a:t>
            </a:r>
            <a:endParaRPr lang="it-IT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b="1" dirty="0"/>
              <a:t>Ricerca </a:t>
            </a:r>
            <a:r>
              <a:rPr lang="it-IT" sz="2400" b="1" dirty="0" smtClean="0"/>
              <a:t>dicotomica </a:t>
            </a:r>
            <a:r>
              <a:rPr lang="it-IT" sz="2400" b="1" dirty="0" smtClean="0"/>
              <a:t>RICORSIVA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48025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Determinante di una matrice 1/3 (funzioni principali)</a:t>
            </a:r>
            <a:endParaRPr lang="it-IT" sz="2800" b="1" dirty="0"/>
          </a:p>
        </p:txBody>
      </p:sp>
      <p:sp>
        <p:nvSpPr>
          <p:cNvPr id="5" name="Rettangolo 4"/>
          <p:cNvSpPr/>
          <p:nvPr/>
        </p:nvSpPr>
        <p:spPr>
          <a:xfrm>
            <a:off x="179512" y="1196752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#include &lt;</a:t>
            </a:r>
            <a:r>
              <a:rPr lang="it-IT" b="1" dirty="0" err="1"/>
              <a:t>cstdlib</a:t>
            </a:r>
            <a:r>
              <a:rPr lang="it-IT" b="1" dirty="0"/>
              <a:t>&gt;</a:t>
            </a:r>
          </a:p>
          <a:p>
            <a:r>
              <a:rPr lang="it-IT" b="1" dirty="0" smtClean="0"/>
              <a:t>…..</a:t>
            </a:r>
            <a:endParaRPr lang="it-IT" b="1" dirty="0"/>
          </a:p>
          <a:p>
            <a:r>
              <a:rPr lang="it-IT" b="1" dirty="0" err="1"/>
              <a:t>using</a:t>
            </a:r>
            <a:r>
              <a:rPr lang="it-IT" b="1" dirty="0"/>
              <a:t> </a:t>
            </a:r>
            <a:r>
              <a:rPr lang="it-IT" b="1" dirty="0" err="1"/>
              <a:t>namespace</a:t>
            </a:r>
            <a:r>
              <a:rPr lang="it-IT" b="1" dirty="0"/>
              <a:t> </a:t>
            </a:r>
            <a:r>
              <a:rPr lang="it-IT" b="1" dirty="0" err="1"/>
              <a:t>std</a:t>
            </a:r>
            <a:r>
              <a:rPr lang="it-IT" b="1" dirty="0"/>
              <a:t>;</a:t>
            </a:r>
          </a:p>
          <a:p>
            <a:r>
              <a:rPr lang="it-IT" b="1" dirty="0" err="1"/>
              <a:t>const</a:t>
            </a:r>
            <a:r>
              <a:rPr lang="it-IT" b="1" dirty="0"/>
              <a:t>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dim</a:t>
            </a:r>
            <a:r>
              <a:rPr lang="it-IT" b="1" dirty="0"/>
              <a:t> = 5</a:t>
            </a:r>
            <a:r>
              <a:rPr lang="it-IT" b="1" dirty="0" smtClean="0"/>
              <a:t>;</a:t>
            </a:r>
            <a:endParaRPr lang="it-IT" b="1" dirty="0"/>
          </a:p>
          <a:p>
            <a:r>
              <a:rPr lang="it-IT" b="1" dirty="0" err="1"/>
              <a:t>void</a:t>
            </a:r>
            <a:r>
              <a:rPr lang="it-IT" b="1" dirty="0"/>
              <a:t> </a:t>
            </a:r>
            <a:r>
              <a:rPr lang="it-IT" b="1" dirty="0" err="1"/>
              <a:t>stampaMatr</a:t>
            </a:r>
            <a:r>
              <a:rPr lang="it-IT" b="1" dirty="0"/>
              <a:t>(double M[][</a:t>
            </a:r>
            <a:r>
              <a:rPr lang="it-IT" b="1" dirty="0" err="1"/>
              <a:t>dim</a:t>
            </a:r>
            <a:r>
              <a:rPr lang="it-IT" b="1" dirty="0"/>
              <a:t>],</a:t>
            </a:r>
            <a:r>
              <a:rPr lang="it-IT" b="1" dirty="0" err="1"/>
              <a:t>int</a:t>
            </a:r>
            <a:r>
              <a:rPr lang="it-IT" b="1" dirty="0"/>
              <a:t> l</a:t>
            </a:r>
            <a:r>
              <a:rPr lang="it-IT" b="1" dirty="0" smtClean="0"/>
              <a:t>)</a:t>
            </a:r>
          </a:p>
          <a:p>
            <a:r>
              <a:rPr lang="it-IT" b="1" dirty="0" smtClean="0"/>
              <a:t>……</a:t>
            </a:r>
          </a:p>
          <a:p>
            <a:r>
              <a:rPr lang="fr-FR" b="1" dirty="0" err="1"/>
              <a:t>void</a:t>
            </a:r>
            <a:r>
              <a:rPr lang="fr-FR" b="1" dirty="0"/>
              <a:t> </a:t>
            </a:r>
            <a:r>
              <a:rPr lang="fr-FR" b="1" dirty="0" err="1"/>
              <a:t>leggiMatr</a:t>
            </a:r>
            <a:r>
              <a:rPr lang="fr-FR" b="1" dirty="0"/>
              <a:t>(double M [][</a:t>
            </a:r>
            <a:r>
              <a:rPr lang="fr-FR" b="1" dirty="0" err="1"/>
              <a:t>dim</a:t>
            </a:r>
            <a:r>
              <a:rPr lang="fr-FR" b="1" dirty="0"/>
              <a:t>], </a:t>
            </a:r>
            <a:r>
              <a:rPr lang="fr-FR" b="1" dirty="0" err="1"/>
              <a:t>int</a:t>
            </a:r>
            <a:r>
              <a:rPr lang="fr-FR" b="1" dirty="0"/>
              <a:t> l</a:t>
            </a:r>
            <a:r>
              <a:rPr lang="fr-FR" b="1" dirty="0" smtClean="0"/>
              <a:t>)</a:t>
            </a:r>
          </a:p>
          <a:p>
            <a:r>
              <a:rPr lang="fr-FR" b="1" dirty="0" smtClean="0"/>
              <a:t>……</a:t>
            </a:r>
          </a:p>
          <a:p>
            <a:r>
              <a:rPr lang="fr-FR" b="1" dirty="0" err="1"/>
              <a:t>void</a:t>
            </a:r>
            <a:r>
              <a:rPr lang="fr-FR" b="1" dirty="0"/>
              <a:t> </a:t>
            </a:r>
            <a:r>
              <a:rPr lang="fr-FR" b="1" dirty="0" err="1"/>
              <a:t>copiaM</a:t>
            </a:r>
            <a:r>
              <a:rPr lang="fr-FR" b="1" dirty="0"/>
              <a:t> (double M[][</a:t>
            </a:r>
            <a:r>
              <a:rPr lang="fr-FR" b="1" dirty="0" err="1"/>
              <a:t>dim</a:t>
            </a:r>
            <a:r>
              <a:rPr lang="fr-FR" b="1" dirty="0"/>
              <a:t>], double copia[][</a:t>
            </a:r>
            <a:r>
              <a:rPr lang="fr-FR" b="1" dirty="0" err="1"/>
              <a:t>dim</a:t>
            </a:r>
            <a:r>
              <a:rPr lang="fr-FR" b="1" dirty="0" smtClean="0"/>
              <a:t>])</a:t>
            </a:r>
          </a:p>
          <a:p>
            <a:r>
              <a:rPr lang="fr-FR" b="1" dirty="0" smtClean="0"/>
              <a:t>…….</a:t>
            </a:r>
          </a:p>
          <a:p>
            <a:r>
              <a:rPr lang="en-US" b="1" dirty="0" err="1"/>
              <a:t>int</a:t>
            </a:r>
            <a:r>
              <a:rPr lang="en-US" b="1" dirty="0"/>
              <a:t> segno (</a:t>
            </a:r>
            <a:r>
              <a:rPr lang="en-US" b="1" dirty="0" err="1"/>
              <a:t>int</a:t>
            </a:r>
            <a:r>
              <a:rPr lang="en-US" b="1" dirty="0"/>
              <a:t> n)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if </a:t>
            </a:r>
            <a:r>
              <a:rPr lang="en-US" b="1" dirty="0"/>
              <a:t>(n%2) 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  return </a:t>
            </a:r>
            <a:r>
              <a:rPr lang="en-US" b="1" dirty="0"/>
              <a:t>1;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else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return </a:t>
            </a:r>
            <a:r>
              <a:rPr lang="en-US" b="1" dirty="0"/>
              <a:t>-1;</a:t>
            </a:r>
          </a:p>
          <a:p>
            <a:r>
              <a:rPr lang="en-US" b="1" dirty="0"/>
              <a:t>}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1836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Determinante di una matrice 2/3 (funzioni principali)</a:t>
            </a:r>
            <a:endParaRPr lang="it-IT" sz="2800" b="1" dirty="0"/>
          </a:p>
        </p:txBody>
      </p:sp>
      <p:sp>
        <p:nvSpPr>
          <p:cNvPr id="5" name="Rettangolo 4"/>
          <p:cNvSpPr/>
          <p:nvPr/>
        </p:nvSpPr>
        <p:spPr>
          <a:xfrm>
            <a:off x="179512" y="1196752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void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sottoM</a:t>
            </a:r>
            <a:r>
              <a:rPr lang="it-IT" b="1" dirty="0">
                <a:solidFill>
                  <a:srgbClr val="FF0000"/>
                </a:solidFill>
              </a:rPr>
              <a:t>(double M[][</a:t>
            </a:r>
            <a:r>
              <a:rPr lang="it-IT" b="1" dirty="0" err="1">
                <a:solidFill>
                  <a:srgbClr val="FF0000"/>
                </a:solidFill>
              </a:rPr>
              <a:t>dim</a:t>
            </a:r>
            <a:r>
              <a:rPr lang="it-IT" b="1" dirty="0">
                <a:solidFill>
                  <a:srgbClr val="FF0000"/>
                </a:solidFill>
              </a:rPr>
              <a:t>], 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d, 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ind</a:t>
            </a:r>
            <a:r>
              <a:rPr lang="it-IT" b="1" dirty="0">
                <a:solidFill>
                  <a:srgbClr val="FF0000"/>
                </a:solidFill>
              </a:rPr>
              <a:t>, double </a:t>
            </a:r>
            <a:r>
              <a:rPr lang="it-IT" b="1" dirty="0" err="1">
                <a:solidFill>
                  <a:srgbClr val="FF0000"/>
                </a:solidFill>
              </a:rPr>
              <a:t>sM</a:t>
            </a:r>
            <a:r>
              <a:rPr lang="it-IT" b="1" dirty="0">
                <a:solidFill>
                  <a:srgbClr val="FF0000"/>
                </a:solidFill>
              </a:rPr>
              <a:t>[][</a:t>
            </a:r>
            <a:r>
              <a:rPr lang="it-IT" b="1" dirty="0" err="1">
                <a:solidFill>
                  <a:srgbClr val="FF0000"/>
                </a:solidFill>
              </a:rPr>
              <a:t>dim</a:t>
            </a:r>
            <a:r>
              <a:rPr lang="it-IT" b="1" dirty="0">
                <a:solidFill>
                  <a:srgbClr val="FF0000"/>
                </a:solidFill>
              </a:rPr>
              <a:t>])</a:t>
            </a:r>
          </a:p>
          <a:p>
            <a:r>
              <a:rPr lang="it-IT" b="1" dirty="0">
                <a:solidFill>
                  <a:srgbClr val="FF0000"/>
                </a:solidFill>
              </a:rPr>
              <a:t>{    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col=0;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for (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i=1; i&lt;d; i++)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 {col=0;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  for (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j=0;j&lt;</a:t>
            </a:r>
            <a:r>
              <a:rPr lang="it-IT" b="1" dirty="0" err="1">
                <a:solidFill>
                  <a:srgbClr val="FF0000"/>
                </a:solidFill>
              </a:rPr>
              <a:t>d;j</a:t>
            </a:r>
            <a:r>
              <a:rPr lang="it-IT" b="1" dirty="0">
                <a:solidFill>
                  <a:srgbClr val="FF0000"/>
                </a:solidFill>
              </a:rPr>
              <a:t>++)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    </a:t>
            </a:r>
            <a:r>
              <a:rPr lang="it-IT" b="1" dirty="0" err="1">
                <a:solidFill>
                  <a:srgbClr val="FF0000"/>
                </a:solidFill>
              </a:rPr>
              <a:t>if</a:t>
            </a:r>
            <a:r>
              <a:rPr lang="it-IT" b="1" dirty="0">
                <a:solidFill>
                  <a:srgbClr val="FF0000"/>
                </a:solidFill>
              </a:rPr>
              <a:t> (j!=</a:t>
            </a:r>
            <a:r>
              <a:rPr lang="it-IT" b="1" dirty="0" err="1">
                <a:solidFill>
                  <a:srgbClr val="FF0000"/>
                </a:solidFill>
              </a:rPr>
              <a:t>ind</a:t>
            </a:r>
            <a:r>
              <a:rPr lang="it-IT" b="1" dirty="0">
                <a:solidFill>
                  <a:srgbClr val="FF0000"/>
                </a:solidFill>
              </a:rPr>
              <a:t>)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        {</a:t>
            </a:r>
            <a:r>
              <a:rPr lang="it-IT" b="1" dirty="0" err="1">
                <a:solidFill>
                  <a:srgbClr val="FF0000"/>
                </a:solidFill>
              </a:rPr>
              <a:t>sM</a:t>
            </a:r>
            <a:r>
              <a:rPr lang="it-IT" b="1" dirty="0">
                <a:solidFill>
                  <a:srgbClr val="FF0000"/>
                </a:solidFill>
              </a:rPr>
              <a:t>[i-1][col] = M[i][j];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         //</a:t>
            </a:r>
            <a:r>
              <a:rPr lang="it-IT" b="1" dirty="0" err="1">
                <a:solidFill>
                  <a:srgbClr val="FF0000"/>
                </a:solidFill>
              </a:rPr>
              <a:t>cout</a:t>
            </a:r>
            <a:r>
              <a:rPr lang="it-IT" b="1" dirty="0">
                <a:solidFill>
                  <a:srgbClr val="FF0000"/>
                </a:solidFill>
              </a:rPr>
              <a:t> &lt;&lt; </a:t>
            </a:r>
            <a:r>
              <a:rPr lang="it-IT" b="1" dirty="0" err="1">
                <a:solidFill>
                  <a:srgbClr val="FF0000"/>
                </a:solidFill>
              </a:rPr>
              <a:t>sM</a:t>
            </a:r>
            <a:r>
              <a:rPr lang="it-IT" b="1" dirty="0">
                <a:solidFill>
                  <a:srgbClr val="FF0000"/>
                </a:solidFill>
              </a:rPr>
              <a:t>[i-1][col] &lt;&lt; '\t';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         col++; 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        }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  }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</a:t>
            </a:r>
            <a:r>
              <a:rPr lang="it-IT" b="1" dirty="0" err="1">
                <a:solidFill>
                  <a:srgbClr val="FF0000"/>
                </a:solidFill>
              </a:rPr>
              <a:t>stampaMatr</a:t>
            </a:r>
            <a:r>
              <a:rPr lang="it-IT" b="1" dirty="0">
                <a:solidFill>
                  <a:srgbClr val="FF0000"/>
                </a:solidFill>
              </a:rPr>
              <a:t>(sM,d-1);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}</a:t>
            </a:r>
          </a:p>
          <a:p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211960" y="299695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double </a:t>
            </a:r>
            <a:r>
              <a:rPr lang="it-IT" b="1" dirty="0" err="1">
                <a:solidFill>
                  <a:schemeClr val="tx2"/>
                </a:solidFill>
              </a:rPr>
              <a:t>determ</a:t>
            </a:r>
            <a:r>
              <a:rPr lang="it-IT" b="1" dirty="0">
                <a:solidFill>
                  <a:schemeClr val="tx2"/>
                </a:solidFill>
              </a:rPr>
              <a:t> (double </a:t>
            </a:r>
            <a:r>
              <a:rPr lang="it-IT" b="1" dirty="0" err="1">
                <a:solidFill>
                  <a:schemeClr val="tx2"/>
                </a:solidFill>
              </a:rPr>
              <a:t>mat</a:t>
            </a:r>
            <a:r>
              <a:rPr lang="it-IT" b="1" dirty="0">
                <a:solidFill>
                  <a:schemeClr val="tx2"/>
                </a:solidFill>
              </a:rPr>
              <a:t>[][</a:t>
            </a:r>
            <a:r>
              <a:rPr lang="it-IT" b="1" dirty="0" err="1">
                <a:solidFill>
                  <a:schemeClr val="tx2"/>
                </a:solidFill>
              </a:rPr>
              <a:t>dim</a:t>
            </a:r>
            <a:r>
              <a:rPr lang="it-IT" b="1" dirty="0">
                <a:solidFill>
                  <a:schemeClr val="tx2"/>
                </a:solidFill>
              </a:rPr>
              <a:t>], </a:t>
            </a:r>
            <a:r>
              <a:rPr lang="it-IT" b="1" dirty="0" err="1">
                <a:solidFill>
                  <a:schemeClr val="tx2"/>
                </a:solidFill>
              </a:rPr>
              <a:t>int</a:t>
            </a:r>
            <a:r>
              <a:rPr lang="it-IT" b="1" dirty="0">
                <a:solidFill>
                  <a:schemeClr val="tx2"/>
                </a:solidFill>
              </a:rPr>
              <a:t> d)</a:t>
            </a:r>
          </a:p>
          <a:p>
            <a:r>
              <a:rPr lang="it-IT" b="1" dirty="0">
                <a:solidFill>
                  <a:schemeClr val="tx2"/>
                </a:solidFill>
              </a:rPr>
              <a:t>{    double </a:t>
            </a:r>
            <a:r>
              <a:rPr lang="it-IT" b="1" dirty="0" err="1">
                <a:solidFill>
                  <a:schemeClr val="tx2"/>
                </a:solidFill>
              </a:rPr>
              <a:t>det</a:t>
            </a:r>
            <a:r>
              <a:rPr lang="it-IT" b="1" dirty="0">
                <a:solidFill>
                  <a:schemeClr val="tx2"/>
                </a:solidFill>
              </a:rPr>
              <a:t>=0; </a:t>
            </a:r>
          </a:p>
          <a:p>
            <a:r>
              <a:rPr lang="it-IT" b="1" dirty="0">
                <a:solidFill>
                  <a:schemeClr val="tx2"/>
                </a:solidFill>
              </a:rPr>
              <a:t>     double </a:t>
            </a:r>
            <a:r>
              <a:rPr lang="it-IT" b="1" dirty="0" err="1">
                <a:solidFill>
                  <a:schemeClr val="tx2"/>
                </a:solidFill>
              </a:rPr>
              <a:t>sM</a:t>
            </a:r>
            <a:r>
              <a:rPr lang="it-IT" b="1" dirty="0">
                <a:solidFill>
                  <a:schemeClr val="tx2"/>
                </a:solidFill>
              </a:rPr>
              <a:t>[</a:t>
            </a:r>
            <a:r>
              <a:rPr lang="it-IT" b="1" dirty="0" err="1">
                <a:solidFill>
                  <a:schemeClr val="tx2"/>
                </a:solidFill>
              </a:rPr>
              <a:t>dim</a:t>
            </a:r>
            <a:r>
              <a:rPr lang="it-IT" b="1" dirty="0">
                <a:solidFill>
                  <a:schemeClr val="tx2"/>
                </a:solidFill>
              </a:rPr>
              <a:t>][</a:t>
            </a:r>
            <a:r>
              <a:rPr lang="it-IT" b="1" dirty="0" err="1">
                <a:solidFill>
                  <a:schemeClr val="tx2"/>
                </a:solidFill>
              </a:rPr>
              <a:t>dim</a:t>
            </a:r>
            <a:r>
              <a:rPr lang="it-IT" b="1" dirty="0">
                <a:solidFill>
                  <a:schemeClr val="tx2"/>
                </a:solidFill>
              </a:rPr>
              <a:t>];</a:t>
            </a:r>
          </a:p>
          <a:p>
            <a:r>
              <a:rPr lang="it-IT" b="1" dirty="0">
                <a:solidFill>
                  <a:schemeClr val="tx2"/>
                </a:solidFill>
              </a:rPr>
              <a:t>     </a:t>
            </a:r>
            <a:r>
              <a:rPr lang="it-IT" b="1" dirty="0" err="1">
                <a:solidFill>
                  <a:schemeClr val="tx2"/>
                </a:solidFill>
              </a:rPr>
              <a:t>if</a:t>
            </a:r>
            <a:r>
              <a:rPr lang="it-IT" b="1" dirty="0">
                <a:solidFill>
                  <a:schemeClr val="tx2"/>
                </a:solidFill>
              </a:rPr>
              <a:t> (d==2) </a:t>
            </a:r>
            <a:r>
              <a:rPr lang="it-IT" b="1" dirty="0" err="1">
                <a:solidFill>
                  <a:schemeClr val="tx2"/>
                </a:solidFill>
              </a:rPr>
              <a:t>det</a:t>
            </a:r>
            <a:r>
              <a:rPr lang="it-IT" b="1" dirty="0">
                <a:solidFill>
                  <a:schemeClr val="tx2"/>
                </a:solidFill>
              </a:rPr>
              <a:t> = </a:t>
            </a:r>
            <a:r>
              <a:rPr lang="it-IT" b="1" dirty="0" err="1">
                <a:solidFill>
                  <a:schemeClr val="tx2"/>
                </a:solidFill>
              </a:rPr>
              <a:t>mat</a:t>
            </a:r>
            <a:r>
              <a:rPr lang="it-IT" b="1" dirty="0">
                <a:solidFill>
                  <a:schemeClr val="tx2"/>
                </a:solidFill>
              </a:rPr>
              <a:t>[0][0]*</a:t>
            </a:r>
            <a:r>
              <a:rPr lang="it-IT" b="1" dirty="0" err="1">
                <a:solidFill>
                  <a:schemeClr val="tx2"/>
                </a:solidFill>
              </a:rPr>
              <a:t>mat</a:t>
            </a:r>
            <a:r>
              <a:rPr lang="it-IT" b="1" dirty="0">
                <a:solidFill>
                  <a:schemeClr val="tx2"/>
                </a:solidFill>
              </a:rPr>
              <a:t>[1][1</a:t>
            </a:r>
            <a:r>
              <a:rPr lang="it-IT" b="1" dirty="0" smtClean="0">
                <a:solidFill>
                  <a:schemeClr val="tx2"/>
                </a:solidFill>
              </a:rPr>
              <a:t>]-   		</a:t>
            </a:r>
            <a:r>
              <a:rPr lang="it-IT" b="1" dirty="0" err="1" smtClean="0">
                <a:solidFill>
                  <a:schemeClr val="tx2"/>
                </a:solidFill>
              </a:rPr>
              <a:t>mat</a:t>
            </a:r>
            <a:r>
              <a:rPr lang="it-IT" b="1" dirty="0" smtClean="0">
                <a:solidFill>
                  <a:schemeClr val="tx2"/>
                </a:solidFill>
              </a:rPr>
              <a:t>[0</a:t>
            </a:r>
            <a:r>
              <a:rPr lang="it-IT" b="1" dirty="0">
                <a:solidFill>
                  <a:schemeClr val="tx2"/>
                </a:solidFill>
              </a:rPr>
              <a:t>][1]*</a:t>
            </a:r>
            <a:r>
              <a:rPr lang="it-IT" b="1" dirty="0" err="1">
                <a:solidFill>
                  <a:schemeClr val="tx2"/>
                </a:solidFill>
              </a:rPr>
              <a:t>mat</a:t>
            </a:r>
            <a:r>
              <a:rPr lang="it-IT" b="1" dirty="0">
                <a:solidFill>
                  <a:schemeClr val="tx2"/>
                </a:solidFill>
              </a:rPr>
              <a:t>[1][0];</a:t>
            </a:r>
          </a:p>
          <a:p>
            <a:r>
              <a:rPr lang="it-IT" b="1" dirty="0">
                <a:solidFill>
                  <a:schemeClr val="tx2"/>
                </a:solidFill>
              </a:rPr>
              <a:t>     else</a:t>
            </a:r>
          </a:p>
          <a:p>
            <a:r>
              <a:rPr lang="it-IT" b="1" dirty="0">
                <a:solidFill>
                  <a:schemeClr val="tx2"/>
                </a:solidFill>
              </a:rPr>
              <a:t>         for (</a:t>
            </a:r>
            <a:r>
              <a:rPr lang="it-IT" b="1" dirty="0" err="1">
                <a:solidFill>
                  <a:schemeClr val="tx2"/>
                </a:solidFill>
              </a:rPr>
              <a:t>int</a:t>
            </a:r>
            <a:r>
              <a:rPr lang="it-IT" b="1" dirty="0">
                <a:solidFill>
                  <a:schemeClr val="tx2"/>
                </a:solidFill>
              </a:rPr>
              <a:t> j=0; j&lt;d; </a:t>
            </a:r>
            <a:r>
              <a:rPr lang="it-IT" b="1" dirty="0" err="1">
                <a:solidFill>
                  <a:schemeClr val="tx2"/>
                </a:solidFill>
              </a:rPr>
              <a:t>j++</a:t>
            </a:r>
            <a:r>
              <a:rPr lang="it-IT" b="1" dirty="0">
                <a:solidFill>
                  <a:schemeClr val="tx2"/>
                </a:solidFill>
              </a:rPr>
              <a:t>)</a:t>
            </a:r>
          </a:p>
          <a:p>
            <a:r>
              <a:rPr lang="it-IT" b="1" dirty="0">
                <a:solidFill>
                  <a:schemeClr val="tx2"/>
                </a:solidFill>
              </a:rPr>
              <a:t>         {</a:t>
            </a:r>
            <a:r>
              <a:rPr lang="it-IT" b="1" dirty="0" err="1">
                <a:solidFill>
                  <a:schemeClr val="tx2"/>
                </a:solidFill>
              </a:rPr>
              <a:t>sottoM</a:t>
            </a:r>
            <a:r>
              <a:rPr lang="it-IT" b="1" dirty="0">
                <a:solidFill>
                  <a:schemeClr val="tx2"/>
                </a:solidFill>
              </a:rPr>
              <a:t>(</a:t>
            </a:r>
            <a:r>
              <a:rPr lang="it-IT" b="1" dirty="0" err="1">
                <a:solidFill>
                  <a:schemeClr val="tx2"/>
                </a:solidFill>
              </a:rPr>
              <a:t>mat</a:t>
            </a:r>
            <a:r>
              <a:rPr lang="it-IT" b="1" dirty="0">
                <a:solidFill>
                  <a:schemeClr val="tx2"/>
                </a:solidFill>
              </a:rPr>
              <a:t>, d, j, </a:t>
            </a:r>
            <a:r>
              <a:rPr lang="it-IT" b="1" dirty="0" err="1">
                <a:solidFill>
                  <a:schemeClr val="tx2"/>
                </a:solidFill>
              </a:rPr>
              <a:t>sM</a:t>
            </a:r>
            <a:r>
              <a:rPr lang="it-IT" b="1" dirty="0">
                <a:solidFill>
                  <a:schemeClr val="tx2"/>
                </a:solidFill>
              </a:rPr>
              <a:t> ); </a:t>
            </a:r>
          </a:p>
          <a:p>
            <a:r>
              <a:rPr lang="it-IT" b="1" dirty="0">
                <a:solidFill>
                  <a:schemeClr val="tx2"/>
                </a:solidFill>
              </a:rPr>
              <a:t>          </a:t>
            </a:r>
            <a:r>
              <a:rPr lang="it-IT" b="1" dirty="0" err="1">
                <a:solidFill>
                  <a:schemeClr val="tx2"/>
                </a:solidFill>
              </a:rPr>
              <a:t>det</a:t>
            </a:r>
            <a:r>
              <a:rPr lang="it-IT" b="1" dirty="0">
                <a:solidFill>
                  <a:schemeClr val="tx2"/>
                </a:solidFill>
              </a:rPr>
              <a:t> = </a:t>
            </a:r>
            <a:r>
              <a:rPr lang="it-IT" b="1" dirty="0" err="1">
                <a:solidFill>
                  <a:schemeClr val="tx2"/>
                </a:solidFill>
              </a:rPr>
              <a:t>det</a:t>
            </a:r>
            <a:r>
              <a:rPr lang="it-IT" b="1" dirty="0">
                <a:solidFill>
                  <a:schemeClr val="tx2"/>
                </a:solidFill>
              </a:rPr>
              <a:t> + </a:t>
            </a:r>
            <a:r>
              <a:rPr lang="it-IT" b="1" dirty="0" err="1">
                <a:solidFill>
                  <a:schemeClr val="tx2"/>
                </a:solidFill>
              </a:rPr>
              <a:t>mat</a:t>
            </a:r>
            <a:r>
              <a:rPr lang="it-IT" b="1" dirty="0">
                <a:solidFill>
                  <a:schemeClr val="tx2"/>
                </a:solidFill>
              </a:rPr>
              <a:t>[0][j] * segno(0+j) * </a:t>
            </a:r>
            <a:r>
              <a:rPr lang="it-IT" b="1" dirty="0" smtClean="0">
                <a:solidFill>
                  <a:schemeClr val="tx2"/>
                </a:solidFill>
              </a:rPr>
              <a:t>			</a:t>
            </a:r>
            <a:r>
              <a:rPr lang="it-IT" b="1" dirty="0" err="1" smtClean="0">
                <a:solidFill>
                  <a:schemeClr val="tx2"/>
                </a:solidFill>
              </a:rPr>
              <a:t>determ</a:t>
            </a:r>
            <a:r>
              <a:rPr lang="it-IT" b="1" dirty="0" smtClean="0">
                <a:solidFill>
                  <a:schemeClr val="tx2"/>
                </a:solidFill>
              </a:rPr>
              <a:t>(sM,d-1</a:t>
            </a:r>
            <a:r>
              <a:rPr lang="it-IT" b="1" dirty="0">
                <a:solidFill>
                  <a:schemeClr val="tx2"/>
                </a:solidFill>
              </a:rPr>
              <a:t>);</a:t>
            </a:r>
          </a:p>
          <a:p>
            <a:r>
              <a:rPr lang="it-IT" b="1" dirty="0">
                <a:solidFill>
                  <a:schemeClr val="tx2"/>
                </a:solidFill>
              </a:rPr>
              <a:t>         }</a:t>
            </a:r>
          </a:p>
          <a:p>
            <a:r>
              <a:rPr lang="it-IT" b="1" dirty="0">
                <a:solidFill>
                  <a:schemeClr val="tx2"/>
                </a:solidFill>
              </a:rPr>
              <a:t>     </a:t>
            </a:r>
            <a:r>
              <a:rPr lang="it-IT" b="1" dirty="0" err="1">
                <a:solidFill>
                  <a:schemeClr val="tx2"/>
                </a:solidFill>
              </a:rPr>
              <a:t>return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det</a:t>
            </a:r>
            <a:r>
              <a:rPr lang="it-IT" b="1" dirty="0">
                <a:solidFill>
                  <a:schemeClr val="tx2"/>
                </a:solidFill>
              </a:rPr>
              <a:t>;</a:t>
            </a:r>
          </a:p>
          <a:p>
            <a:r>
              <a:rPr lang="it-IT" b="1" dirty="0">
                <a:solidFill>
                  <a:schemeClr val="tx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499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23906</TotalTime>
  <Words>868</Words>
  <Application>Microsoft Office PowerPoint</Application>
  <PresentationFormat>Presentazione su schermo (4:3)</PresentationFormat>
  <Paragraphs>161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Ricerca dicotomica</vt:lpstr>
      <vt:lpstr>Ricerca dicotomica 1/5</vt:lpstr>
      <vt:lpstr>Ricerca dicotomica 2/5</vt:lpstr>
      <vt:lpstr>Ricerca dicotomica 3/5</vt:lpstr>
      <vt:lpstr>Ricerca dicotomica 4/5</vt:lpstr>
      <vt:lpstr>Ricerca dicotomica 5/5</vt:lpstr>
      <vt:lpstr>Ricerca dicotomica RICORSIVA</vt:lpstr>
      <vt:lpstr>Determinante di una matrice 1/3 (funzioni principali)</vt:lpstr>
      <vt:lpstr>Determinante di una matrice 2/3 (funzioni principali)</vt:lpstr>
      <vt:lpstr>Determinante di una matrice 3/3 (funzioni principali)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.</dc:creator>
  <cp:lastModifiedBy>William</cp:lastModifiedBy>
  <cp:revision>159</cp:revision>
  <dcterms:created xsi:type="dcterms:W3CDTF">2011-10-18T08:32:55Z</dcterms:created>
  <dcterms:modified xsi:type="dcterms:W3CDTF">2012-12-13T10:35:46Z</dcterms:modified>
</cp:coreProperties>
</file>