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4" r:id="rId3"/>
    <p:sldId id="284" r:id="rId4"/>
    <p:sldId id="283" r:id="rId5"/>
    <p:sldId id="266" r:id="rId6"/>
    <p:sldId id="267" r:id="rId7"/>
    <p:sldId id="265" r:id="rId8"/>
    <p:sldId id="268" r:id="rId9"/>
    <p:sldId id="270" r:id="rId10"/>
    <p:sldId id="269" r:id="rId11"/>
    <p:sldId id="286" r:id="rId12"/>
    <p:sldId id="285" r:id="rId13"/>
    <p:sldId id="271" r:id="rId14"/>
    <p:sldId id="287" r:id="rId15"/>
    <p:sldId id="276" r:id="rId16"/>
    <p:sldId id="280" r:id="rId17"/>
    <p:sldId id="277" r:id="rId18"/>
    <p:sldId id="278" r:id="rId19"/>
    <p:sldId id="273" r:id="rId20"/>
    <p:sldId id="274" r:id="rId21"/>
    <p:sldId id="275" r:id="rId22"/>
    <p:sldId id="281" r:id="rId23"/>
    <p:sldId id="282" r:id="rId24"/>
    <p:sldId id="294" r:id="rId25"/>
    <p:sldId id="288" r:id="rId26"/>
    <p:sldId id="289" r:id="rId27"/>
    <p:sldId id="290" r:id="rId28"/>
    <p:sldId id="291" r:id="rId29"/>
    <p:sldId id="292" r:id="rId30"/>
    <p:sldId id="293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AFA9F-9396-43B7-8BC9-D990CD05A487}" type="datetimeFigureOut">
              <a:rPr lang="it-IT" smtClean="0"/>
              <a:t>16/10/2012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BD8FF-5849-494B-8D52-97686B8A7866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voliomv@unical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6192688" cy="3096344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Avolio</a:t>
            </a:r>
            <a:r>
              <a:rPr lang="it-IT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Maria </a:t>
            </a:r>
            <a:r>
              <a:rPr lang="it-IT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it-IT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ittoria</a:t>
            </a:r>
          </a:p>
          <a:p>
            <a:pPr algn="ctr"/>
            <a:endParaRPr lang="it-IT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/>
              </a:rPr>
              <a:t>avoliomv@unical.it</a:t>
            </a:r>
            <a:endParaRPr lang="it-IT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it-IT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7504" y="379685"/>
            <a:ext cx="9036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Arial "/>
              </a:rPr>
              <a:t>LE VARIABILI</a:t>
            </a:r>
          </a:p>
          <a:p>
            <a:pPr algn="ctr"/>
            <a:endParaRPr lang="en-GB" sz="2400" b="1" dirty="0" smtClean="0">
              <a:solidFill>
                <a:schemeClr val="bg1"/>
              </a:solidFill>
              <a:latin typeface="Arial 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Una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variabile 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è una porzione della memoria che contiene dati (di ingresso o di uscita) codificati in un qualche modo.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Nei linguaggi evoluti, sono identificate da un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 nome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, nei linguaggi macchina da un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 indirizzo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Posseggono </a:t>
            </a:r>
            <a:r>
              <a:rPr lang="en-GB" sz="2400" dirty="0" smtClean="0">
                <a:solidFill>
                  <a:schemeClr val="bg1"/>
                </a:solidFill>
                <a:latin typeface="Arial "/>
              </a:rPr>
              <a:t>le </a:t>
            </a:r>
            <a:r>
              <a:rPr lang="en-GB" sz="2400" dirty="0" err="1" smtClean="0">
                <a:solidFill>
                  <a:schemeClr val="bg1"/>
                </a:solidFill>
                <a:latin typeface="Arial "/>
              </a:rPr>
              <a:t>seguenti</a:t>
            </a:r>
            <a:r>
              <a:rPr lang="en-GB" sz="24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Arial "/>
              </a:rPr>
              <a:t>caratteristiche</a:t>
            </a:r>
            <a:r>
              <a:rPr lang="en-GB" sz="2400" dirty="0" smtClean="0">
                <a:solidFill>
                  <a:schemeClr val="bg1"/>
                </a:solidFill>
                <a:latin typeface="Arial "/>
              </a:rPr>
              <a:t>:</a:t>
            </a:r>
          </a:p>
          <a:p>
            <a:pPr algn="just"/>
            <a:endParaRPr lang="en-GB" sz="2400" dirty="0" smtClean="0">
              <a:solidFill>
                <a:schemeClr val="bg1"/>
              </a:solidFill>
              <a:latin typeface="Arial "/>
            </a:endParaRPr>
          </a:p>
          <a:p>
            <a:pPr algn="ctr"/>
            <a:r>
              <a:rPr lang="it-IT" sz="2400" dirty="0" smtClean="0">
                <a:solidFill>
                  <a:schemeClr val="bg1"/>
                </a:solidFill>
                <a:latin typeface="Arial "/>
              </a:rPr>
              <a:t>•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Tipo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: specifica il tipo di codifica usato</a:t>
            </a:r>
          </a:p>
          <a:p>
            <a:pPr algn="ctr"/>
            <a:r>
              <a:rPr lang="it-IT" sz="2400" dirty="0" smtClean="0">
                <a:solidFill>
                  <a:schemeClr val="bg1"/>
                </a:solidFill>
                <a:latin typeface="Arial "/>
              </a:rPr>
              <a:t>•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Dimensione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: indica la quantità di memoria occupata</a:t>
            </a:r>
          </a:p>
          <a:p>
            <a:pPr algn="ctr"/>
            <a:r>
              <a:rPr lang="it-IT" sz="2400" dirty="0" smtClean="0">
                <a:solidFill>
                  <a:schemeClr val="bg1"/>
                </a:solidFill>
                <a:latin typeface="Arial "/>
              </a:rPr>
              <a:t>•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Modo di allocazione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: indica la strategia usata per riservare lo spazio in memoria</a:t>
            </a:r>
          </a:p>
          <a:p>
            <a:pPr algn="ctr"/>
            <a:r>
              <a:rPr lang="it-IT" sz="2400" dirty="0" smtClean="0">
                <a:solidFill>
                  <a:schemeClr val="bg1"/>
                </a:solidFill>
                <a:latin typeface="Arial "/>
              </a:rPr>
              <a:t>•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Scope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 (visibilità): indica quali pezzi di un programma possono vedere (e usare) una variabile.</a:t>
            </a:r>
          </a:p>
          <a:p>
            <a:pPr algn="ctr"/>
            <a:r>
              <a:rPr lang="it-IT" sz="2400" dirty="0" smtClean="0">
                <a:solidFill>
                  <a:schemeClr val="bg1"/>
                </a:solidFill>
                <a:latin typeface="Arial "/>
              </a:rPr>
              <a:t>•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Valore iniziale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: il valore della variabile all’inizio </a:t>
            </a:r>
            <a:r>
              <a:rPr lang="en-GB" sz="2400" dirty="0" err="1" smtClean="0">
                <a:solidFill>
                  <a:schemeClr val="bg1"/>
                </a:solidFill>
                <a:latin typeface="Arial "/>
              </a:rPr>
              <a:t>dell’esecuzione</a:t>
            </a:r>
            <a:r>
              <a:rPr lang="en-GB" sz="2400" dirty="0" smtClean="0">
                <a:solidFill>
                  <a:schemeClr val="bg1"/>
                </a:solidFill>
                <a:latin typeface="Arial "/>
              </a:rPr>
              <a:t> del </a:t>
            </a:r>
            <a:r>
              <a:rPr lang="en-GB" sz="2400" dirty="0" err="1" smtClean="0">
                <a:solidFill>
                  <a:schemeClr val="bg1"/>
                </a:solidFill>
                <a:latin typeface="Arial "/>
              </a:rPr>
              <a:t>programma</a:t>
            </a:r>
            <a:r>
              <a:rPr lang="en-GB" sz="2400" dirty="0" smtClean="0">
                <a:solidFill>
                  <a:schemeClr val="bg1"/>
                </a:solidFill>
                <a:latin typeface="Arial "/>
              </a:rPr>
              <a:t>.</a:t>
            </a:r>
            <a:endParaRPr lang="en-GB" sz="2400" dirty="0">
              <a:solidFill>
                <a:schemeClr val="bg1"/>
              </a:solidFill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42916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31640" y="692696"/>
            <a:ext cx="684076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Variabili</a:t>
            </a:r>
            <a:endParaRPr lang="en-GB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en-GB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formati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possibili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sono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GB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Interi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con o senza segno (</a:t>
            </a:r>
            <a:r>
              <a:rPr lang="it-IT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it-IT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Reali</a:t>
            </a:r>
            <a:r>
              <a:rPr lang="it-IT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cioè numeri rappresentati in virgola mobile (float, double)</a:t>
            </a:r>
          </a:p>
          <a:p>
            <a:pPr algn="ctr">
              <a:lnSpc>
                <a:spcPct val="150000"/>
              </a:lnSpc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en-GB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Stringhe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di </a:t>
            </a:r>
            <a:r>
              <a:rPr lang="en-GB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caratteri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alfanumerici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(char[])</a:t>
            </a:r>
          </a:p>
          <a:p>
            <a:pPr algn="ctr">
              <a:lnSpc>
                <a:spcPct val="150000"/>
              </a:lnSpc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en-GB" sz="2400" b="1" strike="sngStrike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Variabili</a:t>
            </a:r>
            <a:r>
              <a:rPr lang="en-GB" sz="2400" b="1" strike="sngStrik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strike="sngStrike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logiche</a:t>
            </a:r>
            <a:r>
              <a:rPr lang="en-GB" sz="2400" b="1" strike="sngStrik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strike="sngStrik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(bool)</a:t>
            </a:r>
          </a:p>
          <a:p>
            <a:pPr algn="ctr">
              <a:lnSpc>
                <a:spcPct val="150000"/>
              </a:lnSpc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en-GB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Tipi </a:t>
            </a:r>
            <a:r>
              <a:rPr lang="en-GB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composti</a:t>
            </a:r>
            <a:r>
              <a:rPr lang="en-GB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(array)</a:t>
            </a:r>
          </a:p>
          <a:p>
            <a:pPr algn="ctr">
              <a:lnSpc>
                <a:spcPct val="150000"/>
              </a:lnSpc>
            </a:pP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en-GB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Rappresentazioni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definite </a:t>
            </a:r>
            <a:r>
              <a:rPr lang="en-GB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dall’utente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4173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>
                <a:solidFill>
                  <a:srgbClr val="FF0000"/>
                </a:solidFill>
                <a:latin typeface="+mj-lt"/>
              </a:rPr>
              <a:t>Cos’è una variabile</a:t>
            </a:r>
          </a:p>
        </p:txBody>
      </p:sp>
      <p:sp>
        <p:nvSpPr>
          <p:cNvPr id="2" name="Rettangolo 1"/>
          <p:cNvSpPr/>
          <p:nvPr/>
        </p:nvSpPr>
        <p:spPr>
          <a:xfrm>
            <a:off x="287524" y="1340768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b="1" dirty="0" smtClean="0">
                <a:solidFill>
                  <a:schemeClr val="bg1"/>
                </a:solidFill>
              </a:rPr>
              <a:t>Le </a:t>
            </a:r>
            <a:r>
              <a:rPr lang="it-IT" sz="2400" b="1" u="sng" dirty="0" smtClean="0">
                <a:solidFill>
                  <a:schemeClr val="bg1"/>
                </a:solidFill>
              </a:rPr>
              <a:t>variabili</a:t>
            </a:r>
            <a:r>
              <a:rPr lang="it-IT" sz="2400" b="1" dirty="0" smtClean="0">
                <a:solidFill>
                  <a:schemeClr val="bg1"/>
                </a:solidFill>
              </a:rPr>
              <a:t>, in un linguaggio di programmazione, sono dei contenitori.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it-IT" sz="2400" b="1" dirty="0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b="1" dirty="0" smtClean="0">
                <a:solidFill>
                  <a:schemeClr val="bg1"/>
                </a:solidFill>
              </a:rPr>
              <a:t>Possono essere riempiti con un valore che poi può essere riletto oppure sostituito.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it-IT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44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Le variabili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55576" y="1268760"/>
            <a:ext cx="792088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bg1"/>
                </a:solidFill>
              </a:rPr>
              <a:t>Formalmente ogni variabile è una porzione della memoria del computer in cui è possibile memorizzare un valore da utilizzare all’interno di un programma. </a:t>
            </a:r>
          </a:p>
          <a:p>
            <a:pPr>
              <a:lnSpc>
                <a:spcPct val="150000"/>
              </a:lnSpc>
            </a:pPr>
            <a:endParaRPr lang="it-IT" sz="28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bg1"/>
                </a:solidFill>
              </a:rPr>
              <a:t>Tutte le variabili devono avere un nome e un tipo. </a:t>
            </a:r>
            <a:endParaRPr lang="it-IT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90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59632" y="620688"/>
            <a:ext cx="66967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Arial "/>
              </a:rPr>
              <a:t>Variabili</a:t>
            </a:r>
          </a:p>
          <a:p>
            <a:pPr algn="ctr"/>
            <a:endParaRPr lang="it-IT" sz="2800" b="1" dirty="0" smtClean="0">
              <a:solidFill>
                <a:schemeClr val="bg1"/>
              </a:solidFill>
              <a:latin typeface="Arial 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bg1"/>
                </a:solidFill>
                <a:latin typeface="Arial "/>
              </a:rPr>
              <a:t>Tutte le variabili devono essere dichiarate prima di essere usate. La dichiarazione delle variabili è così fatta: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it-IT" sz="2800" dirty="0" smtClean="0">
              <a:solidFill>
                <a:schemeClr val="bg1"/>
              </a:solidFill>
              <a:latin typeface="Arial "/>
            </a:endParaRPr>
          </a:p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Arial "/>
              </a:rPr>
              <a:t>Tipo 	</a:t>
            </a:r>
            <a:r>
              <a:rPr lang="it-IT" sz="2800" b="1" dirty="0" err="1" smtClean="0">
                <a:solidFill>
                  <a:srgbClr val="FF0000"/>
                </a:solidFill>
                <a:latin typeface="Arial "/>
              </a:rPr>
              <a:t>ElencoVariabili</a:t>
            </a:r>
            <a:r>
              <a:rPr lang="it-IT" sz="2800" dirty="0" smtClean="0">
                <a:solidFill>
                  <a:srgbClr val="FF0000"/>
                </a:solidFill>
                <a:latin typeface="Arial "/>
              </a:rPr>
              <a:t>;</a:t>
            </a:r>
          </a:p>
          <a:p>
            <a:pPr algn="ctr"/>
            <a:endParaRPr lang="it-IT" sz="2800" dirty="0" smtClean="0">
              <a:solidFill>
                <a:schemeClr val="bg1"/>
              </a:solidFill>
              <a:latin typeface="Arial "/>
            </a:endParaRPr>
          </a:p>
          <a:p>
            <a:pPr algn="just"/>
            <a:r>
              <a:rPr lang="it-IT" sz="2800" dirty="0" smtClean="0">
                <a:solidFill>
                  <a:schemeClr val="bg1"/>
                </a:solidFill>
                <a:latin typeface="Arial "/>
              </a:rPr>
              <a:t>Esempi:</a:t>
            </a:r>
          </a:p>
          <a:p>
            <a:pPr algn="just"/>
            <a:endParaRPr lang="it-IT" sz="2800" dirty="0" smtClean="0">
              <a:solidFill>
                <a:schemeClr val="bg1"/>
              </a:solidFill>
              <a:latin typeface="Arial "/>
            </a:endParaRPr>
          </a:p>
          <a:p>
            <a:pPr algn="just"/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 i;</a:t>
            </a:r>
          </a:p>
          <a:p>
            <a:pPr algn="just"/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float </a:t>
            </a:r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aus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, x, y;</a:t>
            </a:r>
          </a:p>
          <a:p>
            <a:pPr algn="just"/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double num1,num2;</a:t>
            </a:r>
          </a:p>
        </p:txBody>
      </p:sp>
      <p:sp>
        <p:nvSpPr>
          <p:cNvPr id="5" name="Rettangolo 4"/>
          <p:cNvSpPr/>
          <p:nvPr/>
        </p:nvSpPr>
        <p:spPr>
          <a:xfrm>
            <a:off x="4283968" y="3922307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Il programmatore deve essere sicuro che tutte le parti di un programma che utilizzano una data variabile siano d’accordo sul suo tipo; in caso contrario i risultati saranno imprevedibili.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21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TIPI di  variabili più usati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043110"/>
              </p:ext>
            </p:extLst>
          </p:nvPr>
        </p:nvGraphicFramePr>
        <p:xfrm>
          <a:off x="1115616" y="764704"/>
          <a:ext cx="7272808" cy="5616624"/>
        </p:xfrm>
        <a:graphic>
          <a:graphicData uri="http://schemas.openxmlformats.org/drawingml/2006/table">
            <a:tbl>
              <a:tblPr/>
              <a:tblGrid>
                <a:gridCol w="2424269"/>
                <a:gridCol w="3528634"/>
                <a:gridCol w="1319905"/>
              </a:tblGrid>
              <a:tr h="975008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>
                          <a:solidFill>
                            <a:srgbClr val="00B050"/>
                          </a:solidFill>
                          <a:effectLst/>
                        </a:rPr>
                        <a:t>Tipi di dichiarazione</a:t>
                      </a:r>
                    </a:p>
                  </a:txBody>
                  <a:tcPr marL="69296" marR="69296" marT="34648" marB="3464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>
                          <a:solidFill>
                            <a:srgbClr val="00B050"/>
                          </a:solidFill>
                          <a:effectLst/>
                        </a:rPr>
                        <a:t>Rappresentazione</a:t>
                      </a:r>
                    </a:p>
                  </a:txBody>
                  <a:tcPr marL="69296" marR="69296" marT="34648" marB="3464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>
                          <a:solidFill>
                            <a:srgbClr val="00B050"/>
                          </a:solidFill>
                          <a:effectLst/>
                        </a:rPr>
                        <a:t>N. di byte</a:t>
                      </a:r>
                    </a:p>
                  </a:txBody>
                  <a:tcPr marL="69296" marR="69296" marT="34648" marB="3464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672900">
                <a:tc>
                  <a:txBody>
                    <a:bodyPr/>
                    <a:lstStyle/>
                    <a:p>
                      <a:pPr fontAlgn="t"/>
                      <a:r>
                        <a:rPr lang="it-IT" sz="2000" b="1" dirty="0" err="1">
                          <a:solidFill>
                            <a:schemeClr val="bg1"/>
                          </a:solidFill>
                          <a:effectLst/>
                        </a:rPr>
                        <a:t>char</a:t>
                      </a:r>
                      <a:endParaRPr lang="it-IT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>
                          <a:solidFill>
                            <a:schemeClr val="bg1"/>
                          </a:solidFill>
                          <a:effectLst/>
                        </a:rPr>
                        <a:t>Carattere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>
                          <a:solidFill>
                            <a:schemeClr val="bg1"/>
                          </a:solidFill>
                          <a:effectLst/>
                        </a:rPr>
                        <a:t>1 (8 bit)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72900">
                <a:tc>
                  <a:txBody>
                    <a:bodyPr/>
                    <a:lstStyle/>
                    <a:p>
                      <a:pPr fontAlgn="t"/>
                      <a:r>
                        <a:rPr lang="it-IT" sz="2000" b="1" dirty="0" err="1">
                          <a:solidFill>
                            <a:schemeClr val="bg1"/>
                          </a:solidFill>
                          <a:effectLst/>
                        </a:rPr>
                        <a:t>int</a:t>
                      </a:r>
                      <a:endParaRPr lang="it-IT" sz="20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>
                          <a:solidFill>
                            <a:schemeClr val="bg1"/>
                          </a:solidFill>
                          <a:effectLst/>
                        </a:rPr>
                        <a:t>Numero intero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>
                          <a:solidFill>
                            <a:schemeClr val="bg1"/>
                          </a:solidFill>
                          <a:effectLst/>
                        </a:rPr>
                        <a:t>2 (16 bit)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1277116">
                <a:tc>
                  <a:txBody>
                    <a:bodyPr/>
                    <a:lstStyle/>
                    <a:p>
                      <a:pPr fontAlgn="t"/>
                      <a:r>
                        <a:rPr lang="it-IT" sz="2000" b="1" dirty="0">
                          <a:solidFill>
                            <a:schemeClr val="bg1"/>
                          </a:solidFill>
                          <a:effectLst/>
                        </a:rPr>
                        <a:t>short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>
                          <a:solidFill>
                            <a:schemeClr val="bg1"/>
                          </a:solidFill>
                          <a:effectLst/>
                        </a:rPr>
                        <a:t>Numero intero “corto</a:t>
                      </a:r>
                      <a:r>
                        <a:rPr lang="it-IT" sz="2000" dirty="0" smtClean="0">
                          <a:solidFill>
                            <a:schemeClr val="bg1"/>
                          </a:solidFill>
                          <a:effectLst/>
                        </a:rPr>
                        <a:t>” </a:t>
                      </a:r>
                    </a:p>
                    <a:p>
                      <a:pPr fontAlgn="t"/>
                      <a:r>
                        <a:rPr lang="it-IT" sz="2000" dirty="0" smtClean="0">
                          <a:solidFill>
                            <a:schemeClr val="bg1"/>
                          </a:solidFill>
                          <a:effectLst/>
                        </a:rPr>
                        <a:t>da –32768 e +32767 </a:t>
                      </a:r>
                      <a:endParaRPr lang="it-IT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>
                          <a:solidFill>
                            <a:schemeClr val="bg1"/>
                          </a:solidFill>
                          <a:effectLst/>
                        </a:rPr>
                        <a:t>2 (16 bit)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72900">
                <a:tc>
                  <a:txBody>
                    <a:bodyPr/>
                    <a:lstStyle/>
                    <a:p>
                      <a:pPr fontAlgn="t"/>
                      <a:r>
                        <a:rPr lang="it-IT" sz="2000" b="1" dirty="0">
                          <a:solidFill>
                            <a:schemeClr val="bg1"/>
                          </a:solidFill>
                          <a:effectLst/>
                        </a:rPr>
                        <a:t>long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>
                          <a:solidFill>
                            <a:schemeClr val="bg1"/>
                          </a:solidFill>
                          <a:effectLst/>
                        </a:rPr>
                        <a:t>Numero intero “lungo”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>
                          <a:solidFill>
                            <a:schemeClr val="bg1"/>
                          </a:solidFill>
                          <a:effectLst/>
                        </a:rPr>
                        <a:t>4 (32 bit)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672900">
                <a:tc>
                  <a:txBody>
                    <a:bodyPr/>
                    <a:lstStyle/>
                    <a:p>
                      <a:pPr fontAlgn="t"/>
                      <a:r>
                        <a:rPr lang="it-IT" sz="2000" b="1" dirty="0">
                          <a:solidFill>
                            <a:schemeClr val="bg1"/>
                          </a:solidFill>
                          <a:effectLst/>
                        </a:rPr>
                        <a:t>float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>
                          <a:solidFill>
                            <a:schemeClr val="bg1"/>
                          </a:solidFill>
                          <a:effectLst/>
                        </a:rPr>
                        <a:t>Numero reale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>
                          <a:solidFill>
                            <a:schemeClr val="bg1"/>
                          </a:solidFill>
                          <a:effectLst/>
                        </a:rPr>
                        <a:t>4 (32 bit)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72900">
                <a:tc>
                  <a:txBody>
                    <a:bodyPr/>
                    <a:lstStyle/>
                    <a:p>
                      <a:pPr fontAlgn="t"/>
                      <a:r>
                        <a:rPr lang="it-IT" sz="2000" b="1" dirty="0">
                          <a:solidFill>
                            <a:schemeClr val="bg1"/>
                          </a:solidFill>
                          <a:effectLst/>
                        </a:rPr>
                        <a:t>double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>
                          <a:solidFill>
                            <a:schemeClr val="bg1"/>
                          </a:solidFill>
                          <a:effectLst/>
                        </a:rPr>
                        <a:t>Numero reale “lungo”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dirty="0">
                          <a:solidFill>
                            <a:schemeClr val="bg1"/>
                          </a:solidFill>
                          <a:effectLst/>
                        </a:rPr>
                        <a:t>8 (64 bit)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50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Le variabili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9512" y="775614"/>
            <a:ext cx="88569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b="1" dirty="0" smtClean="0">
                <a:solidFill>
                  <a:schemeClr val="bg1"/>
                </a:solidFill>
              </a:rPr>
              <a:t>NOTA:</a:t>
            </a:r>
            <a:r>
              <a:rPr lang="it-IT" sz="2400" dirty="0" smtClean="0">
                <a:solidFill>
                  <a:schemeClr val="bg1"/>
                </a:solidFill>
              </a:rPr>
              <a:t/>
            </a:r>
            <a:br>
              <a:rPr lang="it-IT" sz="2400" dirty="0" smtClean="0">
                <a:solidFill>
                  <a:schemeClr val="bg1"/>
                </a:solidFill>
              </a:rPr>
            </a:br>
            <a:r>
              <a:rPr lang="it-IT" sz="2400" dirty="0" smtClean="0">
                <a:solidFill>
                  <a:schemeClr val="bg1"/>
                </a:solidFill>
              </a:rPr>
              <a:t>Le variabili dichiarate </a:t>
            </a:r>
            <a:r>
              <a:rPr lang="it-IT" sz="2400" b="1" dirty="0" smtClean="0">
                <a:solidFill>
                  <a:schemeClr val="bg1"/>
                </a:solidFill>
              </a:rPr>
              <a:t>double </a:t>
            </a:r>
            <a:r>
              <a:rPr lang="it-IT" sz="2400" dirty="0" smtClean="0">
                <a:solidFill>
                  <a:schemeClr val="bg1"/>
                </a:solidFill>
              </a:rPr>
              <a:t>occupano più spazio di quelle dichiarate </a:t>
            </a:r>
            <a:r>
              <a:rPr lang="it-IT" sz="2400" b="1" dirty="0" smtClean="0">
                <a:solidFill>
                  <a:schemeClr val="bg1"/>
                </a:solidFill>
              </a:rPr>
              <a:t>float</a:t>
            </a:r>
            <a:r>
              <a:rPr lang="it-IT" sz="2400" dirty="0" smtClean="0">
                <a:solidFill>
                  <a:schemeClr val="bg1"/>
                </a:solidFill>
              </a:rPr>
              <a:t>. Solo quando si utilizzano un gran numero di variabili ha senso preoccuparsi di risparmiare sullo spazio</a:t>
            </a:r>
          </a:p>
          <a:p>
            <a:pPr algn="ctr">
              <a:lnSpc>
                <a:spcPct val="150000"/>
              </a:lnSpc>
            </a:pPr>
            <a:r>
              <a:rPr lang="it-IT" sz="2400" dirty="0" smtClean="0">
                <a:solidFill>
                  <a:schemeClr val="bg1"/>
                </a:solidFill>
              </a:rPr>
              <a:t>valutando al meglio il tipo di variabile sufficiente allo scopo.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TIPI di  variabili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7514" y="262493"/>
            <a:ext cx="8748972" cy="683706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93633" rIns="0" bIns="9363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Il tipo 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char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può contenere qualsiasi carattere definito secondo lo standard ASCII, quindi qualsiasi lettera (maiuscola o minuscola), cifra (da 0 a 9) e simbolo previsto dalla codifica.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È molto importante ricordare che un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char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può contenere uno ed un solo carattere.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Per memorizzare una successione di caratteri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si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utilizza un 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array di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char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L’array è un contenitore di variabili dello stesso tipo e ne approfondiremo la conoscenza più avanti.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 dichiarare una variabile </a:t>
            </a:r>
            <a:r>
              <a:rPr lang="it-IT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char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ad esempio inizializzandola con la lettera </a:t>
            </a:r>
            <a:r>
              <a:rPr lang="it-IT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‘r‘</a:t>
            </a:r>
            <a:r>
              <a:rPr lang="it-IT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basta scrivere: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es. </a:t>
            </a:r>
            <a:r>
              <a:rPr lang="it-IT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</a:t>
            </a:r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a;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'r';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29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TIPI di  variabili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3676" y="980728"/>
            <a:ext cx="891301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I numeri interi, rappresentati da 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, sono quelli “senza la virgola” o parti frazionate. 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39092" y="1435173"/>
            <a:ext cx="5834931" cy="192159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128547" rIns="0" bIns="12854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ESEMPIO con gli interi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 x = 7;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 y = 3;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 z;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z = x / y;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// z vale 2, cioè la parte intera della divisione tra 7 e 3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"/>
                <a:cs typeface="Arial" pitchFamily="34" charset="0"/>
              </a:rPr>
              <a:t> 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358579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tipi </a:t>
            </a:r>
            <a:r>
              <a:rPr lang="it-IT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float</a:t>
            </a: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e </a:t>
            </a:r>
            <a:r>
              <a:rPr lang="it-IT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double</a:t>
            </a: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sono i cosiddetti numeri in virgola mobile, che </a:t>
            </a: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rappresentano l’insieme </a:t>
            </a:r>
            <a:r>
              <a:rPr lang="it-IT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dei numeri reali: con essi possiamo rappresentare numeri molto piccoli o numeri molto grandi, positivi e negativi e naturalmente con e senza decimali.</a:t>
            </a:r>
          </a:p>
        </p:txBody>
      </p:sp>
      <p:sp>
        <p:nvSpPr>
          <p:cNvPr id="8" name="Rettangolo 7"/>
          <p:cNvSpPr/>
          <p:nvPr/>
        </p:nvSpPr>
        <p:spPr>
          <a:xfrm>
            <a:off x="2062482" y="4725144"/>
            <a:ext cx="42377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Arial "/>
              </a:rPr>
              <a:t>ESEMPIO  con i double</a:t>
            </a:r>
          </a:p>
          <a:p>
            <a:r>
              <a:rPr lang="fr-FR" b="1" dirty="0" smtClean="0">
                <a:solidFill>
                  <a:srgbClr val="002060"/>
                </a:solidFill>
                <a:latin typeface="Arial "/>
              </a:rPr>
              <a:t>double </a:t>
            </a:r>
            <a:r>
              <a:rPr lang="fr-FR" b="1" dirty="0">
                <a:solidFill>
                  <a:srgbClr val="002060"/>
                </a:solidFill>
                <a:latin typeface="Arial "/>
              </a:rPr>
              <a:t>x = </a:t>
            </a:r>
            <a:r>
              <a:rPr lang="fr-FR" b="1" dirty="0" smtClean="0">
                <a:solidFill>
                  <a:srgbClr val="002060"/>
                </a:solidFill>
                <a:latin typeface="Arial "/>
              </a:rPr>
              <a:t>7.0;</a:t>
            </a:r>
            <a:br>
              <a:rPr lang="fr-FR" b="1" dirty="0" smtClean="0">
                <a:solidFill>
                  <a:srgbClr val="002060"/>
                </a:solidFill>
                <a:latin typeface="Arial "/>
              </a:rPr>
            </a:br>
            <a:r>
              <a:rPr lang="fr-FR" b="1" dirty="0">
                <a:solidFill>
                  <a:srgbClr val="002060"/>
                </a:solidFill>
                <a:latin typeface="Arial "/>
              </a:rPr>
              <a:t>double y = </a:t>
            </a:r>
            <a:r>
              <a:rPr lang="fr-FR" b="1" dirty="0" smtClean="0">
                <a:solidFill>
                  <a:srgbClr val="002060"/>
                </a:solidFill>
                <a:latin typeface="Arial "/>
              </a:rPr>
              <a:t>2.0;</a:t>
            </a:r>
            <a:br>
              <a:rPr lang="fr-FR" b="1" dirty="0" smtClean="0">
                <a:solidFill>
                  <a:srgbClr val="002060"/>
                </a:solidFill>
                <a:latin typeface="Arial "/>
              </a:rPr>
            </a:br>
            <a:r>
              <a:rPr lang="fr-FR" b="1" dirty="0">
                <a:solidFill>
                  <a:srgbClr val="002060"/>
                </a:solidFill>
                <a:latin typeface="Arial "/>
              </a:rPr>
              <a:t>double z</a:t>
            </a:r>
            <a:r>
              <a:rPr lang="fr-FR" b="1" dirty="0" smtClean="0">
                <a:solidFill>
                  <a:srgbClr val="002060"/>
                </a:solidFill>
                <a:latin typeface="Arial "/>
              </a:rPr>
              <a:t>;</a:t>
            </a:r>
            <a:br>
              <a:rPr lang="fr-FR" b="1" dirty="0" smtClean="0">
                <a:solidFill>
                  <a:srgbClr val="002060"/>
                </a:solidFill>
                <a:latin typeface="Arial "/>
              </a:rPr>
            </a:br>
            <a:r>
              <a:rPr lang="fr-FR" b="1" dirty="0">
                <a:solidFill>
                  <a:srgbClr val="002060"/>
                </a:solidFill>
                <a:latin typeface="Arial "/>
              </a:rPr>
              <a:t>z = x / </a:t>
            </a:r>
            <a:r>
              <a:rPr lang="fr-FR" b="1" dirty="0" smtClean="0">
                <a:solidFill>
                  <a:srgbClr val="002060"/>
                </a:solidFill>
                <a:latin typeface="Arial "/>
              </a:rPr>
              <a:t>y;</a:t>
            </a:r>
            <a:br>
              <a:rPr lang="fr-FR" b="1" dirty="0" smtClean="0">
                <a:solidFill>
                  <a:srgbClr val="002060"/>
                </a:solidFill>
                <a:latin typeface="Arial "/>
              </a:rPr>
            </a:br>
            <a:r>
              <a:rPr lang="fr-FR" b="1" dirty="0">
                <a:solidFill>
                  <a:srgbClr val="002060"/>
                </a:solidFill>
                <a:latin typeface="Arial "/>
              </a:rPr>
              <a:t>// z </a:t>
            </a:r>
            <a:r>
              <a:rPr lang="fr-FR" b="1" dirty="0" err="1">
                <a:solidFill>
                  <a:srgbClr val="002060"/>
                </a:solidFill>
                <a:latin typeface="Arial "/>
              </a:rPr>
              <a:t>vale</a:t>
            </a:r>
            <a:r>
              <a:rPr lang="fr-FR" b="1" dirty="0">
                <a:solidFill>
                  <a:srgbClr val="002060"/>
                </a:solidFill>
                <a:latin typeface="Arial "/>
              </a:rPr>
              <a:t> 3.5</a:t>
            </a:r>
            <a:endParaRPr lang="it-IT" b="1" dirty="0">
              <a:solidFill>
                <a:srgbClr val="002060"/>
              </a:solidFill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404537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Le variabili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705646" y="796642"/>
            <a:ext cx="7276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</a:rPr>
              <a:t>Primo programma con variabili, somma di due numeri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89678" y="1340768"/>
            <a:ext cx="6750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int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main</a:t>
            </a:r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{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/* dichiarazione di una variabile di tipo intero */</a:t>
            </a:r>
          </a:p>
          <a:p>
            <a:r>
              <a:rPr lang="it-IT" dirty="0" err="1" smtClean="0">
                <a:solidFill>
                  <a:schemeClr val="bg1"/>
                </a:solidFill>
              </a:rPr>
              <a:t>int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risult</a:t>
            </a:r>
            <a:r>
              <a:rPr lang="it-IT" dirty="0" smtClean="0">
                <a:solidFill>
                  <a:schemeClr val="bg1"/>
                </a:solidFill>
              </a:rPr>
              <a:t>;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/* assegno alla variabile il risultato dell'operazione */</a:t>
            </a:r>
          </a:p>
          <a:p>
            <a:r>
              <a:rPr lang="it-IT" dirty="0" err="1" smtClean="0">
                <a:solidFill>
                  <a:schemeClr val="bg1"/>
                </a:solidFill>
              </a:rPr>
              <a:t>risult</a:t>
            </a:r>
            <a:r>
              <a:rPr lang="it-IT" dirty="0" smtClean="0">
                <a:solidFill>
                  <a:schemeClr val="bg1"/>
                </a:solidFill>
              </a:rPr>
              <a:t> = 134+987;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/* stampo il contenuto della variabile </a:t>
            </a:r>
            <a:r>
              <a:rPr lang="it-IT" dirty="0" err="1" smtClean="0">
                <a:solidFill>
                  <a:schemeClr val="bg1"/>
                </a:solidFill>
              </a:rPr>
              <a:t>risult</a:t>
            </a:r>
            <a:r>
              <a:rPr lang="it-IT" dirty="0" smtClean="0">
                <a:solidFill>
                  <a:schemeClr val="bg1"/>
                </a:solidFill>
              </a:rPr>
              <a:t> */</a:t>
            </a:r>
          </a:p>
          <a:p>
            <a:r>
              <a:rPr lang="it-IT" dirty="0" err="1" smtClean="0">
                <a:solidFill>
                  <a:schemeClr val="bg1"/>
                </a:solidFill>
              </a:rPr>
              <a:t>printf</a:t>
            </a:r>
            <a:r>
              <a:rPr lang="it-IT" dirty="0" smtClean="0">
                <a:solidFill>
                  <a:schemeClr val="bg1"/>
                </a:solidFill>
              </a:rPr>
              <a:t>(«la somma è %d», </a:t>
            </a:r>
            <a:r>
              <a:rPr lang="it-IT" dirty="0" err="1" smtClean="0">
                <a:solidFill>
                  <a:schemeClr val="bg1"/>
                </a:solidFill>
              </a:rPr>
              <a:t>risult</a:t>
            </a:r>
            <a:r>
              <a:rPr lang="it-IT" dirty="0" smtClean="0">
                <a:solidFill>
                  <a:schemeClr val="bg1"/>
                </a:solidFill>
              </a:rPr>
              <a:t>);</a:t>
            </a:r>
          </a:p>
          <a:p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}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79512" y="4511862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B050"/>
                </a:solidFill>
              </a:rPr>
              <a:t>ATTENZIONE!</a:t>
            </a:r>
          </a:p>
          <a:p>
            <a:pPr algn="ctr"/>
            <a:r>
              <a:rPr lang="it-IT" sz="2000" b="1" dirty="0" smtClean="0">
                <a:solidFill>
                  <a:srgbClr val="00B050"/>
                </a:solidFill>
              </a:rPr>
              <a:t>Quando si vuole stampare il contenuto di una</a:t>
            </a:r>
          </a:p>
          <a:p>
            <a:pPr algn="ctr"/>
            <a:r>
              <a:rPr lang="it-IT" sz="2000" b="1" dirty="0" smtClean="0">
                <a:solidFill>
                  <a:srgbClr val="00B050"/>
                </a:solidFill>
              </a:rPr>
              <a:t>variabile il suo nome non va messo tra</a:t>
            </a:r>
          </a:p>
          <a:p>
            <a:pPr algn="ctr"/>
            <a:r>
              <a:rPr lang="it-IT" sz="2000" b="1" dirty="0" smtClean="0">
                <a:solidFill>
                  <a:srgbClr val="00B050"/>
                </a:solidFill>
              </a:rPr>
              <a:t>virgolette ma solo tra parentesi.</a:t>
            </a:r>
            <a:endParaRPr lang="it-IT" sz="2000" b="1" dirty="0">
              <a:solidFill>
                <a:srgbClr val="00B05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175978" y="3202607"/>
            <a:ext cx="35283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I nomi delle variabili si scelgono solitamente</a:t>
            </a: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in modo che sia facile intuire il loro</a:t>
            </a: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contenuto.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>
                <a:solidFill>
                  <a:srgbClr val="FF0000"/>
                </a:solidFill>
                <a:latin typeface="+mj-lt"/>
              </a:rPr>
              <a:t>IL PRIMO PROGRAMMA IN C</a:t>
            </a:r>
          </a:p>
        </p:txBody>
      </p:sp>
      <p:sp>
        <p:nvSpPr>
          <p:cNvPr id="3" name="Rettangolo 2"/>
          <p:cNvSpPr/>
          <p:nvPr/>
        </p:nvSpPr>
        <p:spPr>
          <a:xfrm>
            <a:off x="1366423" y="1340768"/>
            <a:ext cx="64087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#include &lt;</a:t>
            </a:r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stdio.h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&gt;</a:t>
            </a:r>
          </a:p>
          <a:p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#include &lt;</a:t>
            </a:r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stdlib.h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&gt;</a:t>
            </a:r>
          </a:p>
          <a:p>
            <a:endParaRPr lang="it-IT" sz="2800" b="1" dirty="0" smtClean="0">
              <a:solidFill>
                <a:schemeClr val="bg1"/>
              </a:solidFill>
              <a:latin typeface="Arial "/>
            </a:endParaRPr>
          </a:p>
          <a:p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main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(</a:t>
            </a:r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argc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, </a:t>
            </a:r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char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 *</a:t>
            </a:r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argv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[])</a:t>
            </a:r>
          </a:p>
          <a:p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{</a:t>
            </a:r>
          </a:p>
          <a:p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  </a:t>
            </a:r>
          </a:p>
          <a:p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system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("PAUSE");	</a:t>
            </a:r>
          </a:p>
          <a:p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sz="2800" b="1" dirty="0" err="1" smtClean="0">
                <a:solidFill>
                  <a:schemeClr val="bg1"/>
                </a:solidFill>
                <a:latin typeface="Arial "/>
              </a:rPr>
              <a:t>return</a:t>
            </a:r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 0;</a:t>
            </a:r>
          </a:p>
          <a:p>
            <a:r>
              <a:rPr lang="it-IT" sz="2800" b="1" dirty="0" smtClean="0">
                <a:solidFill>
                  <a:schemeClr val="bg1"/>
                </a:solidFill>
                <a:latin typeface="Arial "/>
              </a:rPr>
              <a:t>}</a:t>
            </a:r>
            <a:endParaRPr lang="it-IT" sz="2800" b="1" dirty="0">
              <a:solidFill>
                <a:schemeClr val="bg1"/>
              </a:solidFill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63579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Le variabili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705646" y="796642"/>
            <a:ext cx="6587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</a:rPr>
              <a:t>Programma evoluto  della somma di due numeri 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061864" y="1412776"/>
            <a:ext cx="6750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</a:rPr>
              <a:t>int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main</a:t>
            </a:r>
            <a:endParaRPr lang="it-IT" sz="2400" b="1" dirty="0" smtClean="0">
              <a:solidFill>
                <a:schemeClr val="bg1"/>
              </a:solidFill>
            </a:endParaRPr>
          </a:p>
          <a:p>
            <a:r>
              <a:rPr lang="it-IT" sz="2400" b="1" dirty="0" smtClean="0">
                <a:solidFill>
                  <a:schemeClr val="bg1"/>
                </a:solidFill>
              </a:rPr>
              <a:t>{</a:t>
            </a:r>
          </a:p>
          <a:p>
            <a:endParaRPr lang="it-IT" sz="2400" b="1" dirty="0" smtClean="0">
              <a:solidFill>
                <a:schemeClr val="bg1"/>
              </a:solidFill>
            </a:endParaRPr>
          </a:p>
          <a:p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int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risult</a:t>
            </a:r>
            <a:r>
              <a:rPr lang="it-IT" sz="2400" b="1" dirty="0" smtClean="0">
                <a:solidFill>
                  <a:schemeClr val="bg1"/>
                </a:solidFill>
              </a:rPr>
              <a:t>;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int</a:t>
            </a:r>
            <a:r>
              <a:rPr lang="it-IT" sz="2400" b="1" dirty="0" smtClean="0">
                <a:solidFill>
                  <a:schemeClr val="bg1"/>
                </a:solidFill>
              </a:rPr>
              <a:t>  num1, num2;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 num1=134,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 num2=987;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risult</a:t>
            </a:r>
            <a:r>
              <a:rPr lang="it-IT" sz="2400" b="1" dirty="0" smtClean="0">
                <a:solidFill>
                  <a:schemeClr val="bg1"/>
                </a:solidFill>
              </a:rPr>
              <a:t> = num1+num2;</a:t>
            </a:r>
          </a:p>
          <a:p>
            <a:endParaRPr lang="it-IT" sz="2400" b="1" dirty="0" smtClean="0">
              <a:solidFill>
                <a:schemeClr val="bg1"/>
              </a:solidFill>
            </a:endParaRPr>
          </a:p>
          <a:p>
            <a:r>
              <a:rPr lang="it-IT" sz="2400" b="1" dirty="0" smtClean="0">
                <a:solidFill>
                  <a:schemeClr val="bg1"/>
                </a:solidFill>
              </a:rPr>
              <a:t>/* stampo il contenuto della variabile </a:t>
            </a:r>
            <a:r>
              <a:rPr lang="it-IT" sz="2400" b="1" dirty="0" err="1" smtClean="0">
                <a:solidFill>
                  <a:schemeClr val="bg1"/>
                </a:solidFill>
              </a:rPr>
              <a:t>risult</a:t>
            </a:r>
            <a:r>
              <a:rPr lang="it-IT" sz="2400" b="1" dirty="0" smtClean="0">
                <a:solidFill>
                  <a:schemeClr val="bg1"/>
                </a:solidFill>
              </a:rPr>
              <a:t> */</a:t>
            </a:r>
          </a:p>
          <a:p>
            <a:endParaRPr lang="it-IT" sz="2400" b="1" dirty="0" smtClean="0">
              <a:solidFill>
                <a:schemeClr val="bg1"/>
              </a:solidFill>
            </a:endParaRPr>
          </a:p>
          <a:p>
            <a:r>
              <a:rPr lang="it-IT" sz="2400" b="1" dirty="0" err="1" smtClean="0">
                <a:solidFill>
                  <a:srgbClr val="FF0000"/>
                </a:solidFill>
              </a:rPr>
              <a:t>printf</a:t>
            </a:r>
            <a:r>
              <a:rPr lang="it-IT" sz="2400" b="1" dirty="0" smtClean="0">
                <a:solidFill>
                  <a:srgbClr val="FF0000"/>
                </a:solidFill>
              </a:rPr>
              <a:t>("la somma di num1= %d e di num2 =%d  è ", num1, num2, </a:t>
            </a:r>
            <a:r>
              <a:rPr lang="it-IT" sz="2400" b="1" dirty="0" err="1" smtClean="0">
                <a:solidFill>
                  <a:srgbClr val="FF0000"/>
                </a:solidFill>
              </a:rPr>
              <a:t>risult</a:t>
            </a:r>
            <a:r>
              <a:rPr lang="it-IT" sz="2400" b="1" dirty="0" smtClean="0">
                <a:solidFill>
                  <a:srgbClr val="FF0000"/>
                </a:solidFill>
              </a:rPr>
              <a:t>);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}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55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GLI operatori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97768" y="908720"/>
            <a:ext cx="8748464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b="1" dirty="0" smtClean="0">
                <a:solidFill>
                  <a:schemeClr val="bg1"/>
                </a:solidFill>
              </a:rPr>
              <a:t>Operatori </a:t>
            </a:r>
            <a:r>
              <a:rPr lang="it-IT" sz="2400" b="1" dirty="0">
                <a:solidFill>
                  <a:schemeClr val="bg1"/>
                </a:solidFill>
              </a:rPr>
              <a:t>aritmetici.</a:t>
            </a:r>
            <a:r>
              <a:rPr lang="it-IT" sz="2400" dirty="0">
                <a:solidFill>
                  <a:schemeClr val="bg1"/>
                </a:solidFill>
              </a:rPr>
              <a:t> Comprendono somma, sottrazione, moltiplicazione, divisione intera, divisione con modulo ecc</a:t>
            </a:r>
            <a:r>
              <a:rPr lang="it-IT" sz="24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b="1" dirty="0">
                <a:solidFill>
                  <a:schemeClr val="bg1"/>
                </a:solidFill>
              </a:rPr>
              <a:t>Operatori di confronto.</a:t>
            </a:r>
            <a:r>
              <a:rPr lang="it-IT" sz="2400" dirty="0">
                <a:solidFill>
                  <a:schemeClr val="bg1"/>
                </a:solidFill>
              </a:rPr>
              <a:t> Operatori che permettono di verificare determinate condizioni, come ad esempio l’uguaglianza o la disuguaglianza</a:t>
            </a:r>
            <a:r>
              <a:rPr lang="it-IT" sz="24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it-IT" sz="24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b="1" dirty="0">
                <a:solidFill>
                  <a:schemeClr val="bg1"/>
                </a:solidFill>
              </a:rPr>
              <a:t>Operatori logici.</a:t>
            </a:r>
            <a:r>
              <a:rPr lang="it-IT" sz="2400" dirty="0">
                <a:solidFill>
                  <a:schemeClr val="bg1"/>
                </a:solidFill>
              </a:rPr>
              <a:t> Da utilizzare con le istruzioni condizionali ed iterative.</a:t>
            </a:r>
          </a:p>
        </p:txBody>
      </p:sp>
    </p:spTree>
    <p:extLst>
      <p:ext uri="{BB962C8B-B14F-4D97-AF65-F5344CB8AC3E}">
        <p14:creationId xmlns:p14="http://schemas.microsoft.com/office/powerpoint/2010/main" val="373580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-891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GLI operatori Aritmetici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78161"/>
              </p:ext>
            </p:extLst>
          </p:nvPr>
        </p:nvGraphicFramePr>
        <p:xfrm>
          <a:off x="179512" y="908720"/>
          <a:ext cx="4222749" cy="3189456"/>
        </p:xfrm>
        <a:graphic>
          <a:graphicData uri="http://schemas.openxmlformats.org/drawingml/2006/table">
            <a:tbl>
              <a:tblPr/>
              <a:tblGrid>
                <a:gridCol w="1407583"/>
                <a:gridCol w="1407583"/>
                <a:gridCol w="1407583"/>
              </a:tblGrid>
              <a:tr h="485075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Operazioni con gli </a:t>
                      </a:r>
                      <a:r>
                        <a:rPr lang="it-IT" sz="1400" b="1" dirty="0" err="1">
                          <a:solidFill>
                            <a:schemeClr val="bg1"/>
                          </a:solidFill>
                          <a:effectLst/>
                        </a:rPr>
                        <a:t>int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Simbolo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Esempio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Addizione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4 + 27 = 31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Sottrazione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76 – 23 = 53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Moltiplicazione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*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4 * 7 = 28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108743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Divisione intera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10 / 3 = 3</a:t>
                      </a:r>
                    </a:p>
                    <a:p>
                      <a:pPr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(3 è il n di volte divisibili senza resto)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692964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Divisione con modulo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11 </a:t>
                      </a:r>
                      <a:r>
                        <a:rPr lang="it-IT" sz="1400" dirty="0" smtClean="0">
                          <a:solidFill>
                            <a:schemeClr val="bg1"/>
                          </a:solidFill>
                          <a:effectLst/>
                        </a:rPr>
                        <a:t>%6 </a:t>
                      </a: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= 5</a:t>
                      </a:r>
                      <a:b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(5 è il resto della divisione)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677906"/>
              </p:ext>
            </p:extLst>
          </p:nvPr>
        </p:nvGraphicFramePr>
        <p:xfrm>
          <a:off x="4597723" y="1514328"/>
          <a:ext cx="4222749" cy="1626640"/>
        </p:xfrm>
        <a:graphic>
          <a:graphicData uri="http://schemas.openxmlformats.org/drawingml/2006/table">
            <a:tbl>
              <a:tblPr/>
              <a:tblGrid>
                <a:gridCol w="1407583"/>
                <a:gridCol w="1407583"/>
                <a:gridCol w="1407583"/>
              </a:tblGrid>
              <a:tr h="485075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Operazioni con i double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Simbolo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Esempio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Addizione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+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2.5 + 14.3 = 16.8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Sottrazione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43.8 – 12.7 = 31.1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Moltiplicazione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*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7.5 * 3.0 = 22.5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Divisione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>
                          <a:solidFill>
                            <a:schemeClr val="bg1"/>
                          </a:solidFill>
                          <a:effectLst/>
                        </a:rPr>
                        <a:t>/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5.0 / 2.0 = 2.5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51520" y="4293096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  <a:latin typeface="Arial "/>
              </a:rPr>
              <a:t>Un operatore binario fondamentale è l’operatore di </a:t>
            </a:r>
            <a:r>
              <a:rPr lang="it-IT" sz="2400" dirty="0" smtClean="0">
                <a:solidFill>
                  <a:srgbClr val="FF0000"/>
                </a:solidFill>
                <a:latin typeface="Arial "/>
              </a:rPr>
              <a:t>assegnazione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=</a:t>
            </a:r>
            <a:r>
              <a:rPr lang="it-IT" sz="2400" dirty="0" smtClean="0">
                <a:solidFill>
                  <a:schemeClr val="bg1"/>
                </a:solidFill>
                <a:latin typeface="Arial "/>
              </a:rPr>
              <a:t>.</a:t>
            </a:r>
          </a:p>
          <a:p>
            <a:endParaRPr lang="it-IT" sz="2400" dirty="0" smtClean="0">
              <a:solidFill>
                <a:schemeClr val="bg1"/>
              </a:solidFill>
              <a:latin typeface="Arial "/>
            </a:endParaRPr>
          </a:p>
          <a:p>
            <a:r>
              <a:rPr lang="it-IT" sz="2400" dirty="0" smtClean="0">
                <a:solidFill>
                  <a:schemeClr val="bg1"/>
                </a:solidFill>
                <a:latin typeface="Arial "/>
              </a:rPr>
              <a:t>a=2 indica che alla variabile a è assegnato il valore 2</a:t>
            </a:r>
          </a:p>
          <a:p>
            <a:endParaRPr lang="it-IT" sz="2400" dirty="0" smtClean="0">
              <a:solidFill>
                <a:schemeClr val="bg1"/>
              </a:solidFill>
              <a:latin typeface="Arial "/>
            </a:endParaRPr>
          </a:p>
          <a:p>
            <a:r>
              <a:rPr lang="it-IT" sz="2400" dirty="0" smtClean="0">
                <a:solidFill>
                  <a:schemeClr val="bg1"/>
                </a:solidFill>
                <a:latin typeface="Arial "/>
              </a:rPr>
              <a:t>k=k+1 vuol dire assegna a k il suo valore incrementato di 1</a:t>
            </a:r>
            <a:endParaRPr lang="it-IT" sz="2400" dirty="0">
              <a:solidFill>
                <a:schemeClr val="bg1"/>
              </a:solidFill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10084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249289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i="0" dirty="0" smtClean="0">
                <a:solidFill>
                  <a:srgbClr val="FF0000"/>
                </a:solidFill>
                <a:latin typeface="Arial "/>
              </a:rPr>
              <a:t>Operatori </a:t>
            </a:r>
            <a:r>
              <a:rPr lang="it-IT" sz="2400" i="0" dirty="0">
                <a:solidFill>
                  <a:srgbClr val="FF0000"/>
                </a:solidFill>
                <a:latin typeface="Arial "/>
              </a:rPr>
              <a:t>di </a:t>
            </a:r>
            <a:r>
              <a:rPr lang="it-IT" sz="2400" i="0" dirty="0" smtClean="0">
                <a:solidFill>
                  <a:srgbClr val="FF0000"/>
                </a:solidFill>
                <a:latin typeface="Arial "/>
              </a:rPr>
              <a:t>confronto</a:t>
            </a:r>
          </a:p>
          <a:p>
            <a:pPr marL="0" indent="0" algn="ctr">
              <a:buNone/>
            </a:pPr>
            <a:endParaRPr lang="it-IT" sz="2000" i="0" dirty="0">
              <a:solidFill>
                <a:srgbClr val="FF0000"/>
              </a:solidFill>
              <a:latin typeface="Arial "/>
            </a:endParaRPr>
          </a:p>
          <a:p>
            <a:pPr marL="0" indent="0">
              <a:buNone/>
            </a:pPr>
            <a:r>
              <a:rPr lang="it-IT" sz="2000" i="0" dirty="0">
                <a:solidFill>
                  <a:schemeClr val="bg1"/>
                </a:solidFill>
                <a:latin typeface="Arial "/>
              </a:rPr>
              <a:t>Gli operatori di confronto permettono di verificare determinate condizioni, come ad esempio l’uguaglianza, </a:t>
            </a:r>
            <a:r>
              <a:rPr lang="it-IT" sz="2000" i="0" dirty="0" smtClean="0">
                <a:solidFill>
                  <a:schemeClr val="bg1"/>
                </a:solidFill>
                <a:latin typeface="Arial "/>
              </a:rPr>
              <a:t> la </a:t>
            </a:r>
            <a:r>
              <a:rPr lang="it-IT" sz="2000" i="0" dirty="0">
                <a:solidFill>
                  <a:schemeClr val="bg1"/>
                </a:solidFill>
                <a:latin typeface="Arial "/>
              </a:rPr>
              <a:t>disuguaglianza, o semplicemente se un elemento è maggiore di </a:t>
            </a:r>
            <a:r>
              <a:rPr lang="it-IT" sz="2000" i="0" dirty="0" err="1">
                <a:solidFill>
                  <a:schemeClr val="bg1"/>
                </a:solidFill>
                <a:latin typeface="Arial "/>
              </a:rPr>
              <a:t>un’altro</a:t>
            </a:r>
            <a:r>
              <a:rPr lang="it-IT" sz="2000" i="0" dirty="0">
                <a:solidFill>
                  <a:schemeClr val="bg1"/>
                </a:solidFill>
                <a:latin typeface="Arial "/>
              </a:rPr>
              <a:t>; la seguente tabella mostra nel dettaglio gli operatori di confronto e la loro funzione: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268649"/>
              </p:ext>
            </p:extLst>
          </p:nvPr>
        </p:nvGraphicFramePr>
        <p:xfrm>
          <a:off x="1547664" y="2492896"/>
          <a:ext cx="5328591" cy="3509631"/>
        </p:xfrm>
        <a:graphic>
          <a:graphicData uri="http://schemas.openxmlformats.org/drawingml/2006/table">
            <a:tbl>
              <a:tblPr/>
              <a:tblGrid>
                <a:gridCol w="1776197"/>
                <a:gridCol w="1776197"/>
                <a:gridCol w="1776197"/>
              </a:tblGrid>
              <a:tr h="412627">
                <a:tc>
                  <a:txBody>
                    <a:bodyPr/>
                    <a:lstStyle/>
                    <a:p>
                      <a:pPr algn="l"/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</a:rPr>
                        <a:t>Simbolo</a:t>
                      </a:r>
                    </a:p>
                  </a:txBody>
                  <a:tcPr marL="90085" marR="90085" marT="45043" marB="4504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Significato</a:t>
                      </a:r>
                    </a:p>
                  </a:txBody>
                  <a:tcPr marL="90085" marR="90085" marT="45043" marB="4504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Utilizzo</a:t>
                      </a:r>
                    </a:p>
                  </a:txBody>
                  <a:tcPr marL="90085" marR="90085" marT="45043" marB="4504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412627">
                <a:tc>
                  <a:txBody>
                    <a:bodyPr/>
                    <a:lstStyle/>
                    <a:p>
                      <a:pPr fontAlgn="t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==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</a:rPr>
                        <a:t>uguale a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</a:rPr>
                        <a:t>a == b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12627">
                <a:tc>
                  <a:txBody>
                    <a:bodyPr/>
                    <a:lstStyle/>
                    <a:p>
                      <a:pPr fontAlgn="t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!=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diverso da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</a:rPr>
                        <a:t>a != b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412627">
                <a:tc>
                  <a:txBody>
                    <a:bodyPr/>
                    <a:lstStyle/>
                    <a:p>
                      <a:pPr fontAlgn="t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&lt;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minore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</a:rPr>
                        <a:t>a &lt; b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12627">
                <a:tc>
                  <a:txBody>
                    <a:bodyPr/>
                    <a:lstStyle/>
                    <a:p>
                      <a:pPr fontAlgn="t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&gt;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maggiore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</a:rPr>
                        <a:t>a &gt; b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723248">
                <a:tc>
                  <a:txBody>
                    <a:bodyPr/>
                    <a:lstStyle/>
                    <a:p>
                      <a:pPr fontAlgn="t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&lt;=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minore o uguale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</a:rPr>
                        <a:t>a &lt;= b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723248">
                <a:tc>
                  <a:txBody>
                    <a:bodyPr/>
                    <a:lstStyle/>
                    <a:p>
                      <a:pPr fontAlgn="t"/>
                      <a:r>
                        <a:rPr lang="it-IT" sz="1800" b="1">
                          <a:solidFill>
                            <a:schemeClr val="bg1"/>
                          </a:solidFill>
                          <a:effectLst/>
                        </a:rPr>
                        <a:t>&gt;=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</a:rPr>
                        <a:t>maggiore o uguale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800" b="1" dirty="0">
                          <a:solidFill>
                            <a:schemeClr val="bg1"/>
                          </a:solidFill>
                          <a:effectLst/>
                        </a:rPr>
                        <a:t>a &gt;= b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5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424936" cy="2304256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solidFill>
                  <a:schemeClr val="bg1"/>
                </a:solidFill>
              </a:rPr>
              <a:t>a=b diverso a==b</a:t>
            </a:r>
            <a:br>
              <a:rPr lang="it-IT" sz="3200" dirty="0" smtClean="0">
                <a:solidFill>
                  <a:schemeClr val="bg1"/>
                </a:solidFill>
              </a:rPr>
            </a:br>
            <a:r>
              <a:rPr lang="it-IT" sz="3200" dirty="0" smtClean="0">
                <a:solidFill>
                  <a:schemeClr val="bg1"/>
                </a:solidFill>
              </a:rPr>
              <a:t/>
            </a:r>
            <a:br>
              <a:rPr lang="it-IT" sz="3200" dirty="0" smtClean="0">
                <a:solidFill>
                  <a:schemeClr val="bg1"/>
                </a:solidFill>
              </a:rPr>
            </a:br>
            <a:r>
              <a:rPr lang="it-IT" sz="3200" dirty="0" smtClean="0">
                <a:solidFill>
                  <a:schemeClr val="bg1"/>
                </a:solidFill>
              </a:rPr>
              <a:t>A=B  implica A=al valore di b</a:t>
            </a:r>
            <a:br>
              <a:rPr lang="it-IT" sz="3200" dirty="0" smtClean="0">
                <a:solidFill>
                  <a:schemeClr val="bg1"/>
                </a:solidFill>
              </a:rPr>
            </a:br>
            <a:r>
              <a:rPr lang="it-IT" sz="3200" dirty="0">
                <a:solidFill>
                  <a:schemeClr val="bg1"/>
                </a:solidFill>
              </a:rPr>
              <a:t/>
            </a:r>
            <a:br>
              <a:rPr lang="it-IT" sz="3200" dirty="0">
                <a:solidFill>
                  <a:schemeClr val="bg1"/>
                </a:solidFill>
              </a:rPr>
            </a:br>
            <a:r>
              <a:rPr lang="it-IT" sz="3200" dirty="0" smtClean="0">
                <a:solidFill>
                  <a:schemeClr val="bg1"/>
                </a:solidFill>
              </a:rPr>
              <a:t>A==B mi domando se a è uguale a b</a:t>
            </a:r>
            <a:endParaRPr lang="it-IT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90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469297"/>
              </p:ext>
            </p:extLst>
          </p:nvPr>
        </p:nvGraphicFramePr>
        <p:xfrm>
          <a:off x="2038405" y="3645024"/>
          <a:ext cx="4872843" cy="1828179"/>
        </p:xfrm>
        <a:graphic>
          <a:graphicData uri="http://schemas.openxmlformats.org/drawingml/2006/table">
            <a:tbl>
              <a:tblPr/>
              <a:tblGrid>
                <a:gridCol w="1624281"/>
                <a:gridCol w="1624281"/>
                <a:gridCol w="1624281"/>
              </a:tblGrid>
              <a:tr h="609393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>
                          <a:solidFill>
                            <a:schemeClr val="bg1"/>
                          </a:solidFill>
                          <a:effectLst/>
                        </a:rPr>
                        <a:t>Simbolo</a:t>
                      </a:r>
                    </a:p>
                  </a:txBody>
                  <a:tcPr marL="90085" marR="90085" marT="45043" marB="4504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>
                          <a:solidFill>
                            <a:schemeClr val="bg1"/>
                          </a:solidFill>
                          <a:effectLst/>
                        </a:rPr>
                        <a:t>Significato</a:t>
                      </a:r>
                    </a:p>
                  </a:txBody>
                  <a:tcPr marL="90085" marR="90085" marT="45043" marB="4504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>
                          <a:solidFill>
                            <a:schemeClr val="bg1"/>
                          </a:solidFill>
                          <a:effectLst/>
                        </a:rPr>
                        <a:t>Utilizzo</a:t>
                      </a:r>
                    </a:p>
                  </a:txBody>
                  <a:tcPr marL="90085" marR="90085" marT="45043" marB="45043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609393">
                <a:tc>
                  <a:txBody>
                    <a:bodyPr/>
                    <a:lstStyle/>
                    <a:p>
                      <a:pPr fontAlgn="t"/>
                      <a:r>
                        <a:rPr lang="it-IT" sz="2000" b="1">
                          <a:solidFill>
                            <a:schemeClr val="bg1"/>
                          </a:solidFill>
                          <a:effectLst/>
                        </a:rPr>
                        <a:t>&amp;&amp;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b="1">
                          <a:solidFill>
                            <a:schemeClr val="bg1"/>
                          </a:solidFill>
                          <a:effectLst/>
                        </a:rPr>
                        <a:t>AND logico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b="1">
                          <a:solidFill>
                            <a:schemeClr val="bg1"/>
                          </a:solidFill>
                          <a:effectLst/>
                        </a:rPr>
                        <a:t>a &amp;&amp; b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09393">
                <a:tc>
                  <a:txBody>
                    <a:bodyPr/>
                    <a:lstStyle/>
                    <a:p>
                      <a:pPr fontAlgn="t"/>
                      <a:r>
                        <a:rPr lang="it-IT" sz="2000" b="1" dirty="0">
                          <a:solidFill>
                            <a:schemeClr val="bg1"/>
                          </a:solidFill>
                          <a:effectLst/>
                        </a:rPr>
                        <a:t>||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b="1">
                          <a:solidFill>
                            <a:schemeClr val="bg1"/>
                          </a:solidFill>
                          <a:effectLst/>
                        </a:rPr>
                        <a:t>OR logico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000" b="1" dirty="0">
                          <a:solidFill>
                            <a:schemeClr val="bg1"/>
                          </a:solidFill>
                          <a:effectLst/>
                        </a:rPr>
                        <a:t>a || b</a:t>
                      </a:r>
                    </a:p>
                  </a:txBody>
                  <a:tcPr marL="90085" marR="90085" marT="45043" marB="4504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1191" y="432644"/>
            <a:ext cx="8547273" cy="332841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93633" rIns="0" bIns="9363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Operatori logici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Anche gli operatori logici vengono utilizzati con le istruzioni condizionali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ed iterative, e permettono di fare l’AND e l’OR tra due operandi;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nella tabella mostriamo i simboli usati e il loro utilizzo: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01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1512" y="188640"/>
            <a:ext cx="89329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  <a:latin typeface="Arial "/>
              </a:rPr>
              <a:t>La funzione </a:t>
            </a:r>
            <a:r>
              <a:rPr lang="it-IT" sz="2400" b="1" dirty="0" err="1">
                <a:solidFill>
                  <a:srgbClr val="FF0000"/>
                </a:solidFill>
                <a:latin typeface="Arial "/>
              </a:rPr>
              <a:t>scanf</a:t>
            </a:r>
            <a:r>
              <a:rPr lang="it-IT" sz="2400" b="1" dirty="0">
                <a:solidFill>
                  <a:srgbClr val="FF0000"/>
                </a:solidFill>
                <a:latin typeface="Arial "/>
              </a:rPr>
              <a:t>()</a:t>
            </a:r>
            <a:r>
              <a:rPr lang="it-IT" dirty="0">
                <a:solidFill>
                  <a:schemeClr val="bg1"/>
                </a:solidFill>
                <a:latin typeface="Arial "/>
              </a:rPr>
              <a:t> serve per leggere dallo </a:t>
            </a:r>
            <a:r>
              <a:rPr lang="it-IT" b="1" dirty="0" err="1">
                <a:solidFill>
                  <a:schemeClr val="bg1"/>
                </a:solidFill>
                <a:latin typeface="Arial "/>
              </a:rPr>
              <a:t>stdin</a:t>
            </a:r>
            <a:r>
              <a:rPr lang="it-IT" dirty="0">
                <a:solidFill>
                  <a:schemeClr val="bg1"/>
                </a:solidFill>
                <a:latin typeface="Arial "/>
              </a:rPr>
              <a:t> (generalmente la tastiera) una sequenza di caratteri (lettere o cifre) che verranno memorizzate all’interno di opportune variabili. </a:t>
            </a:r>
            <a:r>
              <a:rPr lang="it-IT" b="1" dirty="0" err="1">
                <a:solidFill>
                  <a:schemeClr val="bg1"/>
                </a:solidFill>
                <a:latin typeface="Arial "/>
              </a:rPr>
              <a:t>Scanf</a:t>
            </a:r>
            <a:r>
              <a:rPr lang="it-IT" dirty="0">
                <a:solidFill>
                  <a:schemeClr val="bg1"/>
                </a:solidFill>
                <a:latin typeface="Arial "/>
              </a:rPr>
              <a:t> è, quindi, definita come segue: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21864" y="1414168"/>
            <a:ext cx="5976664" cy="56738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8547" rIns="0" bIns="12854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int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scanf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char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 *formato, lista argomenti ...)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497" y="2315329"/>
            <a:ext cx="9073007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A differenza di 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printf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()</a:t>
            </a: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, però la variabile deve essere messa preceduta dal simbolo 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&amp;</a:t>
            </a:r>
            <a:r>
              <a:rPr kumimoji="0" lang="it-IT" sz="20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, perché in realtà tra gli argomenti non dobbiamo passare il nome della variabile, ma il suo indirizzo.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3356992"/>
            <a:ext cx="3677289" cy="302959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128547" rIns="0" bIns="12854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"/>
                <a:cs typeface="Consolas" pitchFamily="49" charset="0"/>
              </a:rPr>
              <a:t>PRIMO ESEMPIO CON SCANF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Consolas" pitchFamily="49" charset="0"/>
              </a:rPr>
              <a:t>#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include &lt;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stdio.h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int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main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()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333333"/>
                </a:solidFill>
                <a:latin typeface="Arial 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rgbClr val="333333"/>
                </a:solidFill>
                <a:latin typeface="Arial 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int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 i;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 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scanf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("%d ", &amp;i);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 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printf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("%d ", i);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"/>
                <a:cs typeface="Arial" pitchFamily="34" charset="0"/>
              </a:rPr>
              <a:t>} 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02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026" y="332656"/>
            <a:ext cx="911557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latin typeface="Arial "/>
              </a:rPr>
              <a:t>L</a:t>
            </a:r>
            <a:r>
              <a:rPr lang="it-IT" sz="2800" b="1" dirty="0" smtClean="0">
                <a:solidFill>
                  <a:srgbClr val="FF0000"/>
                </a:solidFill>
                <a:latin typeface="Arial "/>
              </a:rPr>
              <a:t>ettura di un numero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#include &lt;</a:t>
            </a:r>
            <a:r>
              <a:rPr lang="en-GB" sz="2400" b="1" dirty="0" err="1" smtClean="0">
                <a:solidFill>
                  <a:schemeClr val="bg1"/>
                </a:solidFill>
                <a:latin typeface="Arial "/>
              </a:rPr>
              <a:t>stdio.h</a:t>
            </a:r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&gt;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#include &lt;</a:t>
            </a:r>
            <a:r>
              <a:rPr lang="en-GB" sz="2400" b="1" dirty="0" err="1" smtClean="0">
                <a:solidFill>
                  <a:schemeClr val="bg1"/>
                </a:solidFill>
                <a:latin typeface="Arial "/>
              </a:rPr>
              <a:t>stdlib.h</a:t>
            </a:r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&gt;</a:t>
            </a:r>
          </a:p>
          <a:p>
            <a:r>
              <a:rPr lang="en-GB" sz="2400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 main(</a:t>
            </a:r>
            <a:r>
              <a:rPr lang="en-GB" sz="2400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Arial "/>
              </a:rPr>
              <a:t>argc</a:t>
            </a:r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, char *</a:t>
            </a:r>
            <a:r>
              <a:rPr lang="en-GB" sz="2400" b="1" dirty="0" err="1" smtClean="0">
                <a:solidFill>
                  <a:schemeClr val="bg1"/>
                </a:solidFill>
                <a:latin typeface="Arial "/>
              </a:rPr>
              <a:t>argv</a:t>
            </a:r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[])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{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sz="2400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 numero;</a:t>
            </a:r>
          </a:p>
          <a:p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sz="2400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("Inserisci un numero intero.\n");</a:t>
            </a:r>
          </a:p>
          <a:p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sz="2400" b="1" dirty="0" err="1" smtClean="0">
                <a:solidFill>
                  <a:schemeClr val="bg1"/>
                </a:solidFill>
                <a:latin typeface="Arial "/>
              </a:rPr>
              <a:t>scanf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("%d", &amp;numero);</a:t>
            </a:r>
          </a:p>
          <a:p>
            <a:endParaRPr lang="it-IT" sz="2400" b="1" dirty="0" smtClean="0">
              <a:solidFill>
                <a:schemeClr val="bg1"/>
              </a:solidFill>
              <a:latin typeface="Arial "/>
            </a:endParaRPr>
          </a:p>
          <a:p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   </a:t>
            </a:r>
            <a:r>
              <a:rPr lang="it-IT" sz="2400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("Il numero inserito </a:t>
            </a:r>
            <a:r>
              <a:rPr lang="it-IT" sz="2400" b="1" dirty="0" err="1" smtClean="0">
                <a:solidFill>
                  <a:schemeClr val="bg1"/>
                </a:solidFill>
                <a:latin typeface="Arial "/>
              </a:rPr>
              <a:t>e'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 %</a:t>
            </a:r>
            <a:r>
              <a:rPr lang="it-IT" sz="2400" b="1" dirty="0" err="1" smtClean="0">
                <a:solidFill>
                  <a:schemeClr val="bg1"/>
                </a:solidFill>
                <a:latin typeface="Arial "/>
              </a:rPr>
              <a:t>d",numero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);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sz="2400" b="1" dirty="0" smtClean="0">
                <a:solidFill>
                  <a:schemeClr val="bg1"/>
                </a:solidFill>
                <a:latin typeface="Arial "/>
              </a:rPr>
              <a:t>("\n");</a:t>
            </a:r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 </a:t>
            </a:r>
          </a:p>
          <a:p>
            <a:endParaRPr lang="en-GB" sz="2400" b="1" dirty="0" smtClean="0">
              <a:solidFill>
                <a:schemeClr val="bg1"/>
              </a:solidFill>
              <a:latin typeface="Arial "/>
            </a:endParaRPr>
          </a:p>
          <a:p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  system("PAUSE");	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  return 0;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Arial "/>
              </a:rPr>
              <a:t>}</a:t>
            </a:r>
            <a:endParaRPr lang="en-GB" sz="2400" b="1" dirty="0">
              <a:solidFill>
                <a:schemeClr val="bg1"/>
              </a:solidFill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59442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422" y="1"/>
            <a:ext cx="9115578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Conversione di lire in euro</a:t>
            </a:r>
          </a:p>
          <a:p>
            <a:pPr algn="ctr"/>
            <a:endParaRPr lang="it-IT" b="1" dirty="0" smtClean="0">
              <a:solidFill>
                <a:schemeClr val="accent1"/>
              </a:solidFill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//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convertitore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 lire/euro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#include &lt;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stdio.h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&gt;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#include &lt;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stdlib.h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&gt;</a:t>
            </a:r>
          </a:p>
          <a:p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 main(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argc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, char *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argv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[])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{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 lire;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 float euro;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 float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FattConvLireEuro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 = 1936.27;</a:t>
            </a:r>
          </a:p>
          <a:p>
            <a:endParaRPr lang="en-GB" b="1" dirty="0" smtClean="0">
              <a:solidFill>
                <a:schemeClr val="bg1"/>
              </a:solidFill>
              <a:latin typeface="Arial "/>
            </a:endParaRPr>
          </a:p>
          <a:p>
            <a:endParaRPr lang="en-GB" b="1" dirty="0" smtClean="0">
              <a:solidFill>
                <a:schemeClr val="bg1"/>
              </a:solidFill>
              <a:latin typeface="Arial 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("Programma di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converione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 Lire-&gt;Euro.\n" );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(" Inserisci il valore in Lire da convertire in Euro: \n");</a:t>
            </a:r>
          </a:p>
          <a:p>
            <a:endParaRPr lang="it-IT" b="1" dirty="0" smtClean="0">
              <a:solidFill>
                <a:schemeClr val="bg1"/>
              </a:solidFill>
              <a:latin typeface="Arial 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scanf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("%d ", &amp;lire); 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euro = lire /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FattConvLireEuro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;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("Il valore corrispondente in Euro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e'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: %f" , euro );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("\n");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 </a:t>
            </a:r>
          </a:p>
          <a:p>
            <a:endParaRPr lang="en-GB" b="1" dirty="0" smtClean="0">
              <a:solidFill>
                <a:schemeClr val="bg1"/>
              </a:solidFill>
              <a:latin typeface="Arial 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system("PAUSE");	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return 0;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}</a:t>
            </a:r>
            <a:endParaRPr lang="en-GB" b="1" dirty="0">
              <a:solidFill>
                <a:schemeClr val="bg1"/>
              </a:solidFill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402427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7504" y="0"/>
            <a:ext cx="9036496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Conversione di </a:t>
            </a:r>
            <a:r>
              <a:rPr lang="it-IT" sz="2800" b="1" dirty="0" smtClean="0">
                <a:solidFill>
                  <a:srgbClr val="FF0000"/>
                </a:solidFill>
              </a:rPr>
              <a:t>unità di misura</a:t>
            </a:r>
            <a:endParaRPr lang="it-IT" sz="2800" b="1" dirty="0">
              <a:solidFill>
                <a:srgbClr val="FF0000"/>
              </a:solidFill>
            </a:endParaRPr>
          </a:p>
          <a:p>
            <a:pPr algn="ctr"/>
            <a:endParaRPr lang="it-IT" b="1" dirty="0">
              <a:solidFill>
                <a:schemeClr val="accent1"/>
              </a:solidFill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#include &lt;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stdio.h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&gt;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#include &lt;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stdlib.h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&gt;</a:t>
            </a:r>
          </a:p>
          <a:p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 main(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argc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, char *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argv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[])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{</a:t>
            </a:r>
            <a:endParaRPr lang="en-GB" b="1" dirty="0">
              <a:solidFill>
                <a:schemeClr val="bg1"/>
              </a:solidFill>
              <a:latin typeface="Arial "/>
            </a:endParaRPr>
          </a:p>
          <a:p>
            <a:r>
              <a:rPr lang="en-GB" b="1" dirty="0">
                <a:solidFill>
                  <a:schemeClr val="bg1"/>
                </a:solidFill>
                <a:latin typeface="Arial "/>
              </a:rPr>
              <a:t>  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double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tc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,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tf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, offset,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conv_FC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,</a:t>
            </a:r>
            <a:r>
              <a:rPr lang="it-IT" b="1" dirty="0">
                <a:solidFill>
                  <a:schemeClr val="bg1"/>
                </a:solidFill>
                <a:latin typeface="Arial "/>
              </a:rPr>
              <a:t>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conv_CF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;</a:t>
            </a:r>
            <a:endParaRPr lang="en-GB" b="1" dirty="0" smtClean="0">
              <a:solidFill>
                <a:schemeClr val="bg1"/>
              </a:solidFill>
              <a:latin typeface="Arial "/>
            </a:endParaRPr>
          </a:p>
          <a:p>
            <a:r>
              <a:rPr lang="it-IT" b="1" dirty="0">
                <a:solidFill>
                  <a:schemeClr val="bg1"/>
                </a:solidFill>
                <a:latin typeface="Arial "/>
              </a:rPr>
              <a:t> 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 offset=32.;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conv_FC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=5./9.;</a:t>
            </a:r>
            <a:endParaRPr lang="en-GB" b="1" dirty="0">
              <a:solidFill>
                <a:schemeClr val="bg1"/>
              </a:solidFill>
              <a:latin typeface="Arial 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</a:t>
            </a:r>
            <a:r>
              <a:rPr lang="it-IT" b="1" dirty="0" smtClean="0">
                <a:solidFill>
                  <a:schemeClr val="bg1"/>
                </a:solidFill>
                <a:latin typeface="Arial "/>
                <a:sym typeface="Symbol"/>
              </a:rPr>
              <a:t>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Inserisci il valore in gradi Fahrenheit</a:t>
            </a:r>
            <a:r>
              <a:rPr lang="it-IT" b="1" dirty="0" smtClean="0">
                <a:solidFill>
                  <a:schemeClr val="bg1"/>
                </a:solidFill>
                <a:latin typeface="Arial "/>
                <a:sym typeface="Symbol"/>
              </a:rPr>
              <a:t> \n);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scanf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("%f</a:t>
            </a:r>
            <a:r>
              <a:rPr lang="en-GB" b="1" dirty="0" smtClean="0">
                <a:solidFill>
                  <a:schemeClr val="bg1"/>
                </a:solidFill>
                <a:latin typeface="Arial "/>
                <a:sym typeface="Symbol"/>
              </a:rPr>
              <a:t>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, &amp;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tf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);</a:t>
            </a:r>
            <a:endParaRPr lang="en-GB" b="1" dirty="0">
              <a:solidFill>
                <a:schemeClr val="bg1"/>
              </a:solidFill>
              <a:latin typeface="Arial "/>
            </a:endParaRPr>
          </a:p>
          <a:p>
            <a:r>
              <a:rPr lang="en-GB" b="1" dirty="0">
                <a:solidFill>
                  <a:schemeClr val="bg1"/>
                </a:solidFill>
                <a:latin typeface="Arial "/>
              </a:rPr>
              <a:t> 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tc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=(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tf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-offset)*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conv_FC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;</a:t>
            </a:r>
            <a:endParaRPr lang="en-GB" b="1" dirty="0">
              <a:solidFill>
                <a:schemeClr val="bg1"/>
              </a:solidFill>
              <a:latin typeface="Arial 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("Valore in gradi Celsius    %f" ,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tc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 );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(" \n" );</a:t>
            </a:r>
            <a:endParaRPr lang="it-IT" b="1" dirty="0">
              <a:solidFill>
                <a:schemeClr val="bg1"/>
              </a:solidFill>
              <a:latin typeface="Arial 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conv_CF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=9./5.;</a:t>
            </a:r>
            <a:endParaRPr lang="en-GB" b="1" dirty="0">
              <a:solidFill>
                <a:schemeClr val="bg1"/>
              </a:solidFill>
              <a:latin typeface="Arial "/>
            </a:endParaRPr>
          </a:p>
          <a:p>
            <a:r>
              <a:rPr lang="it-IT" b="1" dirty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("Inserisci </a:t>
            </a:r>
            <a:r>
              <a:rPr lang="it-IT" b="1" dirty="0">
                <a:solidFill>
                  <a:schemeClr val="bg1"/>
                </a:solidFill>
                <a:latin typeface="Arial "/>
              </a:rPr>
              <a:t>il valore in gradi 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celsius </a:t>
            </a:r>
            <a:r>
              <a:rPr lang="it-IT" b="1" dirty="0" smtClean="0">
                <a:solidFill>
                  <a:schemeClr val="bg1"/>
                </a:solidFill>
                <a:latin typeface="Arial "/>
                <a:sym typeface="Symbol"/>
              </a:rPr>
              <a:t>)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;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(" \n" );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scanf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("%f</a:t>
            </a:r>
            <a:r>
              <a:rPr lang="en-GB" b="1" dirty="0" smtClean="0">
                <a:solidFill>
                  <a:schemeClr val="bg1"/>
                </a:solidFill>
                <a:latin typeface="Arial "/>
                <a:sym typeface="Symbol"/>
              </a:rPr>
              <a:t>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, &amp;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tc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);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tf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=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tc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*</a:t>
            </a:r>
            <a:r>
              <a:rPr lang="en-GB" b="1" dirty="0" err="1" smtClean="0">
                <a:solidFill>
                  <a:schemeClr val="bg1"/>
                </a:solidFill>
                <a:latin typeface="Arial "/>
              </a:rPr>
              <a:t>conv+offset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;</a:t>
            </a:r>
          </a:p>
          <a:p>
            <a:r>
              <a:rPr lang="en-GB" b="1" dirty="0">
                <a:solidFill>
                  <a:schemeClr val="bg1"/>
                </a:solidFill>
                <a:latin typeface="Arial "/>
              </a:rPr>
              <a:t> 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 </a:t>
            </a:r>
            <a:r>
              <a:rPr lang="it-IT" b="1" dirty="0">
                <a:solidFill>
                  <a:schemeClr val="bg1"/>
                </a:solidFill>
                <a:latin typeface="Arial "/>
              </a:rPr>
              <a:t>"Valore in gradi 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fahrenheit     %f ",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tf</a:t>
            </a:r>
            <a:r>
              <a:rPr lang="it-IT" b="1" dirty="0">
                <a:solidFill>
                  <a:schemeClr val="bg1"/>
                </a:solidFill>
                <a:latin typeface="Arial "/>
              </a:rPr>
              <a:t>)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;</a:t>
            </a:r>
            <a:endParaRPr lang="it-IT" b="1" dirty="0">
              <a:solidFill>
                <a:schemeClr val="bg1"/>
              </a:solidFill>
              <a:latin typeface="Arial 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Arial "/>
              </a:rPr>
              <a:t>  </a:t>
            </a:r>
            <a:r>
              <a:rPr lang="it-IT" b="1" dirty="0" err="1" smtClean="0">
                <a:solidFill>
                  <a:schemeClr val="bg1"/>
                </a:solidFill>
                <a:latin typeface="Arial "/>
              </a:rPr>
              <a:t>printf</a:t>
            </a:r>
            <a:r>
              <a:rPr lang="it-IT" b="1" dirty="0" smtClean="0">
                <a:solidFill>
                  <a:schemeClr val="bg1"/>
                </a:solidFill>
                <a:latin typeface="Arial "/>
              </a:rPr>
              <a:t>(" \n" );</a:t>
            </a:r>
            <a:endParaRPr lang="it-IT" b="1" dirty="0">
              <a:solidFill>
                <a:schemeClr val="bg1"/>
              </a:solidFill>
              <a:latin typeface="Arial "/>
            </a:endParaRPr>
          </a:p>
          <a:p>
            <a:r>
              <a:rPr lang="en-GB" b="1" dirty="0">
                <a:solidFill>
                  <a:schemeClr val="bg1"/>
                </a:solidFill>
                <a:latin typeface="Arial "/>
              </a:rPr>
              <a:t> </a:t>
            </a:r>
            <a:r>
              <a:rPr lang="en-GB" b="1" dirty="0" smtClean="0">
                <a:solidFill>
                  <a:schemeClr val="bg1"/>
                </a:solidFill>
                <a:latin typeface="Arial "/>
              </a:rPr>
              <a:t> system</a:t>
            </a:r>
            <a:r>
              <a:rPr lang="en-GB" b="1" dirty="0">
                <a:solidFill>
                  <a:schemeClr val="bg1"/>
                </a:solidFill>
                <a:latin typeface="Arial "/>
              </a:rPr>
              <a:t>("PAUSE");</a:t>
            </a:r>
          </a:p>
          <a:p>
            <a:r>
              <a:rPr lang="en-GB" b="1" dirty="0">
                <a:solidFill>
                  <a:schemeClr val="bg1"/>
                </a:solidFill>
                <a:latin typeface="Arial "/>
              </a:rPr>
              <a:t>  return 0;</a:t>
            </a:r>
          </a:p>
          <a:p>
            <a:r>
              <a:rPr lang="en-GB" b="1" dirty="0">
                <a:solidFill>
                  <a:schemeClr val="bg1"/>
                </a:solidFill>
                <a:latin typeface="Arial "/>
              </a:rPr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ttangolo 5"/>
          <p:cNvSpPr/>
          <p:nvPr/>
        </p:nvSpPr>
        <p:spPr>
          <a:xfrm>
            <a:off x="4539853" y="10527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Il</a:t>
            </a:r>
            <a:r>
              <a:rPr lang="it-IT" dirty="0">
                <a:solidFill>
                  <a:srgbClr val="FF0000"/>
                </a:solidFill>
              </a:rPr>
              <a:t> punto di congelamento dell'acqua è di </a:t>
            </a:r>
            <a:r>
              <a:rPr lang="it-IT" b="1" dirty="0">
                <a:solidFill>
                  <a:srgbClr val="FF0000"/>
                </a:solidFill>
              </a:rPr>
              <a:t>32</a:t>
            </a:r>
            <a:r>
              <a:rPr lang="it-IT" dirty="0">
                <a:solidFill>
                  <a:srgbClr val="FF0000"/>
                </a:solidFill>
              </a:rPr>
              <a:t> gradi Fahrenheit, mentre il punto di ebollizione si trova a</a:t>
            </a:r>
            <a:r>
              <a:rPr lang="it-IT" b="1" dirty="0">
                <a:solidFill>
                  <a:srgbClr val="FF0000"/>
                </a:solidFill>
              </a:rPr>
              <a:t> 212 </a:t>
            </a:r>
            <a:r>
              <a:rPr lang="it-IT" dirty="0">
                <a:solidFill>
                  <a:srgbClr val="FF0000"/>
                </a:solidFill>
              </a:rPr>
              <a:t>gradi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003910"/>
              </p:ext>
            </p:extLst>
          </p:nvPr>
        </p:nvGraphicFramePr>
        <p:xfrm>
          <a:off x="5148064" y="2996952"/>
          <a:ext cx="3552057" cy="1252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152128"/>
                <a:gridCol w="815753"/>
              </a:tblGrid>
              <a:tr h="337905">
                <a:tc>
                  <a:txBody>
                    <a:bodyPr/>
                    <a:lstStyle/>
                    <a:p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Fahrenheit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Celsius</a:t>
                      </a:r>
                      <a:endParaRPr lang="en-GB" sz="1600" b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congelamento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32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0</a:t>
                      </a:r>
                    </a:p>
                    <a:p>
                      <a:endParaRPr lang="en-GB" sz="1600" b="1" dirty="0"/>
                    </a:p>
                  </a:txBody>
                  <a:tcPr/>
                </a:tc>
              </a:tr>
              <a:tr h="293360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ebollizione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212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100</a:t>
                      </a:r>
                      <a:endParaRPr lang="en-GB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5694931" y="5517232"/>
            <a:ext cx="3456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 </a:t>
            </a:r>
            <a:r>
              <a:rPr lang="it-IT" b="1" dirty="0" smtClean="0">
                <a:solidFill>
                  <a:srgbClr val="FF0000"/>
                </a:solidFill>
              </a:rPr>
              <a:t>Un grado </a:t>
            </a:r>
            <a:r>
              <a:rPr lang="it-IT" b="1" dirty="0">
                <a:solidFill>
                  <a:srgbClr val="FF0000"/>
                </a:solidFill>
              </a:rPr>
              <a:t>Fahrenheit 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è 5/9 di un </a:t>
            </a:r>
            <a:r>
              <a:rPr lang="it-IT" b="1" dirty="0" smtClean="0">
                <a:solidFill>
                  <a:srgbClr val="FF0000"/>
                </a:solidFill>
              </a:rPr>
              <a:t> grado</a:t>
            </a:r>
            <a:r>
              <a:rPr lang="it-IT" b="1" dirty="0">
                <a:solidFill>
                  <a:srgbClr val="FF0000"/>
                </a:solidFill>
              </a:rPr>
              <a:t> </a:t>
            </a:r>
            <a:r>
              <a:rPr lang="it-IT" b="1" dirty="0" smtClean="0">
                <a:solidFill>
                  <a:srgbClr val="FF0000"/>
                </a:solidFill>
              </a:rPr>
              <a:t>Celsius. 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7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3854" y="0"/>
            <a:ext cx="9130145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  <a:latin typeface="Arial "/>
              </a:rPr>
              <a:t>ATTENZIONE:</a:t>
            </a:r>
          </a:p>
          <a:p>
            <a:pPr algn="ctr"/>
            <a:r>
              <a:rPr lang="it-IT" sz="2000" b="1" dirty="0" smtClean="0">
                <a:solidFill>
                  <a:schemeClr val="bg1"/>
                </a:solidFill>
                <a:latin typeface="Arial "/>
              </a:rPr>
              <a:t>OGNI PROGRAMMA C DEVE CONTENERE UNA E UNA SOLA FUNZIONE </a:t>
            </a:r>
          </a:p>
          <a:p>
            <a:endParaRPr lang="it-IT" sz="2000" dirty="0" smtClean="0">
              <a:solidFill>
                <a:schemeClr val="bg1"/>
              </a:solidFill>
              <a:latin typeface="Arial "/>
            </a:endParaRPr>
          </a:p>
          <a:p>
            <a:pPr algn="ctr"/>
            <a:r>
              <a:rPr lang="it-IT" sz="2000" b="1" dirty="0" err="1" smtClean="0">
                <a:solidFill>
                  <a:schemeClr val="bg1"/>
                </a:solidFill>
                <a:latin typeface="Arial "/>
              </a:rPr>
              <a:t>int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it-IT" sz="2000" b="1" dirty="0" err="1" smtClean="0">
                <a:solidFill>
                  <a:schemeClr val="bg1"/>
                </a:solidFill>
                <a:latin typeface="Arial "/>
              </a:rPr>
              <a:t>main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</a:rPr>
              <a:t>()</a:t>
            </a:r>
          </a:p>
          <a:p>
            <a:endParaRPr lang="it-IT" sz="2000" dirty="0" smtClean="0">
              <a:solidFill>
                <a:schemeClr val="bg1"/>
              </a:solidFill>
              <a:latin typeface="Arial "/>
            </a:endParaRPr>
          </a:p>
          <a:p>
            <a:r>
              <a:rPr lang="it-IT" sz="2000" dirty="0" smtClean="0">
                <a:solidFill>
                  <a:schemeClr val="bg1"/>
                </a:solidFill>
                <a:latin typeface="Arial "/>
              </a:rPr>
              <a:t>Rappresenta il programma principale, ed è il punto di inizio dell'esecuzione del programma.</a:t>
            </a:r>
          </a:p>
          <a:p>
            <a:endParaRPr lang="it-IT" sz="2000" dirty="0" smtClean="0">
              <a:solidFill>
                <a:schemeClr val="bg1"/>
              </a:solidFill>
              <a:latin typeface="Arial "/>
            </a:endParaRPr>
          </a:p>
          <a:p>
            <a:pPr>
              <a:lnSpc>
                <a:spcPct val="150000"/>
              </a:lnSpc>
            </a:pPr>
            <a:r>
              <a:rPr lang="it-IT" sz="2000" dirty="0" smtClean="0">
                <a:solidFill>
                  <a:schemeClr val="bg1"/>
                </a:solidFill>
                <a:latin typeface="Arial "/>
              </a:rPr>
              <a:t>· La parentesi graffa aperta 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</a:rPr>
              <a:t>{</a:t>
            </a:r>
            <a:r>
              <a:rPr lang="it-IT" sz="2000" dirty="0" smtClean="0">
                <a:solidFill>
                  <a:schemeClr val="bg1"/>
                </a:solidFill>
                <a:latin typeface="Arial "/>
              </a:rPr>
              <a:t> indica l'inizio di un blocco di istruzioni.</a:t>
            </a:r>
          </a:p>
          <a:p>
            <a:pPr>
              <a:lnSpc>
                <a:spcPct val="150000"/>
              </a:lnSpc>
            </a:pPr>
            <a:r>
              <a:rPr lang="it-IT" sz="2000" dirty="0" smtClean="0">
                <a:solidFill>
                  <a:schemeClr val="bg1"/>
                </a:solidFill>
                <a:latin typeface="Arial "/>
              </a:rPr>
              <a:t>· La parentesi graffa chiusa 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</a:rPr>
              <a:t>}</a:t>
            </a:r>
            <a:r>
              <a:rPr lang="it-IT" sz="2000" dirty="0" smtClean="0">
                <a:solidFill>
                  <a:schemeClr val="bg1"/>
                </a:solidFill>
                <a:latin typeface="Arial "/>
              </a:rPr>
              <a:t> indica la fine di un blocco di istruzioni</a:t>
            </a:r>
          </a:p>
          <a:p>
            <a:pPr>
              <a:lnSpc>
                <a:spcPct val="150000"/>
              </a:lnSpc>
            </a:pPr>
            <a:r>
              <a:rPr lang="it-IT" sz="2000" dirty="0" smtClean="0">
                <a:solidFill>
                  <a:schemeClr val="bg1"/>
                </a:solidFill>
                <a:latin typeface="Arial "/>
              </a:rPr>
              <a:t>· Per ogni parentesi graffa aperta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</a:rPr>
              <a:t> { </a:t>
            </a:r>
            <a:r>
              <a:rPr lang="it-IT" sz="2000" dirty="0" smtClean="0">
                <a:solidFill>
                  <a:schemeClr val="bg1"/>
                </a:solidFill>
                <a:latin typeface="Arial "/>
              </a:rPr>
              <a:t>deve essercene una chiusa </a:t>
            </a:r>
            <a:r>
              <a:rPr lang="it-IT" sz="2000" b="1" dirty="0" smtClean="0">
                <a:solidFill>
                  <a:schemeClr val="bg1"/>
                </a:solidFill>
                <a:latin typeface="Arial "/>
              </a:rPr>
              <a:t>}</a:t>
            </a:r>
          </a:p>
          <a:p>
            <a:pPr>
              <a:lnSpc>
                <a:spcPct val="150000"/>
              </a:lnSpc>
            </a:pPr>
            <a:r>
              <a:rPr lang="it-IT" sz="2000" dirty="0" smtClean="0">
                <a:solidFill>
                  <a:schemeClr val="bg1"/>
                </a:solidFill>
                <a:latin typeface="Arial "/>
              </a:rPr>
              <a:t>· I commenti possono essere posti ovunque, l'inizio del commento è dato dalla coppia /*, la fine del commento è indicata da */ (oppure //)</a:t>
            </a:r>
          </a:p>
          <a:p>
            <a:pPr>
              <a:lnSpc>
                <a:spcPct val="150000"/>
              </a:lnSpc>
            </a:pPr>
            <a:r>
              <a:rPr lang="it-IT" sz="2000" dirty="0" smtClean="0">
                <a:solidFill>
                  <a:schemeClr val="bg1"/>
                </a:solidFill>
                <a:latin typeface="Arial "/>
              </a:rPr>
              <a:t>· Non si </a:t>
            </a:r>
            <a:r>
              <a:rPr lang="it-IT" sz="2000" dirty="0" err="1" smtClean="0">
                <a:solidFill>
                  <a:schemeClr val="bg1"/>
                </a:solidFill>
                <a:latin typeface="Arial "/>
              </a:rPr>
              <a:t>puo'</a:t>
            </a:r>
            <a:r>
              <a:rPr lang="it-IT" sz="2000" dirty="0" smtClean="0">
                <a:solidFill>
                  <a:schemeClr val="bg1"/>
                </a:solidFill>
                <a:latin typeface="Arial "/>
              </a:rPr>
              <a:t> inserire un commento in un altro (vietato l'annidamento dei commenti.</a:t>
            </a:r>
          </a:p>
          <a:p>
            <a:pPr>
              <a:lnSpc>
                <a:spcPct val="150000"/>
              </a:lnSpc>
            </a:pPr>
            <a:r>
              <a:rPr lang="en-GB" sz="2000" dirty="0" smtClean="0">
                <a:solidFill>
                  <a:schemeClr val="bg1"/>
                </a:solidFill>
                <a:latin typeface="Arial "/>
              </a:rPr>
              <a:t>In</a:t>
            </a:r>
            <a:r>
              <a:rPr lang="en-GB" sz="2000" b="1" dirty="0" smtClean="0">
                <a:solidFill>
                  <a:schemeClr val="bg1"/>
                </a:solidFill>
                <a:latin typeface="Arial "/>
              </a:rPr>
              <a:t> C</a:t>
            </a:r>
            <a:r>
              <a:rPr lang="en-GB" sz="2000" dirty="0" smtClean="0">
                <a:solidFill>
                  <a:schemeClr val="bg1"/>
                </a:solidFill>
                <a:latin typeface="Arial "/>
              </a:rPr>
              <a:t> ci </a:t>
            </a:r>
            <a:r>
              <a:rPr lang="en-GB" sz="2000" dirty="0" err="1" smtClean="0">
                <a:solidFill>
                  <a:schemeClr val="bg1"/>
                </a:solidFill>
                <a:latin typeface="Arial "/>
              </a:rPr>
              <a:t>vuole</a:t>
            </a:r>
            <a:r>
              <a:rPr lang="en-GB" sz="2000" dirty="0" smtClean="0">
                <a:solidFill>
                  <a:schemeClr val="bg1"/>
                </a:solidFill>
                <a:latin typeface="Arial "/>
              </a:rPr>
              <a:t> un</a:t>
            </a:r>
            <a:r>
              <a:rPr lang="en-GB" sz="2000" b="1" dirty="0" smtClean="0">
                <a:solidFill>
                  <a:schemeClr val="bg1"/>
                </a:solidFill>
                <a:latin typeface="Arial "/>
              </a:rPr>
              <a:t> ; </a:t>
            </a:r>
            <a:r>
              <a:rPr lang="en-GB" sz="2000" dirty="0" err="1" smtClean="0">
                <a:solidFill>
                  <a:schemeClr val="bg1"/>
                </a:solidFill>
                <a:latin typeface="Arial "/>
              </a:rPr>
              <a:t>dopo</a:t>
            </a:r>
            <a:r>
              <a:rPr lang="en-GB" sz="20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 "/>
              </a:rPr>
              <a:t>ogni</a:t>
            </a:r>
            <a:r>
              <a:rPr lang="en-GB" sz="2000" dirty="0" smtClean="0">
                <a:solidFill>
                  <a:schemeClr val="bg1"/>
                </a:solidFill>
                <a:latin typeface="Arial 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Arial "/>
              </a:rPr>
              <a:t>istruzione</a:t>
            </a:r>
            <a:endParaRPr lang="en-GB" sz="2000" dirty="0" smtClean="0">
              <a:solidFill>
                <a:schemeClr val="bg1"/>
              </a:solidFill>
              <a:latin typeface="Arial 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8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9068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400" b="1" dirty="0" smtClean="0">
              <a:solidFill>
                <a:schemeClr val="tx2"/>
              </a:solidFill>
            </a:endParaRPr>
          </a:p>
          <a:p>
            <a:endParaRPr lang="it-IT" sz="2400" b="1" dirty="0">
              <a:solidFill>
                <a:schemeClr val="tx2"/>
              </a:solidFill>
            </a:endParaRPr>
          </a:p>
          <a:p>
            <a:pPr algn="ctr"/>
            <a:r>
              <a:rPr lang="it-IT" sz="3200" b="1" dirty="0" smtClean="0">
                <a:solidFill>
                  <a:schemeClr val="bg1"/>
                </a:solidFill>
                <a:latin typeface="Arial "/>
              </a:rPr>
              <a:t>ATTENZIONE:</a:t>
            </a:r>
          </a:p>
          <a:p>
            <a:pPr algn="ctr"/>
            <a:endParaRPr lang="it-IT" sz="3200" b="1" dirty="0" smtClean="0">
              <a:solidFill>
                <a:schemeClr val="bg1"/>
              </a:solidFill>
              <a:latin typeface="Arial "/>
            </a:endParaRPr>
          </a:p>
          <a:p>
            <a:pPr algn="ctr"/>
            <a:r>
              <a:rPr lang="it-IT" sz="3200" dirty="0" smtClean="0">
                <a:solidFill>
                  <a:schemeClr val="bg1"/>
                </a:solidFill>
                <a:latin typeface="Arial "/>
              </a:rPr>
              <a:t>Le costanti </a:t>
            </a:r>
            <a:r>
              <a:rPr lang="it-IT" sz="3200" b="1" dirty="0" smtClean="0">
                <a:solidFill>
                  <a:schemeClr val="bg1"/>
                </a:solidFill>
                <a:latin typeface="Arial "/>
              </a:rPr>
              <a:t>32</a:t>
            </a:r>
            <a:r>
              <a:rPr lang="it-IT" sz="3200" dirty="0" smtClean="0">
                <a:solidFill>
                  <a:schemeClr val="bg1"/>
                </a:solidFill>
                <a:latin typeface="Arial "/>
              </a:rPr>
              <a:t>., </a:t>
            </a:r>
            <a:r>
              <a:rPr lang="it-IT" sz="3200" b="1" dirty="0" smtClean="0">
                <a:solidFill>
                  <a:schemeClr val="bg1"/>
                </a:solidFill>
                <a:latin typeface="Arial "/>
              </a:rPr>
              <a:t>9</a:t>
            </a:r>
            <a:r>
              <a:rPr lang="it-IT" sz="3200" dirty="0" smtClean="0">
                <a:solidFill>
                  <a:schemeClr val="bg1"/>
                </a:solidFill>
                <a:latin typeface="Arial "/>
              </a:rPr>
              <a:t>. e </a:t>
            </a:r>
            <a:r>
              <a:rPr lang="it-IT" sz="3200" b="1" dirty="0" smtClean="0">
                <a:solidFill>
                  <a:schemeClr val="bg1"/>
                </a:solidFill>
                <a:latin typeface="Arial "/>
              </a:rPr>
              <a:t>5</a:t>
            </a:r>
            <a:r>
              <a:rPr lang="it-IT" sz="3200" dirty="0" smtClean="0">
                <a:solidFill>
                  <a:schemeClr val="bg1"/>
                </a:solidFill>
                <a:latin typeface="Arial "/>
              </a:rPr>
              <a:t>. sono tutte seguite dal </a:t>
            </a:r>
            <a:r>
              <a:rPr lang="it-I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.</a:t>
            </a:r>
            <a:r>
              <a:rPr lang="it-IT" sz="3200" dirty="0" smtClean="0">
                <a:solidFill>
                  <a:schemeClr val="bg1"/>
                </a:solidFill>
                <a:latin typeface="Arial "/>
              </a:rPr>
              <a:t> ad indicare che i relativi numeri sono usati nella rappresentazione in virgola mobile. </a:t>
            </a:r>
            <a:r>
              <a:rPr lang="it-IT" sz="3200" b="1" dirty="0" smtClean="0">
                <a:solidFill>
                  <a:schemeClr val="bg1"/>
                </a:solidFill>
                <a:latin typeface="Arial "/>
              </a:rPr>
              <a:t>Una costante razionale la cui parte decimale sia nulla va comunque scritta con il punto decimale, altrimenti sarà interpretata come intera</a:t>
            </a:r>
            <a:endParaRPr lang="en-GB" sz="3200" b="1" dirty="0">
              <a:solidFill>
                <a:schemeClr val="bg1"/>
              </a:solidFill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09262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Istruzioni input/output (I/O)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0" y="908720"/>
            <a:ext cx="90364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bg1"/>
                </a:solidFill>
              </a:rPr>
              <a:t>funzione </a:t>
            </a:r>
            <a:r>
              <a:rPr lang="it-IT" sz="3200" b="1" dirty="0" err="1" smtClean="0">
                <a:solidFill>
                  <a:schemeClr val="bg1"/>
                </a:solidFill>
              </a:rPr>
              <a:t>printf</a:t>
            </a:r>
            <a:r>
              <a:rPr lang="it-IT" sz="3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it-IT" sz="3200" b="1" dirty="0" err="1" smtClean="0">
                <a:solidFill>
                  <a:schemeClr val="bg1"/>
                </a:solidFill>
              </a:rPr>
              <a:t>printf</a:t>
            </a:r>
            <a:r>
              <a:rPr lang="it-IT" sz="3200" b="1" dirty="0" smtClean="0">
                <a:solidFill>
                  <a:schemeClr val="bg1"/>
                </a:solidFill>
              </a:rPr>
              <a:t>(" Messaggio….", valore1, valore2,…..);</a:t>
            </a:r>
          </a:p>
          <a:p>
            <a:pPr algn="ctr"/>
            <a:endParaRPr lang="it-IT" sz="3200" b="1" dirty="0" smtClean="0">
              <a:solidFill>
                <a:schemeClr val="bg1"/>
              </a:solidFill>
            </a:endParaRPr>
          </a:p>
          <a:p>
            <a:pPr algn="ctr"/>
            <a:r>
              <a:rPr lang="it-IT" sz="3200" dirty="0">
                <a:solidFill>
                  <a:schemeClr val="bg1"/>
                </a:solidFill>
              </a:rPr>
              <a:t>La funzione </a:t>
            </a:r>
            <a:r>
              <a:rPr lang="it-IT" sz="3200" b="1" dirty="0" err="1">
                <a:solidFill>
                  <a:schemeClr val="bg1"/>
                </a:solidFill>
              </a:rPr>
              <a:t>printf</a:t>
            </a:r>
            <a:r>
              <a:rPr lang="it-IT" sz="3200" dirty="0">
                <a:solidFill>
                  <a:schemeClr val="bg1"/>
                </a:solidFill>
              </a:rPr>
              <a:t> </a:t>
            </a:r>
            <a:r>
              <a:rPr lang="it-IT" sz="3200" i="1" dirty="0">
                <a:solidFill>
                  <a:schemeClr val="bg1"/>
                </a:solidFill>
              </a:rPr>
              <a:t>formatta</a:t>
            </a:r>
            <a:r>
              <a:rPr lang="it-IT" sz="3200" dirty="0">
                <a:solidFill>
                  <a:schemeClr val="bg1"/>
                </a:solidFill>
              </a:rPr>
              <a:t> e scrive una serie di caratteri e valori sul </a:t>
            </a:r>
            <a:r>
              <a:rPr lang="it-IT" sz="3200" b="1" i="1" dirty="0">
                <a:solidFill>
                  <a:schemeClr val="bg1"/>
                </a:solidFill>
              </a:rPr>
              <a:t>dispositivo standard di output</a:t>
            </a:r>
            <a:r>
              <a:rPr lang="it-IT" sz="3200" dirty="0">
                <a:solidFill>
                  <a:schemeClr val="bg1"/>
                </a:solidFill>
              </a:rPr>
              <a:t> (</a:t>
            </a:r>
            <a:r>
              <a:rPr lang="it-IT" sz="3200" b="1" dirty="0" err="1">
                <a:solidFill>
                  <a:schemeClr val="bg1"/>
                </a:solidFill>
              </a:rPr>
              <a:t>stdout</a:t>
            </a:r>
            <a:r>
              <a:rPr lang="it-IT" sz="3200" dirty="0">
                <a:solidFill>
                  <a:schemeClr val="bg1"/>
                </a:solidFill>
              </a:rPr>
              <a:t>), </a:t>
            </a:r>
            <a:r>
              <a:rPr lang="it-IT" sz="3200" dirty="0" smtClean="0">
                <a:solidFill>
                  <a:schemeClr val="bg1"/>
                </a:solidFill>
              </a:rPr>
              <a:t>e </a:t>
            </a:r>
            <a:r>
              <a:rPr lang="it-IT" sz="3200" dirty="0">
                <a:solidFill>
                  <a:schemeClr val="bg1"/>
                </a:solidFill>
              </a:rPr>
              <a:t>restituisce al programma chiamante il numero di caratteri effettivamente scritti (oppure un numero negativo in caso di errore).</a:t>
            </a:r>
            <a:r>
              <a:rPr lang="it-IT" sz="3200" dirty="0" smtClean="0">
                <a:solidFill>
                  <a:schemeClr val="bg1"/>
                </a:solidFill>
              </a:rPr>
              <a:t/>
            </a:r>
            <a:br>
              <a:rPr lang="it-IT" sz="3200" dirty="0" smtClean="0">
                <a:solidFill>
                  <a:schemeClr val="bg1"/>
                </a:solidFill>
              </a:rPr>
            </a:br>
            <a:r>
              <a:rPr lang="it-IT" sz="3200" dirty="0">
                <a:solidFill>
                  <a:schemeClr val="bg1"/>
                </a:solidFill>
              </a:rPr>
              <a:t>Quando si usa la funzione </a:t>
            </a:r>
            <a:r>
              <a:rPr lang="it-IT" sz="3200" b="1" dirty="0" err="1">
                <a:solidFill>
                  <a:schemeClr val="bg1"/>
                </a:solidFill>
              </a:rPr>
              <a:t>printf</a:t>
            </a:r>
            <a:r>
              <a:rPr lang="it-IT" sz="3200" dirty="0">
                <a:solidFill>
                  <a:schemeClr val="bg1"/>
                </a:solidFill>
              </a:rPr>
              <a:t> bisogna prima includere il </a:t>
            </a:r>
            <a:r>
              <a:rPr lang="it-IT" sz="3200" b="1" i="1" dirty="0">
                <a:solidFill>
                  <a:schemeClr val="bg1"/>
                </a:solidFill>
              </a:rPr>
              <a:t>file </a:t>
            </a:r>
            <a:r>
              <a:rPr lang="it-IT" sz="3200" b="1" i="1" dirty="0" err="1">
                <a:solidFill>
                  <a:schemeClr val="bg1"/>
                </a:solidFill>
              </a:rPr>
              <a:t>header</a:t>
            </a:r>
            <a:r>
              <a:rPr lang="it-IT" sz="3200" dirty="0">
                <a:solidFill>
                  <a:schemeClr val="bg1"/>
                </a:solidFill>
              </a:rPr>
              <a:t> &lt;</a:t>
            </a:r>
            <a:r>
              <a:rPr lang="it-IT" sz="3200" b="1" dirty="0" err="1">
                <a:solidFill>
                  <a:srgbClr val="FFC000"/>
                </a:solidFill>
              </a:rPr>
              <a:t>stdio.h</a:t>
            </a:r>
            <a:r>
              <a:rPr lang="it-IT" sz="3200" dirty="0">
                <a:solidFill>
                  <a:schemeClr val="bg1"/>
                </a:solidFill>
              </a:rPr>
              <a:t>&gt;</a:t>
            </a:r>
            <a:endParaRPr lang="it-IT" sz="3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31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Istruzioni input/output (I/O)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763688" y="776602"/>
            <a:ext cx="4427984" cy="461665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Argomenti della funzione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printf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Rettangolo 8"/>
          <p:cNvSpPr/>
          <p:nvPr/>
        </p:nvSpPr>
        <p:spPr>
          <a:xfrm>
            <a:off x="11653" y="1238267"/>
            <a:ext cx="91166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La funzione </a:t>
            </a:r>
            <a:r>
              <a:rPr lang="it-IT" sz="2400" b="1" dirty="0" err="1">
                <a:solidFill>
                  <a:schemeClr val="bg1"/>
                </a:solidFill>
              </a:rPr>
              <a:t>printf</a:t>
            </a:r>
            <a:r>
              <a:rPr lang="it-IT" sz="2400" dirty="0">
                <a:solidFill>
                  <a:schemeClr val="bg1"/>
                </a:solidFill>
              </a:rPr>
              <a:t> riceve dal programma chiamante uno o </a:t>
            </a:r>
            <a:r>
              <a:rPr lang="it-IT" sz="2400" dirty="0" smtClean="0">
                <a:solidFill>
                  <a:schemeClr val="bg1"/>
                </a:solidFill>
              </a:rPr>
              <a:t> più</a:t>
            </a:r>
            <a:r>
              <a:rPr lang="it-IT" sz="2400" dirty="0">
                <a:solidFill>
                  <a:schemeClr val="bg1"/>
                </a:solidFill>
              </a:rPr>
              <a:t> </a:t>
            </a:r>
            <a:r>
              <a:rPr lang="it-IT" sz="2400" b="1" i="1" dirty="0">
                <a:solidFill>
                  <a:schemeClr val="bg1"/>
                </a:solidFill>
              </a:rPr>
              <a:t>argomenti</a:t>
            </a:r>
            <a:r>
              <a:rPr lang="it-IT" sz="2400" dirty="0">
                <a:solidFill>
                  <a:schemeClr val="bg1"/>
                </a:solidFill>
              </a:rPr>
              <a:t>. Solo il primo è obbligatorio e deve essere una </a:t>
            </a:r>
            <a:r>
              <a:rPr lang="it-IT" sz="2400" b="1" dirty="0">
                <a:solidFill>
                  <a:schemeClr val="bg1"/>
                </a:solidFill>
              </a:rPr>
              <a:t>stringa</a:t>
            </a:r>
            <a:r>
              <a:rPr lang="it-IT" sz="2400" dirty="0">
                <a:solidFill>
                  <a:schemeClr val="bg1"/>
                </a:solidFill>
              </a:rPr>
              <a:t>, che si chiama </a:t>
            </a:r>
            <a:r>
              <a:rPr lang="it-IT" sz="2400" b="1" dirty="0" smtClean="0">
                <a:solidFill>
                  <a:srgbClr val="FFC000"/>
                </a:solidFill>
              </a:rPr>
              <a:t>stringa </a:t>
            </a:r>
            <a:r>
              <a:rPr lang="it-IT" sz="2400" b="1" dirty="0">
                <a:solidFill>
                  <a:srgbClr val="FFC000"/>
                </a:solidFill>
              </a:rPr>
              <a:t>di </a:t>
            </a:r>
            <a:r>
              <a:rPr lang="it-IT" sz="2400" b="1" dirty="0" smtClean="0">
                <a:solidFill>
                  <a:srgbClr val="FFC000"/>
                </a:solidFill>
              </a:rPr>
              <a:t>controllo</a:t>
            </a:r>
            <a:r>
              <a:rPr lang="it-IT" sz="2400" dirty="0" smtClean="0">
                <a:solidFill>
                  <a:schemeClr val="bg1"/>
                </a:solidFill>
              </a:rPr>
              <a:t>.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6309" y="2933219"/>
            <a:ext cx="5163763" cy="830997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Scrittura della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stringa di controllo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sullo schermo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971" y="3922268"/>
            <a:ext cx="49923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Quando </a:t>
            </a:r>
            <a:r>
              <a:rPr lang="it-IT" sz="2400" b="1" dirty="0" err="1">
                <a:solidFill>
                  <a:schemeClr val="bg1"/>
                </a:solidFill>
              </a:rPr>
              <a:t>printf</a:t>
            </a:r>
            <a:r>
              <a:rPr lang="it-IT" sz="2400" dirty="0">
                <a:solidFill>
                  <a:schemeClr val="bg1"/>
                </a:solidFill>
              </a:rPr>
              <a:t> è chiamata con un solo argomento, la </a:t>
            </a:r>
            <a:r>
              <a:rPr lang="it-IT" sz="2400" i="1" dirty="0" smtClean="0">
                <a:solidFill>
                  <a:srgbClr val="FFC000"/>
                </a:solidFill>
              </a:rPr>
              <a:t>striga di controllo</a:t>
            </a:r>
            <a:r>
              <a:rPr lang="it-IT" sz="2400" dirty="0">
                <a:solidFill>
                  <a:srgbClr val="FFC000"/>
                </a:solidFill>
              </a:rPr>
              <a:t> </a:t>
            </a:r>
            <a:r>
              <a:rPr lang="it-IT" sz="2400" dirty="0">
                <a:solidFill>
                  <a:schemeClr val="bg1"/>
                </a:solidFill>
              </a:rPr>
              <a:t>viene trasferita sullo schermo, </a:t>
            </a:r>
            <a:r>
              <a:rPr lang="it-IT" sz="2400" u="sng" dirty="0">
                <a:solidFill>
                  <a:schemeClr val="bg1"/>
                </a:solidFill>
              </a:rPr>
              <a:t>carattere per carattere</a:t>
            </a:r>
            <a:r>
              <a:rPr lang="it-IT" sz="2400" dirty="0">
                <a:solidFill>
                  <a:schemeClr val="bg1"/>
                </a:solidFill>
              </a:rPr>
              <a:t> (compresi gli spazi bianchi), salvo quando sono incontrati i seguenti caratteri particolari: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503180"/>
              </p:ext>
            </p:extLst>
          </p:nvPr>
        </p:nvGraphicFramePr>
        <p:xfrm>
          <a:off x="5220072" y="3212976"/>
          <a:ext cx="3923928" cy="3649394"/>
        </p:xfrm>
        <a:graphic>
          <a:graphicData uri="http://schemas.openxmlformats.org/drawingml/2006/table">
            <a:tbl>
              <a:tblPr/>
              <a:tblGrid>
                <a:gridCol w="1961964"/>
                <a:gridCol w="1961964"/>
              </a:tblGrid>
              <a:tr h="838834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"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bg1"/>
                          </a:solidFill>
                        </a:rPr>
                        <a:t>(termina la </a:t>
                      </a:r>
                      <a:r>
                        <a:rPr lang="it-IT" i="1" dirty="0" smtClean="0">
                          <a:solidFill>
                            <a:schemeClr val="bg1"/>
                          </a:solidFill>
                        </a:rPr>
                        <a:t>stringa di controllo</a:t>
                      </a:r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1907792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bg1"/>
                          </a:solidFill>
                        </a:rPr>
                        <a:t>(introduce uno 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descrittore </a:t>
                      </a:r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di formato</a:t>
                      </a:r>
                      <a:r>
                        <a:rPr lang="it-IT" dirty="0">
                          <a:solidFill>
                            <a:schemeClr val="bg1"/>
                          </a:solidFill>
                        </a:rPr>
                        <a:t> - da non usare in questo caso)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902768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\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bg1"/>
                          </a:solidFill>
                        </a:rPr>
                        <a:t>(introduce una </a:t>
                      </a:r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sequenza di </a:t>
                      </a:r>
                      <a:r>
                        <a:rPr lang="it-IT" b="1" dirty="0" err="1">
                          <a:solidFill>
                            <a:schemeClr val="bg1"/>
                          </a:solidFill>
                        </a:rPr>
                        <a:t>escape</a:t>
                      </a:r>
                      <a:r>
                        <a:rPr lang="it-IT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56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Istruzioni input/output (I/O)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9512" y="1611667"/>
            <a:ext cx="8964488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Il carattere 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\ (</a:t>
            </a:r>
            <a:r>
              <a:rPr kumimoji="0" lang="it-IT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backslash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non viene trasferito sullo schermo, ma utilizzato in combinazione con i caratteri successivi (un solo carattere se si tratta di una lettera, oppure una sequenza di cifre numeriche); l'insieme viene detto: </a:t>
            </a:r>
            <a:r>
              <a:rPr kumimoji="0" lang="it-IT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escape</a:t>
            </a:r>
            <a:r>
              <a:rPr kumimoji="0" lang="it-IT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e viene interpretato come un unico</a:t>
            </a:r>
            <a:r>
              <a:rPr kumimoji="0" lang="it-IT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carattere.</a:t>
            </a:r>
            <a:b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Le 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sequenze di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escape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sono usate tipicamente per specificare caratteri speciali che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non hanno il loro equivalente stampabile (come </a:t>
            </a:r>
            <a:r>
              <a:rPr kumimoji="0" lang="it-IT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newline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 </a:t>
            </a:r>
            <a:r>
              <a:rPr kumimoji="0" lang="it-IT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carriage</a:t>
            </a:r>
            <a:r>
              <a:rPr kumimoji="0" lang="it-IT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return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tabulazioni, suoni ecc...), oppure caratteri, che da soli, hanno una funzione speciale, come le </a:t>
            </a:r>
            <a:r>
              <a:rPr kumimoji="0" lang="it-IT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virgolette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o lo stesso </a:t>
            </a:r>
            <a:r>
              <a:rPr kumimoji="0" lang="it-IT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backslash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483768" y="844987"/>
            <a:ext cx="4392488" cy="415498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1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Principali sequenze di escape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20908"/>
              </p:ext>
            </p:extLst>
          </p:nvPr>
        </p:nvGraphicFramePr>
        <p:xfrm>
          <a:off x="3949650" y="4472032"/>
          <a:ext cx="4222750" cy="1909296"/>
        </p:xfrm>
        <a:graphic>
          <a:graphicData uri="http://schemas.openxmlformats.org/drawingml/2006/table">
            <a:tbl>
              <a:tblPr/>
              <a:tblGrid>
                <a:gridCol w="2111375"/>
                <a:gridCol w="2111375"/>
              </a:tblGrid>
              <a:tr h="277186"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Tipo di opzione</a:t>
                      </a:r>
                    </a:p>
                  </a:txBody>
                  <a:tcPr marL="69296" marR="69296" marT="34648" marB="3464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>
                          <a:solidFill>
                            <a:schemeClr val="bg1"/>
                          </a:solidFill>
                          <a:effectLst/>
                        </a:rPr>
                        <a:t>Descrizione</a:t>
                      </a:r>
                    </a:p>
                  </a:txBody>
                  <a:tcPr marL="69296" marR="69296" marT="34648" marB="3464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</a:rPr>
                        <a:t>\n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1">
                          <a:solidFill>
                            <a:schemeClr val="bg1"/>
                          </a:solidFill>
                          <a:effectLst/>
                        </a:rPr>
                        <a:t>Ritorno a capo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</a:rPr>
                        <a:t>\t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Tabulazione orizzontale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</a:rPr>
                        <a:t>\b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Tabulazione verticale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485075"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</a:rPr>
                        <a:t>\a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Torna indietro di uno spazio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277186"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 smtClean="0">
                          <a:solidFill>
                            <a:schemeClr val="bg1"/>
                          </a:solidFill>
                          <a:effectLst/>
                        </a:rPr>
                        <a:t>\f</a:t>
                      </a:r>
                      <a:endParaRPr lang="it-IT" sz="14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400" b="1" dirty="0">
                          <a:solidFill>
                            <a:schemeClr val="bg1"/>
                          </a:solidFill>
                          <a:effectLst/>
                        </a:rPr>
                        <a:t>Salto pagina</a:t>
                      </a:r>
                    </a:p>
                  </a:txBody>
                  <a:tcPr marL="69296" marR="69296" marT="34648" marB="34648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77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Istruzioni input/output (I/O)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07504" y="767627"/>
            <a:ext cx="90364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Eventuali altri argomenti successivi alla </a:t>
            </a:r>
            <a:r>
              <a:rPr lang="it-IT" sz="2400" i="1" dirty="0" smtClean="0">
                <a:solidFill>
                  <a:schemeClr val="bg1"/>
                </a:solidFill>
              </a:rPr>
              <a:t>stringa di controllo </a:t>
            </a:r>
            <a:r>
              <a:rPr lang="it-IT" sz="2400" dirty="0" smtClean="0">
                <a:solidFill>
                  <a:schemeClr val="bg1"/>
                </a:solidFill>
              </a:rPr>
              <a:t>, </a:t>
            </a:r>
            <a:r>
              <a:rPr lang="it-IT" sz="2400" dirty="0">
                <a:solidFill>
                  <a:schemeClr val="bg1"/>
                </a:solidFill>
              </a:rPr>
              <a:t>nella chiamata a </a:t>
            </a:r>
            <a:r>
              <a:rPr lang="it-IT" sz="2400" b="1" dirty="0" err="1">
                <a:solidFill>
                  <a:schemeClr val="bg1"/>
                </a:solidFill>
              </a:rPr>
              <a:t>printf</a:t>
            </a:r>
            <a:r>
              <a:rPr lang="it-IT" sz="2400" dirty="0">
                <a:solidFill>
                  <a:schemeClr val="bg1"/>
                </a:solidFill>
              </a:rPr>
              <a:t>, rappresentano i dati da </a:t>
            </a:r>
            <a:r>
              <a:rPr lang="it-IT" sz="2400" b="1" i="1" dirty="0">
                <a:solidFill>
                  <a:schemeClr val="bg1"/>
                </a:solidFill>
              </a:rPr>
              <a:t>formattare</a:t>
            </a:r>
            <a:r>
              <a:rPr lang="it-IT" sz="2400" dirty="0">
                <a:solidFill>
                  <a:schemeClr val="bg1"/>
                </a:solidFill>
              </a:rPr>
              <a:t> e scrivere, e possono essere costituiti </a:t>
            </a:r>
            <a:r>
              <a:rPr lang="it-IT" sz="2400" dirty="0" smtClean="0">
                <a:solidFill>
                  <a:schemeClr val="bg1"/>
                </a:solidFill>
              </a:rPr>
              <a:t>da </a:t>
            </a:r>
            <a:r>
              <a:rPr lang="it-IT" sz="2400" b="1" dirty="0" smtClean="0">
                <a:solidFill>
                  <a:schemeClr val="bg1"/>
                </a:solidFill>
              </a:rPr>
              <a:t>costanti</a:t>
            </a:r>
            <a:r>
              <a:rPr lang="it-IT" sz="2400" dirty="0">
                <a:solidFill>
                  <a:schemeClr val="bg1"/>
                </a:solidFill>
              </a:rPr>
              <a:t>, </a:t>
            </a:r>
            <a:r>
              <a:rPr lang="it-IT" sz="2400" b="1" dirty="0">
                <a:solidFill>
                  <a:schemeClr val="bg1"/>
                </a:solidFill>
              </a:rPr>
              <a:t>variabili</a:t>
            </a:r>
            <a:r>
              <a:rPr lang="it-IT" sz="2400" dirty="0">
                <a:solidFill>
                  <a:schemeClr val="bg1"/>
                </a:solidFill>
              </a:rPr>
              <a:t>, </a:t>
            </a:r>
            <a:r>
              <a:rPr lang="it-IT" sz="2400" b="1" dirty="0">
                <a:solidFill>
                  <a:schemeClr val="bg1"/>
                </a:solidFill>
              </a:rPr>
              <a:t>espressioni</a:t>
            </a:r>
            <a:r>
              <a:rPr lang="it-IT" sz="2400" dirty="0">
                <a:solidFill>
                  <a:schemeClr val="bg1"/>
                </a:solidFill>
              </a:rPr>
              <a:t>, o altre </a:t>
            </a:r>
            <a:r>
              <a:rPr lang="it-IT" sz="2400" b="1" dirty="0">
                <a:solidFill>
                  <a:schemeClr val="bg1"/>
                </a:solidFill>
              </a:rPr>
              <a:t>funzioni</a:t>
            </a:r>
            <a:r>
              <a:rPr lang="it-IT" sz="2400" dirty="0">
                <a:solidFill>
                  <a:schemeClr val="bg1"/>
                </a:solidFill>
              </a:rPr>
              <a:t> (in questo caso in realtà l'argomento è il </a:t>
            </a:r>
            <a:r>
              <a:rPr lang="it-IT" sz="2400" b="1" dirty="0">
                <a:solidFill>
                  <a:schemeClr val="bg1"/>
                </a:solidFill>
              </a:rPr>
              <a:t>valore di ritorno</a:t>
            </a:r>
            <a:r>
              <a:rPr lang="it-IT" sz="2400" dirty="0">
                <a:solidFill>
                  <a:schemeClr val="bg1"/>
                </a:solidFill>
              </a:rPr>
              <a:t> della funzione, la quale </a:t>
            </a:r>
            <a:r>
              <a:rPr lang="it-IT" sz="2400" dirty="0" smtClean="0">
                <a:solidFill>
                  <a:schemeClr val="bg1"/>
                </a:solidFill>
              </a:rPr>
              <a:t>viene seguita</a:t>
            </a:r>
            <a:r>
              <a:rPr lang="it-IT" sz="2400" dirty="0">
                <a:solidFill>
                  <a:schemeClr val="bg1"/>
                </a:solidFill>
              </a:rPr>
              <a:t> </a:t>
            </a:r>
            <a:r>
              <a:rPr lang="it-IT" sz="2400" u="sng" dirty="0" err="1">
                <a:solidFill>
                  <a:schemeClr val="bg1"/>
                </a:solidFill>
              </a:rPr>
              <a:t>prima</a:t>
            </a:r>
            <a:r>
              <a:rPr lang="it-IT" sz="2400" dirty="0" err="1">
                <a:solidFill>
                  <a:schemeClr val="bg1"/>
                </a:solidFill>
              </a:rPr>
              <a:t>della</a:t>
            </a:r>
            <a:r>
              <a:rPr lang="it-IT" sz="2400" dirty="0">
                <a:solidFill>
                  <a:schemeClr val="bg1"/>
                </a:solidFill>
              </a:rPr>
              <a:t> </a:t>
            </a:r>
            <a:r>
              <a:rPr lang="it-IT" sz="2400" b="1" dirty="0" err="1">
                <a:solidFill>
                  <a:schemeClr val="bg1"/>
                </a:solidFill>
              </a:rPr>
              <a:t>printf</a:t>
            </a:r>
            <a:r>
              <a:rPr lang="it-IT" sz="2400" dirty="0">
                <a:solidFill>
                  <a:schemeClr val="bg1"/>
                </a:solidFill>
              </a:rPr>
              <a:t>).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86815" y="2807365"/>
            <a:ext cx="3168352" cy="461665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Descrittore  di formato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50421" y="2823319"/>
            <a:ext cx="1141659" cy="461665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%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type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350199" y="3356992"/>
            <a:ext cx="3877985" cy="415498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1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Principali descrittori di formato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6982" y="3933636"/>
            <a:ext cx="9030036" cy="2816156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type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può assumere uno dei seguenti valori: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%f, % e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	   	valori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floating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notazione normale o esponenziale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% g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	   	come f o e (sceglie il più comodo)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% d, % i	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	valori interi relativi, base decimale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% c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	   	carattere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% s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	   	stringa di caratteri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………..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8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Istruzioni input/output (I/O)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0" y="764704"/>
            <a:ext cx="90364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bg1"/>
                </a:solidFill>
              </a:rPr>
              <a:t>funzione </a:t>
            </a:r>
            <a:r>
              <a:rPr lang="it-IT" sz="3200" b="1" dirty="0" err="1" smtClean="0">
                <a:solidFill>
                  <a:schemeClr val="bg1"/>
                </a:solidFill>
              </a:rPr>
              <a:t>printf</a:t>
            </a:r>
            <a:r>
              <a:rPr lang="it-IT" sz="3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it-IT" sz="3200" b="1" dirty="0" err="1" smtClean="0">
                <a:solidFill>
                  <a:schemeClr val="bg1"/>
                </a:solidFill>
              </a:rPr>
              <a:t>printf</a:t>
            </a:r>
            <a:r>
              <a:rPr lang="it-IT" sz="3200" b="1" dirty="0" smtClean="0">
                <a:solidFill>
                  <a:schemeClr val="bg1"/>
                </a:solidFill>
              </a:rPr>
              <a:t>(" Messaggio….", valore1, valore2,…..);</a:t>
            </a:r>
          </a:p>
          <a:p>
            <a:pPr algn="ctr"/>
            <a:endParaRPr lang="it-IT" sz="3200" b="1" dirty="0" smtClean="0">
              <a:solidFill>
                <a:schemeClr val="bg1"/>
              </a:solidFill>
            </a:endParaRPr>
          </a:p>
          <a:p>
            <a:r>
              <a:rPr lang="it-IT" sz="3200" dirty="0" smtClean="0">
                <a:solidFill>
                  <a:schemeClr val="bg1"/>
                </a:solidFill>
              </a:rPr>
              <a:t>Esempio:</a:t>
            </a:r>
          </a:p>
          <a:p>
            <a:r>
              <a:rPr lang="it-IT" sz="3200" b="1" dirty="0" err="1" smtClean="0">
                <a:solidFill>
                  <a:schemeClr val="bg1"/>
                </a:solidFill>
              </a:rPr>
              <a:t>printf</a:t>
            </a:r>
            <a:r>
              <a:rPr lang="it-IT" sz="3200" dirty="0">
                <a:solidFill>
                  <a:schemeClr val="bg1"/>
                </a:solidFill>
              </a:rPr>
              <a:t>("Colore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b="1" dirty="0">
                <a:solidFill>
                  <a:srgbClr val="FF0000"/>
                </a:solidFill>
              </a:rPr>
              <a:t>%s</a:t>
            </a:r>
            <a:r>
              <a:rPr lang="it-IT" sz="3200" dirty="0">
                <a:solidFill>
                  <a:schemeClr val="bg1"/>
                </a:solidFill>
              </a:rPr>
              <a:t>, numero1 </a:t>
            </a:r>
            <a:r>
              <a:rPr lang="it-IT" sz="3200" b="1" dirty="0">
                <a:solidFill>
                  <a:srgbClr val="00B050"/>
                </a:solidFill>
              </a:rPr>
              <a:t>%d</a:t>
            </a:r>
            <a:r>
              <a:rPr lang="it-IT" sz="3200" dirty="0">
                <a:solidFill>
                  <a:schemeClr val="bg1"/>
                </a:solidFill>
              </a:rPr>
              <a:t>, numero2 </a:t>
            </a:r>
            <a:r>
              <a:rPr lang="it-IT" sz="3200" b="1" dirty="0" smtClean="0">
                <a:solidFill>
                  <a:schemeClr val="accent2">
                    <a:lumMod val="75000"/>
                  </a:schemeClr>
                </a:solidFill>
              </a:rPr>
              <a:t>%d</a:t>
            </a:r>
            <a:r>
              <a:rPr lang="it-IT" sz="3200" dirty="0">
                <a:solidFill>
                  <a:schemeClr val="bg1"/>
                </a:solidFill>
              </a:rPr>
              <a:t>, </a:t>
            </a:r>
            <a:r>
              <a:rPr lang="it-IT" sz="3200" dirty="0" smtClean="0">
                <a:solidFill>
                  <a:schemeClr val="bg1"/>
                </a:solidFill>
              </a:rPr>
              <a:t>float </a:t>
            </a:r>
            <a:r>
              <a:rPr lang="it-IT" sz="3200" b="1" dirty="0" smtClean="0">
                <a:solidFill>
                  <a:srgbClr val="0070C0"/>
                </a:solidFill>
              </a:rPr>
              <a:t>%f</a:t>
            </a:r>
            <a:r>
              <a:rPr lang="it-IT" sz="3200" dirty="0">
                <a:solidFill>
                  <a:schemeClr val="bg1"/>
                </a:solidFill>
              </a:rPr>
              <a:t>.</a:t>
            </a:r>
            <a:r>
              <a:rPr lang="it-IT" sz="3200" b="1" dirty="0">
                <a:solidFill>
                  <a:schemeClr val="bg1"/>
                </a:solidFill>
              </a:rPr>
              <a:t>\n</a:t>
            </a:r>
            <a:r>
              <a:rPr lang="it-IT" sz="3200" dirty="0">
                <a:solidFill>
                  <a:schemeClr val="bg1"/>
                </a:solidFill>
              </a:rPr>
              <a:t>", "</a:t>
            </a:r>
            <a:r>
              <a:rPr lang="it-IT" sz="3200" b="1" dirty="0">
                <a:solidFill>
                  <a:srgbClr val="FF0000"/>
                </a:solidFill>
              </a:rPr>
              <a:t>rosso</a:t>
            </a:r>
            <a:r>
              <a:rPr lang="it-IT" sz="3200" dirty="0">
                <a:solidFill>
                  <a:schemeClr val="bg1"/>
                </a:solidFill>
              </a:rPr>
              <a:t>", </a:t>
            </a:r>
            <a:r>
              <a:rPr lang="it-IT" sz="3200" b="1" dirty="0">
                <a:solidFill>
                  <a:srgbClr val="00B050"/>
                </a:solidFill>
              </a:rPr>
              <a:t>123456</a:t>
            </a:r>
            <a:r>
              <a:rPr lang="it-IT" sz="3200" dirty="0">
                <a:solidFill>
                  <a:schemeClr val="bg1"/>
                </a:solidFill>
              </a:rPr>
              <a:t>, </a:t>
            </a: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89</a:t>
            </a:r>
            <a:r>
              <a:rPr lang="it-IT" sz="3200" dirty="0">
                <a:solidFill>
                  <a:schemeClr val="bg1"/>
                </a:solidFill>
              </a:rPr>
              <a:t>, 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3.14</a:t>
            </a:r>
            <a:r>
              <a:rPr lang="it-IT" sz="3200" dirty="0">
                <a:solidFill>
                  <a:schemeClr val="bg1"/>
                </a:solidFill>
              </a:rPr>
              <a:t>); </a:t>
            </a:r>
            <a:endParaRPr lang="it-IT" sz="3200" dirty="0" smtClean="0">
              <a:solidFill>
                <a:schemeClr val="bg1"/>
              </a:solidFill>
            </a:endParaRPr>
          </a:p>
          <a:p>
            <a:endParaRPr lang="it-IT" sz="3200" dirty="0">
              <a:solidFill>
                <a:schemeClr val="bg1"/>
              </a:solidFill>
            </a:endParaRPr>
          </a:p>
          <a:p>
            <a:r>
              <a:rPr lang="it-IT" sz="3200" dirty="0">
                <a:solidFill>
                  <a:schemeClr val="bg1"/>
                </a:solidFill>
              </a:rPr>
              <a:t>stamperà la seguente linea (incluso il carattere di nuova linea, </a:t>
            </a:r>
            <a:r>
              <a:rPr lang="it-IT" sz="3200" i="1" dirty="0">
                <a:solidFill>
                  <a:schemeClr val="bg1"/>
                </a:solidFill>
              </a:rPr>
              <a:t>\n</a:t>
            </a:r>
            <a:r>
              <a:rPr lang="it-IT" sz="3200" dirty="0" smtClean="0">
                <a:solidFill>
                  <a:schemeClr val="bg1"/>
                </a:solidFill>
              </a:rPr>
              <a:t>):</a:t>
            </a:r>
          </a:p>
          <a:p>
            <a:endParaRPr lang="it-IT" sz="3200" dirty="0">
              <a:solidFill>
                <a:schemeClr val="bg1"/>
              </a:solidFill>
            </a:endParaRPr>
          </a:p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Colore rosso, numero1 123456, numero2 89, float 3.14.</a:t>
            </a:r>
          </a:p>
        </p:txBody>
      </p:sp>
    </p:spTree>
    <p:extLst>
      <p:ext uri="{BB962C8B-B14F-4D97-AF65-F5344CB8AC3E}">
        <p14:creationId xmlns:p14="http://schemas.microsoft.com/office/powerpoint/2010/main" val="27881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0" y="144016"/>
            <a:ext cx="9144000" cy="62068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800" dirty="0" smtClean="0">
                <a:solidFill>
                  <a:srgbClr val="FF0000"/>
                </a:solidFill>
                <a:latin typeface="+mj-lt"/>
              </a:rPr>
              <a:t>Istruzioni input/output (I/O)</a:t>
            </a:r>
            <a:endParaRPr lang="it-IT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0" y="764704"/>
            <a:ext cx="90364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chemeClr val="bg1"/>
                </a:solidFill>
              </a:rPr>
              <a:t>funzione </a:t>
            </a:r>
            <a:r>
              <a:rPr lang="it-IT" sz="3200" b="1" dirty="0" err="1" smtClean="0">
                <a:solidFill>
                  <a:schemeClr val="bg1"/>
                </a:solidFill>
              </a:rPr>
              <a:t>printf</a:t>
            </a:r>
            <a:r>
              <a:rPr lang="it-IT" sz="3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it-IT" sz="3200" b="1" dirty="0" err="1" smtClean="0">
                <a:solidFill>
                  <a:schemeClr val="bg1"/>
                </a:solidFill>
              </a:rPr>
              <a:t>printf</a:t>
            </a:r>
            <a:r>
              <a:rPr lang="it-IT" sz="3200" b="1" dirty="0" smtClean="0">
                <a:solidFill>
                  <a:schemeClr val="bg1"/>
                </a:solidFill>
              </a:rPr>
              <a:t>(" Messaggio….", valore1, valore2,…..);</a:t>
            </a:r>
          </a:p>
          <a:p>
            <a:pPr algn="ctr"/>
            <a:endParaRPr lang="it-IT" sz="3200" b="1" dirty="0" smtClean="0">
              <a:solidFill>
                <a:schemeClr val="bg1"/>
              </a:solidFill>
            </a:endParaRPr>
          </a:p>
          <a:p>
            <a:r>
              <a:rPr lang="it-IT" sz="3200" dirty="0" err="1" smtClean="0">
                <a:solidFill>
                  <a:schemeClr val="bg1"/>
                </a:solidFill>
              </a:rPr>
              <a:t>printf</a:t>
            </a:r>
            <a:r>
              <a:rPr lang="it-IT" sz="3200" dirty="0" smtClean="0">
                <a:solidFill>
                  <a:schemeClr val="bg1"/>
                </a:solidFill>
              </a:rPr>
              <a:t>("Ci sono </a:t>
            </a:r>
            <a:r>
              <a:rPr lang="it-IT" sz="3200" b="1" dirty="0" smtClean="0">
                <a:solidFill>
                  <a:srgbClr val="0070C0"/>
                </a:solidFill>
              </a:rPr>
              <a:t>%d </a:t>
            </a:r>
            <a:r>
              <a:rPr lang="it-IT" sz="3200" dirty="0" smtClean="0">
                <a:solidFill>
                  <a:schemeClr val="bg1"/>
                </a:solidFill>
              </a:rPr>
              <a:t>iscritti a questo corso!\n Temevo fossero solo</a:t>
            </a:r>
            <a:r>
              <a:rPr lang="it-IT" sz="3200" b="1" dirty="0" smtClean="0">
                <a:solidFill>
                  <a:srgbClr val="FF0000"/>
                </a:solidFill>
              </a:rPr>
              <a:t> %d</a:t>
            </a:r>
            <a:r>
              <a:rPr lang="it-IT" sz="3200" dirty="0" smtClean="0">
                <a:solidFill>
                  <a:schemeClr val="bg1"/>
                </a:solidFill>
              </a:rPr>
              <a:t>!",</a:t>
            </a:r>
            <a:r>
              <a:rPr lang="it-IT" sz="3200" b="1" dirty="0" smtClean="0">
                <a:solidFill>
                  <a:srgbClr val="0070C0"/>
                </a:solidFill>
              </a:rPr>
              <a:t>3215+1</a:t>
            </a:r>
            <a:r>
              <a:rPr lang="it-IT" sz="3200" dirty="0" smtClean="0">
                <a:solidFill>
                  <a:schemeClr val="bg1"/>
                </a:solidFill>
              </a:rPr>
              <a:t>, </a:t>
            </a:r>
            <a:r>
              <a:rPr lang="it-IT" sz="3200" b="1" dirty="0" smtClean="0">
                <a:solidFill>
                  <a:srgbClr val="FF0000"/>
                </a:solidFill>
              </a:rPr>
              <a:t>2</a:t>
            </a:r>
            <a:r>
              <a:rPr lang="it-IT" sz="3200" dirty="0" smtClean="0">
                <a:solidFill>
                  <a:schemeClr val="bg1"/>
                </a:solidFill>
              </a:rPr>
              <a:t>);</a:t>
            </a:r>
          </a:p>
          <a:p>
            <a:endParaRPr lang="it-IT" sz="3200" dirty="0" smtClean="0">
              <a:solidFill>
                <a:schemeClr val="bg1"/>
              </a:solidFill>
            </a:endParaRPr>
          </a:p>
          <a:p>
            <a:r>
              <a:rPr lang="it-IT" sz="3200" dirty="0" smtClean="0">
                <a:solidFill>
                  <a:schemeClr val="bg1"/>
                </a:solidFill>
              </a:rPr>
              <a:t>scrive su video la frase:</a:t>
            </a:r>
          </a:p>
          <a:p>
            <a:r>
              <a:rPr lang="it-IT" sz="3200" dirty="0" smtClean="0">
                <a:solidFill>
                  <a:schemeClr val="bg1"/>
                </a:solidFill>
              </a:rPr>
              <a:t>       </a:t>
            </a:r>
            <a:r>
              <a:rPr lang="it-IT" sz="3200" b="1" dirty="0" smtClean="0">
                <a:solidFill>
                  <a:srgbClr val="FF0000"/>
                </a:solidFill>
              </a:rPr>
              <a:t>Ci sono 3216 iscritti a questo corso!</a:t>
            </a:r>
          </a:p>
          <a:p>
            <a:r>
              <a:rPr lang="it-IT" sz="3200" b="1" dirty="0" smtClean="0">
                <a:solidFill>
                  <a:srgbClr val="FF0000"/>
                </a:solidFill>
              </a:rPr>
              <a:t>       Temevo fossero solo 2!</a:t>
            </a:r>
          </a:p>
        </p:txBody>
      </p:sp>
    </p:spTree>
    <p:extLst>
      <p:ext uri="{BB962C8B-B14F-4D97-AF65-F5344CB8AC3E}">
        <p14:creationId xmlns:p14="http://schemas.microsoft.com/office/powerpoint/2010/main" val="362848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era">
  <a:themeElements>
    <a:clrScheme name="Fiera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Fiera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era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TC101859861[[fn=Fiera]]</Template>
  <TotalTime>7379</TotalTime>
  <Words>1672</Words>
  <Application>Microsoft Office PowerPoint</Application>
  <PresentationFormat>Presentazione su schermo (4:3)</PresentationFormat>
  <Paragraphs>390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Fiera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a=b diverso a==b  A=B  implica A=al valore di b  A==B mi domando se a è uguale a b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William</dc:creator>
  <cp:lastModifiedBy>William</cp:lastModifiedBy>
  <cp:revision>63</cp:revision>
  <dcterms:created xsi:type="dcterms:W3CDTF">2012-10-10T18:11:40Z</dcterms:created>
  <dcterms:modified xsi:type="dcterms:W3CDTF">2012-10-16T08:29:42Z</dcterms:modified>
</cp:coreProperties>
</file>