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83" r:id="rId2"/>
    <p:sldId id="284" r:id="rId3"/>
    <p:sldId id="282" r:id="rId4"/>
    <p:sldId id="285" r:id="rId5"/>
    <p:sldId id="288" r:id="rId6"/>
    <p:sldId id="286" r:id="rId7"/>
    <p:sldId id="287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8391" y="332656"/>
            <a:ext cx="8856984" cy="24314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molti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è utile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assegnare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degli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identificatori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valori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restino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costanti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durante</a:t>
            </a:r>
            <a:r>
              <a:rPr 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tutto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programma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non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possano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essere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cambiati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nemmeno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per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errore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possibile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ottenere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ciò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nel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seguente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modo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Con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direttiva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compilatore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#define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07069"/>
              </p:ext>
            </p:extLst>
          </p:nvPr>
        </p:nvGraphicFramePr>
        <p:xfrm>
          <a:off x="2915816" y="2348880"/>
          <a:ext cx="410445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466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#define 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GB" sz="1800" b="1" i="1" dirty="0" err="1" smtClean="0">
                          <a:solidFill>
                            <a:schemeClr val="tx1"/>
                          </a:solidFill>
                        </a:rPr>
                        <a:t>identificatore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GB" sz="1800" b="1" i="1" dirty="0" err="1" smtClean="0">
                          <a:solidFill>
                            <a:schemeClr val="tx1"/>
                          </a:solidFill>
                        </a:rPr>
                        <a:t>valore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924008"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stdlib.h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#define MAXNUM 10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#define MINNUM 2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x,y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MAXNUM;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MINNUM;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0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25330" y="0"/>
            <a:ext cx="91693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Equazioni </a:t>
            </a:r>
            <a:r>
              <a:rPr lang="it-IT" b="1" dirty="0"/>
              <a:t>di primo grado</a:t>
            </a:r>
          </a:p>
          <a:p>
            <a:r>
              <a:rPr lang="it-IT" dirty="0"/>
              <a:t>Data l’equazione</a:t>
            </a:r>
          </a:p>
          <a:p>
            <a:r>
              <a:rPr lang="it-IT" dirty="0" err="1"/>
              <a:t>ax</a:t>
            </a:r>
            <a:r>
              <a:rPr lang="it-IT" dirty="0"/>
              <a:t> + b = </a:t>
            </a:r>
            <a:r>
              <a:rPr lang="it-IT" dirty="0" smtClean="0"/>
              <a:t>0 con </a:t>
            </a:r>
            <a:r>
              <a:rPr lang="it-IT" dirty="0"/>
              <a:t>a e b inseriti da tastiera, scrivere un programma in linguaggio C per determinare </a:t>
            </a:r>
            <a:r>
              <a:rPr lang="it-IT" dirty="0" smtClean="0"/>
              <a:t>il valore </a:t>
            </a:r>
            <a:r>
              <a:rPr lang="it-IT" dirty="0"/>
              <a:t>di x, se esiste, che risolve l’equazione.</a:t>
            </a:r>
          </a:p>
          <a:p>
            <a:r>
              <a:rPr lang="it-IT" dirty="0" smtClean="0"/>
              <a:t>#</a:t>
            </a:r>
            <a:r>
              <a:rPr lang="it-IT" dirty="0"/>
              <a:t>include </a:t>
            </a:r>
            <a:r>
              <a:rPr lang="it-IT" dirty="0" smtClean="0"/>
              <a:t>….</a:t>
            </a:r>
            <a:endParaRPr lang="it-IT" dirty="0"/>
          </a:p>
          <a:p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(….)</a:t>
            </a:r>
            <a:endParaRPr lang="it-IT" dirty="0"/>
          </a:p>
          <a:p>
            <a:r>
              <a:rPr lang="it-IT" dirty="0"/>
              <a:t>10 {</a:t>
            </a:r>
          </a:p>
          <a:p>
            <a:r>
              <a:rPr lang="it-IT" dirty="0"/>
              <a:t>float a, b ; </a:t>
            </a:r>
            <a:r>
              <a:rPr lang="it-IT" b="1" dirty="0"/>
              <a:t>/* coefficienti a e b </a:t>
            </a:r>
            <a:r>
              <a:rPr lang="it-IT" b="1" dirty="0" smtClean="0"/>
              <a:t>*/</a:t>
            </a:r>
            <a:r>
              <a:rPr lang="it-IT" dirty="0" smtClean="0"/>
              <a:t>float</a:t>
            </a:r>
            <a:r>
              <a:rPr lang="it-IT" b="1" dirty="0" smtClean="0"/>
              <a:t> </a:t>
            </a:r>
            <a:r>
              <a:rPr lang="it-IT" dirty="0"/>
              <a:t>x ; </a:t>
            </a:r>
            <a:r>
              <a:rPr lang="it-IT" b="1" dirty="0"/>
              <a:t>/* valore di x che risolve l’equazione */</a:t>
            </a:r>
          </a:p>
          <a:p>
            <a:r>
              <a:rPr lang="it-IT" dirty="0" err="1"/>
              <a:t>printf</a:t>
            </a:r>
            <a:r>
              <a:rPr lang="it-IT" dirty="0"/>
              <a:t>("Risoluzione equazioni di primo grado\n") </a:t>
            </a:r>
            <a:r>
              <a:rPr lang="it-IT" dirty="0" smtClean="0"/>
              <a:t>;</a:t>
            </a:r>
            <a:r>
              <a:rPr lang="it-IT" dirty="0" err="1" smtClean="0"/>
              <a:t>printf</a:t>
            </a:r>
            <a:r>
              <a:rPr lang="it-IT" dirty="0"/>
              <a:t>("Equazione nella forma: </a:t>
            </a:r>
            <a:r>
              <a:rPr lang="it-IT" dirty="0" err="1"/>
              <a:t>ax</a:t>
            </a:r>
            <a:r>
              <a:rPr lang="it-IT" dirty="0"/>
              <a:t> + b = 0\n") ;</a:t>
            </a:r>
          </a:p>
          <a:p>
            <a:r>
              <a:rPr lang="it-IT" dirty="0" err="1" smtClean="0"/>
              <a:t>printf</a:t>
            </a:r>
            <a:r>
              <a:rPr lang="it-IT" dirty="0"/>
              <a:t>("Immetti coefficiente a: ") </a:t>
            </a:r>
            <a:r>
              <a:rPr lang="it-IT" dirty="0" smtClean="0"/>
              <a:t>;</a:t>
            </a:r>
            <a:r>
              <a:rPr lang="it-IT" dirty="0" err="1" smtClean="0"/>
              <a:t>scanf</a:t>
            </a:r>
            <a:r>
              <a:rPr lang="it-IT" dirty="0"/>
              <a:t>("%f", &amp;a) ;</a:t>
            </a:r>
          </a:p>
          <a:p>
            <a:r>
              <a:rPr lang="it-IT" dirty="0" err="1" smtClean="0"/>
              <a:t>printf</a:t>
            </a:r>
            <a:r>
              <a:rPr lang="it-IT" dirty="0"/>
              <a:t>("Immetti coefficiente b: ") </a:t>
            </a:r>
            <a:r>
              <a:rPr lang="it-IT" dirty="0" smtClean="0"/>
              <a:t>;</a:t>
            </a:r>
            <a:r>
              <a:rPr lang="it-IT" dirty="0" err="1" smtClean="0"/>
              <a:t>scanf</a:t>
            </a:r>
            <a:r>
              <a:rPr lang="it-IT" dirty="0"/>
              <a:t>("%f", &amp;b) ;</a:t>
            </a:r>
          </a:p>
          <a:p>
            <a:r>
              <a:rPr lang="it-IT" dirty="0" err="1" smtClean="0"/>
              <a:t>if</a:t>
            </a:r>
            <a:r>
              <a:rPr lang="it-IT" dirty="0"/>
              <a:t>( a != 0 )</a:t>
            </a:r>
          </a:p>
          <a:p>
            <a:r>
              <a:rPr lang="it-IT" dirty="0"/>
              <a:t>{</a:t>
            </a:r>
          </a:p>
          <a:p>
            <a:r>
              <a:rPr lang="it-IT" dirty="0" smtClean="0"/>
              <a:t>   x </a:t>
            </a:r>
            <a:r>
              <a:rPr lang="it-IT" dirty="0"/>
              <a:t>= - b / a ;</a:t>
            </a:r>
          </a:p>
          <a:p>
            <a:r>
              <a:rPr lang="it-IT" dirty="0" smtClean="0"/>
              <a:t>  </a:t>
            </a:r>
            <a:r>
              <a:rPr lang="it-IT" dirty="0" err="1" smtClean="0"/>
              <a:t>printf</a:t>
            </a:r>
            <a:r>
              <a:rPr lang="it-IT" dirty="0"/>
              <a:t>("La soluzione </a:t>
            </a:r>
            <a:r>
              <a:rPr lang="it-IT" dirty="0" err="1"/>
              <a:t>e’</a:t>
            </a:r>
            <a:r>
              <a:rPr lang="it-IT" dirty="0"/>
              <a:t> x = %f\n", x) ;</a:t>
            </a:r>
          </a:p>
          <a:p>
            <a:r>
              <a:rPr lang="it-IT" dirty="0"/>
              <a:t>}</a:t>
            </a:r>
          </a:p>
          <a:p>
            <a:r>
              <a:rPr lang="it-IT" dirty="0" smtClean="0"/>
              <a:t>else</a:t>
            </a:r>
            <a:endParaRPr lang="it-IT" dirty="0"/>
          </a:p>
          <a:p>
            <a:r>
              <a:rPr lang="it-IT" dirty="0" smtClean="0"/>
              <a:t>{/* </a:t>
            </a:r>
            <a:r>
              <a:rPr lang="it-IT" dirty="0"/>
              <a:t>CASO a==0 */</a:t>
            </a:r>
          </a:p>
          <a:p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/>
              <a:t>( b==0 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 smtClean="0"/>
              <a:t>    </a:t>
            </a:r>
            <a:r>
              <a:rPr lang="it-IT" dirty="0" err="1" smtClean="0"/>
              <a:t>printf</a:t>
            </a:r>
            <a:r>
              <a:rPr lang="it-IT" dirty="0"/>
              <a:t>("Equazione indeterminata (ammette infinite soluzioni)\n</a:t>
            </a:r>
            <a:r>
              <a:rPr lang="it-IT" dirty="0" smtClean="0"/>
              <a:t>");</a:t>
            </a:r>
            <a:endParaRPr lang="it-IT" dirty="0"/>
          </a:p>
          <a:p>
            <a:r>
              <a:rPr lang="it-IT" dirty="0" smtClean="0"/>
              <a:t>  else</a:t>
            </a:r>
            <a:endParaRPr lang="it-IT" dirty="0"/>
          </a:p>
          <a:p>
            <a:r>
              <a:rPr lang="it-IT" dirty="0" smtClean="0"/>
              <a:t>    </a:t>
            </a:r>
            <a:r>
              <a:rPr lang="it-IT" dirty="0" err="1" smtClean="0"/>
              <a:t>printf</a:t>
            </a:r>
            <a:r>
              <a:rPr lang="it-IT" dirty="0"/>
              <a:t>("Equazione impossibile (non ammette soluzioni)\n</a:t>
            </a:r>
            <a:r>
              <a:rPr lang="it-IT" dirty="0" smtClean="0"/>
              <a:t>");</a:t>
            </a:r>
            <a:endParaRPr lang="it-IT" dirty="0"/>
          </a:p>
          <a:p>
            <a:r>
              <a:rPr lang="it-IT" dirty="0"/>
              <a:t>}</a:t>
            </a:r>
          </a:p>
          <a:p>
            <a:r>
              <a:rPr lang="it-IT" dirty="0" smtClean="0"/>
              <a:t>……..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189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2940"/>
            <a:ext cx="8964488" cy="683506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it-IT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4200" b="1" dirty="0" smtClean="0">
                <a:solidFill>
                  <a:schemeClr val="accent1"/>
                </a:solidFill>
              </a:rPr>
              <a:t>Conversione di lire in euro</a:t>
            </a:r>
          </a:p>
          <a:p>
            <a:pPr marL="0" indent="0" algn="ctr">
              <a:buNone/>
            </a:pPr>
            <a:endParaRPr lang="it-IT" sz="3800" b="1" dirty="0" smtClean="0">
              <a:solidFill>
                <a:schemeClr val="accent1"/>
              </a:solidFill>
            </a:endParaRPr>
          </a:p>
          <a:p>
            <a:r>
              <a:rPr lang="en-GB" sz="4000" b="1" dirty="0" smtClean="0"/>
              <a:t>//</a:t>
            </a:r>
            <a:r>
              <a:rPr lang="en-GB" sz="4000" b="1" dirty="0" err="1"/>
              <a:t>convertitore</a:t>
            </a:r>
            <a:r>
              <a:rPr lang="en-GB" sz="4000" b="1" dirty="0"/>
              <a:t> lire/euro</a:t>
            </a:r>
          </a:p>
          <a:p>
            <a:r>
              <a:rPr lang="en-GB" sz="4000" b="1" dirty="0"/>
              <a:t>#include &lt;</a:t>
            </a:r>
            <a:r>
              <a:rPr lang="en-GB" sz="4000" b="1" dirty="0" err="1"/>
              <a:t>stdio.h</a:t>
            </a:r>
            <a:r>
              <a:rPr lang="en-GB" sz="4000" b="1" dirty="0"/>
              <a:t>&gt;</a:t>
            </a:r>
          </a:p>
          <a:p>
            <a:r>
              <a:rPr lang="en-GB" sz="4000" b="1" dirty="0"/>
              <a:t>#include &lt;</a:t>
            </a:r>
            <a:r>
              <a:rPr lang="en-GB" sz="4000" b="1" dirty="0" err="1"/>
              <a:t>stdlib.h</a:t>
            </a:r>
            <a:r>
              <a:rPr lang="en-GB" sz="4000" b="1" dirty="0" smtClean="0"/>
              <a:t>&gt;</a:t>
            </a:r>
          </a:p>
          <a:p>
            <a:r>
              <a:rPr lang="en-GB" sz="4000" b="1" dirty="0" smtClean="0"/>
              <a:t>#define </a:t>
            </a:r>
            <a:r>
              <a:rPr lang="en-GB" sz="4000" b="1" dirty="0" err="1"/>
              <a:t>FattConvLireEuro</a:t>
            </a:r>
            <a:r>
              <a:rPr lang="en-GB" sz="4000" b="1" dirty="0"/>
              <a:t> </a:t>
            </a:r>
            <a:r>
              <a:rPr lang="en-GB" sz="4000" b="1" dirty="0" smtClean="0"/>
              <a:t> 1936.27</a:t>
            </a:r>
            <a:endParaRPr lang="en-GB" sz="4000" b="1" dirty="0"/>
          </a:p>
          <a:p>
            <a:pPr marL="0" indent="0">
              <a:buNone/>
            </a:pPr>
            <a:endParaRPr lang="en-GB" sz="4000" b="1" dirty="0" smtClean="0"/>
          </a:p>
          <a:p>
            <a:r>
              <a:rPr lang="en-GB" sz="4000" b="1" dirty="0" err="1"/>
              <a:t>int</a:t>
            </a:r>
            <a:r>
              <a:rPr lang="en-GB" sz="4000" b="1" dirty="0"/>
              <a:t> main(</a:t>
            </a:r>
            <a:r>
              <a:rPr lang="en-GB" sz="4000" b="1" dirty="0" err="1"/>
              <a:t>int</a:t>
            </a:r>
            <a:r>
              <a:rPr lang="en-GB" sz="4000" b="1" dirty="0"/>
              <a:t> </a:t>
            </a:r>
            <a:r>
              <a:rPr lang="en-GB" sz="4000" b="1" dirty="0" err="1"/>
              <a:t>argc</a:t>
            </a:r>
            <a:r>
              <a:rPr lang="en-GB" sz="4000" b="1" dirty="0"/>
              <a:t>, char *</a:t>
            </a:r>
            <a:r>
              <a:rPr lang="en-GB" sz="4000" b="1" dirty="0" err="1"/>
              <a:t>argv</a:t>
            </a:r>
            <a:r>
              <a:rPr lang="en-GB" sz="4000" b="1" dirty="0" smtClean="0"/>
              <a:t>[])</a:t>
            </a:r>
          </a:p>
          <a:p>
            <a:r>
              <a:rPr lang="en-GB" sz="4000" b="1" dirty="0" smtClean="0"/>
              <a:t>  </a:t>
            </a:r>
            <a:r>
              <a:rPr lang="en-GB" sz="4000" b="1" dirty="0" smtClean="0"/>
              <a:t>{</a:t>
            </a:r>
            <a:endParaRPr lang="en-GB" sz="4000" b="1" dirty="0"/>
          </a:p>
          <a:p>
            <a:r>
              <a:rPr lang="en-GB" sz="4000" b="1" dirty="0"/>
              <a:t>  </a:t>
            </a:r>
            <a:r>
              <a:rPr lang="en-GB" sz="4000" b="1" dirty="0" err="1"/>
              <a:t>int</a:t>
            </a:r>
            <a:r>
              <a:rPr lang="en-GB" sz="4000" b="1" dirty="0"/>
              <a:t> lire;</a:t>
            </a:r>
          </a:p>
          <a:p>
            <a:r>
              <a:rPr lang="en-GB" sz="4000" b="1" dirty="0"/>
              <a:t>  float euro;</a:t>
            </a:r>
          </a:p>
          <a:p>
            <a:r>
              <a:rPr lang="en-GB" sz="4000" b="1" dirty="0"/>
              <a:t>  </a:t>
            </a:r>
          </a:p>
          <a:p>
            <a:r>
              <a:rPr lang="it-IT" sz="4000" b="1" dirty="0"/>
              <a:t>  </a:t>
            </a:r>
            <a:r>
              <a:rPr lang="it-IT" sz="4000" b="1" dirty="0" err="1" smtClean="0"/>
              <a:t>printf</a:t>
            </a:r>
            <a:r>
              <a:rPr lang="it-IT" sz="4000" b="1" dirty="0" smtClean="0"/>
              <a:t>("Programma </a:t>
            </a:r>
            <a:r>
              <a:rPr lang="it-IT" sz="4000" b="1" dirty="0"/>
              <a:t>di </a:t>
            </a:r>
            <a:r>
              <a:rPr lang="it-IT" sz="4000" b="1" dirty="0" err="1"/>
              <a:t>converione</a:t>
            </a:r>
            <a:r>
              <a:rPr lang="it-IT" sz="4000" b="1" dirty="0"/>
              <a:t> Lire-&gt;Euro</a:t>
            </a:r>
            <a:r>
              <a:rPr lang="it-IT" sz="4000" b="1" dirty="0" smtClean="0"/>
              <a:t>.\n" );</a:t>
            </a:r>
            <a:endParaRPr lang="it-IT" sz="4000" b="1" dirty="0"/>
          </a:p>
          <a:p>
            <a:r>
              <a:rPr lang="it-IT" sz="4000" b="1" dirty="0"/>
              <a:t>  </a:t>
            </a:r>
            <a:r>
              <a:rPr lang="it-IT" sz="4000" b="1" dirty="0" err="1"/>
              <a:t>printf</a:t>
            </a:r>
            <a:r>
              <a:rPr lang="it-IT" sz="4000" b="1" dirty="0"/>
              <a:t>("</a:t>
            </a:r>
            <a:r>
              <a:rPr lang="it-IT" sz="4000" b="1" dirty="0"/>
              <a:t>Inserisci il valore in Lire da convertire in Euro: </a:t>
            </a:r>
            <a:r>
              <a:rPr lang="it-IT" sz="4000" b="1" dirty="0"/>
              <a:t>\n");</a:t>
            </a:r>
            <a:endParaRPr lang="it-IT" sz="4000" b="1" dirty="0"/>
          </a:p>
          <a:p>
            <a:r>
              <a:rPr lang="en-GB" sz="4000" b="1" dirty="0"/>
              <a:t>  </a:t>
            </a:r>
          </a:p>
          <a:p>
            <a:r>
              <a:rPr lang="en-GB" sz="4000" b="1" dirty="0" smtClean="0"/>
              <a:t>   </a:t>
            </a:r>
            <a:r>
              <a:rPr lang="en-GB" sz="4000" b="1" dirty="0" err="1" smtClean="0"/>
              <a:t>scanf</a:t>
            </a:r>
            <a:r>
              <a:rPr lang="en-GB" sz="4000" b="1" dirty="0" smtClean="0"/>
              <a:t>(“%</a:t>
            </a:r>
            <a:r>
              <a:rPr lang="en-GB" sz="4000" b="1" dirty="0" err="1" smtClean="0"/>
              <a:t>d”,&amp;lire</a:t>
            </a:r>
            <a:r>
              <a:rPr lang="en-GB" sz="4000" b="1" dirty="0" smtClean="0"/>
              <a:t>);</a:t>
            </a:r>
            <a:endParaRPr lang="en-GB" sz="4000" b="1" dirty="0"/>
          </a:p>
          <a:p>
            <a:r>
              <a:rPr lang="en-GB" sz="4000" b="1" dirty="0"/>
              <a:t>  </a:t>
            </a:r>
          </a:p>
          <a:p>
            <a:r>
              <a:rPr lang="en-GB" sz="4000" b="1" dirty="0"/>
              <a:t>  </a:t>
            </a:r>
            <a:r>
              <a:rPr lang="en-GB" sz="4000" b="1" dirty="0" smtClean="0"/>
              <a:t> euro </a:t>
            </a:r>
            <a:r>
              <a:rPr lang="en-GB" sz="4000" b="1" dirty="0"/>
              <a:t>= lire / </a:t>
            </a:r>
            <a:r>
              <a:rPr lang="en-GB" sz="4000" b="1" dirty="0" err="1"/>
              <a:t>FattConvLireEuro</a:t>
            </a:r>
            <a:r>
              <a:rPr lang="en-GB" sz="4000" b="1" dirty="0"/>
              <a:t>;</a:t>
            </a:r>
          </a:p>
          <a:p>
            <a:r>
              <a:rPr lang="en-GB" sz="4000" b="1" dirty="0"/>
              <a:t>  </a:t>
            </a:r>
          </a:p>
          <a:p>
            <a:r>
              <a:rPr lang="it-IT" sz="4000" b="1" dirty="0"/>
              <a:t>  </a:t>
            </a:r>
            <a:r>
              <a:rPr lang="it-IT" sz="4000" b="1" dirty="0" err="1" smtClean="0"/>
              <a:t>printf</a:t>
            </a:r>
            <a:r>
              <a:rPr lang="it-IT" sz="4000" b="1" dirty="0" smtClean="0"/>
              <a:t>( </a:t>
            </a:r>
            <a:r>
              <a:rPr lang="it-IT" sz="4000" b="1" dirty="0"/>
              <a:t>"Il valore corrispondente in Euro </a:t>
            </a:r>
            <a:r>
              <a:rPr lang="it-IT" sz="4000" b="1" dirty="0" err="1" smtClean="0"/>
              <a:t>e‘</a:t>
            </a:r>
            <a:r>
              <a:rPr lang="it-IT" sz="4000" b="1" dirty="0" smtClean="0"/>
              <a:t> %g: </a:t>
            </a:r>
            <a:r>
              <a:rPr lang="it-IT" sz="4000" b="1" dirty="0"/>
              <a:t>" </a:t>
            </a:r>
            <a:r>
              <a:rPr lang="it-IT" sz="4000" b="1" dirty="0"/>
              <a:t>,</a:t>
            </a:r>
            <a:r>
              <a:rPr lang="it-IT" sz="4000" b="1" dirty="0" smtClean="0"/>
              <a:t> </a:t>
            </a:r>
            <a:r>
              <a:rPr lang="it-IT" sz="4000" b="1" dirty="0"/>
              <a:t>euro </a:t>
            </a:r>
            <a:r>
              <a:rPr lang="it-IT" sz="4000" b="1" dirty="0"/>
              <a:t>)</a:t>
            </a:r>
            <a:r>
              <a:rPr lang="it-IT" sz="4000" b="1" dirty="0" smtClean="0"/>
              <a:t>;</a:t>
            </a:r>
            <a:endParaRPr lang="it-IT" sz="4000" b="1" dirty="0"/>
          </a:p>
          <a:p>
            <a:r>
              <a:rPr lang="en-GB" sz="4000" b="1" dirty="0"/>
              <a:t> </a:t>
            </a:r>
          </a:p>
          <a:p>
            <a:r>
              <a:rPr lang="en-GB" sz="4000" b="1" dirty="0"/>
              <a:t>  system("PAUSE");</a:t>
            </a:r>
          </a:p>
          <a:p>
            <a:r>
              <a:rPr lang="en-GB" sz="4000" b="1" dirty="0" smtClean="0"/>
              <a:t>    </a:t>
            </a:r>
            <a:r>
              <a:rPr lang="en-GB" sz="4000" b="1" dirty="0"/>
              <a:t>return 0;</a:t>
            </a:r>
          </a:p>
          <a:p>
            <a:pPr marL="0" indent="0">
              <a:buNone/>
            </a:pPr>
            <a:r>
              <a:rPr lang="en-GB" sz="4000" b="1" dirty="0" smtClean="0"/>
              <a:t>      }</a:t>
            </a:r>
            <a:endParaRPr lang="en-GB" sz="4000" b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5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54" y="489844"/>
            <a:ext cx="8856984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Istruzioni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di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C</a:t>
            </a:r>
            <a:r>
              <a:rPr kumimoji="0" lang="en-US" sz="3200" b="1" i="0" u="none" strike="noStrike" cap="none" normalizeH="0" baseline="0" dirty="0" err="1" smtClean="0" bmk="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ontrollo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Istruzioni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che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consentono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di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eseguire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una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certa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sequenza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di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istruzioni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, 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eventualmente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un'altra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, in base 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valore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di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una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espressione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booleana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.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IF-ELSE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L'istruzione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condizionale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if-else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 ha due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possibili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formulazioni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if ( &lt;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Condizione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&gt; 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&lt;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Istruzione1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&gt;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oppure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if ( &lt;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Condizione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&gt; 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&lt;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Istruzione1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&gt;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&lt;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Istruzione2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&gt;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r>
              <a:rPr lang="it-IT" dirty="0"/>
              <a:t>Si osservi che </a:t>
            </a:r>
            <a:r>
              <a:rPr lang="it-IT" b="1" i="1" dirty="0">
                <a:solidFill>
                  <a:schemeClr val="tx2"/>
                </a:solidFill>
              </a:rPr>
              <a:t>Istruzione1</a:t>
            </a:r>
            <a:r>
              <a:rPr lang="it-IT" dirty="0"/>
              <a:t> e </a:t>
            </a:r>
            <a:r>
              <a:rPr lang="it-IT" b="1" i="1" dirty="0">
                <a:solidFill>
                  <a:schemeClr val="tx2"/>
                </a:solidFill>
              </a:rPr>
              <a:t>Istruzione2</a:t>
            </a:r>
            <a:r>
              <a:rPr lang="it-IT" dirty="0"/>
              <a:t> sono istruzioni singole (una sola istruzione), se </a:t>
            </a:r>
            <a:r>
              <a:rPr lang="it-IT" dirty="0" err="1"/>
              <a:t>e`</a:t>
            </a:r>
            <a:r>
              <a:rPr lang="it-IT" dirty="0"/>
              <a:t> necessaria una sequenza di istruzioni esse devono essere racchiuse tra una coppia di parentesi graffe </a:t>
            </a:r>
            <a:r>
              <a:rPr lang="it-IT" b="1" dirty="0"/>
              <a:t>{ }</a:t>
            </a:r>
            <a:r>
              <a:rPr lang="it-IT" dirty="0"/>
              <a:t>, come mostra il seguente esempio (si considerino </a:t>
            </a:r>
            <a:r>
              <a:rPr lang="it-IT" b="1" i="1" dirty="0"/>
              <a:t>X</a:t>
            </a:r>
            <a:r>
              <a:rPr lang="it-IT" dirty="0"/>
              <a:t>, </a:t>
            </a:r>
            <a:r>
              <a:rPr lang="it-IT" b="1" i="1" dirty="0"/>
              <a:t>Y</a:t>
            </a:r>
            <a:r>
              <a:rPr lang="it-IT" dirty="0"/>
              <a:t> e </a:t>
            </a:r>
            <a:r>
              <a:rPr lang="it-IT" b="1" i="1" dirty="0"/>
              <a:t>Z</a:t>
            </a:r>
            <a:r>
              <a:rPr lang="it-IT" dirty="0"/>
              <a:t> variabili intere):</a:t>
            </a:r>
            <a:endParaRPr lang="en-GB" dirty="0"/>
          </a:p>
        </p:txBody>
      </p:sp>
      <p:sp>
        <p:nvSpPr>
          <p:cNvPr id="5" name="Rettangolo 4"/>
          <p:cNvSpPr/>
          <p:nvPr/>
        </p:nvSpPr>
        <p:spPr>
          <a:xfrm>
            <a:off x="2627784" y="350100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 if ( X==10 ) </a:t>
            </a:r>
            <a:endParaRPr lang="en-GB" sz="2400" b="1" dirty="0" smtClean="0">
              <a:solidFill>
                <a:schemeClr val="tx2"/>
              </a:solidFill>
            </a:endParaRPr>
          </a:p>
          <a:p>
            <a:r>
              <a:rPr lang="en-GB" sz="2400" b="1" dirty="0" smtClean="0">
                <a:solidFill>
                  <a:schemeClr val="tx2"/>
                </a:solidFill>
              </a:rPr>
              <a:t>	X-</a:t>
            </a:r>
            <a:r>
              <a:rPr lang="en-GB" sz="2400" b="1" dirty="0">
                <a:solidFill>
                  <a:schemeClr val="tx2"/>
                </a:solidFill>
              </a:rPr>
              <a:t>-;</a:t>
            </a:r>
          </a:p>
          <a:p>
            <a:r>
              <a:rPr lang="en-GB" sz="2400" b="1" dirty="0">
                <a:solidFill>
                  <a:schemeClr val="tx2"/>
                </a:solidFill>
              </a:rPr>
              <a:t>  else </a:t>
            </a:r>
            <a:endParaRPr lang="en-GB" sz="2400" b="1" dirty="0" smtClean="0">
              <a:solidFill>
                <a:schemeClr val="tx2"/>
              </a:solidFill>
            </a:endParaRPr>
          </a:p>
          <a:p>
            <a:r>
              <a:rPr lang="en-GB" sz="2400" b="1" dirty="0" smtClean="0">
                <a:solidFill>
                  <a:schemeClr val="tx2"/>
                </a:solidFill>
              </a:rPr>
              <a:t>{                </a:t>
            </a:r>
            <a:r>
              <a:rPr lang="en-GB" sz="2400" b="1" dirty="0">
                <a:solidFill>
                  <a:schemeClr val="tx2"/>
                </a:solidFill>
              </a:rPr>
              <a:t>// </a:t>
            </a:r>
            <a:r>
              <a:rPr lang="en-GB" sz="2400" b="1" dirty="0" err="1">
                <a:solidFill>
                  <a:schemeClr val="tx2"/>
                </a:solidFill>
              </a:rPr>
              <a:t>istruzione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err="1">
                <a:solidFill>
                  <a:schemeClr val="tx2"/>
                </a:solidFill>
              </a:rPr>
              <a:t>composta</a:t>
            </a:r>
            <a:endParaRPr lang="en-GB" sz="2400" b="1" dirty="0">
              <a:solidFill>
                <a:schemeClr val="tx2"/>
              </a:solidFill>
            </a:endParaRPr>
          </a:p>
          <a:p>
            <a:r>
              <a:rPr lang="en-GB" sz="2400" b="1" dirty="0">
                <a:solidFill>
                  <a:schemeClr val="tx2"/>
                </a:solidFill>
              </a:rPr>
              <a:t>    </a:t>
            </a:r>
            <a:r>
              <a:rPr lang="en-GB" sz="2400" b="1" dirty="0" smtClean="0">
                <a:solidFill>
                  <a:schemeClr val="tx2"/>
                </a:solidFill>
              </a:rPr>
              <a:t>	Y</a:t>
            </a:r>
            <a:r>
              <a:rPr lang="en-GB" sz="2400" b="1" dirty="0">
                <a:solidFill>
                  <a:schemeClr val="tx2"/>
                </a:solidFill>
              </a:rPr>
              <a:t>++;</a:t>
            </a:r>
          </a:p>
          <a:p>
            <a:r>
              <a:rPr lang="en-GB" sz="2400" b="1" dirty="0">
                <a:solidFill>
                  <a:schemeClr val="tx2"/>
                </a:solidFill>
              </a:rPr>
              <a:t>    </a:t>
            </a:r>
            <a:r>
              <a:rPr lang="en-GB" sz="2400" b="1" dirty="0" smtClean="0">
                <a:solidFill>
                  <a:schemeClr val="tx2"/>
                </a:solidFill>
              </a:rPr>
              <a:t>	Z</a:t>
            </a:r>
            <a:r>
              <a:rPr lang="en-GB" sz="2400" b="1" dirty="0">
                <a:solidFill>
                  <a:schemeClr val="tx2"/>
                </a:solidFill>
              </a:rPr>
              <a:t>*=Y;</a:t>
            </a:r>
          </a:p>
          <a:p>
            <a:r>
              <a:rPr lang="en-GB" sz="2400" b="1" dirty="0">
                <a:solidFill>
                  <a:schemeClr val="tx2"/>
                </a:solidFill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41489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58846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+mj-lt"/>
              </a:rPr>
              <a:t>#include &lt;</a:t>
            </a:r>
            <a:r>
              <a:rPr lang="en-GB" sz="2400" b="1" dirty="0" err="1">
                <a:latin typeface="+mj-lt"/>
              </a:rPr>
              <a:t>iostream</a:t>
            </a:r>
            <a:r>
              <a:rPr lang="en-GB" sz="2400" b="1" dirty="0">
                <a:latin typeface="+mj-lt"/>
              </a:rPr>
              <a:t>&gt;</a:t>
            </a:r>
          </a:p>
          <a:p>
            <a:r>
              <a:rPr lang="en-GB" sz="2400" b="1" dirty="0">
                <a:latin typeface="+mj-lt"/>
              </a:rPr>
              <a:t>using namespace </a:t>
            </a:r>
            <a:r>
              <a:rPr lang="en-GB" sz="2400" b="1" dirty="0" err="1">
                <a:latin typeface="+mj-lt"/>
              </a:rPr>
              <a:t>std</a:t>
            </a:r>
            <a:r>
              <a:rPr lang="en-GB" sz="2400" b="1" dirty="0">
                <a:latin typeface="+mj-lt"/>
              </a:rPr>
              <a:t> ;</a:t>
            </a:r>
          </a:p>
          <a:p>
            <a:r>
              <a:rPr lang="en-GB" sz="2400" b="1" dirty="0" err="1">
                <a:latin typeface="+mj-lt"/>
              </a:rPr>
              <a:t>int</a:t>
            </a:r>
            <a:r>
              <a:rPr lang="en-GB" sz="2400" b="1" dirty="0">
                <a:latin typeface="+mj-lt"/>
              </a:rPr>
              <a:t> main()</a:t>
            </a:r>
          </a:p>
          <a:p>
            <a:r>
              <a:rPr lang="en-GB" sz="2400" b="1" dirty="0">
                <a:latin typeface="+mj-lt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char sex;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int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eta;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printf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Inserire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il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proprio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sesso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:\n”);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printf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(“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per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maschio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\n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”);</a:t>
            </a:r>
            <a:endParaRPr lang="en-US" sz="2400" b="1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printf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“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per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femmina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\n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”)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scanf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(“%c”, &amp;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sex);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printf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Inserire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l'eta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\n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”);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scanf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(“%d”, &amp;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eta);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 if(sex=='m‘ || sex==‘M’)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     </a:t>
            </a:r>
            <a:r>
              <a:rPr 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printf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"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Sei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un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maschio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hai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 %d</a:t>
            </a:r>
            <a:r>
              <a:rPr 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anni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“, eta);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else //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if(sex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==‘f‘ 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|| sex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==‘F’)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("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Sei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una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femmina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%d   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anni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“, 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eta);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}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</a:b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0"/>
            <a:ext cx="903649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Conversione di </a:t>
            </a:r>
            <a:r>
              <a:rPr lang="it-IT" sz="2800" b="1" dirty="0" smtClean="0">
                <a:solidFill>
                  <a:schemeClr val="accent1"/>
                </a:solidFill>
              </a:rPr>
              <a:t>unità di misura</a:t>
            </a:r>
            <a:endParaRPr lang="it-IT" sz="2800" b="1" dirty="0">
              <a:solidFill>
                <a:schemeClr val="accent1"/>
              </a:solidFill>
            </a:endParaRPr>
          </a:p>
          <a:p>
            <a:pPr algn="ctr"/>
            <a:endParaRPr lang="it-IT" b="1" dirty="0">
              <a:solidFill>
                <a:schemeClr val="accent1"/>
              </a:solidFill>
            </a:endParaRPr>
          </a:p>
          <a:p>
            <a:r>
              <a:rPr lang="en-GB" b="1" dirty="0" smtClean="0"/>
              <a:t>#</a:t>
            </a:r>
            <a:r>
              <a:rPr lang="en-GB" b="1" dirty="0"/>
              <a:t>include </a:t>
            </a:r>
            <a:r>
              <a:rPr lang="en-GB" b="1" dirty="0" smtClean="0"/>
              <a:t>…..</a:t>
            </a:r>
            <a:endParaRPr lang="en-GB" b="1" dirty="0" smtClean="0"/>
          </a:p>
          <a:p>
            <a:r>
              <a:rPr lang="en-GB" b="1" dirty="0" err="1" smtClean="0"/>
              <a:t>int</a:t>
            </a:r>
            <a:r>
              <a:rPr lang="en-GB" b="1" dirty="0" smtClean="0"/>
              <a:t> </a:t>
            </a:r>
            <a:r>
              <a:rPr lang="en-GB" b="1" dirty="0"/>
              <a:t>main()</a:t>
            </a:r>
          </a:p>
          <a:p>
            <a:r>
              <a:rPr lang="en-GB" b="1" dirty="0"/>
              <a:t>{</a:t>
            </a:r>
          </a:p>
          <a:p>
            <a:r>
              <a:rPr lang="en-GB" b="1" dirty="0"/>
              <a:t>  </a:t>
            </a:r>
            <a:r>
              <a:rPr lang="en-GB" b="1" dirty="0" smtClean="0"/>
              <a:t>double </a:t>
            </a:r>
            <a:r>
              <a:rPr lang="en-GB" b="1" dirty="0" err="1" smtClean="0"/>
              <a:t>tc</a:t>
            </a:r>
            <a:r>
              <a:rPr lang="en-GB" b="1" dirty="0" smtClean="0"/>
              <a:t>, </a:t>
            </a:r>
            <a:r>
              <a:rPr lang="en-GB" b="1" dirty="0" err="1" smtClean="0"/>
              <a:t>tf</a:t>
            </a:r>
            <a:r>
              <a:rPr lang="en-GB" b="1" dirty="0" smtClean="0"/>
              <a:t>, offset, </a:t>
            </a:r>
            <a:r>
              <a:rPr lang="en-GB" b="1" dirty="0" err="1" smtClean="0"/>
              <a:t>conv_FC</a:t>
            </a:r>
            <a:r>
              <a:rPr lang="en-GB" b="1" dirty="0" smtClean="0"/>
              <a:t>,</a:t>
            </a:r>
            <a:r>
              <a:rPr lang="it-IT" b="1" dirty="0"/>
              <a:t> </a:t>
            </a:r>
            <a:r>
              <a:rPr lang="it-IT" b="1" dirty="0" err="1" smtClean="0"/>
              <a:t>conv_CF</a:t>
            </a:r>
            <a:r>
              <a:rPr lang="it-IT" b="1" dirty="0" smtClean="0"/>
              <a:t>;</a:t>
            </a:r>
            <a:endParaRPr lang="en-GB" b="1" dirty="0" smtClean="0"/>
          </a:p>
          <a:p>
            <a:r>
              <a:rPr lang="it-IT" b="1" dirty="0"/>
              <a:t> 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chemeClr val="tx2"/>
                </a:solidFill>
              </a:rPr>
              <a:t>offset=32.;</a:t>
            </a:r>
          </a:p>
          <a:p>
            <a:endParaRPr lang="it-IT" b="1" dirty="0" smtClean="0"/>
          </a:p>
          <a:p>
            <a:r>
              <a:rPr lang="it-IT" b="1" dirty="0" smtClean="0"/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conv_FC</a:t>
            </a:r>
            <a:r>
              <a:rPr lang="it-IT" b="1" dirty="0" smtClean="0">
                <a:solidFill>
                  <a:schemeClr val="tx2"/>
                </a:solidFill>
              </a:rPr>
              <a:t>=5./9.;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it-IT" b="1" dirty="0"/>
              <a:t>  </a:t>
            </a:r>
            <a:r>
              <a:rPr lang="it-IT" b="1" dirty="0" err="1" smtClean="0"/>
              <a:t>printf</a:t>
            </a:r>
            <a:r>
              <a:rPr lang="it-IT" b="1" dirty="0" smtClean="0"/>
              <a:t>(«</a:t>
            </a:r>
            <a:r>
              <a:rPr lang="it-IT" b="1" dirty="0" smtClean="0"/>
              <a:t>Inserisci </a:t>
            </a:r>
            <a:r>
              <a:rPr lang="it-IT" b="1" dirty="0" smtClean="0"/>
              <a:t>il valore in gradi </a:t>
            </a:r>
            <a:r>
              <a:rPr lang="it-IT" b="1" dirty="0" smtClean="0"/>
              <a:t>Fahrenheit</a:t>
            </a:r>
            <a:r>
              <a:rPr lang="it-IT" b="1" dirty="0"/>
              <a:t> </a:t>
            </a:r>
            <a:r>
              <a:rPr lang="it-IT" b="1" dirty="0" smtClean="0"/>
              <a:t>\n»)</a:t>
            </a:r>
            <a:r>
              <a:rPr lang="it-IT" b="1" dirty="0" smtClean="0"/>
              <a:t>;</a:t>
            </a:r>
            <a:endParaRPr lang="it-IT" b="1" dirty="0"/>
          </a:p>
          <a:p>
            <a:r>
              <a:rPr lang="en-GB" b="1" dirty="0" smtClean="0"/>
              <a:t> </a:t>
            </a:r>
            <a:r>
              <a:rPr lang="en-GB" b="1" dirty="0"/>
              <a:t> </a:t>
            </a:r>
            <a:r>
              <a:rPr lang="en-GB" b="1" dirty="0" smtClean="0"/>
              <a:t> </a:t>
            </a:r>
            <a:r>
              <a:rPr lang="en-GB" b="1" dirty="0" err="1" smtClean="0"/>
              <a:t>scanf</a:t>
            </a:r>
            <a:r>
              <a:rPr lang="en-GB" b="1" dirty="0" smtClean="0"/>
              <a:t>(“%lf”,</a:t>
            </a:r>
            <a:r>
              <a:rPr lang="en-GB" b="1" dirty="0" smtClean="0"/>
              <a:t> &amp;</a:t>
            </a:r>
            <a:r>
              <a:rPr lang="en-GB" b="1" dirty="0" err="1" smtClean="0"/>
              <a:t>tf</a:t>
            </a:r>
            <a:r>
              <a:rPr lang="en-GB" b="1" dirty="0" smtClean="0"/>
              <a:t>);</a:t>
            </a:r>
            <a:endParaRPr lang="en-GB" b="1" dirty="0"/>
          </a:p>
          <a:p>
            <a:r>
              <a:rPr lang="en-GB" b="1" dirty="0"/>
              <a:t>  </a:t>
            </a:r>
            <a:r>
              <a:rPr lang="en-GB" b="1" dirty="0" err="1" smtClean="0"/>
              <a:t>tc</a:t>
            </a:r>
            <a:r>
              <a:rPr lang="en-GB" b="1" dirty="0" smtClean="0"/>
              <a:t>=(</a:t>
            </a:r>
            <a:r>
              <a:rPr lang="en-GB" b="1" dirty="0" err="1" smtClean="0"/>
              <a:t>tf</a:t>
            </a:r>
            <a:r>
              <a:rPr lang="en-GB" b="1" dirty="0" smtClean="0"/>
              <a:t>-offset)*</a:t>
            </a:r>
            <a:r>
              <a:rPr lang="en-GB" b="1" dirty="0" err="1" smtClean="0"/>
              <a:t>conv_FC</a:t>
            </a:r>
            <a:r>
              <a:rPr lang="en-GB" b="1" dirty="0" smtClean="0"/>
              <a:t>;</a:t>
            </a:r>
            <a:endParaRPr lang="en-GB" b="1" dirty="0"/>
          </a:p>
          <a:p>
            <a:r>
              <a:rPr lang="it-IT" b="1" dirty="0" smtClean="0"/>
              <a:t> </a:t>
            </a:r>
            <a:r>
              <a:rPr lang="it-IT" b="1" dirty="0" err="1" smtClean="0"/>
              <a:t>printf</a:t>
            </a:r>
            <a:r>
              <a:rPr lang="it-IT" b="1" dirty="0" smtClean="0"/>
              <a:t>(</a:t>
            </a:r>
            <a:r>
              <a:rPr lang="it-IT" b="1" dirty="0" smtClean="0"/>
              <a:t> </a:t>
            </a:r>
            <a:r>
              <a:rPr lang="it-IT" b="1" dirty="0" smtClean="0"/>
              <a:t>"Valore in gradi Celsius    </a:t>
            </a:r>
            <a:r>
              <a:rPr lang="it-IT" b="1" dirty="0" smtClean="0"/>
              <a:t>%f" , </a:t>
            </a:r>
            <a:r>
              <a:rPr lang="it-IT" b="1" dirty="0" err="1" smtClean="0"/>
              <a:t>tc</a:t>
            </a:r>
            <a:r>
              <a:rPr lang="it-IT" b="1" dirty="0" smtClean="0"/>
              <a:t>);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conv_CF</a:t>
            </a:r>
            <a:r>
              <a:rPr lang="it-IT" b="1" dirty="0" smtClean="0">
                <a:solidFill>
                  <a:schemeClr val="tx2"/>
                </a:solidFill>
              </a:rPr>
              <a:t>=9./5.;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it-IT" b="1" dirty="0"/>
              <a:t>  </a:t>
            </a:r>
            <a:r>
              <a:rPr lang="it-IT" b="1" dirty="0" err="1" smtClean="0"/>
              <a:t>printf</a:t>
            </a:r>
            <a:r>
              <a:rPr lang="it-IT" b="1" dirty="0" smtClean="0"/>
              <a:t>(«</a:t>
            </a:r>
            <a:r>
              <a:rPr lang="it-IT" b="1" dirty="0" smtClean="0"/>
              <a:t>Inserisci </a:t>
            </a:r>
            <a:r>
              <a:rPr lang="it-IT" b="1" dirty="0"/>
              <a:t>il valore in gradi </a:t>
            </a:r>
            <a:r>
              <a:rPr lang="it-IT" b="1" dirty="0" smtClean="0"/>
              <a:t>celsius </a:t>
            </a:r>
            <a:r>
              <a:rPr lang="it-IT" b="1" dirty="0"/>
              <a:t>\n»);</a:t>
            </a:r>
            <a:endParaRPr lang="it-IT" b="1" dirty="0"/>
          </a:p>
          <a:p>
            <a:r>
              <a:rPr lang="en-GB" b="1" dirty="0"/>
              <a:t> </a:t>
            </a:r>
            <a:r>
              <a:rPr lang="en-GB" b="1" dirty="0" err="1"/>
              <a:t>scanf</a:t>
            </a:r>
            <a:r>
              <a:rPr lang="en-GB" b="1" dirty="0"/>
              <a:t>(“%lf”, &amp;</a:t>
            </a:r>
            <a:r>
              <a:rPr lang="en-GB" b="1" dirty="0" err="1" smtClean="0"/>
              <a:t>tc</a:t>
            </a:r>
            <a:r>
              <a:rPr lang="en-GB" b="1" dirty="0" smtClean="0"/>
              <a:t>);</a:t>
            </a:r>
            <a:endParaRPr lang="en-GB" b="1" dirty="0"/>
          </a:p>
          <a:p>
            <a:r>
              <a:rPr lang="en-GB" b="1" dirty="0"/>
              <a:t>  </a:t>
            </a:r>
            <a:r>
              <a:rPr lang="en-GB" b="1" dirty="0" err="1" smtClean="0"/>
              <a:t>tf</a:t>
            </a:r>
            <a:r>
              <a:rPr lang="en-GB" b="1" dirty="0" smtClean="0"/>
              <a:t>=</a:t>
            </a:r>
            <a:r>
              <a:rPr lang="en-GB" b="1" dirty="0" err="1" smtClean="0"/>
              <a:t>tc</a:t>
            </a:r>
            <a:r>
              <a:rPr lang="en-GB" b="1" dirty="0" smtClean="0"/>
              <a:t>*</a:t>
            </a:r>
            <a:r>
              <a:rPr lang="en-GB" b="1" dirty="0" err="1" smtClean="0"/>
              <a:t>conv+offset</a:t>
            </a:r>
            <a:r>
              <a:rPr lang="en-GB" b="1" dirty="0" smtClean="0"/>
              <a:t>;</a:t>
            </a:r>
          </a:p>
          <a:p>
            <a:r>
              <a:rPr lang="en-GB" b="1" dirty="0"/>
              <a:t> </a:t>
            </a:r>
            <a:r>
              <a:rPr lang="it-IT" b="1" dirty="0" err="1" smtClean="0"/>
              <a:t>printf</a:t>
            </a:r>
            <a:r>
              <a:rPr lang="it-IT" b="1" dirty="0" smtClean="0"/>
              <a:t>(</a:t>
            </a:r>
            <a:r>
              <a:rPr lang="it-IT" b="1" dirty="0" smtClean="0"/>
              <a:t> </a:t>
            </a:r>
            <a:r>
              <a:rPr lang="it-IT" b="1" dirty="0"/>
              <a:t>"Valore in gradi </a:t>
            </a:r>
            <a:r>
              <a:rPr lang="it-IT" b="1" dirty="0" smtClean="0"/>
              <a:t>fahrenheit    </a:t>
            </a:r>
            <a:r>
              <a:rPr lang="it-IT" b="1" dirty="0" smtClean="0"/>
              <a:t>%f </a:t>
            </a:r>
            <a:r>
              <a:rPr lang="it-IT" b="1" dirty="0" smtClean="0"/>
              <a:t>" </a:t>
            </a:r>
            <a:r>
              <a:rPr lang="it-IT" b="1" dirty="0"/>
              <a:t>,</a:t>
            </a:r>
            <a:r>
              <a:rPr lang="it-IT" b="1" dirty="0" smtClean="0"/>
              <a:t> </a:t>
            </a:r>
            <a:r>
              <a:rPr lang="it-IT" b="1" dirty="0" err="1" smtClean="0"/>
              <a:t>tf</a:t>
            </a:r>
            <a:r>
              <a:rPr lang="it-IT" b="1" dirty="0"/>
              <a:t>)</a:t>
            </a:r>
            <a:r>
              <a:rPr lang="it-IT" b="1" dirty="0" smtClean="0"/>
              <a:t>;</a:t>
            </a:r>
            <a:endParaRPr lang="it-IT" b="1" dirty="0"/>
          </a:p>
          <a:p>
            <a:endParaRPr lang="it-IT" b="1" dirty="0"/>
          </a:p>
          <a:p>
            <a:r>
              <a:rPr lang="en-GB" b="1" dirty="0"/>
              <a:t> </a:t>
            </a:r>
            <a:r>
              <a:rPr lang="en-GB" b="1" dirty="0" smtClean="0"/>
              <a:t>  </a:t>
            </a:r>
            <a:r>
              <a:rPr lang="en-GB" b="1" dirty="0"/>
              <a:t>system("PAUSE");</a:t>
            </a:r>
          </a:p>
          <a:p>
            <a:r>
              <a:rPr lang="en-GB" b="1" dirty="0"/>
              <a:t>  return 0;</a:t>
            </a:r>
          </a:p>
          <a:p>
            <a:r>
              <a:rPr lang="en-GB" b="1" dirty="0"/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ttangolo 5"/>
          <p:cNvSpPr/>
          <p:nvPr/>
        </p:nvSpPr>
        <p:spPr>
          <a:xfrm>
            <a:off x="4539853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</a:t>
            </a:r>
            <a:r>
              <a:rPr lang="it-IT" dirty="0">
                <a:solidFill>
                  <a:srgbClr val="FF0000"/>
                </a:solidFill>
              </a:rPr>
              <a:t> punto di congelamento dell'acqua è di </a:t>
            </a:r>
            <a:r>
              <a:rPr lang="it-IT" b="1" dirty="0">
                <a:solidFill>
                  <a:srgbClr val="FF0000"/>
                </a:solidFill>
              </a:rPr>
              <a:t>32</a:t>
            </a:r>
            <a:r>
              <a:rPr lang="it-IT" dirty="0">
                <a:solidFill>
                  <a:srgbClr val="FF0000"/>
                </a:solidFill>
              </a:rPr>
              <a:t> gradi Fahrenheit, mentre il punto di ebollizione si trova a</a:t>
            </a:r>
            <a:r>
              <a:rPr lang="it-IT" b="1" dirty="0">
                <a:solidFill>
                  <a:srgbClr val="FF0000"/>
                </a:solidFill>
              </a:rPr>
              <a:t> 212 </a:t>
            </a:r>
            <a:r>
              <a:rPr lang="it-IT" dirty="0">
                <a:solidFill>
                  <a:srgbClr val="FF0000"/>
                </a:solidFill>
              </a:rPr>
              <a:t>gradi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58135"/>
              </p:ext>
            </p:extLst>
          </p:nvPr>
        </p:nvGraphicFramePr>
        <p:xfrm>
          <a:off x="5484439" y="2248703"/>
          <a:ext cx="3552057" cy="1252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152128"/>
                <a:gridCol w="815753"/>
              </a:tblGrid>
              <a:tr h="337905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Fahrenheit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Celsius</a:t>
                      </a:r>
                      <a:endParaRPr lang="en-GB" sz="16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congelamento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32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0</a:t>
                      </a:r>
                    </a:p>
                    <a:p>
                      <a:endParaRPr lang="en-GB" sz="1600" b="1" dirty="0"/>
                    </a:p>
                  </a:txBody>
                  <a:tcPr/>
                </a:tc>
              </a:tr>
              <a:tr h="293360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ebollizione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212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100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5508104" y="4005064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 </a:t>
            </a:r>
            <a:r>
              <a:rPr lang="it-IT" dirty="0" smtClean="0">
                <a:solidFill>
                  <a:srgbClr val="FF0000"/>
                </a:solidFill>
              </a:rPr>
              <a:t>Un grado </a:t>
            </a:r>
            <a:r>
              <a:rPr lang="it-IT" dirty="0">
                <a:solidFill>
                  <a:srgbClr val="FF0000"/>
                </a:solidFill>
              </a:rPr>
              <a:t>Fahrenheit 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è 5/9 di un </a:t>
            </a:r>
            <a:r>
              <a:rPr lang="it-IT" dirty="0" smtClean="0">
                <a:solidFill>
                  <a:srgbClr val="FF0000"/>
                </a:solidFill>
              </a:rPr>
              <a:t> grado</a:t>
            </a:r>
            <a:r>
              <a:rPr lang="it-IT" dirty="0">
                <a:solidFill>
                  <a:srgbClr val="FF0000"/>
                </a:solidFill>
              </a:rPr>
              <a:t> </a:t>
            </a:r>
            <a:r>
              <a:rPr lang="it-IT" dirty="0" smtClean="0">
                <a:solidFill>
                  <a:srgbClr val="FF0000"/>
                </a:solidFill>
              </a:rPr>
              <a:t>Celsius.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9068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b="1" dirty="0" smtClean="0">
              <a:solidFill>
                <a:schemeClr val="tx2"/>
              </a:solidFill>
            </a:endParaRPr>
          </a:p>
          <a:p>
            <a:endParaRPr lang="it-IT" sz="2400" b="1" dirty="0">
              <a:solidFill>
                <a:schemeClr val="tx2"/>
              </a:solidFill>
            </a:endParaRPr>
          </a:p>
          <a:p>
            <a:pPr algn="ctr"/>
            <a:r>
              <a:rPr lang="it-IT" sz="3200" b="1" dirty="0" smtClean="0">
                <a:solidFill>
                  <a:schemeClr val="tx2"/>
                </a:solidFill>
              </a:rPr>
              <a:t>ATTENZIONE:</a:t>
            </a:r>
          </a:p>
          <a:p>
            <a:pPr algn="ctr"/>
            <a:endParaRPr lang="it-IT" sz="3200" b="1" dirty="0" smtClean="0">
              <a:solidFill>
                <a:schemeClr val="tx2"/>
              </a:solidFill>
            </a:endParaRPr>
          </a:p>
          <a:p>
            <a:pPr algn="ctr"/>
            <a:r>
              <a:rPr lang="it-IT" sz="3200" dirty="0" smtClean="0"/>
              <a:t>Le costanti </a:t>
            </a:r>
            <a:r>
              <a:rPr lang="it-IT" sz="3200" b="1" dirty="0" smtClean="0">
                <a:solidFill>
                  <a:schemeClr val="tx2"/>
                </a:solidFill>
              </a:rPr>
              <a:t>32</a:t>
            </a:r>
            <a:r>
              <a:rPr lang="it-IT" sz="3200" dirty="0" smtClean="0"/>
              <a:t>., </a:t>
            </a:r>
            <a:r>
              <a:rPr lang="it-IT" sz="3200" b="1" dirty="0" smtClean="0">
                <a:solidFill>
                  <a:schemeClr val="tx2"/>
                </a:solidFill>
              </a:rPr>
              <a:t>9</a:t>
            </a:r>
            <a:r>
              <a:rPr lang="it-IT" sz="3200" dirty="0" smtClean="0"/>
              <a:t>. e </a:t>
            </a:r>
            <a:r>
              <a:rPr lang="it-IT" sz="3200" b="1" dirty="0" smtClean="0">
                <a:solidFill>
                  <a:schemeClr val="tx2"/>
                </a:solidFill>
              </a:rPr>
              <a:t>5</a:t>
            </a:r>
            <a:r>
              <a:rPr lang="it-IT" sz="3200" dirty="0" smtClean="0"/>
              <a:t>. sono tutte seguite dal </a:t>
            </a:r>
            <a:r>
              <a:rPr lang="it-IT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it-IT" sz="3200" dirty="0" smtClean="0"/>
              <a:t> ad indicare che i relativi numeri sono usati nella rappresentazione in virgola mobile. </a:t>
            </a:r>
            <a:r>
              <a:rPr lang="it-IT" sz="3200" b="1" dirty="0" smtClean="0">
                <a:solidFill>
                  <a:schemeClr val="tx2"/>
                </a:solidFill>
              </a:rPr>
              <a:t>Una costante razionale la cui parte decimale sia nulla va comunque scritta con il punto decimale, altrimenti sarà interpretata come intera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676" y="45958"/>
            <a:ext cx="91303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Media tra due numeri</a:t>
            </a:r>
          </a:p>
          <a:p>
            <a:pPr algn="ctr"/>
            <a:r>
              <a:rPr lang="it-IT" sz="2000" dirty="0"/>
              <a:t>Si scriva un programma in linguaggio C che legga due valori interi e visualizzi la loro </a:t>
            </a:r>
            <a:r>
              <a:rPr lang="it-IT" sz="2000" dirty="0" smtClean="0"/>
              <a:t>media aritmetica.</a:t>
            </a:r>
          </a:p>
          <a:p>
            <a:endParaRPr lang="it-IT" dirty="0"/>
          </a:p>
          <a:p>
            <a:r>
              <a:rPr lang="it-IT" dirty="0" smtClean="0"/>
              <a:t>#</a:t>
            </a:r>
            <a:r>
              <a:rPr lang="it-IT" dirty="0"/>
              <a:t>include </a:t>
            </a:r>
            <a:r>
              <a:rPr lang="it-IT" dirty="0" smtClean="0"/>
              <a:t>…</a:t>
            </a:r>
          </a:p>
          <a:p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()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{</a:t>
            </a:r>
          </a:p>
          <a:p>
            <a:r>
              <a:rPr lang="it-IT" dirty="0" err="1"/>
              <a:t>int</a:t>
            </a:r>
            <a:r>
              <a:rPr lang="it-IT" dirty="0"/>
              <a:t> a, b ; </a:t>
            </a:r>
            <a:r>
              <a:rPr lang="it-IT" dirty="0" smtClean="0"/>
              <a:t>float </a:t>
            </a:r>
            <a:r>
              <a:rPr lang="it-IT" dirty="0"/>
              <a:t>somma ; </a:t>
            </a:r>
            <a:r>
              <a:rPr lang="it-IT" dirty="0" smtClean="0"/>
              <a:t>float </a:t>
            </a:r>
            <a:r>
              <a:rPr lang="it-IT" dirty="0"/>
              <a:t>media ; </a:t>
            </a:r>
            <a:endParaRPr lang="it-IT" dirty="0" smtClean="0"/>
          </a:p>
          <a:p>
            <a:r>
              <a:rPr lang="it-IT" dirty="0" err="1" smtClean="0"/>
              <a:t>printf</a:t>
            </a:r>
            <a:r>
              <a:rPr lang="it-IT" dirty="0"/>
              <a:t>("Calcolo della media di due numeri\n\n") ;</a:t>
            </a:r>
          </a:p>
          <a:p>
            <a:r>
              <a:rPr lang="it-IT" b="1" dirty="0"/>
              <a:t>/* LEGGI I DUE NUMERI */</a:t>
            </a:r>
          </a:p>
          <a:p>
            <a:r>
              <a:rPr lang="it-IT" dirty="0" err="1"/>
              <a:t>printf</a:t>
            </a:r>
            <a:r>
              <a:rPr lang="it-IT" dirty="0"/>
              <a:t>("Immetti il primo numero: ") ;</a:t>
            </a:r>
          </a:p>
          <a:p>
            <a:r>
              <a:rPr lang="it-IT" dirty="0" err="1" smtClean="0"/>
              <a:t>scanf</a:t>
            </a:r>
            <a:r>
              <a:rPr lang="it-IT" dirty="0"/>
              <a:t>("%d", &amp;a) ;</a:t>
            </a:r>
          </a:p>
          <a:p>
            <a:r>
              <a:rPr lang="it-IT" dirty="0" err="1"/>
              <a:t>printf</a:t>
            </a:r>
            <a:r>
              <a:rPr lang="it-IT" dirty="0"/>
              <a:t>("Immetti il secondo numero: ") ;</a:t>
            </a:r>
          </a:p>
          <a:p>
            <a:r>
              <a:rPr lang="it-IT" dirty="0" err="1"/>
              <a:t>scanf</a:t>
            </a:r>
            <a:r>
              <a:rPr lang="it-IT" dirty="0"/>
              <a:t>("%d", &amp;b) ;</a:t>
            </a:r>
          </a:p>
          <a:p>
            <a:r>
              <a:rPr lang="it-IT" dirty="0" smtClean="0"/>
              <a:t> </a:t>
            </a:r>
            <a:r>
              <a:rPr lang="it-IT" b="1" dirty="0"/>
              <a:t>/* CALCOLA LA SOMMA DEI DUE NUMERI */</a:t>
            </a:r>
          </a:p>
          <a:p>
            <a:r>
              <a:rPr lang="it-IT" dirty="0"/>
              <a:t>somma = a + b ;</a:t>
            </a:r>
          </a:p>
          <a:p>
            <a:r>
              <a:rPr lang="it-IT" dirty="0" smtClean="0"/>
              <a:t>media </a:t>
            </a:r>
            <a:r>
              <a:rPr lang="it-IT" dirty="0"/>
              <a:t>= somma / 2 </a:t>
            </a:r>
            <a:r>
              <a:rPr lang="it-IT" dirty="0" smtClean="0"/>
              <a:t>; </a:t>
            </a:r>
            <a:r>
              <a:rPr lang="it-IT" b="1" dirty="0" smtClean="0"/>
              <a:t>//oppure media </a:t>
            </a:r>
            <a:r>
              <a:rPr lang="it-IT" b="1" dirty="0"/>
              <a:t>= ( a + b ) / 2 </a:t>
            </a:r>
            <a:r>
              <a:rPr lang="it-IT" b="1" dirty="0" smtClean="0"/>
              <a:t>;</a:t>
            </a:r>
            <a:endParaRPr lang="it-IT" b="1" dirty="0"/>
          </a:p>
          <a:p>
            <a:r>
              <a:rPr lang="it-IT" b="1" dirty="0" smtClean="0"/>
              <a:t>/* </a:t>
            </a:r>
            <a:r>
              <a:rPr lang="it-IT" b="1" dirty="0"/>
              <a:t>STAMPA IL RISULTATO */</a:t>
            </a:r>
          </a:p>
          <a:p>
            <a:r>
              <a:rPr lang="it-IT" dirty="0" err="1"/>
              <a:t>printf</a:t>
            </a:r>
            <a:r>
              <a:rPr lang="it-IT" dirty="0"/>
              <a:t>("\n") ;</a:t>
            </a:r>
          </a:p>
          <a:p>
            <a:r>
              <a:rPr lang="it-IT" dirty="0" err="1"/>
              <a:t>printf</a:t>
            </a:r>
            <a:r>
              <a:rPr lang="it-IT" dirty="0"/>
              <a:t>("La media aritmetica di %d e %d </a:t>
            </a:r>
            <a:r>
              <a:rPr lang="it-IT" dirty="0" err="1"/>
              <a:t>e’</a:t>
            </a:r>
            <a:r>
              <a:rPr lang="it-IT" dirty="0"/>
              <a:t> %f\n", a, b, media);</a:t>
            </a:r>
          </a:p>
          <a:p>
            <a:r>
              <a:rPr lang="it-IT" dirty="0" smtClean="0"/>
              <a:t>…..;</a:t>
            </a:r>
          </a:p>
          <a:p>
            <a:r>
              <a:rPr lang="it-I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09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676" y="45958"/>
            <a:ext cx="913032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Segno del numero</a:t>
            </a:r>
          </a:p>
          <a:p>
            <a:pPr algn="ctr"/>
            <a:r>
              <a:rPr lang="it-IT" b="1" dirty="0"/>
              <a:t>Si realizzi un programma in linguaggio C che acquisisca da tastiera un numero e stampi</a:t>
            </a:r>
          </a:p>
          <a:p>
            <a:pPr algn="ctr"/>
            <a:r>
              <a:rPr lang="it-IT" b="1" dirty="0"/>
              <a:t>un messaggio che indichi se tale numero sia positivo oppure negativo.</a:t>
            </a:r>
          </a:p>
          <a:p>
            <a:pPr algn="just"/>
            <a:r>
              <a:rPr lang="it-IT" dirty="0" smtClean="0"/>
              <a:t>#</a:t>
            </a:r>
            <a:r>
              <a:rPr lang="it-IT" dirty="0"/>
              <a:t>include </a:t>
            </a:r>
            <a:r>
              <a:rPr lang="it-IT" dirty="0" smtClean="0"/>
              <a:t>…</a:t>
            </a:r>
            <a:endParaRPr lang="it-IT" dirty="0"/>
          </a:p>
          <a:p>
            <a:pPr algn="just"/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()</a:t>
            </a:r>
            <a:endParaRPr lang="it-IT" dirty="0"/>
          </a:p>
          <a:p>
            <a:pPr algn="just"/>
            <a:r>
              <a:rPr lang="it-IT" dirty="0" smtClean="0"/>
              <a:t> </a:t>
            </a:r>
            <a:r>
              <a:rPr lang="it-IT" dirty="0"/>
              <a:t>{</a:t>
            </a:r>
          </a:p>
          <a:p>
            <a:pPr algn="just"/>
            <a:r>
              <a:rPr lang="it-IT" dirty="0" smtClean="0"/>
              <a:t>   </a:t>
            </a: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/>
              <a:t>a </a:t>
            </a:r>
            <a:r>
              <a:rPr lang="it-IT" b="1" dirty="0"/>
              <a:t>; /* numero inserito */</a:t>
            </a:r>
          </a:p>
          <a:p>
            <a:pPr algn="just"/>
            <a:r>
              <a:rPr lang="it-IT" b="1" dirty="0" smtClean="0"/>
              <a:t>   /* </a:t>
            </a:r>
            <a:r>
              <a:rPr lang="it-IT" b="1" dirty="0"/>
              <a:t>LEGGI IL NUMERO */</a:t>
            </a:r>
          </a:p>
          <a:p>
            <a:pPr algn="just"/>
            <a:r>
              <a:rPr lang="it-IT" dirty="0" smtClean="0"/>
              <a:t>  </a:t>
            </a:r>
            <a:r>
              <a:rPr lang="it-IT" dirty="0" err="1" smtClean="0"/>
              <a:t>printf</a:t>
            </a:r>
            <a:r>
              <a:rPr lang="it-IT" dirty="0"/>
              <a:t>("Immetti un numero: ") ;</a:t>
            </a:r>
          </a:p>
          <a:p>
            <a:pPr algn="just"/>
            <a:r>
              <a:rPr lang="it-IT" dirty="0" smtClean="0"/>
              <a:t>  </a:t>
            </a:r>
            <a:r>
              <a:rPr lang="it-IT" dirty="0" err="1" smtClean="0"/>
              <a:t>scanf</a:t>
            </a:r>
            <a:r>
              <a:rPr lang="it-IT" dirty="0"/>
              <a:t>("%d", &amp;a) ;</a:t>
            </a:r>
          </a:p>
          <a:p>
            <a:pPr algn="just"/>
            <a:r>
              <a:rPr lang="it-IT" dirty="0" smtClean="0"/>
              <a:t>  </a:t>
            </a:r>
            <a:r>
              <a:rPr lang="it-IT" b="1" dirty="0" smtClean="0"/>
              <a:t>/* </a:t>
            </a:r>
            <a:r>
              <a:rPr lang="it-IT" b="1" dirty="0"/>
              <a:t>VERIFICA SE IL NUMERO E’ POSITIVO O NEGATIVO */</a:t>
            </a:r>
          </a:p>
          <a:p>
            <a:pPr algn="just"/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/>
              <a:t>( a &gt;= 0 )</a:t>
            </a:r>
          </a:p>
          <a:p>
            <a:pPr algn="just"/>
            <a:r>
              <a:rPr lang="it-IT" dirty="0" smtClean="0"/>
              <a:t>   {</a:t>
            </a:r>
            <a:endParaRPr lang="it-IT" dirty="0"/>
          </a:p>
          <a:p>
            <a:pPr algn="just"/>
            <a:r>
              <a:rPr lang="it-IT" dirty="0" smtClean="0"/>
              <a:t>     </a:t>
            </a:r>
            <a:r>
              <a:rPr lang="it-IT" b="1" dirty="0" smtClean="0"/>
              <a:t>/* </a:t>
            </a:r>
            <a:r>
              <a:rPr lang="it-IT" b="1" dirty="0"/>
              <a:t>IL NUMERO E’ POSITIVO O NULLO */</a:t>
            </a:r>
          </a:p>
          <a:p>
            <a:pPr algn="just"/>
            <a:r>
              <a:rPr lang="it-IT" dirty="0" smtClean="0"/>
              <a:t>     </a:t>
            </a:r>
            <a:r>
              <a:rPr lang="it-IT" dirty="0" err="1" smtClean="0"/>
              <a:t>printf</a:t>
            </a:r>
            <a:r>
              <a:rPr lang="it-IT" dirty="0"/>
              <a:t>("Il numero %d </a:t>
            </a:r>
            <a:r>
              <a:rPr lang="it-IT" dirty="0" err="1"/>
              <a:t>e’</a:t>
            </a:r>
            <a:r>
              <a:rPr lang="it-IT" dirty="0"/>
              <a:t> positivo\n", a) ;</a:t>
            </a:r>
          </a:p>
          <a:p>
            <a:pPr algn="just"/>
            <a:r>
              <a:rPr lang="it-IT" dirty="0" smtClean="0"/>
              <a:t>  }</a:t>
            </a:r>
            <a:endParaRPr lang="it-IT" dirty="0"/>
          </a:p>
          <a:p>
            <a:pPr algn="just"/>
            <a:r>
              <a:rPr lang="it-IT" dirty="0" smtClean="0"/>
              <a:t> else</a:t>
            </a:r>
            <a:endParaRPr lang="it-IT" dirty="0"/>
          </a:p>
          <a:p>
            <a:pPr algn="just"/>
            <a:r>
              <a:rPr lang="it-IT" dirty="0" smtClean="0"/>
              <a:t>  {</a:t>
            </a:r>
            <a:endParaRPr lang="it-IT" dirty="0"/>
          </a:p>
          <a:p>
            <a:pPr algn="just"/>
            <a:r>
              <a:rPr lang="it-IT" b="1" dirty="0" smtClean="0"/>
              <a:t>     /* </a:t>
            </a:r>
            <a:r>
              <a:rPr lang="it-IT" b="1" dirty="0"/>
              <a:t>IL NUMERO E’ NEGATIVO */</a:t>
            </a:r>
          </a:p>
          <a:p>
            <a:pPr algn="just"/>
            <a:r>
              <a:rPr lang="it-IT" dirty="0" smtClean="0"/>
              <a:t>     </a:t>
            </a:r>
            <a:r>
              <a:rPr lang="it-IT" dirty="0" err="1" smtClean="0"/>
              <a:t>printf</a:t>
            </a:r>
            <a:r>
              <a:rPr lang="it-IT" dirty="0"/>
              <a:t>("Il numero %d </a:t>
            </a:r>
            <a:r>
              <a:rPr lang="it-IT" dirty="0" err="1"/>
              <a:t>e’</a:t>
            </a:r>
            <a:r>
              <a:rPr lang="it-IT" dirty="0"/>
              <a:t> negativo \n", a) ;</a:t>
            </a:r>
          </a:p>
          <a:p>
            <a:pPr algn="just"/>
            <a:r>
              <a:rPr lang="it-IT" dirty="0" smtClean="0"/>
              <a:t>   }</a:t>
            </a:r>
            <a:endParaRPr lang="it-IT" dirty="0"/>
          </a:p>
          <a:p>
            <a:pPr algn="just"/>
            <a:r>
              <a:rPr lang="it-IT" dirty="0" smtClean="0"/>
              <a:t>…..</a:t>
            </a:r>
          </a:p>
          <a:p>
            <a:pPr algn="just"/>
            <a:r>
              <a:rPr lang="it-I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60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996</Words>
  <Application>Microsoft Office PowerPoint</Application>
  <PresentationFormat>Presentazione su schermo (4:3)</PresentationFormat>
  <Paragraphs>172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68</cp:revision>
  <dcterms:created xsi:type="dcterms:W3CDTF">2011-10-18T08:32:55Z</dcterms:created>
  <dcterms:modified xsi:type="dcterms:W3CDTF">2012-10-22T20:30:59Z</dcterms:modified>
</cp:coreProperties>
</file>