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83" r:id="rId2"/>
    <p:sldId id="292" r:id="rId3"/>
    <p:sldId id="293" r:id="rId4"/>
    <p:sldId id="29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3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6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4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8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645E-08B2-48A0-950C-6D891D88A61B}" type="datetimeFigureOut">
              <a:rPr lang="en-GB" smtClean="0"/>
              <a:t>29/10/2012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8391" y="332656"/>
            <a:ext cx="8856984" cy="24314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molti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è utile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assegnare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degli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identificatori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dei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valori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restino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costanti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durante</a:t>
            </a:r>
            <a:r>
              <a:rPr 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tutto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programma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non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possano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essere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cambiati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nemmeno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per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errore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In C 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possibile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ottenere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ciò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nel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seguente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modo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Con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direttiva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compilatore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Courier New" pitchFamily="49" charset="0"/>
              </a:rPr>
              <a:t>#define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07069"/>
              </p:ext>
            </p:extLst>
          </p:nvPr>
        </p:nvGraphicFramePr>
        <p:xfrm>
          <a:off x="2915816" y="2348880"/>
          <a:ext cx="410445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</a:tblGrid>
              <a:tr h="466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#define 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GB" sz="1800" b="1" i="1" dirty="0" err="1" smtClean="0">
                          <a:solidFill>
                            <a:schemeClr val="tx1"/>
                          </a:solidFill>
                        </a:rPr>
                        <a:t>identificatore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GB" sz="1800" b="1" i="1" dirty="0" err="1" smtClean="0">
                          <a:solidFill>
                            <a:schemeClr val="tx1"/>
                          </a:solidFill>
                        </a:rPr>
                        <a:t>valore</a:t>
                      </a:r>
                      <a:r>
                        <a:rPr lang="en-GB" sz="1800" b="1" i="1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924008"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</a:p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stdlib.h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#define MAXNUM 10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#define MINNUM 2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x,y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MAXNUM;</a:t>
                      </a:r>
                      <a:b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MINNUM;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0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40466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Istruzioni di selezione</a:t>
            </a:r>
            <a:r>
              <a:rPr lang="it-IT" sz="2400" b="1" dirty="0" smtClean="0"/>
              <a:t>:</a:t>
            </a:r>
          </a:p>
          <a:p>
            <a:pPr algn="ctr"/>
            <a:endParaRPr lang="it-IT" sz="2400" b="1" dirty="0"/>
          </a:p>
          <a:p>
            <a:pPr algn="ctr"/>
            <a:r>
              <a:rPr lang="it-IT" sz="2400" dirty="0"/>
              <a:t>Esistono principalmente  4 istruzioni </a:t>
            </a:r>
            <a:r>
              <a:rPr lang="it-IT" sz="2400" dirty="0" smtClean="0"/>
              <a:t>di selezione</a:t>
            </a:r>
            <a:r>
              <a:rPr lang="it-IT" sz="2400" dirty="0"/>
              <a:t>, vediamo alcuni esempi:</a:t>
            </a:r>
            <a:endParaRPr lang="en-GB" sz="2400" dirty="0"/>
          </a:p>
        </p:txBody>
      </p:sp>
      <p:sp>
        <p:nvSpPr>
          <p:cNvPr id="5" name="Rettangolo 4"/>
          <p:cNvSpPr/>
          <p:nvPr/>
        </p:nvSpPr>
        <p:spPr>
          <a:xfrm>
            <a:off x="827584" y="2924944"/>
            <a:ext cx="3312368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1"/>
                </a:solidFill>
              </a:rPr>
              <a:t>Selezione ad un ramo</a:t>
            </a:r>
            <a:r>
              <a:rPr lang="it-IT" sz="2400" b="1" dirty="0" smtClean="0">
                <a:solidFill>
                  <a:schemeClr val="accent1"/>
                </a:solidFill>
              </a:rPr>
              <a:t>:</a:t>
            </a:r>
          </a:p>
          <a:p>
            <a:endParaRPr lang="it-IT" sz="2400" dirty="0"/>
          </a:p>
          <a:p>
            <a:r>
              <a:rPr lang="it-IT" sz="2400" b="1" dirty="0" err="1"/>
              <a:t>if</a:t>
            </a:r>
            <a:r>
              <a:rPr lang="it-IT" sz="2400" b="1" dirty="0"/>
              <a:t> (a&gt;b) </a:t>
            </a:r>
          </a:p>
          <a:p>
            <a:r>
              <a:rPr lang="it-IT" sz="2400" b="1" dirty="0" smtClean="0"/>
              <a:t> {</a:t>
            </a:r>
            <a:endParaRPr lang="it-IT" sz="2400" b="1" dirty="0"/>
          </a:p>
          <a:p>
            <a:r>
              <a:rPr lang="it-IT" sz="2400" b="1" dirty="0" smtClean="0"/>
              <a:t>    ………</a:t>
            </a:r>
            <a:endParaRPr lang="it-IT" sz="2400" b="1" dirty="0"/>
          </a:p>
          <a:p>
            <a:r>
              <a:rPr lang="it-IT" sz="2400" b="1" dirty="0" smtClean="0"/>
              <a:t>    ………</a:t>
            </a:r>
            <a:endParaRPr lang="it-IT" sz="2400" b="1" dirty="0"/>
          </a:p>
          <a:p>
            <a:r>
              <a:rPr lang="it-IT" sz="2400" b="1" dirty="0"/>
              <a:t> </a:t>
            </a:r>
            <a:r>
              <a:rPr lang="it-IT" sz="2400" b="1" dirty="0" smtClean="0"/>
              <a:t> </a:t>
            </a:r>
            <a:r>
              <a:rPr lang="it-IT" sz="2400" b="1" dirty="0"/>
              <a:t>}</a:t>
            </a:r>
            <a:endParaRPr lang="en-GB" sz="2400" b="1" dirty="0"/>
          </a:p>
        </p:txBody>
      </p:sp>
      <p:sp>
        <p:nvSpPr>
          <p:cNvPr id="6" name="Rettangolo 5"/>
          <p:cNvSpPr/>
          <p:nvPr/>
        </p:nvSpPr>
        <p:spPr>
          <a:xfrm>
            <a:off x="5220072" y="2075602"/>
            <a:ext cx="3528392" cy="41549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1"/>
                </a:solidFill>
              </a:rPr>
              <a:t>Selezione a due rami</a:t>
            </a:r>
            <a:r>
              <a:rPr lang="it-IT" sz="2400" b="1" dirty="0" smtClean="0">
                <a:solidFill>
                  <a:schemeClr val="accent1"/>
                </a:solidFill>
              </a:rPr>
              <a:t>:</a:t>
            </a:r>
          </a:p>
          <a:p>
            <a:endParaRPr lang="it-IT" sz="2400" dirty="0"/>
          </a:p>
          <a:p>
            <a:r>
              <a:rPr lang="it-IT" sz="2400" b="1" dirty="0" err="1"/>
              <a:t>if</a:t>
            </a:r>
            <a:r>
              <a:rPr lang="it-IT" sz="2400" b="1" dirty="0"/>
              <a:t> (a&gt;b) </a:t>
            </a:r>
          </a:p>
          <a:p>
            <a:r>
              <a:rPr lang="it-IT" sz="2400" b="1" dirty="0"/>
              <a:t>{</a:t>
            </a:r>
          </a:p>
          <a:p>
            <a:r>
              <a:rPr lang="it-IT" sz="2400" b="1" dirty="0" smtClean="0"/>
              <a:t>  ………</a:t>
            </a:r>
            <a:endParaRPr lang="it-IT" sz="2400" b="1" dirty="0"/>
          </a:p>
          <a:p>
            <a:r>
              <a:rPr lang="it-IT" sz="2400" b="1" dirty="0" smtClean="0"/>
              <a:t>  ………</a:t>
            </a:r>
            <a:endParaRPr lang="it-IT" sz="2400" b="1" dirty="0"/>
          </a:p>
          <a:p>
            <a:r>
              <a:rPr lang="it-IT" sz="2400" b="1" dirty="0" smtClean="0"/>
              <a:t> } </a:t>
            </a:r>
          </a:p>
          <a:p>
            <a:r>
              <a:rPr lang="it-IT" sz="2400" b="1" dirty="0" smtClean="0"/>
              <a:t>else {</a:t>
            </a:r>
            <a:endParaRPr lang="it-IT" sz="2400" b="1" dirty="0"/>
          </a:p>
          <a:p>
            <a:r>
              <a:rPr lang="it-IT" sz="2400" b="1" dirty="0" smtClean="0"/>
              <a:t>           ………</a:t>
            </a:r>
            <a:endParaRPr lang="it-IT" sz="2400" b="1" dirty="0"/>
          </a:p>
          <a:p>
            <a:r>
              <a:rPr lang="it-IT" sz="2400" b="1" dirty="0" smtClean="0"/>
              <a:t>           ………</a:t>
            </a:r>
          </a:p>
          <a:p>
            <a:r>
              <a:rPr lang="it-IT" sz="2400" b="1" dirty="0"/>
              <a:t> </a:t>
            </a:r>
            <a:r>
              <a:rPr lang="it-IT" sz="2400" b="1" dirty="0" smtClean="0"/>
              <a:t>         }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684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23906" y="188640"/>
            <a:ext cx="2376264" cy="47089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err="1">
                <a:solidFill>
                  <a:schemeClr val="accent1"/>
                </a:solidFill>
              </a:rPr>
              <a:t>Selezione</a:t>
            </a:r>
            <a:r>
              <a:rPr lang="en-GB" sz="2000" b="1" dirty="0">
                <a:solidFill>
                  <a:schemeClr val="accent1"/>
                </a:solidFill>
              </a:rPr>
              <a:t>  switch:</a:t>
            </a:r>
          </a:p>
          <a:p>
            <a:r>
              <a:rPr lang="en-GB" sz="2000" b="1" dirty="0"/>
              <a:t>switch (a)</a:t>
            </a:r>
          </a:p>
          <a:p>
            <a:r>
              <a:rPr lang="en-GB" sz="2000" b="1" dirty="0"/>
              <a:t>{</a:t>
            </a:r>
          </a:p>
          <a:p>
            <a:r>
              <a:rPr lang="en-GB" sz="2000" b="1" dirty="0"/>
              <a:t>case 1:</a:t>
            </a:r>
          </a:p>
          <a:p>
            <a:r>
              <a:rPr lang="en-GB" sz="2000" b="1" dirty="0" smtClean="0"/>
              <a:t>             ………</a:t>
            </a:r>
            <a:endParaRPr lang="en-GB" sz="2000" b="1" dirty="0"/>
          </a:p>
          <a:p>
            <a:r>
              <a:rPr lang="en-GB" sz="2000" b="1" dirty="0" smtClean="0"/>
              <a:t>             ………</a:t>
            </a:r>
            <a:endParaRPr lang="en-GB" sz="2000" b="1" dirty="0"/>
          </a:p>
          <a:p>
            <a:r>
              <a:rPr lang="en-GB" sz="2000" b="1" dirty="0" smtClean="0"/>
              <a:t>             break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case 2: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       ………</a:t>
            </a:r>
            <a:endParaRPr lang="en-GB" sz="2000" b="1" dirty="0"/>
          </a:p>
          <a:p>
            <a:r>
              <a:rPr lang="en-GB" sz="2000" b="1" dirty="0" smtClean="0"/>
              <a:t>            ………</a:t>
            </a:r>
            <a:endParaRPr lang="en-GB" sz="2000" b="1" dirty="0"/>
          </a:p>
          <a:p>
            <a:r>
              <a:rPr lang="en-GB" sz="2000" b="1" dirty="0" smtClean="0"/>
              <a:t>            break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case 3:</a:t>
            </a:r>
          </a:p>
          <a:p>
            <a:r>
              <a:rPr lang="en-GB" sz="2000" b="1" dirty="0" smtClean="0"/>
              <a:t>            ………</a:t>
            </a:r>
            <a:endParaRPr lang="en-GB" sz="2000" b="1" dirty="0"/>
          </a:p>
          <a:p>
            <a:r>
              <a:rPr lang="en-GB" sz="2000" b="1" dirty="0" smtClean="0"/>
              <a:t>            ………</a:t>
            </a:r>
            <a:endParaRPr lang="en-GB" sz="2000" b="1" dirty="0"/>
          </a:p>
          <a:p>
            <a:r>
              <a:rPr lang="en-GB" sz="2000" b="1" dirty="0" smtClean="0"/>
              <a:t>}</a:t>
            </a:r>
            <a:endParaRPr lang="en-GB" sz="2000" b="1" dirty="0"/>
          </a:p>
        </p:txBody>
      </p:sp>
      <p:sp>
        <p:nvSpPr>
          <p:cNvPr id="5" name="Rettangolo 4"/>
          <p:cNvSpPr/>
          <p:nvPr/>
        </p:nvSpPr>
        <p:spPr>
          <a:xfrm>
            <a:off x="4283968" y="188640"/>
            <a:ext cx="3550262" cy="47089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err="1">
                <a:solidFill>
                  <a:schemeClr val="accent1"/>
                </a:solidFill>
              </a:rPr>
              <a:t>Selezione</a:t>
            </a:r>
            <a:r>
              <a:rPr lang="en-GB" sz="2000" b="1" dirty="0">
                <a:solidFill>
                  <a:schemeClr val="accent1"/>
                </a:solidFill>
              </a:rPr>
              <a:t> switch con default: </a:t>
            </a:r>
          </a:p>
          <a:p>
            <a:r>
              <a:rPr lang="en-GB" sz="2000" b="1" dirty="0"/>
              <a:t>switch (a)</a:t>
            </a:r>
          </a:p>
          <a:p>
            <a:r>
              <a:rPr lang="en-GB" sz="2000" b="1" dirty="0"/>
              <a:t>{</a:t>
            </a:r>
          </a:p>
          <a:p>
            <a:r>
              <a:rPr lang="en-GB" sz="2000" b="1" dirty="0"/>
              <a:t>case 1:</a:t>
            </a:r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break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case 2:</a:t>
            </a:r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break</a:t>
            </a:r>
            <a:r>
              <a:rPr lang="en-GB" sz="2000" b="1" dirty="0"/>
              <a:t>;</a:t>
            </a:r>
          </a:p>
          <a:p>
            <a:r>
              <a:rPr lang="en-GB" sz="2000" b="1" dirty="0"/>
              <a:t>default:</a:t>
            </a:r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 smtClean="0"/>
              <a:t>	………</a:t>
            </a:r>
            <a:endParaRPr lang="en-GB" sz="2000" b="1" dirty="0"/>
          </a:p>
          <a:p>
            <a:r>
              <a:rPr lang="en-GB" sz="2000" b="1" dirty="0"/>
              <a:t>}</a:t>
            </a:r>
          </a:p>
        </p:txBody>
      </p:sp>
      <p:sp>
        <p:nvSpPr>
          <p:cNvPr id="6" name="Rettangolo 5"/>
          <p:cNvSpPr/>
          <p:nvPr/>
        </p:nvSpPr>
        <p:spPr>
          <a:xfrm>
            <a:off x="135774" y="4992653"/>
            <a:ext cx="86574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Non sono necessarie le parentesi graffe per racchiudere le istruzioni di un singolo case</a:t>
            </a:r>
            <a:endParaRPr lang="en-GB" sz="2000" b="1" dirty="0"/>
          </a:p>
        </p:txBody>
      </p:sp>
      <p:sp>
        <p:nvSpPr>
          <p:cNvPr id="7" name="Rettangolo 6"/>
          <p:cNvSpPr/>
          <p:nvPr/>
        </p:nvSpPr>
        <p:spPr>
          <a:xfrm>
            <a:off x="135774" y="5730359"/>
            <a:ext cx="85406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Il costrutto </a:t>
            </a:r>
            <a:r>
              <a:rPr lang="it-IT" sz="2000" b="1" dirty="0" err="1">
                <a:solidFill>
                  <a:schemeClr val="accent1"/>
                </a:solidFill>
              </a:rPr>
              <a:t>switch</a:t>
            </a:r>
            <a:r>
              <a:rPr lang="it-IT" sz="2000" b="1" dirty="0"/>
              <a:t> prevede la possibilità di esprimere un </a:t>
            </a:r>
            <a:r>
              <a:rPr lang="it-IT" sz="2000" b="1" dirty="0">
                <a:solidFill>
                  <a:schemeClr val="accent1"/>
                </a:solidFill>
              </a:rPr>
              <a:t>default</a:t>
            </a:r>
            <a:r>
              <a:rPr lang="it-IT" sz="2000" b="1" dirty="0"/>
              <a:t>: cioè le istruzioni che devono essere eseguite nel caso che la valutazione dell'espressione produca un valore diverso da quelli previsti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7984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433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5691</TotalTime>
  <Words>206</Words>
  <Application>Microsoft Office PowerPoint</Application>
  <PresentationFormat>Presentazione su schermo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.</dc:creator>
  <cp:lastModifiedBy>William</cp:lastModifiedBy>
  <cp:revision>70</cp:revision>
  <dcterms:created xsi:type="dcterms:W3CDTF">2011-10-18T08:32:55Z</dcterms:created>
  <dcterms:modified xsi:type="dcterms:W3CDTF">2012-10-29T10:28:05Z</dcterms:modified>
</cp:coreProperties>
</file>