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308" r:id="rId2"/>
    <p:sldId id="309" r:id="rId3"/>
    <p:sldId id="311" r:id="rId4"/>
    <p:sldId id="312" r:id="rId5"/>
    <p:sldId id="295" r:id="rId6"/>
    <p:sldId id="296" r:id="rId7"/>
    <p:sldId id="300" r:id="rId8"/>
    <p:sldId id="297" r:id="rId9"/>
    <p:sldId id="305" r:id="rId10"/>
    <p:sldId id="301" r:id="rId11"/>
    <p:sldId id="306" r:id="rId12"/>
    <p:sldId id="302" r:id="rId13"/>
    <p:sldId id="307" r:id="rId14"/>
    <p:sldId id="314" r:id="rId15"/>
    <p:sldId id="315" r:id="rId16"/>
    <p:sldId id="304" r:id="rId17"/>
    <p:sldId id="299" r:id="rId18"/>
    <p:sldId id="29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69" d="100"/>
          <a:sy n="69" d="100"/>
        </p:scale>
        <p:origin x="-121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932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91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76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90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0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38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74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3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48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81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6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3645E-08B2-48A0-950C-6D891D88A61B}" type="datetimeFigureOut">
              <a:rPr lang="en-GB" smtClean="0"/>
              <a:t>08/11/2012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41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</a:t>
            </a:r>
            <a:r>
              <a:rPr lang="it-IT" b="1" dirty="0" smtClean="0"/>
              <a:t>reazione progetto in C++/DEV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it-IT" sz="2400" dirty="0" smtClean="0"/>
              <a:t>APRIRE DEV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FILE-NUOVO-PROGETTO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CONSOLE APPLICATION-OPZIONI DEL PROGETTO</a:t>
            </a:r>
          </a:p>
          <a:p>
            <a:pPr lvl="1">
              <a:lnSpc>
                <a:spcPct val="150000"/>
              </a:lnSpc>
            </a:pPr>
            <a:r>
              <a:rPr lang="it-IT" sz="2400" dirty="0" smtClean="0"/>
              <a:t>C++</a:t>
            </a:r>
          </a:p>
          <a:p>
            <a:pPr lvl="1">
              <a:lnSpc>
                <a:spcPct val="150000"/>
              </a:lnSpc>
            </a:pPr>
            <a:r>
              <a:rPr lang="it-IT" sz="2400" dirty="0" smtClean="0"/>
              <a:t>NOME PROGETTO</a:t>
            </a:r>
          </a:p>
          <a:p>
            <a:pPr lvl="1">
              <a:lnSpc>
                <a:spcPct val="150000"/>
              </a:lnSpc>
            </a:pPr>
            <a:r>
              <a:rPr lang="it-IT" sz="2400" dirty="0" smtClean="0"/>
              <a:t>OK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SALVARE IL PROGETTO IN UNA CARTELLA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751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07504" y="116633"/>
            <a:ext cx="8784976" cy="6247864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GB" sz="2000" b="1" dirty="0"/>
              <a:t>FARE UN ALGORITMO CHE DATI 10 VALORI DIA IN OUTPUT LA LORO SOMMA.</a:t>
            </a:r>
          </a:p>
          <a:p>
            <a:endParaRPr lang="en-GB" sz="2000" dirty="0" smtClean="0"/>
          </a:p>
          <a:p>
            <a:pPr algn="just"/>
            <a:r>
              <a:rPr lang="it-IT" sz="2000" dirty="0" err="1" smtClean="0"/>
              <a:t>Int</a:t>
            </a:r>
            <a:r>
              <a:rPr lang="it-IT" sz="2000" dirty="0" smtClean="0"/>
              <a:t> </a:t>
            </a:r>
            <a:r>
              <a:rPr lang="it-IT" sz="2000" dirty="0" err="1" smtClean="0"/>
              <a:t>main</a:t>
            </a:r>
            <a:r>
              <a:rPr lang="it-IT" sz="2000" dirty="0" smtClean="0"/>
              <a:t>()</a:t>
            </a:r>
          </a:p>
          <a:p>
            <a:pPr algn="just"/>
            <a:r>
              <a:rPr lang="it-IT" sz="2000" dirty="0" smtClean="0"/>
              <a:t>{</a:t>
            </a:r>
          </a:p>
          <a:p>
            <a:pPr algn="just"/>
            <a:r>
              <a:rPr lang="it-IT" sz="2000" dirty="0"/>
              <a:t> </a:t>
            </a:r>
            <a:r>
              <a:rPr lang="it-IT" sz="2000" dirty="0" smtClean="0"/>
              <a:t> </a:t>
            </a:r>
          </a:p>
          <a:p>
            <a:pPr algn="just"/>
            <a:r>
              <a:rPr lang="it-IT" sz="2000" dirty="0" err="1" smtClean="0"/>
              <a:t>int</a:t>
            </a:r>
            <a:r>
              <a:rPr lang="it-IT" sz="2000" dirty="0" smtClean="0"/>
              <a:t> conta, </a:t>
            </a:r>
            <a:r>
              <a:rPr lang="it-IT" sz="2000" dirty="0" err="1" smtClean="0"/>
              <a:t>somma,val</a:t>
            </a:r>
            <a:r>
              <a:rPr lang="it-IT" sz="2000" dirty="0" smtClean="0"/>
              <a:t>; 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conta=0; </a:t>
            </a:r>
            <a:r>
              <a:rPr lang="it-IT" sz="2000" b="1" dirty="0"/>
              <a:t>//provare con </a:t>
            </a:r>
            <a:r>
              <a:rPr lang="it-IT" sz="2000" b="1" dirty="0" smtClean="0"/>
              <a:t>conta=10</a:t>
            </a:r>
            <a:endParaRPr lang="it-IT" sz="2000" dirty="0" smtClean="0"/>
          </a:p>
          <a:p>
            <a:pPr algn="just"/>
            <a:r>
              <a:rPr lang="it-IT" sz="2000" dirty="0" smtClean="0"/>
              <a:t>somma=0;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/>
              <a:t> </a:t>
            </a:r>
            <a:r>
              <a:rPr lang="it-IT" sz="2000" dirty="0" err="1" smtClean="0"/>
              <a:t>while</a:t>
            </a:r>
            <a:r>
              <a:rPr lang="it-IT" sz="2000" dirty="0" smtClean="0"/>
              <a:t>(conta&lt;10)</a:t>
            </a:r>
          </a:p>
          <a:p>
            <a:pPr algn="just"/>
            <a:r>
              <a:rPr lang="it-IT" sz="2000" dirty="0" smtClean="0"/>
              <a:t>{</a:t>
            </a:r>
          </a:p>
          <a:p>
            <a:pPr algn="just"/>
            <a:r>
              <a:rPr lang="it-IT" sz="2000" dirty="0" smtClean="0"/>
              <a:t>    </a:t>
            </a:r>
            <a:r>
              <a:rPr lang="it-IT" sz="2000" dirty="0" err="1" smtClean="0"/>
              <a:t>cout</a:t>
            </a:r>
            <a:r>
              <a:rPr lang="it-IT" sz="2000" dirty="0" smtClean="0"/>
              <a:t>&lt;&lt;inserisci il valore&lt;&lt;</a:t>
            </a:r>
            <a:r>
              <a:rPr lang="it-IT" sz="2000" dirty="0" err="1" smtClean="0"/>
              <a:t>endl</a:t>
            </a:r>
            <a:r>
              <a:rPr lang="it-IT" sz="2000" dirty="0" smtClean="0"/>
              <a:t>;    //</a:t>
            </a:r>
            <a:r>
              <a:rPr lang="it-IT" sz="2000" dirty="0" err="1" smtClean="0"/>
              <a:t>printf</a:t>
            </a:r>
            <a:r>
              <a:rPr lang="it-IT" sz="2000" dirty="0" smtClean="0"/>
              <a:t>(</a:t>
            </a:r>
            <a:r>
              <a:rPr lang="it-IT" sz="2000" dirty="0">
                <a:sym typeface="Symbol"/>
              </a:rPr>
              <a:t> </a:t>
            </a:r>
            <a:r>
              <a:rPr lang="it-IT" sz="2000" dirty="0" smtClean="0"/>
              <a:t>inserisci il valore \n</a:t>
            </a:r>
            <a:r>
              <a:rPr lang="it-IT" sz="2000" dirty="0">
                <a:sym typeface="Symbol"/>
              </a:rPr>
              <a:t> </a:t>
            </a:r>
            <a:r>
              <a:rPr lang="it-IT" sz="2000" dirty="0" smtClean="0"/>
              <a:t>);</a:t>
            </a:r>
          </a:p>
          <a:p>
            <a:pPr algn="just"/>
            <a:r>
              <a:rPr lang="it-IT" sz="2000" dirty="0"/>
              <a:t> </a:t>
            </a:r>
            <a:r>
              <a:rPr lang="it-IT" sz="2000" dirty="0" smtClean="0"/>
              <a:t>   cin&gt;&gt;val;// </a:t>
            </a:r>
            <a:r>
              <a:rPr lang="it-IT" sz="2000" dirty="0" err="1" smtClean="0"/>
              <a:t>scanf</a:t>
            </a:r>
            <a:r>
              <a:rPr lang="it-IT" sz="2000" dirty="0" smtClean="0"/>
              <a:t>(«%d», &amp;val);</a:t>
            </a:r>
          </a:p>
          <a:p>
            <a:pPr algn="just"/>
            <a:r>
              <a:rPr lang="it-IT" sz="2000" dirty="0"/>
              <a:t> </a:t>
            </a:r>
            <a:r>
              <a:rPr lang="it-IT" sz="2000" dirty="0" smtClean="0"/>
              <a:t>   conta++;</a:t>
            </a:r>
          </a:p>
          <a:p>
            <a:pPr algn="just"/>
            <a:r>
              <a:rPr lang="it-IT" sz="2000" dirty="0" smtClean="0"/>
              <a:t>    somma+=val;</a:t>
            </a:r>
          </a:p>
          <a:p>
            <a:pPr algn="just"/>
            <a:r>
              <a:rPr lang="it-IT" sz="2000" dirty="0" smtClean="0"/>
              <a:t>}</a:t>
            </a:r>
          </a:p>
          <a:p>
            <a:pPr algn="just"/>
            <a:r>
              <a:rPr lang="it-IT" sz="2000" dirty="0" smtClean="0"/>
              <a:t> </a:t>
            </a:r>
            <a:r>
              <a:rPr lang="it-IT" sz="2000" dirty="0" err="1" smtClean="0"/>
              <a:t>cout</a:t>
            </a:r>
            <a:r>
              <a:rPr lang="it-IT" sz="2000" dirty="0" smtClean="0"/>
              <a:t>&lt;&lt;la somma è&lt;&lt;somma&lt;&lt;</a:t>
            </a:r>
            <a:r>
              <a:rPr lang="it-IT" sz="2000" dirty="0" err="1" smtClean="0"/>
              <a:t>endl</a:t>
            </a:r>
            <a:r>
              <a:rPr lang="it-IT" sz="2000" dirty="0" smtClean="0"/>
              <a:t>;   //</a:t>
            </a:r>
            <a:r>
              <a:rPr lang="it-IT" sz="2000" dirty="0" err="1" smtClean="0"/>
              <a:t>printf</a:t>
            </a:r>
            <a:r>
              <a:rPr lang="it-IT" sz="2000" dirty="0" smtClean="0"/>
              <a:t>(</a:t>
            </a:r>
            <a:r>
              <a:rPr lang="it-IT" sz="2000" dirty="0" smtClean="0">
                <a:sym typeface="Symbol"/>
              </a:rPr>
              <a:t></a:t>
            </a:r>
            <a:r>
              <a:rPr lang="it-IT" sz="2000" dirty="0" smtClean="0"/>
              <a:t>la somma è %d </a:t>
            </a:r>
            <a:r>
              <a:rPr lang="it-IT" sz="2000" dirty="0">
                <a:sym typeface="Symbol"/>
              </a:rPr>
              <a:t></a:t>
            </a:r>
            <a:r>
              <a:rPr lang="it-IT" sz="2000" dirty="0" smtClean="0"/>
              <a:t>, somma);</a:t>
            </a:r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}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2121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07504" y="116633"/>
            <a:ext cx="8784976" cy="6555641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GB" sz="2000" b="1" dirty="0"/>
              <a:t>FARE UN ALGORITMO CHE DATI 10 VALORI DIA IN OUTPUT LA LORO SOMMA.</a:t>
            </a:r>
          </a:p>
          <a:p>
            <a:endParaRPr lang="en-GB" sz="2000" dirty="0" smtClean="0"/>
          </a:p>
          <a:p>
            <a:pPr algn="just"/>
            <a:r>
              <a:rPr lang="it-IT" sz="2000" dirty="0" err="1" smtClean="0"/>
              <a:t>Int</a:t>
            </a:r>
            <a:r>
              <a:rPr lang="it-IT" sz="2000" dirty="0" smtClean="0"/>
              <a:t> </a:t>
            </a:r>
            <a:r>
              <a:rPr lang="it-IT" sz="2000" dirty="0" err="1" smtClean="0"/>
              <a:t>main</a:t>
            </a:r>
            <a:r>
              <a:rPr lang="it-IT" sz="2000" dirty="0" smtClean="0"/>
              <a:t>()</a:t>
            </a:r>
          </a:p>
          <a:p>
            <a:pPr algn="just"/>
            <a:r>
              <a:rPr lang="it-IT" sz="2000" dirty="0" smtClean="0"/>
              <a:t>{</a:t>
            </a:r>
          </a:p>
          <a:p>
            <a:pPr algn="just"/>
            <a:r>
              <a:rPr lang="it-IT" sz="2000" dirty="0"/>
              <a:t> </a:t>
            </a:r>
            <a:r>
              <a:rPr lang="it-IT" sz="2000" dirty="0" smtClean="0"/>
              <a:t> </a:t>
            </a:r>
          </a:p>
          <a:p>
            <a:pPr algn="just"/>
            <a:r>
              <a:rPr lang="it-IT" sz="2000" dirty="0" err="1" smtClean="0"/>
              <a:t>int</a:t>
            </a:r>
            <a:r>
              <a:rPr lang="it-IT" sz="2000" dirty="0" smtClean="0"/>
              <a:t> conta, </a:t>
            </a:r>
            <a:r>
              <a:rPr lang="it-IT" sz="2000" dirty="0" err="1" smtClean="0"/>
              <a:t>somma,val</a:t>
            </a:r>
            <a:r>
              <a:rPr lang="it-IT" sz="2000" dirty="0" smtClean="0"/>
              <a:t>; 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conta=0; </a:t>
            </a:r>
            <a:r>
              <a:rPr lang="it-IT" sz="2000" b="1" dirty="0" smtClean="0"/>
              <a:t>//provare con conta=10</a:t>
            </a:r>
          </a:p>
          <a:p>
            <a:pPr algn="just"/>
            <a:r>
              <a:rPr lang="it-IT" sz="2000" dirty="0" smtClean="0"/>
              <a:t>somma=0;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do</a:t>
            </a:r>
          </a:p>
          <a:p>
            <a:pPr algn="just"/>
            <a:r>
              <a:rPr lang="it-IT" sz="2000" dirty="0"/>
              <a:t> </a:t>
            </a:r>
            <a:r>
              <a:rPr lang="it-IT" sz="2000" dirty="0" smtClean="0"/>
              <a:t>{</a:t>
            </a:r>
          </a:p>
          <a:p>
            <a:pPr algn="just"/>
            <a:r>
              <a:rPr lang="it-IT" sz="2000" dirty="0" smtClean="0"/>
              <a:t>    </a:t>
            </a:r>
            <a:r>
              <a:rPr lang="it-IT" sz="2000" dirty="0" err="1" smtClean="0"/>
              <a:t>cout</a:t>
            </a:r>
            <a:r>
              <a:rPr lang="it-IT" sz="2000" dirty="0" smtClean="0"/>
              <a:t>&lt;&lt;inserisci il valore&lt;&lt;</a:t>
            </a:r>
            <a:r>
              <a:rPr lang="it-IT" sz="2000" dirty="0" err="1" smtClean="0"/>
              <a:t>endl</a:t>
            </a:r>
            <a:r>
              <a:rPr lang="it-IT" sz="2000" dirty="0" smtClean="0"/>
              <a:t>;</a:t>
            </a:r>
          </a:p>
          <a:p>
            <a:pPr algn="just"/>
            <a:r>
              <a:rPr lang="it-IT" sz="2000" dirty="0"/>
              <a:t> </a:t>
            </a:r>
            <a:r>
              <a:rPr lang="it-IT" sz="2000" dirty="0" smtClean="0"/>
              <a:t>   cin&gt;&gt;val;</a:t>
            </a:r>
          </a:p>
          <a:p>
            <a:pPr algn="just"/>
            <a:r>
              <a:rPr lang="it-IT" sz="2000" dirty="0"/>
              <a:t> </a:t>
            </a:r>
            <a:r>
              <a:rPr lang="it-IT" sz="2000" dirty="0" smtClean="0"/>
              <a:t>   conta++;</a:t>
            </a:r>
          </a:p>
          <a:p>
            <a:pPr algn="just"/>
            <a:r>
              <a:rPr lang="it-IT" sz="2000" dirty="0" smtClean="0"/>
              <a:t>    somma+=val;</a:t>
            </a:r>
          </a:p>
          <a:p>
            <a:pPr algn="just"/>
            <a:r>
              <a:rPr lang="it-IT" sz="2000" dirty="0" smtClean="0"/>
              <a:t> } </a:t>
            </a:r>
            <a:r>
              <a:rPr lang="it-IT" sz="2000" dirty="0" err="1"/>
              <a:t>while</a:t>
            </a:r>
            <a:r>
              <a:rPr lang="it-IT" sz="2000" dirty="0"/>
              <a:t>(conta&lt;10)</a:t>
            </a:r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 </a:t>
            </a:r>
            <a:r>
              <a:rPr lang="it-IT" sz="2000" dirty="0" err="1" smtClean="0"/>
              <a:t>cout</a:t>
            </a:r>
            <a:r>
              <a:rPr lang="it-IT" sz="2000" dirty="0" smtClean="0"/>
              <a:t>&lt;&lt;la somma è&lt;&lt;somma&lt;&lt;</a:t>
            </a:r>
            <a:r>
              <a:rPr lang="it-IT" sz="2000" dirty="0" err="1" smtClean="0"/>
              <a:t>endl</a:t>
            </a:r>
            <a:r>
              <a:rPr lang="it-IT" sz="2000" dirty="0" smtClean="0"/>
              <a:t>;   //</a:t>
            </a:r>
            <a:r>
              <a:rPr lang="it-IT" sz="2000" dirty="0" err="1" smtClean="0"/>
              <a:t>printf</a:t>
            </a:r>
            <a:r>
              <a:rPr lang="it-IT" sz="2000" dirty="0" smtClean="0"/>
              <a:t>(</a:t>
            </a:r>
            <a:r>
              <a:rPr lang="it-IT" sz="2000" dirty="0" smtClean="0">
                <a:sym typeface="Symbol"/>
              </a:rPr>
              <a:t></a:t>
            </a:r>
            <a:r>
              <a:rPr lang="it-IT" sz="2000" dirty="0" smtClean="0"/>
              <a:t>la somma è %d </a:t>
            </a:r>
            <a:r>
              <a:rPr lang="it-IT" sz="2000" dirty="0">
                <a:sym typeface="Symbol"/>
              </a:rPr>
              <a:t></a:t>
            </a:r>
            <a:r>
              <a:rPr lang="it-IT" sz="2000" dirty="0" smtClean="0"/>
              <a:t>, somma);</a:t>
            </a:r>
            <a:endParaRPr lang="it-IT" sz="2000" dirty="0"/>
          </a:p>
          <a:p>
            <a:pPr algn="just"/>
            <a:endParaRPr lang="it-IT" sz="2000" dirty="0" smtClean="0"/>
          </a:p>
          <a:p>
            <a:pPr algn="just"/>
            <a:r>
              <a:rPr lang="it-IT" sz="2000" dirty="0" smtClean="0"/>
              <a:t>}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6633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42770"/>
            <a:ext cx="9144000" cy="669859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Esempio di Ciclo </a:t>
            </a:r>
            <a:r>
              <a:rPr lang="it-IT" b="1" dirty="0" err="1"/>
              <a:t>While</a:t>
            </a:r>
            <a:r>
              <a:rPr lang="it-IT" b="1" dirty="0"/>
              <a:t>: Calcolo della potenza </a:t>
            </a:r>
            <a:r>
              <a:rPr lang="it-IT" dirty="0"/>
              <a:t> </a:t>
            </a:r>
            <a:endParaRPr lang="en-GB" dirty="0"/>
          </a:p>
          <a:p>
            <a:r>
              <a:rPr lang="it-IT" dirty="0" err="1" smtClean="0"/>
              <a:t>int</a:t>
            </a:r>
            <a:r>
              <a:rPr lang="it-IT" dirty="0" smtClean="0"/>
              <a:t> </a:t>
            </a:r>
            <a:r>
              <a:rPr lang="fr-FR" dirty="0" smtClean="0"/>
              <a:t>main()</a:t>
            </a:r>
            <a:r>
              <a:rPr lang="en-GB" dirty="0"/>
              <a:t> </a:t>
            </a:r>
            <a:endParaRPr lang="en-GB" dirty="0" smtClean="0"/>
          </a:p>
          <a:p>
            <a:r>
              <a:rPr lang="it-IT" dirty="0" smtClean="0"/>
              <a:t>{</a:t>
            </a:r>
            <a:r>
              <a:rPr lang="en-GB" dirty="0" smtClean="0"/>
              <a:t> </a:t>
            </a:r>
            <a:r>
              <a:rPr lang="en-GB" dirty="0"/>
              <a:t>double base, </a:t>
            </a:r>
            <a:r>
              <a:rPr lang="en-GB" dirty="0" err="1" smtClean="0"/>
              <a:t>potenza;int</a:t>
            </a:r>
            <a:r>
              <a:rPr lang="en-GB" dirty="0" smtClean="0"/>
              <a:t> </a:t>
            </a:r>
            <a:r>
              <a:rPr lang="en-GB" dirty="0" err="1"/>
              <a:t>esponente</a:t>
            </a:r>
            <a:r>
              <a:rPr lang="en-GB" dirty="0"/>
              <a:t>;</a:t>
            </a:r>
          </a:p>
          <a:p>
            <a:r>
              <a:rPr lang="fr-FR" dirty="0"/>
              <a:t>char c;</a:t>
            </a:r>
            <a:endParaRPr lang="en-GB" dirty="0"/>
          </a:p>
          <a:p>
            <a:r>
              <a:rPr lang="it-IT" dirty="0" smtClean="0"/>
              <a:t>c=‘s’;</a:t>
            </a:r>
            <a:endParaRPr lang="en-GB" dirty="0"/>
          </a:p>
          <a:p>
            <a:r>
              <a:rPr lang="it-IT" dirty="0"/>
              <a:t>  </a:t>
            </a:r>
            <a:r>
              <a:rPr lang="it-IT" dirty="0" err="1"/>
              <a:t>while</a:t>
            </a:r>
            <a:r>
              <a:rPr lang="it-IT" dirty="0"/>
              <a:t> </a:t>
            </a:r>
            <a:r>
              <a:rPr lang="it-IT" dirty="0" smtClean="0"/>
              <a:t>(c==‘s’|| </a:t>
            </a:r>
            <a:r>
              <a:rPr lang="it-IT" dirty="0"/>
              <a:t>c</a:t>
            </a:r>
            <a:r>
              <a:rPr lang="it-IT" dirty="0" smtClean="0"/>
              <a:t>==‘S’ ) </a:t>
            </a:r>
          </a:p>
          <a:p>
            <a:r>
              <a:rPr lang="it-IT" dirty="0" smtClean="0"/>
              <a:t>{</a:t>
            </a:r>
            <a:endParaRPr lang="en-GB" dirty="0"/>
          </a:p>
          <a:p>
            <a:r>
              <a:rPr lang="it-IT" dirty="0"/>
              <a:t>      </a:t>
            </a:r>
            <a:r>
              <a:rPr lang="it-IT" dirty="0" err="1"/>
              <a:t>cout</a:t>
            </a:r>
            <a:r>
              <a:rPr lang="it-IT" dirty="0"/>
              <a:t> &lt;&lt; "Inserisci la base ";</a:t>
            </a:r>
            <a:endParaRPr lang="en-GB" dirty="0"/>
          </a:p>
          <a:p>
            <a:r>
              <a:rPr lang="it-IT" dirty="0"/>
              <a:t>      cin &gt;&gt; base;</a:t>
            </a:r>
            <a:endParaRPr lang="en-GB" dirty="0"/>
          </a:p>
          <a:p>
            <a:r>
              <a:rPr lang="it-IT" dirty="0"/>
              <a:t>      </a:t>
            </a:r>
            <a:r>
              <a:rPr lang="it-IT" dirty="0" err="1"/>
              <a:t>cout</a:t>
            </a:r>
            <a:r>
              <a:rPr lang="it-IT" dirty="0"/>
              <a:t> &lt;&lt; "Inserisci l'esponente (maggiore o uguale a 0) ";</a:t>
            </a:r>
            <a:endParaRPr lang="en-GB" dirty="0"/>
          </a:p>
          <a:p>
            <a:r>
              <a:rPr lang="it-IT" dirty="0"/>
              <a:t>      cin &gt;&gt; esponente;</a:t>
            </a:r>
            <a:endParaRPr lang="en-GB" dirty="0"/>
          </a:p>
          <a:p>
            <a:r>
              <a:rPr lang="it-IT" dirty="0"/>
              <a:t>      potenza = 1;</a:t>
            </a:r>
            <a:endParaRPr lang="en-GB" dirty="0"/>
          </a:p>
          <a:p>
            <a:r>
              <a:rPr lang="it-IT" dirty="0"/>
              <a:t> </a:t>
            </a:r>
            <a:r>
              <a:rPr lang="it-IT" dirty="0" smtClean="0"/>
              <a:t>      </a:t>
            </a:r>
            <a:r>
              <a:rPr lang="it-IT" dirty="0" err="1"/>
              <a:t>while</a:t>
            </a:r>
            <a:r>
              <a:rPr lang="it-IT" dirty="0"/>
              <a:t> (</a:t>
            </a:r>
            <a:r>
              <a:rPr lang="it-IT" dirty="0" smtClean="0"/>
              <a:t>esponente&gt;0</a:t>
            </a:r>
            <a:r>
              <a:rPr lang="it-IT" dirty="0"/>
              <a:t>) </a:t>
            </a:r>
            <a:endParaRPr lang="it-IT" dirty="0" smtClean="0"/>
          </a:p>
          <a:p>
            <a:r>
              <a:rPr lang="it-IT" dirty="0"/>
              <a:t> </a:t>
            </a:r>
            <a:r>
              <a:rPr lang="it-IT" dirty="0" smtClean="0"/>
              <a:t>            {potenza</a:t>
            </a:r>
            <a:r>
              <a:rPr lang="it-IT" dirty="0"/>
              <a:t>*=base; </a:t>
            </a:r>
            <a:endParaRPr lang="it-IT" dirty="0" smtClean="0"/>
          </a:p>
          <a:p>
            <a:r>
              <a:rPr lang="it-IT" dirty="0"/>
              <a:t> </a:t>
            </a:r>
            <a:r>
              <a:rPr lang="it-IT" dirty="0" smtClean="0"/>
              <a:t>             esponente--;</a:t>
            </a:r>
          </a:p>
          <a:p>
            <a:r>
              <a:rPr lang="it-IT" dirty="0"/>
              <a:t> </a:t>
            </a:r>
            <a:r>
              <a:rPr lang="it-IT" dirty="0" smtClean="0"/>
              <a:t>             }</a:t>
            </a:r>
          </a:p>
          <a:p>
            <a:r>
              <a:rPr lang="en-GB" dirty="0"/>
              <a:t> </a:t>
            </a:r>
            <a:r>
              <a:rPr lang="en-GB" dirty="0" smtClean="0"/>
              <a:t>     </a:t>
            </a:r>
            <a:r>
              <a:rPr lang="it-IT" dirty="0" err="1" smtClean="0"/>
              <a:t>cout</a:t>
            </a:r>
            <a:r>
              <a:rPr lang="it-IT" dirty="0" smtClean="0"/>
              <a:t> </a:t>
            </a:r>
            <a:r>
              <a:rPr lang="it-IT" dirty="0"/>
              <a:t>&lt;&lt; "La potenza </a:t>
            </a:r>
            <a:r>
              <a:rPr lang="it-IT" dirty="0" err="1"/>
              <a:t>e'</a:t>
            </a:r>
            <a:r>
              <a:rPr lang="it-IT" dirty="0"/>
              <a:t> "&lt;&lt; potenza&lt;&lt;</a:t>
            </a:r>
            <a:r>
              <a:rPr lang="it-IT" dirty="0" err="1"/>
              <a:t>endl</a:t>
            </a:r>
            <a:r>
              <a:rPr lang="it-IT" dirty="0" smtClean="0"/>
              <a:t>;</a:t>
            </a:r>
            <a:endParaRPr lang="en-GB" dirty="0"/>
          </a:p>
          <a:p>
            <a:r>
              <a:rPr lang="it-IT" dirty="0"/>
              <a:t>      </a:t>
            </a:r>
            <a:r>
              <a:rPr lang="fr-FR" dirty="0"/>
              <a:t>cout &lt;&lt; "</a:t>
            </a:r>
            <a:r>
              <a:rPr lang="fr-FR" dirty="0" err="1"/>
              <a:t>Continui</a:t>
            </a:r>
            <a:r>
              <a:rPr lang="fr-FR" dirty="0"/>
              <a:t> ? ";</a:t>
            </a:r>
            <a:endParaRPr lang="en-GB" dirty="0"/>
          </a:p>
          <a:p>
            <a:r>
              <a:rPr lang="fr-FR" dirty="0"/>
              <a:t>      </a:t>
            </a:r>
            <a:r>
              <a:rPr lang="fr-FR" dirty="0" err="1"/>
              <a:t>cin</a:t>
            </a:r>
            <a:r>
              <a:rPr lang="fr-FR" dirty="0"/>
              <a:t> &gt;&gt; </a:t>
            </a:r>
            <a:r>
              <a:rPr lang="fr-FR" dirty="0" smtClean="0"/>
              <a:t>c;</a:t>
            </a:r>
            <a:endParaRPr lang="fr-FR" dirty="0"/>
          </a:p>
          <a:p>
            <a:r>
              <a:rPr lang="it-IT" dirty="0" smtClean="0"/>
              <a:t>}//fine </a:t>
            </a:r>
            <a:r>
              <a:rPr lang="it-IT" dirty="0" err="1" smtClean="0"/>
              <a:t>while</a:t>
            </a:r>
            <a:endParaRPr lang="it-IT" dirty="0" smtClean="0"/>
          </a:p>
          <a:p>
            <a:endParaRPr lang="en-GB" dirty="0"/>
          </a:p>
          <a:p>
            <a:r>
              <a:rPr lang="it-IT" dirty="0"/>
              <a:t>  </a:t>
            </a:r>
            <a:r>
              <a:rPr lang="it-IT" dirty="0" err="1"/>
              <a:t>system</a:t>
            </a:r>
            <a:r>
              <a:rPr lang="it-IT" dirty="0"/>
              <a:t>("</a:t>
            </a:r>
            <a:r>
              <a:rPr lang="it-IT" dirty="0" smtClean="0"/>
              <a:t>pausa</a:t>
            </a:r>
            <a:r>
              <a:rPr lang="it-IT" dirty="0"/>
              <a:t> </a:t>
            </a:r>
            <a:r>
              <a:rPr lang="it-IT" dirty="0" smtClean="0"/>
              <a:t>");</a:t>
            </a:r>
            <a:r>
              <a:rPr lang="it-IT" dirty="0" err="1" smtClean="0"/>
              <a:t>return</a:t>
            </a:r>
            <a:r>
              <a:rPr lang="it-IT" dirty="0" smtClean="0"/>
              <a:t> 0;</a:t>
            </a:r>
            <a:endParaRPr lang="en-GB" dirty="0"/>
          </a:p>
          <a:p>
            <a:r>
              <a:rPr lang="it-IT" dirty="0"/>
              <a:t>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81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5496" y="21967"/>
            <a:ext cx="8784976" cy="6863417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Conversione Binario-Decimale</a:t>
            </a:r>
            <a:endParaRPr lang="en-GB" sz="2000" b="1" dirty="0" smtClean="0"/>
          </a:p>
          <a:p>
            <a:pPr algn="just"/>
            <a:r>
              <a:rPr lang="it-IT" sz="2000" dirty="0" err="1"/>
              <a:t>i</a:t>
            </a:r>
            <a:r>
              <a:rPr lang="it-IT" sz="2000" dirty="0" err="1" smtClean="0"/>
              <a:t>nt</a:t>
            </a:r>
            <a:r>
              <a:rPr lang="it-IT" sz="2000" dirty="0" smtClean="0"/>
              <a:t> </a:t>
            </a:r>
            <a:r>
              <a:rPr lang="it-IT" sz="2000" dirty="0" err="1" smtClean="0"/>
              <a:t>main</a:t>
            </a:r>
            <a:r>
              <a:rPr lang="it-IT" sz="2000" dirty="0" smtClean="0"/>
              <a:t>()</a:t>
            </a:r>
          </a:p>
          <a:p>
            <a:pPr algn="just"/>
            <a:r>
              <a:rPr lang="it-IT" sz="2000" dirty="0" smtClean="0"/>
              <a:t>{</a:t>
            </a:r>
          </a:p>
          <a:p>
            <a:r>
              <a:rPr lang="it-IT" sz="2000" dirty="0" err="1"/>
              <a:t>int</a:t>
            </a:r>
            <a:r>
              <a:rPr lang="it-IT" sz="2000" dirty="0"/>
              <a:t> N ; </a:t>
            </a:r>
            <a:r>
              <a:rPr lang="it-IT" sz="2000" dirty="0" smtClean="0"/>
              <a:t>           /* </a:t>
            </a:r>
            <a:r>
              <a:rPr lang="it-IT" sz="2000" dirty="0"/>
              <a:t>numero di cifre binarie */</a:t>
            </a:r>
          </a:p>
          <a:p>
            <a:r>
              <a:rPr lang="sv-SE" sz="2000" dirty="0" smtClean="0"/>
              <a:t>int num_bit;     </a:t>
            </a:r>
            <a:r>
              <a:rPr lang="sv-SE" sz="2000" dirty="0"/>
              <a:t>/* cifra binaria */</a:t>
            </a:r>
          </a:p>
          <a:p>
            <a:r>
              <a:rPr lang="it-IT" sz="2000" dirty="0" err="1"/>
              <a:t>int</a:t>
            </a:r>
            <a:r>
              <a:rPr lang="it-IT" sz="2000" dirty="0"/>
              <a:t> </a:t>
            </a:r>
            <a:r>
              <a:rPr lang="it-IT" sz="2000" dirty="0" smtClean="0"/>
              <a:t>peso;       /* </a:t>
            </a:r>
            <a:r>
              <a:rPr lang="it-IT" sz="2000" dirty="0"/>
              <a:t>peso della cifra binaria */</a:t>
            </a:r>
          </a:p>
          <a:p>
            <a:r>
              <a:rPr lang="it-IT" sz="2000" dirty="0" err="1"/>
              <a:t>int</a:t>
            </a:r>
            <a:r>
              <a:rPr lang="it-IT" sz="2000" dirty="0"/>
              <a:t> </a:t>
            </a:r>
            <a:r>
              <a:rPr lang="it-IT" sz="2000" dirty="0" smtClean="0"/>
              <a:t>numero=0;  </a:t>
            </a:r>
            <a:r>
              <a:rPr lang="it-IT" sz="2000" dirty="0"/>
              <a:t>/* valore decimale del numero binario </a:t>
            </a:r>
            <a:r>
              <a:rPr lang="it-IT" sz="2000" dirty="0" smtClean="0"/>
              <a:t>*/</a:t>
            </a:r>
          </a:p>
          <a:p>
            <a:r>
              <a:rPr lang="it-IT" sz="2000" dirty="0" err="1" smtClean="0"/>
              <a:t>int</a:t>
            </a:r>
            <a:r>
              <a:rPr lang="it-IT" sz="2000" dirty="0" smtClean="0"/>
              <a:t> BASE=2;</a:t>
            </a:r>
          </a:p>
          <a:p>
            <a:r>
              <a:rPr lang="it-IT" sz="2000" dirty="0" smtClean="0"/>
              <a:t>peso=0;numero=0;</a:t>
            </a:r>
          </a:p>
          <a:p>
            <a:r>
              <a:rPr lang="it-IT" sz="2000" dirty="0" err="1" smtClean="0"/>
              <a:t>cout</a:t>
            </a:r>
            <a:r>
              <a:rPr lang="it-IT" sz="2000" dirty="0" smtClean="0"/>
              <a:t>&lt;&lt;</a:t>
            </a:r>
            <a:r>
              <a:rPr lang="it-IT" sz="2000" dirty="0" smtClean="0">
                <a:sym typeface="Symbol"/>
              </a:rPr>
              <a:t></a:t>
            </a:r>
            <a:r>
              <a:rPr lang="it-IT" sz="2000" dirty="0" smtClean="0"/>
              <a:t>metti il numero dei bit</a:t>
            </a:r>
            <a:r>
              <a:rPr lang="it-IT" sz="2000" dirty="0" smtClean="0">
                <a:sym typeface="Symbol"/>
              </a:rPr>
              <a:t> </a:t>
            </a:r>
            <a:r>
              <a:rPr lang="it-IT" sz="2000" dirty="0" smtClean="0"/>
              <a:t>&lt;&lt;</a:t>
            </a:r>
            <a:r>
              <a:rPr lang="it-IT" sz="2000" dirty="0" err="1" smtClean="0"/>
              <a:t>endl</a:t>
            </a:r>
            <a:r>
              <a:rPr lang="it-IT" sz="2000" dirty="0" smtClean="0"/>
              <a:t>;</a:t>
            </a:r>
          </a:p>
          <a:p>
            <a:r>
              <a:rPr lang="it-IT" sz="2000" dirty="0" smtClean="0"/>
              <a:t>cin&gt;&gt;N;</a:t>
            </a:r>
          </a:p>
          <a:p>
            <a:r>
              <a:rPr lang="it-IT" sz="2000" dirty="0" err="1"/>
              <a:t>cout</a:t>
            </a:r>
            <a:r>
              <a:rPr lang="it-IT" sz="2000" dirty="0"/>
              <a:t>&lt;&lt;"Immetti </a:t>
            </a:r>
            <a:r>
              <a:rPr lang="it-IT" sz="2000" dirty="0" smtClean="0"/>
              <a:t>le cifre binarie partendo da quella con peso minore"&lt;&lt;</a:t>
            </a:r>
            <a:r>
              <a:rPr lang="it-IT" sz="2000" dirty="0" err="1"/>
              <a:t>endl</a:t>
            </a:r>
            <a:r>
              <a:rPr lang="it-IT" sz="2000" dirty="0" smtClean="0"/>
              <a:t>;</a:t>
            </a:r>
          </a:p>
          <a:p>
            <a:r>
              <a:rPr lang="it-IT" sz="2000" b="1" dirty="0" err="1" smtClean="0"/>
              <a:t>while</a:t>
            </a:r>
            <a:r>
              <a:rPr lang="it-IT" sz="2000" b="1" dirty="0" smtClean="0"/>
              <a:t> </a:t>
            </a:r>
            <a:r>
              <a:rPr lang="it-IT" sz="2000" dirty="0"/>
              <a:t>( peso &lt; N )</a:t>
            </a:r>
          </a:p>
          <a:p>
            <a:r>
              <a:rPr lang="it-IT" sz="2000" dirty="0"/>
              <a:t>{</a:t>
            </a:r>
          </a:p>
          <a:p>
            <a:r>
              <a:rPr lang="it-IT" sz="2000" dirty="0" smtClean="0"/>
              <a:t> </a:t>
            </a:r>
            <a:r>
              <a:rPr lang="it-IT" sz="2000" dirty="0" err="1" smtClean="0"/>
              <a:t>cout</a:t>
            </a:r>
            <a:r>
              <a:rPr lang="it-IT" sz="2000" dirty="0" smtClean="0"/>
              <a:t>&lt;&lt;"Immetti </a:t>
            </a:r>
            <a:r>
              <a:rPr lang="it-IT" sz="2000" dirty="0"/>
              <a:t>la cifra binaria "</a:t>
            </a:r>
            <a:r>
              <a:rPr lang="it-IT" sz="2000" dirty="0" smtClean="0"/>
              <a:t>&lt;&lt;</a:t>
            </a:r>
            <a:r>
              <a:rPr lang="it-IT" sz="2000" dirty="0" err="1" smtClean="0"/>
              <a:t>endl</a:t>
            </a:r>
            <a:r>
              <a:rPr lang="it-IT" sz="2000" dirty="0" smtClean="0"/>
              <a:t>;</a:t>
            </a:r>
            <a:endParaRPr lang="it-IT" sz="2000" dirty="0"/>
          </a:p>
          <a:p>
            <a:r>
              <a:rPr lang="it-IT" sz="2000" dirty="0" smtClean="0"/>
              <a:t> cin&gt;&gt;</a:t>
            </a:r>
            <a:r>
              <a:rPr lang="it-IT" sz="2000" dirty="0" err="1" smtClean="0"/>
              <a:t>num_bit</a:t>
            </a:r>
            <a:r>
              <a:rPr lang="it-IT" sz="2000" dirty="0" smtClean="0"/>
              <a:t> </a:t>
            </a:r>
            <a:r>
              <a:rPr lang="it-IT" sz="2000" dirty="0"/>
              <a:t>;</a:t>
            </a:r>
          </a:p>
          <a:p>
            <a:r>
              <a:rPr lang="it-IT" sz="2000" dirty="0" smtClean="0"/>
              <a:t> numero </a:t>
            </a:r>
            <a:r>
              <a:rPr lang="it-IT" sz="2000" dirty="0"/>
              <a:t>= numero </a:t>
            </a:r>
            <a:r>
              <a:rPr lang="it-IT" sz="2000" dirty="0" smtClean="0"/>
              <a:t>+</a:t>
            </a:r>
            <a:r>
              <a:rPr lang="it-IT" sz="2000" dirty="0" err="1" smtClean="0"/>
              <a:t>num_bit</a:t>
            </a:r>
            <a:r>
              <a:rPr lang="it-IT" sz="2000" dirty="0" smtClean="0"/>
              <a:t> </a:t>
            </a:r>
            <a:r>
              <a:rPr lang="it-IT" sz="2000" dirty="0"/>
              <a:t>* </a:t>
            </a:r>
            <a:r>
              <a:rPr lang="it-IT" sz="2000" dirty="0" err="1"/>
              <a:t>pow</a:t>
            </a:r>
            <a:r>
              <a:rPr lang="it-IT" sz="2000" dirty="0"/>
              <a:t>(BASE, peso) </a:t>
            </a:r>
            <a:r>
              <a:rPr lang="it-IT" sz="2000" dirty="0" smtClean="0"/>
              <a:t>;</a:t>
            </a:r>
            <a:endParaRPr lang="it-IT" sz="2000" dirty="0"/>
          </a:p>
          <a:p>
            <a:r>
              <a:rPr lang="it-IT" sz="2000" dirty="0" smtClean="0"/>
              <a:t> peso </a:t>
            </a:r>
            <a:r>
              <a:rPr lang="it-IT" sz="2000" dirty="0"/>
              <a:t>= peso + 1 ;</a:t>
            </a:r>
          </a:p>
          <a:p>
            <a:r>
              <a:rPr lang="it-IT" sz="2000" dirty="0"/>
              <a:t>}</a:t>
            </a:r>
          </a:p>
          <a:p>
            <a:r>
              <a:rPr lang="it-IT" sz="2000" dirty="0" err="1" smtClean="0"/>
              <a:t>cout</a:t>
            </a:r>
            <a:r>
              <a:rPr lang="it-IT" sz="2000" dirty="0"/>
              <a:t>&lt;&lt;"cifra decimale"&lt;&lt;</a:t>
            </a:r>
            <a:r>
              <a:rPr lang="it-IT" sz="2000" dirty="0" smtClean="0"/>
              <a:t>numero;</a:t>
            </a:r>
          </a:p>
          <a:p>
            <a:r>
              <a:rPr lang="it-IT" sz="2000" dirty="0" smtClean="0"/>
              <a:t>……</a:t>
            </a:r>
          </a:p>
          <a:p>
            <a:pPr algn="just"/>
            <a:r>
              <a:rPr lang="it-IT" sz="2000" dirty="0" smtClean="0"/>
              <a:t>}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977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0100" y="-27384"/>
            <a:ext cx="9123900" cy="7171194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/>
              <a:t>Quadrati perfetti in C</a:t>
            </a:r>
            <a:endParaRPr lang="en-GB" sz="2000" b="1" dirty="0" smtClean="0"/>
          </a:p>
          <a:p>
            <a:r>
              <a:rPr lang="it-IT" sz="2000" dirty="0"/>
              <a:t>Si scriva un programma </a:t>
            </a:r>
            <a:r>
              <a:rPr lang="it-IT" sz="2000" dirty="0" smtClean="0"/>
              <a:t>per </a:t>
            </a:r>
            <a:r>
              <a:rPr lang="it-IT" sz="2000" dirty="0"/>
              <a:t>il calcolo dei quadrati perfetti per una sequenza</a:t>
            </a:r>
          </a:p>
          <a:p>
            <a:r>
              <a:rPr lang="it-IT" sz="2000" dirty="0"/>
              <a:t>di numeri. Il programma deve prima leggere un numero inserito da tastiera, e </a:t>
            </a:r>
            <a:r>
              <a:rPr lang="it-IT" sz="2000" dirty="0" smtClean="0"/>
              <a:t>quindi stampare </a:t>
            </a:r>
            <a:r>
              <a:rPr lang="it-IT" sz="2000" dirty="0"/>
              <a:t>i primi quadrati perfetti sino al quadrato del numero</a:t>
            </a:r>
            <a:r>
              <a:rPr lang="it-IT" sz="2000" dirty="0" smtClean="0"/>
              <a:t>.</a:t>
            </a:r>
          </a:p>
          <a:p>
            <a:r>
              <a:rPr lang="it-IT" sz="2000" b="1" dirty="0" err="1"/>
              <a:t>int</a:t>
            </a:r>
            <a:r>
              <a:rPr lang="it-IT" sz="2000" b="1" dirty="0"/>
              <a:t> </a:t>
            </a:r>
            <a:r>
              <a:rPr lang="it-IT" sz="2000" dirty="0" err="1" smtClean="0"/>
              <a:t>main</a:t>
            </a:r>
            <a:r>
              <a:rPr lang="it-IT" sz="2000" dirty="0" smtClean="0"/>
              <a:t>()</a:t>
            </a:r>
            <a:endParaRPr lang="it-IT" sz="2000" dirty="0"/>
          </a:p>
          <a:p>
            <a:r>
              <a:rPr lang="it-IT" sz="2000" dirty="0"/>
              <a:t>{</a:t>
            </a:r>
          </a:p>
          <a:p>
            <a:r>
              <a:rPr lang="it-IT" sz="2000" b="1" dirty="0" err="1"/>
              <a:t>int</a:t>
            </a:r>
            <a:r>
              <a:rPr lang="it-IT" sz="2000" b="1" dirty="0"/>
              <a:t> </a:t>
            </a:r>
            <a:r>
              <a:rPr lang="it-IT" sz="2000" dirty="0" err="1"/>
              <a:t>numero_finale</a:t>
            </a:r>
            <a:r>
              <a:rPr lang="it-IT" sz="2000" dirty="0"/>
              <a:t> ; /* numero inserito */</a:t>
            </a:r>
          </a:p>
          <a:p>
            <a:r>
              <a:rPr lang="it-IT" sz="2000" b="1" dirty="0" err="1"/>
              <a:t>int</a:t>
            </a:r>
            <a:r>
              <a:rPr lang="it-IT" sz="2000" b="1" dirty="0"/>
              <a:t> </a:t>
            </a:r>
            <a:r>
              <a:rPr lang="it-IT" sz="2000" dirty="0"/>
              <a:t>N ; /* numero compreso tra 0 e "</a:t>
            </a:r>
            <a:r>
              <a:rPr lang="it-IT" sz="2000" dirty="0" err="1"/>
              <a:t>numero_finale</a:t>
            </a:r>
            <a:r>
              <a:rPr lang="it-IT" sz="2000" dirty="0"/>
              <a:t>" */</a:t>
            </a:r>
          </a:p>
          <a:p>
            <a:r>
              <a:rPr lang="it-IT" sz="2000" b="1" dirty="0" err="1"/>
              <a:t>int</a:t>
            </a:r>
            <a:r>
              <a:rPr lang="it-IT" sz="2000" b="1" dirty="0"/>
              <a:t> </a:t>
            </a:r>
            <a:r>
              <a:rPr lang="it-IT" sz="2000" dirty="0"/>
              <a:t>quadrato ; /* quadrato del numero "N" </a:t>
            </a:r>
            <a:r>
              <a:rPr lang="it-IT" sz="2000" dirty="0" smtClean="0"/>
              <a:t>*/</a:t>
            </a:r>
            <a:endParaRPr lang="it-IT" sz="2000" dirty="0"/>
          </a:p>
          <a:p>
            <a:r>
              <a:rPr lang="it-IT" sz="2000" dirty="0" err="1" smtClean="0"/>
              <a:t>printf</a:t>
            </a:r>
            <a:r>
              <a:rPr lang="it-IT" sz="2000" dirty="0"/>
              <a:t>("Inserisci un numero intero e positivo: ") </a:t>
            </a:r>
            <a:r>
              <a:rPr lang="it-IT" sz="2000" dirty="0" smtClean="0"/>
              <a:t>;</a:t>
            </a:r>
            <a:r>
              <a:rPr lang="it-IT" sz="2000" dirty="0" err="1" smtClean="0"/>
              <a:t>scanf</a:t>
            </a:r>
            <a:r>
              <a:rPr lang="it-IT" sz="2000" dirty="0"/>
              <a:t>("%d", &amp;</a:t>
            </a:r>
            <a:r>
              <a:rPr lang="it-IT" sz="2000" dirty="0" err="1"/>
              <a:t>numero_finale</a:t>
            </a:r>
            <a:r>
              <a:rPr lang="it-IT" sz="2000" dirty="0"/>
              <a:t>) ;</a:t>
            </a:r>
          </a:p>
          <a:p>
            <a:r>
              <a:rPr lang="it-IT" sz="2000" b="1" dirty="0" err="1" smtClean="0"/>
              <a:t>if</a:t>
            </a:r>
            <a:r>
              <a:rPr lang="it-IT" sz="2000" b="1" dirty="0" smtClean="0"/>
              <a:t> </a:t>
            </a:r>
            <a:r>
              <a:rPr lang="it-IT" sz="2000" dirty="0"/>
              <a:t>( </a:t>
            </a:r>
            <a:r>
              <a:rPr lang="it-IT" sz="2000" dirty="0" err="1"/>
              <a:t>numero_finale</a:t>
            </a:r>
            <a:r>
              <a:rPr lang="it-IT" sz="2000" dirty="0"/>
              <a:t> &lt; 0 )</a:t>
            </a:r>
          </a:p>
          <a:p>
            <a:r>
              <a:rPr lang="it-IT" sz="2000" dirty="0" err="1"/>
              <a:t>printf</a:t>
            </a:r>
            <a:r>
              <a:rPr lang="it-IT" sz="2000" dirty="0"/>
              <a:t>("Errore: il numero deve essere positivo\n") ;</a:t>
            </a:r>
          </a:p>
          <a:p>
            <a:r>
              <a:rPr lang="it-IT" sz="2000" b="1" dirty="0"/>
              <a:t>else</a:t>
            </a:r>
          </a:p>
          <a:p>
            <a:r>
              <a:rPr lang="it-IT" sz="2000" dirty="0"/>
              <a:t>{</a:t>
            </a:r>
          </a:p>
          <a:p>
            <a:r>
              <a:rPr lang="it-IT" sz="2000" dirty="0" smtClean="0"/>
              <a:t>N </a:t>
            </a:r>
            <a:r>
              <a:rPr lang="it-IT" sz="2000" dirty="0"/>
              <a:t>= 0 </a:t>
            </a:r>
            <a:r>
              <a:rPr lang="it-IT" sz="2000" dirty="0" smtClean="0"/>
              <a:t>;</a:t>
            </a:r>
            <a:r>
              <a:rPr lang="it-IT" sz="2000" b="1" dirty="0" err="1" smtClean="0"/>
              <a:t>while</a:t>
            </a:r>
            <a:r>
              <a:rPr lang="it-IT" sz="2000" b="1" dirty="0" smtClean="0"/>
              <a:t> </a:t>
            </a:r>
            <a:r>
              <a:rPr lang="it-IT" sz="2000" dirty="0"/>
              <a:t>( N &lt;= </a:t>
            </a:r>
            <a:r>
              <a:rPr lang="it-IT" sz="2000" dirty="0" err="1"/>
              <a:t>numero_finale</a:t>
            </a:r>
            <a:r>
              <a:rPr lang="it-IT" sz="2000" dirty="0"/>
              <a:t> )</a:t>
            </a:r>
          </a:p>
          <a:p>
            <a:r>
              <a:rPr lang="it-IT" sz="2000" dirty="0" smtClean="0"/>
              <a:t>             {</a:t>
            </a:r>
            <a:endParaRPr lang="it-IT" sz="2000" dirty="0"/>
          </a:p>
          <a:p>
            <a:r>
              <a:rPr lang="it-IT" sz="2000" dirty="0" smtClean="0"/>
              <a:t>                quadrato </a:t>
            </a:r>
            <a:r>
              <a:rPr lang="it-IT" sz="2000" dirty="0"/>
              <a:t>= </a:t>
            </a:r>
            <a:r>
              <a:rPr lang="it-IT" sz="2000" dirty="0" err="1"/>
              <a:t>pow</a:t>
            </a:r>
            <a:r>
              <a:rPr lang="it-IT" sz="2000" dirty="0"/>
              <a:t>(N,2) ;</a:t>
            </a:r>
          </a:p>
          <a:p>
            <a:r>
              <a:rPr lang="it-IT" sz="2000" dirty="0" smtClean="0"/>
              <a:t>	</a:t>
            </a:r>
            <a:r>
              <a:rPr lang="it-IT" sz="2000" dirty="0" err="1" smtClean="0"/>
              <a:t>printf</a:t>
            </a:r>
            <a:r>
              <a:rPr lang="it-IT" sz="2000" dirty="0"/>
              <a:t>("\n") </a:t>
            </a:r>
            <a:r>
              <a:rPr lang="it-IT" sz="2000" dirty="0" smtClean="0"/>
              <a:t>;</a:t>
            </a:r>
            <a:r>
              <a:rPr lang="it-IT" sz="2000" dirty="0" err="1" smtClean="0"/>
              <a:t>printf</a:t>
            </a:r>
            <a:r>
              <a:rPr lang="it-IT" sz="2000" dirty="0"/>
              <a:t>("Numero %d, Quadrato %d\n", N, quadrato) ;</a:t>
            </a:r>
          </a:p>
          <a:p>
            <a:r>
              <a:rPr lang="it-IT" sz="2000" dirty="0" smtClean="0"/>
              <a:t>                N </a:t>
            </a:r>
            <a:r>
              <a:rPr lang="it-IT" sz="2000" dirty="0"/>
              <a:t>= N + 1 ;</a:t>
            </a:r>
          </a:p>
          <a:p>
            <a:r>
              <a:rPr lang="it-IT" sz="2000" dirty="0" smtClean="0"/>
              <a:t>              }</a:t>
            </a:r>
            <a:endParaRPr lang="it-IT" sz="2000" dirty="0"/>
          </a:p>
          <a:p>
            <a:r>
              <a:rPr lang="it-IT" sz="2000" dirty="0" smtClean="0"/>
              <a:t> </a:t>
            </a:r>
            <a:r>
              <a:rPr lang="it-IT" sz="2000" dirty="0"/>
              <a:t>}</a:t>
            </a:r>
          </a:p>
          <a:p>
            <a:r>
              <a:rPr lang="it-IT" sz="2000" dirty="0" err="1" smtClean="0"/>
              <a:t>system</a:t>
            </a:r>
            <a:r>
              <a:rPr lang="it-IT" sz="2000" dirty="0" smtClean="0"/>
              <a:t>(«pause»); </a:t>
            </a:r>
            <a:r>
              <a:rPr lang="it-IT" sz="2000" dirty="0" err="1" smtClean="0"/>
              <a:t>return</a:t>
            </a:r>
            <a:r>
              <a:rPr lang="it-IT" sz="2000" dirty="0" smtClean="0"/>
              <a:t> 0 </a:t>
            </a:r>
            <a:r>
              <a:rPr lang="it-IT" sz="2000" dirty="0"/>
              <a:t>;</a:t>
            </a:r>
          </a:p>
          <a:p>
            <a:r>
              <a:rPr lang="it-IT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3494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0100" y="-27384"/>
            <a:ext cx="9123900" cy="7171194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/>
              <a:t>Quadrati perfetti in C++</a:t>
            </a:r>
            <a:endParaRPr lang="en-GB" sz="2000" b="1" dirty="0" smtClean="0"/>
          </a:p>
          <a:p>
            <a:r>
              <a:rPr lang="it-IT" sz="2000" dirty="0"/>
              <a:t>Si scriva un programma </a:t>
            </a:r>
            <a:r>
              <a:rPr lang="it-IT" sz="2000" dirty="0" smtClean="0"/>
              <a:t>per </a:t>
            </a:r>
            <a:r>
              <a:rPr lang="it-IT" sz="2000" dirty="0"/>
              <a:t>il calcolo dei quadrati perfetti per una sequenza</a:t>
            </a:r>
          </a:p>
          <a:p>
            <a:r>
              <a:rPr lang="it-IT" sz="2000" dirty="0"/>
              <a:t>di numeri. Il programma deve prima leggere un numero inserito da tastiera, e </a:t>
            </a:r>
            <a:r>
              <a:rPr lang="it-IT" sz="2000" dirty="0" smtClean="0"/>
              <a:t>quindi stampare </a:t>
            </a:r>
            <a:r>
              <a:rPr lang="it-IT" sz="2000" dirty="0"/>
              <a:t>i primi quadrati perfetti sino al quadrato del numero</a:t>
            </a:r>
            <a:r>
              <a:rPr lang="it-IT" sz="2000" dirty="0" smtClean="0"/>
              <a:t>.</a:t>
            </a:r>
          </a:p>
          <a:p>
            <a:r>
              <a:rPr lang="it-IT" sz="2000" b="1" dirty="0" err="1"/>
              <a:t>int</a:t>
            </a:r>
            <a:r>
              <a:rPr lang="it-IT" sz="2000" b="1" dirty="0"/>
              <a:t> </a:t>
            </a:r>
            <a:r>
              <a:rPr lang="it-IT" sz="2000" dirty="0" err="1" smtClean="0"/>
              <a:t>main</a:t>
            </a:r>
            <a:r>
              <a:rPr lang="it-IT" sz="2000" dirty="0" smtClean="0"/>
              <a:t>()</a:t>
            </a:r>
            <a:endParaRPr lang="it-IT" sz="2000" dirty="0"/>
          </a:p>
          <a:p>
            <a:r>
              <a:rPr lang="it-IT" sz="2000" dirty="0"/>
              <a:t>{</a:t>
            </a:r>
          </a:p>
          <a:p>
            <a:r>
              <a:rPr lang="it-IT" sz="2000" b="1" dirty="0" err="1"/>
              <a:t>int</a:t>
            </a:r>
            <a:r>
              <a:rPr lang="it-IT" sz="2000" b="1" dirty="0"/>
              <a:t> </a:t>
            </a:r>
            <a:r>
              <a:rPr lang="it-IT" sz="2000" dirty="0" err="1"/>
              <a:t>numero_finale</a:t>
            </a:r>
            <a:r>
              <a:rPr lang="it-IT" sz="2000" dirty="0"/>
              <a:t> ; /* numero inserito */</a:t>
            </a:r>
          </a:p>
          <a:p>
            <a:r>
              <a:rPr lang="it-IT" sz="2000" b="1" dirty="0" err="1"/>
              <a:t>int</a:t>
            </a:r>
            <a:r>
              <a:rPr lang="it-IT" sz="2000" b="1" dirty="0"/>
              <a:t> </a:t>
            </a:r>
            <a:r>
              <a:rPr lang="it-IT" sz="2000" dirty="0"/>
              <a:t>N ; /* numero compreso tra 0 e "</a:t>
            </a:r>
            <a:r>
              <a:rPr lang="it-IT" sz="2000" dirty="0" err="1"/>
              <a:t>numero_finale</a:t>
            </a:r>
            <a:r>
              <a:rPr lang="it-IT" sz="2000" dirty="0"/>
              <a:t>" */</a:t>
            </a:r>
          </a:p>
          <a:p>
            <a:r>
              <a:rPr lang="it-IT" sz="2000" b="1" dirty="0" err="1"/>
              <a:t>int</a:t>
            </a:r>
            <a:r>
              <a:rPr lang="it-IT" sz="2000" b="1" dirty="0"/>
              <a:t> </a:t>
            </a:r>
            <a:r>
              <a:rPr lang="it-IT" sz="2000" dirty="0"/>
              <a:t>quadrato ; /* quadrato del numero "N" </a:t>
            </a:r>
            <a:r>
              <a:rPr lang="it-IT" sz="2000" dirty="0" smtClean="0"/>
              <a:t>*/</a:t>
            </a:r>
            <a:endParaRPr lang="it-IT" sz="2000" dirty="0"/>
          </a:p>
          <a:p>
            <a:r>
              <a:rPr lang="it-IT" sz="2000" dirty="0" err="1" smtClean="0"/>
              <a:t>cout</a:t>
            </a:r>
            <a:r>
              <a:rPr lang="it-IT" sz="2000" dirty="0" smtClean="0"/>
              <a:t>&lt;&lt;"Inserisci </a:t>
            </a:r>
            <a:r>
              <a:rPr lang="it-IT" sz="2000" dirty="0"/>
              <a:t>un numero intero e positivo</a:t>
            </a:r>
            <a:r>
              <a:rPr lang="it-IT" sz="2000" dirty="0" smtClean="0"/>
              <a:t>:</a:t>
            </a:r>
            <a:r>
              <a:rPr lang="it-IT" sz="2000" dirty="0"/>
              <a:t>"</a:t>
            </a:r>
            <a:r>
              <a:rPr lang="it-IT" sz="2000" dirty="0" smtClean="0"/>
              <a:t> &lt;&lt;;cin&gt;&gt;</a:t>
            </a:r>
            <a:r>
              <a:rPr lang="it-IT" sz="2000" dirty="0" err="1" smtClean="0"/>
              <a:t>numero_finale</a:t>
            </a:r>
            <a:r>
              <a:rPr lang="it-IT" sz="2000" dirty="0" smtClean="0"/>
              <a:t> </a:t>
            </a:r>
            <a:r>
              <a:rPr lang="it-IT" sz="2000" dirty="0"/>
              <a:t>;</a:t>
            </a:r>
          </a:p>
          <a:p>
            <a:r>
              <a:rPr lang="it-IT" sz="2000" b="1" dirty="0" err="1" smtClean="0"/>
              <a:t>if</a:t>
            </a:r>
            <a:r>
              <a:rPr lang="it-IT" sz="2000" b="1" dirty="0" smtClean="0"/>
              <a:t> </a:t>
            </a:r>
            <a:r>
              <a:rPr lang="it-IT" sz="2000" dirty="0"/>
              <a:t>( </a:t>
            </a:r>
            <a:r>
              <a:rPr lang="it-IT" sz="2000" dirty="0" err="1"/>
              <a:t>numero_finale</a:t>
            </a:r>
            <a:r>
              <a:rPr lang="it-IT" sz="2000" dirty="0"/>
              <a:t> &lt; 0 )</a:t>
            </a:r>
          </a:p>
          <a:p>
            <a:r>
              <a:rPr lang="it-IT" sz="2000" dirty="0" err="1" smtClean="0"/>
              <a:t>cout</a:t>
            </a:r>
            <a:r>
              <a:rPr lang="it-IT" sz="2000" dirty="0" smtClean="0"/>
              <a:t>&lt;&lt;"</a:t>
            </a:r>
            <a:r>
              <a:rPr lang="it-IT" sz="2000" dirty="0"/>
              <a:t>Errore: il numero deve essere </a:t>
            </a:r>
            <a:r>
              <a:rPr lang="it-IT" sz="2000" dirty="0" smtClean="0"/>
              <a:t>positivo"&lt;&lt;</a:t>
            </a:r>
            <a:r>
              <a:rPr lang="it-IT" sz="2000" dirty="0" err="1" smtClean="0"/>
              <a:t>endl</a:t>
            </a:r>
            <a:r>
              <a:rPr lang="it-IT" sz="2000" dirty="0" smtClean="0"/>
              <a:t>;</a:t>
            </a:r>
            <a:endParaRPr lang="it-IT" sz="2000" dirty="0"/>
          </a:p>
          <a:p>
            <a:r>
              <a:rPr lang="it-IT" sz="2000" b="1" dirty="0"/>
              <a:t>else</a:t>
            </a:r>
          </a:p>
          <a:p>
            <a:r>
              <a:rPr lang="it-IT" sz="2000" dirty="0"/>
              <a:t>{</a:t>
            </a:r>
          </a:p>
          <a:p>
            <a:r>
              <a:rPr lang="it-IT" sz="2000" dirty="0" smtClean="0"/>
              <a:t>    N </a:t>
            </a:r>
            <a:r>
              <a:rPr lang="it-IT" sz="2000" dirty="0"/>
              <a:t>= 0 </a:t>
            </a:r>
            <a:r>
              <a:rPr lang="it-IT" sz="2000" dirty="0" smtClean="0"/>
              <a:t>;</a:t>
            </a:r>
            <a:r>
              <a:rPr lang="it-IT" sz="2000" b="1" dirty="0" err="1" smtClean="0"/>
              <a:t>while</a:t>
            </a:r>
            <a:r>
              <a:rPr lang="it-IT" sz="2000" b="1" dirty="0" smtClean="0"/>
              <a:t> </a:t>
            </a:r>
            <a:r>
              <a:rPr lang="it-IT" sz="2000" dirty="0"/>
              <a:t>( N &lt;= </a:t>
            </a:r>
            <a:r>
              <a:rPr lang="it-IT" sz="2000" dirty="0" err="1"/>
              <a:t>numero_finale</a:t>
            </a:r>
            <a:r>
              <a:rPr lang="it-IT" sz="2000" dirty="0"/>
              <a:t> )</a:t>
            </a:r>
          </a:p>
          <a:p>
            <a:r>
              <a:rPr lang="it-IT" sz="2000" dirty="0" smtClean="0"/>
              <a:t>                {</a:t>
            </a:r>
            <a:endParaRPr lang="it-IT" sz="2000" dirty="0"/>
          </a:p>
          <a:p>
            <a:r>
              <a:rPr lang="it-IT" sz="2000" dirty="0" smtClean="0"/>
              <a:t>                  quadrato </a:t>
            </a:r>
            <a:r>
              <a:rPr lang="it-IT" sz="2000" dirty="0"/>
              <a:t>= </a:t>
            </a:r>
            <a:r>
              <a:rPr lang="it-IT" sz="2000" dirty="0" err="1"/>
              <a:t>pow</a:t>
            </a:r>
            <a:r>
              <a:rPr lang="it-IT" sz="2000" dirty="0"/>
              <a:t>(N,2) ;</a:t>
            </a:r>
          </a:p>
          <a:p>
            <a:r>
              <a:rPr lang="it-IT" sz="2000" dirty="0" smtClean="0"/>
              <a:t>	  </a:t>
            </a:r>
            <a:r>
              <a:rPr lang="it-IT" sz="2000" dirty="0" err="1" smtClean="0"/>
              <a:t>cout</a:t>
            </a:r>
            <a:r>
              <a:rPr lang="it-IT" sz="2000" dirty="0" smtClean="0"/>
              <a:t>&lt;&lt;"Numero</a:t>
            </a:r>
            <a:r>
              <a:rPr lang="it-IT" sz="2000" dirty="0"/>
              <a:t>"</a:t>
            </a:r>
            <a:r>
              <a:rPr lang="it-IT" sz="2000" dirty="0" smtClean="0"/>
              <a:t>&lt;&lt;N </a:t>
            </a:r>
            <a:r>
              <a:rPr lang="it-IT" sz="1600" dirty="0" smtClean="0"/>
              <a:t>&lt;&lt;</a:t>
            </a:r>
            <a:r>
              <a:rPr lang="it-IT" sz="2000" dirty="0"/>
              <a:t>"</a:t>
            </a:r>
            <a:r>
              <a:rPr lang="it-IT" sz="2000" dirty="0" smtClean="0"/>
              <a:t>Quadrato</a:t>
            </a:r>
            <a:r>
              <a:rPr lang="it-IT" sz="2000" dirty="0"/>
              <a:t>"</a:t>
            </a:r>
            <a:r>
              <a:rPr lang="it-IT" sz="2000" dirty="0" smtClean="0"/>
              <a:t>&lt;&lt; quadrato&lt;&lt;</a:t>
            </a:r>
            <a:r>
              <a:rPr lang="it-IT" sz="2000" dirty="0" err="1" smtClean="0"/>
              <a:t>endl</a:t>
            </a:r>
            <a:r>
              <a:rPr lang="it-IT" sz="2000" dirty="0" smtClean="0"/>
              <a:t>;</a:t>
            </a:r>
            <a:endParaRPr lang="it-IT" sz="2000" dirty="0"/>
          </a:p>
          <a:p>
            <a:r>
              <a:rPr lang="it-IT" sz="2000" dirty="0" smtClean="0"/>
              <a:t>                  N </a:t>
            </a:r>
            <a:r>
              <a:rPr lang="it-IT" sz="2000" dirty="0"/>
              <a:t>= N + 1 ;</a:t>
            </a:r>
          </a:p>
          <a:p>
            <a:r>
              <a:rPr lang="it-IT" sz="2000" dirty="0" smtClean="0"/>
              <a:t>                }</a:t>
            </a:r>
            <a:endParaRPr lang="it-IT" sz="2000" dirty="0"/>
          </a:p>
          <a:p>
            <a:r>
              <a:rPr lang="it-IT" sz="2000" dirty="0" smtClean="0"/>
              <a:t> </a:t>
            </a:r>
            <a:r>
              <a:rPr lang="it-IT" sz="2000" dirty="0"/>
              <a:t>}</a:t>
            </a:r>
          </a:p>
          <a:p>
            <a:r>
              <a:rPr lang="it-IT" sz="2000" dirty="0" err="1" smtClean="0"/>
              <a:t>system</a:t>
            </a:r>
            <a:r>
              <a:rPr lang="it-IT" sz="2000" dirty="0" smtClean="0"/>
              <a:t>(«pause»); </a:t>
            </a:r>
            <a:r>
              <a:rPr lang="it-IT" sz="2000" dirty="0" err="1" smtClean="0"/>
              <a:t>return</a:t>
            </a:r>
            <a:r>
              <a:rPr lang="it-IT" sz="2000" dirty="0" smtClean="0"/>
              <a:t> 0 </a:t>
            </a:r>
            <a:r>
              <a:rPr lang="it-IT" sz="2000" dirty="0"/>
              <a:t>;</a:t>
            </a:r>
          </a:p>
          <a:p>
            <a:r>
              <a:rPr lang="it-IT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4402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odcast.federica.unina.it/mini/img.php?src=/files/_docenti/vittorini-valeria/img/vittorini-11-12-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87" y="188640"/>
            <a:ext cx="9065924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143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269776" y="181504"/>
            <a:ext cx="86947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400" b="1" dirty="0" smtClean="0">
              <a:solidFill>
                <a:schemeClr val="accent1"/>
              </a:solidFill>
            </a:endParaRPr>
          </a:p>
          <a:p>
            <a:pPr algn="ctr"/>
            <a:r>
              <a:rPr lang="it-IT" sz="2400" b="1" dirty="0">
                <a:solidFill>
                  <a:schemeClr val="accent1"/>
                </a:solidFill>
              </a:rPr>
              <a:t>I</a:t>
            </a:r>
            <a:r>
              <a:rPr lang="it-IT" sz="2400" b="1" dirty="0" smtClean="0">
                <a:solidFill>
                  <a:schemeClr val="accent1"/>
                </a:solidFill>
              </a:rPr>
              <a:t>ntroduzione </a:t>
            </a:r>
            <a:r>
              <a:rPr lang="it-IT" sz="2400" b="1" dirty="0" smtClean="0">
                <a:solidFill>
                  <a:schemeClr val="accent1"/>
                </a:solidFill>
              </a:rPr>
              <a:t>alle Funzioni :</a:t>
            </a:r>
            <a:endParaRPr lang="it-IT" sz="2400" b="1" dirty="0">
              <a:solidFill>
                <a:schemeClr val="accent1"/>
              </a:solidFill>
            </a:endParaRPr>
          </a:p>
          <a:p>
            <a:endParaRPr lang="it-IT" sz="2400" dirty="0" smtClean="0"/>
          </a:p>
          <a:p>
            <a:r>
              <a:rPr lang="it-IT" sz="2400" dirty="0" smtClean="0"/>
              <a:t>Le </a:t>
            </a:r>
            <a:r>
              <a:rPr lang="it-IT" sz="2400" dirty="0"/>
              <a:t>funzioni accettano valori </a:t>
            </a:r>
            <a:r>
              <a:rPr lang="it-IT" sz="2400" dirty="0" smtClean="0"/>
              <a:t>in ingresso </a:t>
            </a:r>
            <a:r>
              <a:rPr lang="it-IT" sz="2400" dirty="0"/>
              <a:t>e restituiscono un valore in uscita:  </a:t>
            </a:r>
            <a:r>
              <a:rPr lang="it-IT" sz="2400" b="1" dirty="0">
                <a:solidFill>
                  <a:schemeClr val="accent1"/>
                </a:solidFill>
              </a:rPr>
              <a:t>y = f(x)  </a:t>
            </a:r>
            <a:r>
              <a:rPr lang="it-IT" sz="2400" dirty="0"/>
              <a:t>ad esempio </a:t>
            </a:r>
            <a:r>
              <a:rPr lang="it-IT" sz="2400" dirty="0" smtClean="0"/>
              <a:t>in matematica </a:t>
            </a:r>
            <a:r>
              <a:rPr lang="it-IT" sz="2400" dirty="0"/>
              <a:t>dando un valore alla f(x), appunto la x, otteniamo un valore y. In informatica le </a:t>
            </a:r>
            <a:r>
              <a:rPr lang="it-IT" sz="2400" dirty="0" smtClean="0"/>
              <a:t>cose sono </a:t>
            </a:r>
            <a:r>
              <a:rPr lang="it-IT" sz="2400" dirty="0"/>
              <a:t>molto simili. Vediamo un esempio:</a:t>
            </a:r>
            <a:endParaRPr lang="en-GB" sz="2400" dirty="0"/>
          </a:p>
        </p:txBody>
      </p:sp>
      <p:cxnSp>
        <p:nvCxnSpPr>
          <p:cNvPr id="9" name="Connettore 2 8"/>
          <p:cNvCxnSpPr/>
          <p:nvPr/>
        </p:nvCxnSpPr>
        <p:spPr>
          <a:xfrm>
            <a:off x="899592" y="4509120"/>
            <a:ext cx="24482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3491880" y="3933056"/>
            <a:ext cx="2736304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Connettore 2 11"/>
          <p:cNvCxnSpPr/>
          <p:nvPr/>
        </p:nvCxnSpPr>
        <p:spPr>
          <a:xfrm>
            <a:off x="6516216" y="4509120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403648" y="4108430"/>
            <a:ext cx="14238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Dati passati</a:t>
            </a:r>
            <a:endParaRPr lang="en-GB" sz="2000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385472" y="3379058"/>
            <a:ext cx="11480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Funzione</a:t>
            </a:r>
            <a:endParaRPr lang="en-GB" sz="20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7087118" y="4105859"/>
            <a:ext cx="1587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Dati restituiti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22810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44624"/>
            <a:ext cx="9144000" cy="710963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#include………</a:t>
            </a:r>
          </a:p>
          <a:p>
            <a:r>
              <a:rPr lang="en-GB" sz="2400" b="1" dirty="0" err="1" smtClean="0">
                <a:solidFill>
                  <a:srgbClr val="FF0000"/>
                </a:solidFill>
              </a:rPr>
              <a:t>int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Somma</a:t>
            </a:r>
            <a:r>
              <a:rPr lang="en-GB" sz="2400" b="1" dirty="0" smtClean="0">
                <a:solidFill>
                  <a:srgbClr val="FF0000"/>
                </a:solidFill>
              </a:rPr>
              <a:t>(</a:t>
            </a:r>
            <a:r>
              <a:rPr lang="en-GB" sz="2400" b="1" dirty="0" err="1" smtClean="0">
                <a:solidFill>
                  <a:srgbClr val="FF0000"/>
                </a:solidFill>
              </a:rPr>
              <a:t>int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>
                <a:solidFill>
                  <a:srgbClr val="FF0000"/>
                </a:solidFill>
              </a:rPr>
              <a:t>e, </a:t>
            </a:r>
            <a:r>
              <a:rPr lang="en-GB" sz="2400" b="1" dirty="0" err="1">
                <a:solidFill>
                  <a:srgbClr val="FF0000"/>
                </a:solidFill>
              </a:rPr>
              <a:t>int</a:t>
            </a:r>
            <a:r>
              <a:rPr lang="en-GB" sz="2400" b="1" dirty="0">
                <a:solidFill>
                  <a:srgbClr val="FF0000"/>
                </a:solidFill>
              </a:rPr>
              <a:t> f);     </a:t>
            </a:r>
            <a:r>
              <a:rPr lang="en-GB" sz="2400" dirty="0" smtClean="0">
                <a:solidFill>
                  <a:srgbClr val="FF0000"/>
                </a:solidFill>
              </a:rPr>
              <a:t>// </a:t>
            </a:r>
            <a:r>
              <a:rPr lang="en-GB" sz="2400" b="1" dirty="0" err="1" smtClean="0">
                <a:solidFill>
                  <a:srgbClr val="00B050"/>
                </a:solidFill>
              </a:rPr>
              <a:t>dichiarazione</a:t>
            </a:r>
            <a:r>
              <a:rPr lang="en-GB" sz="2400" b="1" dirty="0" smtClean="0">
                <a:solidFill>
                  <a:srgbClr val="00B05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della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funzione</a:t>
            </a:r>
            <a:endParaRPr lang="en-GB" sz="2400" dirty="0" smtClean="0">
              <a:solidFill>
                <a:srgbClr val="FF0000"/>
              </a:solidFill>
            </a:endParaRPr>
          </a:p>
          <a:p>
            <a:r>
              <a:rPr lang="en-GB" sz="2400" b="1" dirty="0" err="1" smtClean="0"/>
              <a:t>int</a:t>
            </a:r>
            <a:r>
              <a:rPr lang="en-GB" sz="2400" b="1" dirty="0" smtClean="0"/>
              <a:t> main()			//</a:t>
            </a:r>
            <a:r>
              <a:rPr lang="en-GB" sz="2400" b="1" dirty="0" err="1" smtClean="0"/>
              <a:t>programma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principale</a:t>
            </a:r>
            <a:endParaRPr lang="en-GB" sz="2400" b="1" dirty="0" smtClean="0"/>
          </a:p>
          <a:p>
            <a:r>
              <a:rPr lang="en-GB" sz="2400" b="1" dirty="0" smtClean="0"/>
              <a:t>{</a:t>
            </a:r>
            <a:endParaRPr lang="en-GB" sz="2400" b="1" dirty="0"/>
          </a:p>
          <a:p>
            <a:r>
              <a:rPr lang="en-GB" sz="2400" b="1" dirty="0"/>
              <a:t> </a:t>
            </a:r>
            <a:r>
              <a:rPr lang="en-GB" sz="2400" b="1" dirty="0" err="1"/>
              <a:t>int</a:t>
            </a:r>
            <a:r>
              <a:rPr lang="en-GB" sz="2400" b="1" dirty="0"/>
              <a:t> a, b, c;</a:t>
            </a:r>
          </a:p>
          <a:p>
            <a:r>
              <a:rPr lang="en-GB" sz="2400" b="1" dirty="0" smtClean="0"/>
              <a:t>    </a:t>
            </a:r>
            <a:r>
              <a:rPr lang="en-GB" sz="2400" b="1" dirty="0" err="1" smtClean="0"/>
              <a:t>cout</a:t>
            </a:r>
            <a:r>
              <a:rPr lang="en-GB" sz="2400" b="1" dirty="0" smtClean="0"/>
              <a:t>&lt;&lt;“</a:t>
            </a:r>
            <a:r>
              <a:rPr lang="en-GB" sz="2400" b="1" dirty="0" err="1" smtClean="0"/>
              <a:t>Immetti</a:t>
            </a:r>
            <a:r>
              <a:rPr lang="en-GB" sz="2400" b="1" dirty="0" smtClean="0"/>
              <a:t> un </a:t>
            </a:r>
            <a:r>
              <a:rPr lang="en-GB" sz="2400" b="1" dirty="0" err="1" smtClean="0"/>
              <a:t>intero</a:t>
            </a:r>
            <a:r>
              <a:rPr lang="en-GB" sz="2400" b="1" dirty="0" smtClean="0"/>
              <a:t>”&lt;&lt;</a:t>
            </a:r>
            <a:r>
              <a:rPr lang="en-GB" sz="2400" b="1" dirty="0" err="1" smtClean="0"/>
              <a:t>endl</a:t>
            </a:r>
            <a:r>
              <a:rPr lang="en-GB" sz="2400" b="1" dirty="0" smtClean="0"/>
              <a:t>;</a:t>
            </a:r>
          </a:p>
          <a:p>
            <a:r>
              <a:rPr lang="en-GB" sz="2400" b="1" dirty="0" smtClean="0"/>
              <a:t>    </a:t>
            </a:r>
            <a:r>
              <a:rPr lang="en-GB" sz="2400" b="1" dirty="0" err="1" smtClean="0"/>
              <a:t>cin</a:t>
            </a:r>
            <a:r>
              <a:rPr lang="en-GB" sz="2400" b="1" dirty="0" smtClean="0"/>
              <a:t>&gt;&gt;a;</a:t>
            </a:r>
            <a:endParaRPr lang="en-GB" sz="2400" b="1" dirty="0"/>
          </a:p>
          <a:p>
            <a:r>
              <a:rPr lang="en-GB" sz="2400" b="1" dirty="0"/>
              <a:t> </a:t>
            </a:r>
            <a:r>
              <a:rPr lang="en-GB" sz="2400" b="1" dirty="0" smtClean="0"/>
              <a:t>   </a:t>
            </a:r>
            <a:r>
              <a:rPr lang="en-GB" sz="2400" b="1" dirty="0" err="1" smtClean="0"/>
              <a:t>cout</a:t>
            </a:r>
            <a:r>
              <a:rPr lang="en-GB" sz="2400" b="1" dirty="0"/>
              <a:t>&lt;&lt;“ </a:t>
            </a:r>
            <a:r>
              <a:rPr lang="en-GB" sz="2400" b="1" dirty="0" err="1" smtClean="0"/>
              <a:t>Immetti</a:t>
            </a:r>
            <a:r>
              <a:rPr lang="en-GB" sz="2400" b="1" dirty="0" smtClean="0"/>
              <a:t> </a:t>
            </a:r>
            <a:r>
              <a:rPr lang="en-GB" sz="2400" b="1" dirty="0" err="1"/>
              <a:t>un'altro</a:t>
            </a:r>
            <a:r>
              <a:rPr lang="en-GB" sz="2400" b="1" dirty="0"/>
              <a:t> </a:t>
            </a:r>
            <a:r>
              <a:rPr lang="en-GB" sz="2400" b="1" dirty="0" err="1" smtClean="0"/>
              <a:t>intero</a:t>
            </a:r>
            <a:r>
              <a:rPr lang="en-GB" sz="2400" b="1" dirty="0" smtClean="0"/>
              <a:t>”&lt;&lt;</a:t>
            </a:r>
            <a:r>
              <a:rPr lang="en-GB" sz="2400" b="1" dirty="0" err="1" smtClean="0"/>
              <a:t>endl</a:t>
            </a:r>
            <a:r>
              <a:rPr lang="en-GB" sz="2400" b="1" dirty="0" smtClean="0"/>
              <a:t>;</a:t>
            </a:r>
            <a:endParaRPr lang="en-GB" sz="2400" b="1" dirty="0"/>
          </a:p>
          <a:p>
            <a:r>
              <a:rPr lang="en-GB" sz="2400" b="1" dirty="0"/>
              <a:t>   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cin</a:t>
            </a:r>
            <a:r>
              <a:rPr lang="en-GB" sz="2400" b="1" dirty="0" smtClean="0"/>
              <a:t>&gt;&gt;b;</a:t>
            </a:r>
            <a:endParaRPr lang="en-GB" sz="2400" b="1" dirty="0"/>
          </a:p>
          <a:p>
            <a:r>
              <a:rPr lang="en-GB" sz="2400" b="1" dirty="0" smtClean="0"/>
              <a:t>    </a:t>
            </a:r>
            <a:r>
              <a:rPr lang="en-GB" sz="2400" b="1" dirty="0" smtClean="0">
                <a:solidFill>
                  <a:srgbClr val="FF0000"/>
                </a:solidFill>
              </a:rPr>
              <a:t>c=</a:t>
            </a:r>
            <a:r>
              <a:rPr lang="en-GB" sz="2400" b="1" dirty="0" err="1" smtClean="0">
                <a:solidFill>
                  <a:srgbClr val="FF0000"/>
                </a:solidFill>
              </a:rPr>
              <a:t>Somma</a:t>
            </a:r>
            <a:r>
              <a:rPr lang="en-GB" sz="2400" b="1" dirty="0" smtClean="0">
                <a:solidFill>
                  <a:srgbClr val="FF0000"/>
                </a:solidFill>
              </a:rPr>
              <a:t>(a</a:t>
            </a:r>
            <a:r>
              <a:rPr lang="en-GB" sz="2400" b="1" dirty="0">
                <a:solidFill>
                  <a:srgbClr val="FF0000"/>
                </a:solidFill>
              </a:rPr>
              <a:t>, b</a:t>
            </a:r>
            <a:r>
              <a:rPr lang="en-GB" sz="2400" b="1" dirty="0" smtClean="0">
                <a:solidFill>
                  <a:srgbClr val="FF0000"/>
                </a:solidFill>
              </a:rPr>
              <a:t>);		/</a:t>
            </a:r>
            <a:r>
              <a:rPr lang="en-GB" sz="2400" b="1" dirty="0" smtClean="0">
                <a:solidFill>
                  <a:srgbClr val="C00000"/>
                </a:solidFill>
              </a:rPr>
              <a:t>/</a:t>
            </a:r>
            <a:r>
              <a:rPr lang="en-GB" sz="2400" b="1" dirty="0" err="1" smtClean="0">
                <a:solidFill>
                  <a:srgbClr val="00B050"/>
                </a:solidFill>
              </a:rPr>
              <a:t>richiamo</a:t>
            </a:r>
            <a:r>
              <a:rPr lang="en-GB" sz="2400" b="1" dirty="0" smtClean="0">
                <a:solidFill>
                  <a:srgbClr val="00B05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alla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funzione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Somma</a:t>
            </a:r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b="1" dirty="0"/>
              <a:t>   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cout</a:t>
            </a:r>
            <a:r>
              <a:rPr lang="en-GB" sz="2400" b="1" dirty="0" smtClean="0"/>
              <a:t>&lt;&lt;“La </a:t>
            </a:r>
            <a:r>
              <a:rPr lang="en-GB" sz="2400" b="1" dirty="0" err="1"/>
              <a:t>somma</a:t>
            </a:r>
            <a:r>
              <a:rPr lang="en-GB" sz="2400" b="1" dirty="0"/>
              <a:t> </a:t>
            </a:r>
            <a:r>
              <a:rPr lang="en-GB" sz="2400" b="1" dirty="0" smtClean="0"/>
              <a:t>è:  “&lt;&lt;c&lt;&lt;</a:t>
            </a:r>
            <a:r>
              <a:rPr lang="en-GB" sz="2400" b="1" dirty="0" err="1" smtClean="0"/>
              <a:t>endl</a:t>
            </a:r>
            <a:r>
              <a:rPr lang="en-GB" sz="2400" b="1" dirty="0" smtClean="0"/>
              <a:t>; </a:t>
            </a:r>
          </a:p>
          <a:p>
            <a:r>
              <a:rPr lang="en-GB" sz="2400" b="1" dirty="0" smtClean="0"/>
              <a:t>system (“pause”); return 0;</a:t>
            </a:r>
            <a:endParaRPr lang="en-GB" sz="2400" b="1" dirty="0"/>
          </a:p>
          <a:p>
            <a:r>
              <a:rPr lang="en-GB" sz="2400" b="1" dirty="0"/>
              <a:t> </a:t>
            </a:r>
            <a:r>
              <a:rPr lang="en-GB" sz="2400" b="1" dirty="0" smtClean="0"/>
              <a:t>}</a:t>
            </a:r>
            <a:endParaRPr lang="en-GB" sz="2400" b="1" dirty="0"/>
          </a:p>
          <a:p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>
                <a:solidFill>
                  <a:srgbClr val="FF0000"/>
                </a:solidFill>
              </a:rPr>
              <a:t>int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Somma</a:t>
            </a:r>
            <a:r>
              <a:rPr lang="en-GB" sz="2400" b="1" dirty="0" smtClean="0">
                <a:solidFill>
                  <a:srgbClr val="FF0000"/>
                </a:solidFill>
              </a:rPr>
              <a:t>(</a:t>
            </a:r>
            <a:r>
              <a:rPr lang="en-GB" sz="2400" b="1" dirty="0" err="1" smtClean="0">
                <a:solidFill>
                  <a:srgbClr val="FF0000"/>
                </a:solidFill>
              </a:rPr>
              <a:t>int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>
                <a:solidFill>
                  <a:srgbClr val="FF0000"/>
                </a:solidFill>
              </a:rPr>
              <a:t>e, </a:t>
            </a:r>
            <a:r>
              <a:rPr lang="en-GB" sz="2400" b="1" dirty="0" err="1">
                <a:solidFill>
                  <a:srgbClr val="FF0000"/>
                </a:solidFill>
              </a:rPr>
              <a:t>int</a:t>
            </a:r>
            <a:r>
              <a:rPr lang="en-GB" sz="2400" b="1" dirty="0">
                <a:solidFill>
                  <a:srgbClr val="FF0000"/>
                </a:solidFill>
              </a:rPr>
              <a:t> f</a:t>
            </a:r>
            <a:r>
              <a:rPr lang="en-GB" sz="2400" b="1" dirty="0" smtClean="0">
                <a:solidFill>
                  <a:srgbClr val="FF0000"/>
                </a:solidFill>
              </a:rPr>
              <a:t>)	//</a:t>
            </a:r>
            <a:r>
              <a:rPr lang="en-GB" sz="2400" b="1" dirty="0" err="1">
                <a:solidFill>
                  <a:srgbClr val="00B050"/>
                </a:solidFill>
              </a:rPr>
              <a:t>esplicitazione</a:t>
            </a:r>
            <a:r>
              <a:rPr lang="en-GB" sz="2400" b="1" dirty="0">
                <a:solidFill>
                  <a:srgbClr val="00B05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della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b="1" dirty="0" err="1" smtClean="0">
                <a:solidFill>
                  <a:srgbClr val="FF0000"/>
                </a:solidFill>
              </a:rPr>
              <a:t>funzione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r>
              <a:rPr lang="en-GB" sz="2400" b="1" dirty="0" smtClean="0">
                <a:solidFill>
                  <a:srgbClr val="FF0000"/>
                </a:solidFill>
              </a:rPr>
              <a:t>{</a:t>
            </a:r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smtClean="0">
                <a:solidFill>
                  <a:srgbClr val="FF0000"/>
                </a:solidFill>
              </a:rPr>
              <a:t>   </a:t>
            </a:r>
            <a:r>
              <a:rPr lang="en-GB" sz="2400" b="1" dirty="0" err="1">
                <a:solidFill>
                  <a:srgbClr val="FF0000"/>
                </a:solidFill>
              </a:rPr>
              <a:t>int</a:t>
            </a:r>
            <a:r>
              <a:rPr lang="en-GB" sz="2400" b="1" dirty="0">
                <a:solidFill>
                  <a:srgbClr val="FF0000"/>
                </a:solidFill>
              </a:rPr>
              <a:t> z;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  </a:t>
            </a:r>
            <a:r>
              <a:rPr lang="en-GB" sz="2400" b="1" dirty="0" smtClean="0">
                <a:solidFill>
                  <a:srgbClr val="FF0000"/>
                </a:solidFill>
              </a:rPr>
              <a:t>  </a:t>
            </a:r>
            <a:r>
              <a:rPr lang="en-GB" sz="2400" b="1" dirty="0">
                <a:solidFill>
                  <a:srgbClr val="FF0000"/>
                </a:solidFill>
              </a:rPr>
              <a:t>z=</a:t>
            </a:r>
            <a:r>
              <a:rPr lang="en-GB" sz="2400" b="1" dirty="0" err="1">
                <a:solidFill>
                  <a:srgbClr val="FF0000"/>
                </a:solidFill>
              </a:rPr>
              <a:t>e+f</a:t>
            </a:r>
            <a:r>
              <a:rPr lang="en-GB" sz="2400" b="1" dirty="0">
                <a:solidFill>
                  <a:srgbClr val="FF0000"/>
                </a:solidFill>
              </a:rPr>
              <a:t>;</a:t>
            </a:r>
          </a:p>
          <a:p>
            <a:r>
              <a:rPr lang="en-GB" sz="2400" b="1" dirty="0">
                <a:solidFill>
                  <a:srgbClr val="FF0000"/>
                </a:solidFill>
              </a:rPr>
              <a:t>  </a:t>
            </a:r>
            <a:r>
              <a:rPr lang="en-GB" sz="2400" b="1" dirty="0" smtClean="0">
                <a:solidFill>
                  <a:srgbClr val="FF0000"/>
                </a:solidFill>
              </a:rPr>
              <a:t>  </a:t>
            </a:r>
            <a:r>
              <a:rPr lang="en-GB" sz="2400" b="1" dirty="0">
                <a:solidFill>
                  <a:srgbClr val="FF0000"/>
                </a:solidFill>
              </a:rPr>
              <a:t>return z;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}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61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</a:t>
            </a:r>
            <a:r>
              <a:rPr lang="it-IT" b="1" dirty="0" smtClean="0"/>
              <a:t>reazione progetto in C++/DEV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#include &lt;</a:t>
            </a:r>
            <a:r>
              <a:rPr lang="it-IT" dirty="0" err="1"/>
              <a:t>cstdlib</a:t>
            </a:r>
            <a:r>
              <a:rPr lang="it-IT" dirty="0"/>
              <a:t>&gt;</a:t>
            </a:r>
          </a:p>
          <a:p>
            <a:pPr marL="0" indent="0">
              <a:buNone/>
            </a:pPr>
            <a:r>
              <a:rPr lang="it-IT" b="1" dirty="0"/>
              <a:t>#include &lt;</a:t>
            </a:r>
            <a:r>
              <a:rPr lang="it-IT" b="1" dirty="0" err="1"/>
              <a:t>iostream</a:t>
            </a:r>
            <a:r>
              <a:rPr lang="it-IT" b="1" dirty="0" smtClean="0"/>
              <a:t>&gt; //libreria per input e output</a:t>
            </a:r>
            <a:endParaRPr lang="it-IT" b="1" dirty="0"/>
          </a:p>
          <a:p>
            <a:endParaRPr lang="it-IT" dirty="0"/>
          </a:p>
          <a:p>
            <a:pPr marL="0" indent="0">
              <a:buNone/>
            </a:pPr>
            <a:r>
              <a:rPr lang="it-IT" dirty="0" err="1"/>
              <a:t>using</a:t>
            </a:r>
            <a:r>
              <a:rPr lang="it-IT" dirty="0"/>
              <a:t> </a:t>
            </a:r>
            <a:r>
              <a:rPr lang="it-IT" dirty="0" err="1"/>
              <a:t>namespace</a:t>
            </a:r>
            <a:r>
              <a:rPr lang="it-IT" dirty="0"/>
              <a:t> </a:t>
            </a:r>
            <a:r>
              <a:rPr lang="it-IT" dirty="0" err="1"/>
              <a:t>std</a:t>
            </a:r>
            <a:r>
              <a:rPr lang="it-IT" dirty="0"/>
              <a:t>;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err="1"/>
              <a:t>int</a:t>
            </a:r>
            <a:r>
              <a:rPr lang="it-IT" dirty="0"/>
              <a:t> </a:t>
            </a:r>
            <a:r>
              <a:rPr lang="it-IT" dirty="0" err="1"/>
              <a:t>main</a:t>
            </a:r>
            <a:r>
              <a:rPr lang="it-IT" dirty="0"/>
              <a:t>(</a:t>
            </a:r>
            <a:r>
              <a:rPr lang="it-IT" dirty="0" err="1"/>
              <a:t>int</a:t>
            </a:r>
            <a:r>
              <a:rPr lang="it-IT" dirty="0"/>
              <a:t> </a:t>
            </a:r>
            <a:r>
              <a:rPr lang="it-IT" dirty="0" err="1"/>
              <a:t>argc</a:t>
            </a:r>
            <a:r>
              <a:rPr lang="it-IT" dirty="0"/>
              <a:t>, </a:t>
            </a:r>
            <a:r>
              <a:rPr lang="it-IT" dirty="0" err="1"/>
              <a:t>char</a:t>
            </a:r>
            <a:r>
              <a:rPr lang="it-IT" dirty="0"/>
              <a:t> *</a:t>
            </a:r>
            <a:r>
              <a:rPr lang="it-IT" dirty="0" err="1"/>
              <a:t>argv</a:t>
            </a:r>
            <a:r>
              <a:rPr lang="it-IT" dirty="0"/>
              <a:t>[])</a:t>
            </a:r>
          </a:p>
          <a:p>
            <a:pPr marL="0" indent="0">
              <a:buNone/>
            </a:pPr>
            <a:r>
              <a:rPr lang="it-IT" dirty="0"/>
              <a:t>{</a:t>
            </a:r>
          </a:p>
          <a:p>
            <a:pPr marL="0" indent="0">
              <a:buNone/>
            </a:pPr>
            <a:r>
              <a:rPr lang="it-IT" dirty="0" err="1" smtClean="0"/>
              <a:t>system</a:t>
            </a:r>
            <a:r>
              <a:rPr lang="it-IT" dirty="0"/>
              <a:t>("PAUSE</a:t>
            </a:r>
            <a:r>
              <a:rPr lang="it-IT" dirty="0" smtClean="0"/>
              <a:t>");</a:t>
            </a:r>
          </a:p>
          <a:p>
            <a:pPr marL="0" indent="0">
              <a:buNone/>
            </a:pPr>
            <a:r>
              <a:rPr lang="it-IT" dirty="0" err="1" smtClean="0"/>
              <a:t>return</a:t>
            </a:r>
            <a:r>
              <a:rPr lang="it-IT" dirty="0" smtClean="0"/>
              <a:t> </a:t>
            </a:r>
            <a:r>
              <a:rPr lang="it-IT" dirty="0"/>
              <a:t>EXIT_SUCCESS;</a:t>
            </a:r>
          </a:p>
          <a:p>
            <a:pPr marL="0" indent="0">
              <a:buNone/>
            </a:pPr>
            <a:r>
              <a:rPr lang="it-IT" dirty="0"/>
              <a:t>}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397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</a:t>
            </a:r>
            <a:r>
              <a:rPr lang="it-IT" b="1" dirty="0" smtClean="0"/>
              <a:t>reazione progetto in C++/DEV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In </a:t>
            </a:r>
            <a:r>
              <a:rPr lang="it-IT" sz="2400" b="1" dirty="0"/>
              <a:t>C++</a:t>
            </a:r>
            <a:r>
              <a:rPr lang="it-IT" sz="2400" dirty="0"/>
              <a:t> i </a:t>
            </a:r>
            <a:r>
              <a:rPr lang="it-IT" sz="2400" b="1" i="1" dirty="0" smtClean="0"/>
              <a:t>dispositivi standard</a:t>
            </a:r>
            <a:r>
              <a:rPr lang="it-IT" sz="2400" dirty="0"/>
              <a:t> di </a:t>
            </a:r>
            <a:r>
              <a:rPr lang="it-IT" sz="2400" b="1" dirty="0"/>
              <a:t>I/O</a:t>
            </a:r>
            <a:r>
              <a:rPr lang="it-IT" sz="2400" dirty="0"/>
              <a:t> </a:t>
            </a:r>
            <a:r>
              <a:rPr lang="it-IT" sz="2400" b="1" dirty="0" err="1"/>
              <a:t>stdout</a:t>
            </a:r>
            <a:r>
              <a:rPr lang="it-IT" sz="2400" dirty="0"/>
              <a:t>, </a:t>
            </a:r>
            <a:r>
              <a:rPr lang="it-IT" sz="2400" b="1" dirty="0" err="1" smtClean="0"/>
              <a:t>stdin</a:t>
            </a:r>
            <a:r>
              <a:rPr lang="it-IT" sz="2400" dirty="0"/>
              <a:t> sono "</a:t>
            </a:r>
            <a:r>
              <a:rPr lang="it-IT" sz="2400" b="1" i="1" dirty="0"/>
              <a:t>collegati</a:t>
            </a:r>
            <a:r>
              <a:rPr lang="it-IT" sz="2400" dirty="0"/>
              <a:t>" rispettivamente agli </a:t>
            </a:r>
            <a:r>
              <a:rPr lang="it-IT" sz="2400" b="1" dirty="0"/>
              <a:t>oggetti </a:t>
            </a:r>
            <a:r>
              <a:rPr lang="it-IT" sz="2400" dirty="0"/>
              <a:t> </a:t>
            </a:r>
            <a:r>
              <a:rPr lang="it-IT" sz="2400" b="1" dirty="0" err="1">
                <a:solidFill>
                  <a:srgbClr val="FF0000"/>
                </a:solidFill>
              </a:rPr>
              <a:t>cout</a:t>
            </a:r>
            <a:r>
              <a:rPr lang="it-IT" sz="2400" dirty="0" smtClean="0"/>
              <a:t>,</a:t>
            </a:r>
            <a:r>
              <a:rPr lang="it-IT" sz="2400" dirty="0"/>
              <a:t> e</a:t>
            </a:r>
            <a:r>
              <a:rPr lang="it-IT" sz="2400" dirty="0">
                <a:solidFill>
                  <a:srgbClr val="FF0000"/>
                </a:solidFill>
              </a:rPr>
              <a:t> </a:t>
            </a:r>
            <a:r>
              <a:rPr lang="it-IT" sz="2400" b="1" dirty="0">
                <a:solidFill>
                  <a:srgbClr val="FF0000"/>
                </a:solidFill>
              </a:rPr>
              <a:t>cin</a:t>
            </a:r>
            <a:r>
              <a:rPr lang="it-IT" sz="2400" dirty="0" smtClean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it-IT" sz="2400" b="1" dirty="0" err="1">
                <a:solidFill>
                  <a:srgbClr val="FF0000"/>
                </a:solidFill>
              </a:rPr>
              <a:t>cout</a:t>
            </a:r>
            <a:r>
              <a:rPr lang="it-IT" sz="2400" dirty="0">
                <a:solidFill>
                  <a:srgbClr val="FF0000"/>
                </a:solidFill>
              </a:rPr>
              <a:t> </a:t>
            </a:r>
            <a:endParaRPr lang="it-IT" sz="24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it-IT" sz="2400" dirty="0" smtClean="0"/>
              <a:t>In</a:t>
            </a:r>
            <a:r>
              <a:rPr lang="it-IT" sz="2400" dirty="0"/>
              <a:t> </a:t>
            </a:r>
            <a:r>
              <a:rPr lang="it-IT" sz="2400" b="1" dirty="0"/>
              <a:t>C++</a:t>
            </a:r>
            <a:r>
              <a:rPr lang="it-IT" sz="2400" dirty="0"/>
              <a:t> un'operazione di </a:t>
            </a:r>
            <a:r>
              <a:rPr lang="it-IT" sz="2400" b="1" i="1" dirty="0"/>
              <a:t>output</a:t>
            </a:r>
            <a:r>
              <a:rPr lang="it-IT" sz="2400" dirty="0"/>
              <a:t> </a:t>
            </a:r>
            <a:r>
              <a:rPr lang="it-IT" sz="2400" dirty="0" smtClean="0"/>
              <a:t>(scrittura) si </a:t>
            </a:r>
            <a:r>
              <a:rPr lang="it-IT" sz="2400" dirty="0"/>
              <a:t>identifica con un'operazione di </a:t>
            </a:r>
            <a:r>
              <a:rPr lang="it-IT" sz="2400" b="1" dirty="0"/>
              <a:t>inserimento</a:t>
            </a:r>
            <a:r>
              <a:rPr lang="it-IT" sz="2400" dirty="0"/>
              <a:t> nell'</a:t>
            </a:r>
            <a:r>
              <a:rPr lang="it-IT" sz="2400" b="1" dirty="0"/>
              <a:t>oggetto</a:t>
            </a:r>
            <a:r>
              <a:rPr lang="it-IT" sz="2400" dirty="0"/>
              <a:t> </a:t>
            </a:r>
            <a:r>
              <a:rPr lang="it-IT" sz="2400" b="1" dirty="0" err="1">
                <a:solidFill>
                  <a:srgbClr val="FF0000"/>
                </a:solidFill>
              </a:rPr>
              <a:t>cout</a:t>
            </a:r>
            <a:r>
              <a:rPr lang="it-IT" sz="2400" dirty="0" smtClean="0"/>
              <a:t>:</a:t>
            </a:r>
            <a:endParaRPr lang="it-IT" sz="2400" dirty="0"/>
          </a:p>
          <a:p>
            <a:pPr marL="0" indent="0" algn="just">
              <a:buNone/>
            </a:pPr>
            <a:r>
              <a:rPr lang="it-IT" sz="2400" b="1" dirty="0" smtClean="0"/>
              <a:t>esempio: 		</a:t>
            </a:r>
            <a:r>
              <a:rPr lang="it-IT" sz="2400" b="1" dirty="0" err="1" smtClean="0">
                <a:solidFill>
                  <a:srgbClr val="FF0000"/>
                </a:solidFill>
              </a:rPr>
              <a:t>cout</a:t>
            </a:r>
            <a:r>
              <a:rPr lang="it-IT" sz="2400" dirty="0">
                <a:solidFill>
                  <a:srgbClr val="FF0000"/>
                </a:solidFill>
              </a:rPr>
              <a:t>   </a:t>
            </a:r>
            <a:r>
              <a:rPr lang="it-IT" sz="2400" b="1" dirty="0">
                <a:solidFill>
                  <a:srgbClr val="FF0000"/>
                </a:solidFill>
              </a:rPr>
              <a:t>&lt;&lt;</a:t>
            </a:r>
            <a:r>
              <a:rPr lang="it-IT" sz="2400" dirty="0">
                <a:solidFill>
                  <a:srgbClr val="FF0000"/>
                </a:solidFill>
              </a:rPr>
              <a:t>    " </a:t>
            </a:r>
            <a:r>
              <a:rPr lang="it-IT" sz="2400" b="1" dirty="0" smtClean="0">
                <a:solidFill>
                  <a:srgbClr val="FF0000"/>
                </a:solidFill>
              </a:rPr>
              <a:t>stringa</a:t>
            </a:r>
            <a:r>
              <a:rPr lang="it-IT" sz="2400" dirty="0" smtClean="0">
                <a:solidFill>
                  <a:srgbClr val="FF0000"/>
                </a:solidFill>
              </a:rPr>
              <a:t> "</a:t>
            </a:r>
            <a:r>
              <a:rPr lang="it-IT" sz="2400" b="1" dirty="0" smtClean="0">
                <a:solidFill>
                  <a:srgbClr val="FF0000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it-IT" sz="2400" dirty="0"/>
              <a:t>A differenza dalla funzione </a:t>
            </a:r>
            <a:r>
              <a:rPr lang="it-IT" sz="2400" b="1" dirty="0" err="1">
                <a:solidFill>
                  <a:srgbClr val="00B050"/>
                </a:solidFill>
              </a:rPr>
              <a:t>printf</a:t>
            </a:r>
            <a:r>
              <a:rPr lang="it-IT" sz="2400" dirty="0"/>
              <a:t> non è necessario usare </a:t>
            </a:r>
            <a:r>
              <a:rPr lang="it-IT" sz="2400" b="1" dirty="0" err="1"/>
              <a:t>specificatori</a:t>
            </a:r>
            <a:r>
              <a:rPr lang="it-IT" sz="2400" b="1" dirty="0"/>
              <a:t> di formato</a:t>
            </a:r>
            <a:r>
              <a:rPr lang="it-IT" sz="2400" dirty="0"/>
              <a:t>, in quanto il </a:t>
            </a:r>
            <a:r>
              <a:rPr lang="it-IT" sz="2400" b="1" dirty="0"/>
              <a:t>tipo</a:t>
            </a:r>
            <a:r>
              <a:rPr lang="it-IT" sz="2400" dirty="0"/>
              <a:t> delle variabili è riconosciuto </a:t>
            </a:r>
            <a:r>
              <a:rPr lang="it-IT" sz="2400" dirty="0" smtClean="0"/>
              <a:t>automaticamente</a:t>
            </a:r>
          </a:p>
          <a:p>
            <a:pPr marL="0" indent="0" algn="ctr">
              <a:buNone/>
            </a:pPr>
            <a:r>
              <a:rPr lang="it-IT" sz="2400" b="1" dirty="0" smtClean="0"/>
              <a:t>es.: </a:t>
            </a:r>
            <a:r>
              <a:rPr lang="it-IT" sz="2400" b="1" dirty="0" err="1" smtClean="0">
                <a:solidFill>
                  <a:srgbClr val="FF0000"/>
                </a:solidFill>
              </a:rPr>
              <a:t>cout</a:t>
            </a:r>
            <a:r>
              <a:rPr lang="it-IT" sz="2400" dirty="0">
                <a:solidFill>
                  <a:srgbClr val="FF0000"/>
                </a:solidFill>
              </a:rPr>
              <a:t> </a:t>
            </a:r>
            <a:r>
              <a:rPr lang="it-IT" sz="2400" b="1" dirty="0">
                <a:solidFill>
                  <a:srgbClr val="FF0000"/>
                </a:solidFill>
              </a:rPr>
              <a:t>&lt;&lt;</a:t>
            </a:r>
            <a:r>
              <a:rPr lang="it-IT" sz="2400" dirty="0">
                <a:solidFill>
                  <a:srgbClr val="FF0000"/>
                </a:solidFill>
              </a:rPr>
              <a:t> </a:t>
            </a:r>
            <a:r>
              <a:rPr lang="it-IT" sz="2400" b="1" dirty="0">
                <a:solidFill>
                  <a:srgbClr val="FF0000"/>
                </a:solidFill>
              </a:rPr>
              <a:t>"Scrive una </a:t>
            </a:r>
            <a:r>
              <a:rPr lang="it-IT" sz="2400" b="1" dirty="0" smtClean="0">
                <a:solidFill>
                  <a:srgbClr val="FF0000"/>
                </a:solidFill>
              </a:rPr>
              <a:t>stringa</a:t>
            </a:r>
            <a:r>
              <a:rPr lang="it-IT" sz="2400" b="1" dirty="0">
                <a:solidFill>
                  <a:srgbClr val="FF0000"/>
                </a:solidFill>
              </a:rPr>
              <a:t> " </a:t>
            </a:r>
            <a:r>
              <a:rPr lang="it-IT" sz="2400" b="1" dirty="0" smtClean="0">
                <a:solidFill>
                  <a:srgbClr val="FF0000"/>
                </a:solidFill>
              </a:rPr>
              <a:t>&lt;&lt;</a:t>
            </a:r>
            <a:r>
              <a:rPr lang="it-IT" sz="2400" b="1" dirty="0" err="1" smtClean="0">
                <a:solidFill>
                  <a:srgbClr val="FF0000"/>
                </a:solidFill>
              </a:rPr>
              <a:t>endl</a:t>
            </a:r>
            <a:r>
              <a:rPr lang="it-IT" sz="2400" b="1" dirty="0" smtClean="0">
                <a:solidFill>
                  <a:srgbClr val="FF0000"/>
                </a:solidFill>
              </a:rPr>
              <a:t>;</a:t>
            </a:r>
          </a:p>
          <a:p>
            <a:pPr marL="0" indent="0" algn="ctr">
              <a:buNone/>
            </a:pPr>
            <a:r>
              <a:rPr lang="it-IT" sz="2400" b="1" dirty="0" err="1">
                <a:solidFill>
                  <a:srgbClr val="FF0000"/>
                </a:solidFill>
              </a:rPr>
              <a:t>cout</a:t>
            </a:r>
            <a:r>
              <a:rPr lang="it-IT" sz="2400" dirty="0">
                <a:solidFill>
                  <a:srgbClr val="FF0000"/>
                </a:solidFill>
              </a:rPr>
              <a:t> </a:t>
            </a:r>
            <a:r>
              <a:rPr lang="it-IT" sz="2400" b="1" dirty="0">
                <a:solidFill>
                  <a:srgbClr val="FF0000"/>
                </a:solidFill>
              </a:rPr>
              <a:t>&lt;&lt;</a:t>
            </a:r>
            <a:r>
              <a:rPr lang="it-IT" sz="2400" dirty="0">
                <a:solidFill>
                  <a:srgbClr val="FF0000"/>
                </a:solidFill>
              </a:rPr>
              <a:t> </a:t>
            </a:r>
            <a:r>
              <a:rPr lang="it-IT" sz="2400" b="1" dirty="0">
                <a:solidFill>
                  <a:srgbClr val="FF0000"/>
                </a:solidFill>
              </a:rPr>
              <a:t>dato1</a:t>
            </a:r>
            <a:r>
              <a:rPr lang="it-IT" sz="2400" dirty="0">
                <a:solidFill>
                  <a:srgbClr val="FF0000"/>
                </a:solidFill>
              </a:rPr>
              <a:t> </a:t>
            </a:r>
            <a:r>
              <a:rPr lang="it-IT" sz="2400" b="1" dirty="0" smtClean="0">
                <a:solidFill>
                  <a:srgbClr val="FF0000"/>
                </a:solidFill>
              </a:rPr>
              <a:t>&lt;&lt;</a:t>
            </a:r>
            <a:r>
              <a:rPr lang="it-IT" sz="2400" b="1" dirty="0" err="1" smtClean="0">
                <a:solidFill>
                  <a:srgbClr val="FF0000"/>
                </a:solidFill>
              </a:rPr>
              <a:t>endl</a:t>
            </a:r>
            <a:r>
              <a:rPr lang="it-IT" sz="2400" b="1" dirty="0" smtClean="0">
                <a:solidFill>
                  <a:srgbClr val="FF0000"/>
                </a:solidFill>
              </a:rPr>
              <a:t>;</a:t>
            </a:r>
            <a:endParaRPr lang="it-IT" sz="2400" dirty="0">
              <a:solidFill>
                <a:srgbClr val="FF0000"/>
              </a:solidFill>
            </a:endParaRP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399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</a:t>
            </a:r>
            <a:r>
              <a:rPr lang="it-IT" b="1" dirty="0" smtClean="0"/>
              <a:t>reazione progetto in C++/DEV</a:t>
            </a:r>
            <a:endParaRPr lang="it-IT" b="1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In </a:t>
            </a:r>
            <a:r>
              <a:rPr lang="it-IT" sz="2400" b="1" dirty="0"/>
              <a:t>C++</a:t>
            </a:r>
            <a:r>
              <a:rPr lang="it-IT" sz="2400" dirty="0"/>
              <a:t> i </a:t>
            </a:r>
            <a:r>
              <a:rPr lang="it-IT" sz="2400" b="1" i="1" dirty="0" smtClean="0"/>
              <a:t>dispositivi standard</a:t>
            </a:r>
            <a:r>
              <a:rPr lang="it-IT" sz="2400" dirty="0"/>
              <a:t> di </a:t>
            </a:r>
            <a:r>
              <a:rPr lang="it-IT" sz="2400" b="1" dirty="0"/>
              <a:t>I/O</a:t>
            </a:r>
            <a:r>
              <a:rPr lang="it-IT" sz="2400" dirty="0"/>
              <a:t> </a:t>
            </a:r>
            <a:r>
              <a:rPr lang="it-IT" sz="2400" b="1" dirty="0" err="1"/>
              <a:t>stdout</a:t>
            </a:r>
            <a:r>
              <a:rPr lang="it-IT" sz="2400" dirty="0"/>
              <a:t>, </a:t>
            </a:r>
            <a:r>
              <a:rPr lang="it-IT" sz="2400" b="1" dirty="0" err="1" smtClean="0"/>
              <a:t>stdin</a:t>
            </a:r>
            <a:r>
              <a:rPr lang="it-IT" sz="2400" dirty="0"/>
              <a:t> sono "</a:t>
            </a:r>
            <a:r>
              <a:rPr lang="it-IT" sz="2400" b="1" i="1" dirty="0"/>
              <a:t>collegati</a:t>
            </a:r>
            <a:r>
              <a:rPr lang="it-IT" sz="2400" dirty="0"/>
              <a:t>" rispettivamente agli </a:t>
            </a:r>
            <a:r>
              <a:rPr lang="it-IT" sz="2400" b="1" dirty="0"/>
              <a:t>oggetti </a:t>
            </a:r>
            <a:r>
              <a:rPr lang="it-IT" sz="2400" dirty="0"/>
              <a:t> </a:t>
            </a:r>
            <a:r>
              <a:rPr lang="it-IT" sz="2400" b="1" dirty="0" err="1">
                <a:solidFill>
                  <a:srgbClr val="FF0000"/>
                </a:solidFill>
              </a:rPr>
              <a:t>cout</a:t>
            </a:r>
            <a:r>
              <a:rPr lang="it-IT" sz="2400" dirty="0" smtClean="0"/>
              <a:t>,</a:t>
            </a:r>
            <a:r>
              <a:rPr lang="it-IT" sz="2400" dirty="0"/>
              <a:t> e</a:t>
            </a:r>
            <a:r>
              <a:rPr lang="it-IT" sz="2400" dirty="0">
                <a:solidFill>
                  <a:srgbClr val="FF0000"/>
                </a:solidFill>
              </a:rPr>
              <a:t> </a:t>
            </a:r>
            <a:r>
              <a:rPr lang="it-IT" sz="2400" b="1" dirty="0">
                <a:solidFill>
                  <a:srgbClr val="FF0000"/>
                </a:solidFill>
              </a:rPr>
              <a:t>cin</a:t>
            </a:r>
            <a:r>
              <a:rPr lang="it-IT" sz="2400" dirty="0" smtClean="0">
                <a:solidFill>
                  <a:srgbClr val="FF000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it-IT" sz="2400" b="1" dirty="0" smtClean="0">
                <a:solidFill>
                  <a:srgbClr val="FF0000"/>
                </a:solidFill>
              </a:rPr>
              <a:t>cin</a:t>
            </a:r>
            <a:endParaRPr lang="it-IT" sz="24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it-IT" sz="2400" dirty="0"/>
              <a:t>In </a:t>
            </a:r>
            <a:r>
              <a:rPr lang="it-IT" sz="2400" b="1" dirty="0"/>
              <a:t>C++</a:t>
            </a:r>
            <a:r>
              <a:rPr lang="it-IT" sz="2400" dirty="0"/>
              <a:t> un'operazione di </a:t>
            </a:r>
            <a:r>
              <a:rPr lang="it-IT" sz="2400" b="1" i="1" dirty="0"/>
              <a:t>input</a:t>
            </a:r>
            <a:r>
              <a:rPr lang="it-IT" sz="2400" dirty="0"/>
              <a:t> </a:t>
            </a:r>
            <a:r>
              <a:rPr lang="it-IT" sz="2400" dirty="0" smtClean="0"/>
              <a:t>(lettura) si </a:t>
            </a:r>
            <a:r>
              <a:rPr lang="it-IT" sz="2400" dirty="0"/>
              <a:t>identifica con un'operazione di </a:t>
            </a:r>
            <a:r>
              <a:rPr lang="it-IT" sz="2400" b="1" dirty="0"/>
              <a:t>estrazione</a:t>
            </a:r>
            <a:r>
              <a:rPr lang="it-IT" sz="2400" dirty="0"/>
              <a:t> dall'</a:t>
            </a:r>
            <a:r>
              <a:rPr lang="it-IT" sz="2400" b="1" dirty="0"/>
              <a:t>oggetto</a:t>
            </a:r>
            <a:r>
              <a:rPr lang="it-IT" sz="2400" dirty="0"/>
              <a:t> </a:t>
            </a:r>
            <a:r>
              <a:rPr lang="it-IT" sz="2400" b="1" dirty="0"/>
              <a:t>cin</a:t>
            </a:r>
            <a:r>
              <a:rPr lang="it-IT" sz="2400" dirty="0"/>
              <a:t>:</a:t>
            </a:r>
          </a:p>
          <a:p>
            <a:pPr marL="0" indent="0" algn="ctr">
              <a:buNone/>
            </a:pPr>
            <a:r>
              <a:rPr lang="it-IT" sz="2400" b="1" dirty="0">
                <a:solidFill>
                  <a:srgbClr val="FF0000"/>
                </a:solidFill>
              </a:rPr>
              <a:t>cin  </a:t>
            </a:r>
            <a:r>
              <a:rPr lang="it-IT" sz="2400" dirty="0">
                <a:solidFill>
                  <a:srgbClr val="FF0000"/>
                </a:solidFill>
              </a:rPr>
              <a:t> </a:t>
            </a:r>
            <a:r>
              <a:rPr lang="it-IT" sz="2400" b="1" dirty="0">
                <a:solidFill>
                  <a:srgbClr val="FF0000"/>
                </a:solidFill>
              </a:rPr>
              <a:t>&gt;&gt;</a:t>
            </a:r>
            <a:r>
              <a:rPr lang="it-IT" sz="2400" dirty="0">
                <a:solidFill>
                  <a:srgbClr val="FF0000"/>
                </a:solidFill>
              </a:rPr>
              <a:t>  </a:t>
            </a:r>
            <a:r>
              <a:rPr lang="it-IT" sz="2400" b="1" dirty="0">
                <a:solidFill>
                  <a:srgbClr val="FF0000"/>
                </a:solidFill>
              </a:rPr>
              <a:t>dato</a:t>
            </a:r>
            <a:r>
              <a:rPr lang="it-IT" sz="2400" b="1" dirty="0" smtClean="0">
                <a:solidFill>
                  <a:srgbClr val="FF0000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it-IT" sz="2400" dirty="0"/>
              <a:t>dove </a:t>
            </a:r>
            <a:r>
              <a:rPr lang="it-IT" sz="2400" b="1" dirty="0"/>
              <a:t>dato</a:t>
            </a:r>
            <a:r>
              <a:rPr lang="it-IT" sz="2400" dirty="0"/>
              <a:t> è un </a:t>
            </a:r>
            <a:r>
              <a:rPr lang="it-IT" sz="2400" b="1" dirty="0" smtClean="0"/>
              <a:t>valore</a:t>
            </a:r>
            <a:r>
              <a:rPr lang="it-IT" sz="2400" dirty="0"/>
              <a:t> di qualsiasi </a:t>
            </a:r>
            <a:r>
              <a:rPr lang="it-IT" sz="2400" b="1" dirty="0"/>
              <a:t>tipo</a:t>
            </a:r>
            <a:r>
              <a:rPr lang="it-IT" sz="2400" dirty="0"/>
              <a:t> </a:t>
            </a:r>
            <a:r>
              <a:rPr lang="it-IT" sz="2400" b="1" i="1" dirty="0"/>
              <a:t>nativo</a:t>
            </a:r>
            <a:r>
              <a:rPr lang="it-IT" sz="2400" dirty="0"/>
              <a:t> (oppure una variabile </a:t>
            </a:r>
            <a:r>
              <a:rPr lang="it-IT" sz="2400" b="1" dirty="0"/>
              <a:t>stringa</a:t>
            </a:r>
            <a:r>
              <a:rPr lang="it-IT" sz="2400" dirty="0"/>
              <a:t>). L'istruzione significa: il valore immesso da </a:t>
            </a:r>
            <a:r>
              <a:rPr lang="it-IT" sz="2400" b="1" dirty="0" err="1"/>
              <a:t>stdin</a:t>
            </a:r>
            <a:r>
              <a:rPr lang="it-IT" sz="2400" dirty="0"/>
              <a:t> (automaticamente trasferito in </a:t>
            </a:r>
            <a:r>
              <a:rPr lang="it-IT" sz="2400" b="1" dirty="0"/>
              <a:t>cin</a:t>
            </a:r>
            <a:r>
              <a:rPr lang="it-IT" sz="2400" dirty="0"/>
              <a:t>) viene "</a:t>
            </a:r>
            <a:r>
              <a:rPr lang="it-IT" sz="2400" b="1" dirty="0"/>
              <a:t>estratto</a:t>
            </a:r>
            <a:r>
              <a:rPr lang="it-IT" sz="2400" dirty="0"/>
              <a:t>" dall'oggetto </a:t>
            </a:r>
            <a:r>
              <a:rPr lang="it-IT" sz="2400" b="1" dirty="0"/>
              <a:t>cin</a:t>
            </a:r>
            <a:r>
              <a:rPr lang="it-IT" sz="2400" dirty="0"/>
              <a:t> e memorizzato nella variabile "</a:t>
            </a:r>
            <a:r>
              <a:rPr lang="it-IT" sz="2400" b="1" dirty="0"/>
              <a:t>dato</a:t>
            </a:r>
            <a:r>
              <a:rPr lang="it-IT" sz="2400" dirty="0"/>
              <a:t>".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82382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79512" y="404664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/>
              <a:t>Istruzioni di selezione</a:t>
            </a:r>
            <a:r>
              <a:rPr lang="it-IT" sz="2400" b="1" dirty="0" smtClean="0"/>
              <a:t>:</a:t>
            </a:r>
          </a:p>
          <a:p>
            <a:pPr algn="ctr"/>
            <a:endParaRPr lang="it-IT" sz="2400" b="1" dirty="0"/>
          </a:p>
          <a:p>
            <a:pPr algn="ctr"/>
            <a:r>
              <a:rPr lang="it-IT" sz="2400" dirty="0"/>
              <a:t>Esistono principalmente  4 istruzioni </a:t>
            </a:r>
            <a:r>
              <a:rPr lang="it-IT" sz="2400" dirty="0" smtClean="0"/>
              <a:t>di selezione</a:t>
            </a:r>
            <a:r>
              <a:rPr lang="it-IT" sz="2400" dirty="0"/>
              <a:t>, vediamo alcuni esempi:</a:t>
            </a:r>
            <a:endParaRPr lang="en-GB" sz="2400" dirty="0"/>
          </a:p>
        </p:txBody>
      </p:sp>
      <p:sp>
        <p:nvSpPr>
          <p:cNvPr id="5" name="Rettangolo 4"/>
          <p:cNvSpPr/>
          <p:nvPr/>
        </p:nvSpPr>
        <p:spPr>
          <a:xfrm>
            <a:off x="827584" y="2924944"/>
            <a:ext cx="3312368" cy="267765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chemeClr val="accent1"/>
                </a:solidFill>
              </a:rPr>
              <a:t>Selezione ad un ramo</a:t>
            </a:r>
            <a:r>
              <a:rPr lang="it-IT" sz="2400" b="1" dirty="0" smtClean="0">
                <a:solidFill>
                  <a:schemeClr val="accent1"/>
                </a:solidFill>
              </a:rPr>
              <a:t>:</a:t>
            </a:r>
          </a:p>
          <a:p>
            <a:endParaRPr lang="it-IT" sz="2400" dirty="0"/>
          </a:p>
          <a:p>
            <a:r>
              <a:rPr lang="it-IT" sz="2400" b="1" dirty="0" err="1"/>
              <a:t>if</a:t>
            </a:r>
            <a:r>
              <a:rPr lang="it-IT" sz="2400" b="1" dirty="0"/>
              <a:t> (a&gt;b) </a:t>
            </a:r>
          </a:p>
          <a:p>
            <a:r>
              <a:rPr lang="it-IT" sz="2400" b="1" dirty="0" smtClean="0"/>
              <a:t> {</a:t>
            </a:r>
            <a:endParaRPr lang="it-IT" sz="2400" b="1" dirty="0"/>
          </a:p>
          <a:p>
            <a:r>
              <a:rPr lang="it-IT" sz="2400" b="1" dirty="0" smtClean="0"/>
              <a:t>    ………</a:t>
            </a:r>
            <a:endParaRPr lang="it-IT" sz="2400" b="1" dirty="0"/>
          </a:p>
          <a:p>
            <a:r>
              <a:rPr lang="it-IT" sz="2400" b="1" dirty="0" smtClean="0"/>
              <a:t>    ………</a:t>
            </a:r>
            <a:endParaRPr lang="it-IT" sz="2400" b="1" dirty="0"/>
          </a:p>
          <a:p>
            <a:r>
              <a:rPr lang="it-IT" sz="2400" b="1" dirty="0"/>
              <a:t> </a:t>
            </a:r>
            <a:r>
              <a:rPr lang="it-IT" sz="2400" b="1" dirty="0" smtClean="0"/>
              <a:t> </a:t>
            </a:r>
            <a:r>
              <a:rPr lang="it-IT" sz="2400" b="1" dirty="0"/>
              <a:t>}</a:t>
            </a:r>
            <a:endParaRPr lang="en-GB" sz="2400" b="1" dirty="0"/>
          </a:p>
        </p:txBody>
      </p:sp>
      <p:sp>
        <p:nvSpPr>
          <p:cNvPr id="6" name="Rettangolo 5"/>
          <p:cNvSpPr/>
          <p:nvPr/>
        </p:nvSpPr>
        <p:spPr>
          <a:xfrm>
            <a:off x="5220072" y="2075602"/>
            <a:ext cx="3528392" cy="415498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accent1"/>
                </a:solidFill>
              </a:rPr>
              <a:t>Selezione a due rami</a:t>
            </a:r>
            <a:r>
              <a:rPr lang="it-IT" sz="2400" b="1" dirty="0" smtClean="0">
                <a:solidFill>
                  <a:schemeClr val="accent1"/>
                </a:solidFill>
              </a:rPr>
              <a:t>:</a:t>
            </a:r>
          </a:p>
          <a:p>
            <a:endParaRPr lang="it-IT" sz="2400" dirty="0"/>
          </a:p>
          <a:p>
            <a:r>
              <a:rPr lang="it-IT" sz="2400" b="1" dirty="0" err="1"/>
              <a:t>if</a:t>
            </a:r>
            <a:r>
              <a:rPr lang="it-IT" sz="2400" b="1" dirty="0"/>
              <a:t> (a&gt;b) </a:t>
            </a:r>
          </a:p>
          <a:p>
            <a:r>
              <a:rPr lang="it-IT" sz="2400" b="1" dirty="0"/>
              <a:t>{</a:t>
            </a:r>
          </a:p>
          <a:p>
            <a:r>
              <a:rPr lang="it-IT" sz="2400" b="1" dirty="0" smtClean="0"/>
              <a:t>  ………</a:t>
            </a:r>
            <a:endParaRPr lang="it-IT" sz="2400" b="1" dirty="0"/>
          </a:p>
          <a:p>
            <a:r>
              <a:rPr lang="it-IT" sz="2400" b="1" dirty="0" smtClean="0"/>
              <a:t>  ………</a:t>
            </a:r>
            <a:endParaRPr lang="it-IT" sz="2400" b="1" dirty="0"/>
          </a:p>
          <a:p>
            <a:r>
              <a:rPr lang="it-IT" sz="2400" b="1" dirty="0" smtClean="0"/>
              <a:t> } </a:t>
            </a:r>
          </a:p>
          <a:p>
            <a:r>
              <a:rPr lang="it-IT" sz="2400" b="1" dirty="0" smtClean="0"/>
              <a:t>else {</a:t>
            </a:r>
            <a:endParaRPr lang="it-IT" sz="2400" b="1" dirty="0"/>
          </a:p>
          <a:p>
            <a:r>
              <a:rPr lang="it-IT" sz="2400" b="1" dirty="0" smtClean="0"/>
              <a:t>           ………</a:t>
            </a:r>
            <a:endParaRPr lang="it-IT" sz="2400" b="1" dirty="0"/>
          </a:p>
          <a:p>
            <a:r>
              <a:rPr lang="it-IT" sz="2400" b="1" dirty="0" smtClean="0"/>
              <a:t>           ………</a:t>
            </a:r>
          </a:p>
          <a:p>
            <a:r>
              <a:rPr lang="it-IT" sz="2400" b="1" dirty="0"/>
              <a:t> </a:t>
            </a:r>
            <a:r>
              <a:rPr lang="it-IT" sz="2400" b="1" dirty="0" smtClean="0"/>
              <a:t>         }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45045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323906" y="188640"/>
            <a:ext cx="2376264" cy="47089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2000" b="1" dirty="0" err="1">
                <a:solidFill>
                  <a:schemeClr val="accent1"/>
                </a:solidFill>
              </a:rPr>
              <a:t>Selezione</a:t>
            </a:r>
            <a:r>
              <a:rPr lang="en-GB" sz="2000" b="1" dirty="0">
                <a:solidFill>
                  <a:schemeClr val="accent1"/>
                </a:solidFill>
              </a:rPr>
              <a:t>  switch:</a:t>
            </a:r>
          </a:p>
          <a:p>
            <a:r>
              <a:rPr lang="en-GB" sz="2000" b="1" dirty="0"/>
              <a:t>switch (a)</a:t>
            </a:r>
          </a:p>
          <a:p>
            <a:r>
              <a:rPr lang="en-GB" sz="2000" b="1" dirty="0"/>
              <a:t>{</a:t>
            </a:r>
          </a:p>
          <a:p>
            <a:r>
              <a:rPr lang="en-GB" sz="2000" b="1" dirty="0"/>
              <a:t>case 1:</a:t>
            </a:r>
          </a:p>
          <a:p>
            <a:r>
              <a:rPr lang="en-GB" sz="2000" b="1" dirty="0" smtClean="0"/>
              <a:t>             ………</a:t>
            </a:r>
            <a:endParaRPr lang="en-GB" sz="2000" b="1" dirty="0"/>
          </a:p>
          <a:p>
            <a:r>
              <a:rPr lang="en-GB" sz="2000" b="1" dirty="0" smtClean="0"/>
              <a:t>             ………</a:t>
            </a:r>
            <a:endParaRPr lang="en-GB" sz="2000" b="1" dirty="0"/>
          </a:p>
          <a:p>
            <a:r>
              <a:rPr lang="en-GB" sz="2000" b="1" dirty="0" smtClean="0"/>
              <a:t>             break</a:t>
            </a:r>
            <a:r>
              <a:rPr lang="en-GB" sz="2000" b="1" dirty="0"/>
              <a:t>;</a:t>
            </a:r>
          </a:p>
          <a:p>
            <a:r>
              <a:rPr lang="en-GB" sz="2000" b="1" dirty="0"/>
              <a:t>case 2:</a:t>
            </a:r>
          </a:p>
          <a:p>
            <a:r>
              <a:rPr lang="en-GB" sz="2000" b="1" dirty="0"/>
              <a:t> </a:t>
            </a:r>
            <a:r>
              <a:rPr lang="en-GB" sz="2000" b="1" dirty="0" smtClean="0"/>
              <a:t>           ………</a:t>
            </a:r>
            <a:endParaRPr lang="en-GB" sz="2000" b="1" dirty="0"/>
          </a:p>
          <a:p>
            <a:r>
              <a:rPr lang="en-GB" sz="2000" b="1" dirty="0" smtClean="0"/>
              <a:t>            ………</a:t>
            </a:r>
            <a:endParaRPr lang="en-GB" sz="2000" b="1" dirty="0"/>
          </a:p>
          <a:p>
            <a:r>
              <a:rPr lang="en-GB" sz="2000" b="1" dirty="0" smtClean="0"/>
              <a:t>            break</a:t>
            </a:r>
            <a:r>
              <a:rPr lang="en-GB" sz="2000" b="1" dirty="0"/>
              <a:t>;</a:t>
            </a:r>
          </a:p>
          <a:p>
            <a:r>
              <a:rPr lang="en-GB" sz="2000" b="1" dirty="0"/>
              <a:t>case 3:</a:t>
            </a:r>
          </a:p>
          <a:p>
            <a:r>
              <a:rPr lang="en-GB" sz="2000" b="1" dirty="0" smtClean="0"/>
              <a:t>            ………</a:t>
            </a:r>
            <a:endParaRPr lang="en-GB" sz="2000" b="1" dirty="0"/>
          </a:p>
          <a:p>
            <a:r>
              <a:rPr lang="en-GB" sz="2000" b="1" dirty="0" smtClean="0"/>
              <a:t>            ………</a:t>
            </a:r>
            <a:endParaRPr lang="en-GB" sz="2000" b="1" dirty="0"/>
          </a:p>
          <a:p>
            <a:r>
              <a:rPr lang="en-GB" sz="2000" b="1" dirty="0" smtClean="0"/>
              <a:t>}</a:t>
            </a:r>
            <a:endParaRPr lang="en-GB" sz="2000" b="1" dirty="0"/>
          </a:p>
        </p:txBody>
      </p:sp>
      <p:sp>
        <p:nvSpPr>
          <p:cNvPr id="5" name="Rettangolo 4"/>
          <p:cNvSpPr/>
          <p:nvPr/>
        </p:nvSpPr>
        <p:spPr>
          <a:xfrm>
            <a:off x="4283968" y="188640"/>
            <a:ext cx="3550262" cy="470898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GB" sz="2000" b="1" dirty="0" err="1">
                <a:solidFill>
                  <a:schemeClr val="accent1"/>
                </a:solidFill>
              </a:rPr>
              <a:t>Selezione</a:t>
            </a:r>
            <a:r>
              <a:rPr lang="en-GB" sz="2000" b="1" dirty="0">
                <a:solidFill>
                  <a:schemeClr val="accent1"/>
                </a:solidFill>
              </a:rPr>
              <a:t> switch con default: </a:t>
            </a:r>
          </a:p>
          <a:p>
            <a:r>
              <a:rPr lang="en-GB" sz="2000" b="1" dirty="0"/>
              <a:t>switch (a)</a:t>
            </a:r>
          </a:p>
          <a:p>
            <a:r>
              <a:rPr lang="en-GB" sz="2000" b="1" dirty="0"/>
              <a:t>{</a:t>
            </a:r>
          </a:p>
          <a:p>
            <a:r>
              <a:rPr lang="en-GB" sz="2000" b="1" dirty="0"/>
              <a:t>case 1:</a:t>
            </a:r>
          </a:p>
          <a:p>
            <a:r>
              <a:rPr lang="en-GB" sz="2000" b="1" dirty="0" smtClean="0"/>
              <a:t>	………</a:t>
            </a:r>
            <a:endParaRPr lang="en-GB" sz="2000" b="1" dirty="0"/>
          </a:p>
          <a:p>
            <a:r>
              <a:rPr lang="en-GB" sz="2000" b="1" dirty="0" smtClean="0"/>
              <a:t>	………</a:t>
            </a:r>
            <a:endParaRPr lang="en-GB" sz="2000" b="1" dirty="0"/>
          </a:p>
          <a:p>
            <a:r>
              <a:rPr lang="en-GB" sz="2000" b="1" dirty="0" smtClean="0"/>
              <a:t>	break</a:t>
            </a:r>
            <a:r>
              <a:rPr lang="en-GB" sz="2000" b="1" dirty="0"/>
              <a:t>;</a:t>
            </a:r>
          </a:p>
          <a:p>
            <a:r>
              <a:rPr lang="en-GB" sz="2000" b="1" dirty="0"/>
              <a:t>case 2:</a:t>
            </a:r>
          </a:p>
          <a:p>
            <a:r>
              <a:rPr lang="en-GB" sz="2000" b="1" dirty="0" smtClean="0"/>
              <a:t>	………</a:t>
            </a:r>
            <a:endParaRPr lang="en-GB" sz="2000" b="1" dirty="0"/>
          </a:p>
          <a:p>
            <a:r>
              <a:rPr lang="en-GB" sz="2000" b="1" dirty="0" smtClean="0"/>
              <a:t>	………</a:t>
            </a:r>
            <a:endParaRPr lang="en-GB" sz="2000" b="1" dirty="0"/>
          </a:p>
          <a:p>
            <a:r>
              <a:rPr lang="en-GB" sz="2000" b="1" dirty="0" smtClean="0"/>
              <a:t>	break</a:t>
            </a:r>
            <a:r>
              <a:rPr lang="en-GB" sz="2000" b="1" dirty="0"/>
              <a:t>;</a:t>
            </a:r>
          </a:p>
          <a:p>
            <a:r>
              <a:rPr lang="en-GB" sz="2000" b="1" dirty="0"/>
              <a:t>default:</a:t>
            </a:r>
          </a:p>
          <a:p>
            <a:r>
              <a:rPr lang="en-GB" sz="2000" b="1" dirty="0" smtClean="0"/>
              <a:t>	………</a:t>
            </a:r>
            <a:endParaRPr lang="en-GB" sz="2000" b="1" dirty="0"/>
          </a:p>
          <a:p>
            <a:r>
              <a:rPr lang="en-GB" sz="2000" b="1" dirty="0" smtClean="0"/>
              <a:t>	………</a:t>
            </a:r>
            <a:endParaRPr lang="en-GB" sz="2000" b="1" dirty="0"/>
          </a:p>
          <a:p>
            <a:r>
              <a:rPr lang="en-GB" sz="2000" b="1" dirty="0"/>
              <a:t>}</a:t>
            </a:r>
          </a:p>
        </p:txBody>
      </p:sp>
      <p:sp>
        <p:nvSpPr>
          <p:cNvPr id="6" name="Rettangolo 5"/>
          <p:cNvSpPr/>
          <p:nvPr/>
        </p:nvSpPr>
        <p:spPr>
          <a:xfrm>
            <a:off x="135774" y="4992653"/>
            <a:ext cx="86574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Non sono necessarie le parentesi graffe per racchiudere le istruzioni di un singolo case</a:t>
            </a:r>
            <a:endParaRPr lang="en-GB" sz="2000" b="1" dirty="0"/>
          </a:p>
        </p:txBody>
      </p:sp>
      <p:sp>
        <p:nvSpPr>
          <p:cNvPr id="7" name="Rettangolo 6"/>
          <p:cNvSpPr/>
          <p:nvPr/>
        </p:nvSpPr>
        <p:spPr>
          <a:xfrm>
            <a:off x="135774" y="5730359"/>
            <a:ext cx="85406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Il costrutto </a:t>
            </a:r>
            <a:r>
              <a:rPr lang="it-IT" sz="2000" b="1" dirty="0" err="1">
                <a:solidFill>
                  <a:schemeClr val="accent1"/>
                </a:solidFill>
              </a:rPr>
              <a:t>switch</a:t>
            </a:r>
            <a:r>
              <a:rPr lang="it-IT" sz="2000" b="1" dirty="0"/>
              <a:t> prevede la possibilità di esprimere un </a:t>
            </a:r>
            <a:r>
              <a:rPr lang="it-IT" sz="2000" b="1" dirty="0">
                <a:solidFill>
                  <a:schemeClr val="accent1"/>
                </a:solidFill>
              </a:rPr>
              <a:t>default</a:t>
            </a:r>
            <a:r>
              <a:rPr lang="it-IT" sz="2000" b="1" dirty="0"/>
              <a:t>: cioè le istruzioni che devono essere eseguite nel caso che la valutazione dell'espressione produca un valore diverso da quelli previsti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5373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odcast.federica.unina.it/mini/img.php?src=/files/_docenti/vittorini-valeria/img/vittorini-11-12-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1176"/>
            <a:ext cx="9323160" cy="6628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034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652184" y="404664"/>
            <a:ext cx="5527347" cy="984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000" b="1" dirty="0" err="1">
                <a:solidFill>
                  <a:schemeClr val="accent1"/>
                </a:solidFill>
              </a:rPr>
              <a:t>Istruzioni</a:t>
            </a:r>
            <a:r>
              <a:rPr lang="en-GB" sz="2000" b="1" dirty="0">
                <a:solidFill>
                  <a:schemeClr val="accent1"/>
                </a:solidFill>
              </a:rPr>
              <a:t> iterative</a:t>
            </a:r>
            <a:r>
              <a:rPr lang="en-GB" sz="2000" b="1" dirty="0" smtClean="0">
                <a:solidFill>
                  <a:schemeClr val="accent1"/>
                </a:solidFill>
              </a:rPr>
              <a:t>:</a:t>
            </a:r>
          </a:p>
          <a:p>
            <a:pPr algn="ctr"/>
            <a:r>
              <a:rPr lang="it-IT" sz="2000" b="1" dirty="0"/>
              <a:t>Esistono 3 istruzioni iterative; vediamo quali sono:</a:t>
            </a:r>
          </a:p>
          <a:p>
            <a:pPr algn="ctr"/>
            <a:endParaRPr lang="en-GB" dirty="0"/>
          </a:p>
        </p:txBody>
      </p:sp>
      <p:sp>
        <p:nvSpPr>
          <p:cNvPr id="5" name="Rettangolo 4"/>
          <p:cNvSpPr/>
          <p:nvPr/>
        </p:nvSpPr>
        <p:spPr>
          <a:xfrm>
            <a:off x="211216" y="1196752"/>
            <a:ext cx="3870176" cy="2585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b="1" dirty="0" err="1" smtClean="0">
                <a:solidFill>
                  <a:schemeClr val="accent1"/>
                </a:solidFill>
              </a:rPr>
              <a:t>While</a:t>
            </a:r>
            <a:r>
              <a:rPr lang="it-IT" b="1" dirty="0" smtClean="0">
                <a:solidFill>
                  <a:schemeClr val="accent1"/>
                </a:solidFill>
              </a:rPr>
              <a:t>: </a:t>
            </a:r>
            <a:r>
              <a:rPr lang="it-IT" dirty="0" smtClean="0"/>
              <a:t>In </a:t>
            </a:r>
            <a:r>
              <a:rPr lang="it-IT" dirty="0"/>
              <a:t>questa iterazione prima viene verificata la condizione e poi eseguite le </a:t>
            </a:r>
            <a:r>
              <a:rPr lang="it-IT" dirty="0" smtClean="0"/>
              <a:t>istruzioni</a:t>
            </a:r>
          </a:p>
          <a:p>
            <a:endParaRPr lang="it-IT" dirty="0"/>
          </a:p>
          <a:p>
            <a:r>
              <a:rPr lang="it-IT" b="1" dirty="0" err="1">
                <a:solidFill>
                  <a:schemeClr val="accent1"/>
                </a:solidFill>
              </a:rPr>
              <a:t>while</a:t>
            </a:r>
            <a:r>
              <a:rPr lang="it-IT" b="1" dirty="0">
                <a:solidFill>
                  <a:schemeClr val="accent1"/>
                </a:solidFill>
              </a:rPr>
              <a:t>(k&lt;10) </a:t>
            </a:r>
            <a:endParaRPr lang="it-IT" b="1" dirty="0" smtClean="0">
              <a:solidFill>
                <a:schemeClr val="accent1"/>
              </a:solidFill>
            </a:endParaRPr>
          </a:p>
          <a:p>
            <a:r>
              <a:rPr lang="it-IT" b="1" dirty="0" smtClean="0">
                <a:solidFill>
                  <a:schemeClr val="accent1"/>
                </a:solidFill>
              </a:rPr>
              <a:t>{</a:t>
            </a:r>
            <a:endParaRPr lang="it-IT" b="1" dirty="0">
              <a:solidFill>
                <a:schemeClr val="accent1"/>
              </a:solidFill>
            </a:endParaRPr>
          </a:p>
          <a:p>
            <a:r>
              <a:rPr lang="it-IT" b="1" dirty="0" smtClean="0">
                <a:solidFill>
                  <a:schemeClr val="accent1"/>
                </a:solidFill>
              </a:rPr>
              <a:t>	………</a:t>
            </a:r>
            <a:endParaRPr lang="it-IT" b="1" dirty="0">
              <a:solidFill>
                <a:schemeClr val="accent1"/>
              </a:solidFill>
            </a:endParaRPr>
          </a:p>
          <a:p>
            <a:r>
              <a:rPr lang="it-IT" b="1" dirty="0" smtClean="0">
                <a:solidFill>
                  <a:schemeClr val="accent1"/>
                </a:solidFill>
              </a:rPr>
              <a:t>	………</a:t>
            </a:r>
            <a:endParaRPr lang="it-IT" b="1" dirty="0">
              <a:solidFill>
                <a:schemeClr val="accent1"/>
              </a:solidFill>
            </a:endParaRPr>
          </a:p>
          <a:p>
            <a:r>
              <a:rPr lang="it-IT" b="1" dirty="0" smtClean="0">
                <a:solidFill>
                  <a:schemeClr val="accent1"/>
                </a:solidFill>
              </a:rPr>
              <a:t>}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331640" y="4077072"/>
            <a:ext cx="3438128" cy="25853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chemeClr val="accent1"/>
                </a:solidFill>
              </a:rPr>
              <a:t>Do…</a:t>
            </a:r>
            <a:r>
              <a:rPr lang="it-IT" b="1" dirty="0" err="1" smtClean="0">
                <a:solidFill>
                  <a:schemeClr val="accent1"/>
                </a:solidFill>
              </a:rPr>
              <a:t>while</a:t>
            </a:r>
            <a:r>
              <a:rPr lang="it-IT" dirty="0" smtClean="0"/>
              <a:t> : In </a:t>
            </a:r>
            <a:r>
              <a:rPr lang="it-IT" dirty="0"/>
              <a:t>quest’altro tipo di </a:t>
            </a:r>
            <a:r>
              <a:rPr lang="it-IT" dirty="0" err="1"/>
              <a:t>while</a:t>
            </a:r>
            <a:r>
              <a:rPr lang="it-IT" dirty="0"/>
              <a:t> al primo ciclo vengono eseguite le istruzioni o poi verificata </a:t>
            </a:r>
            <a:r>
              <a:rPr lang="it-IT" dirty="0" smtClean="0"/>
              <a:t>la  condizione</a:t>
            </a:r>
          </a:p>
          <a:p>
            <a:endParaRPr lang="it-IT" dirty="0"/>
          </a:p>
          <a:p>
            <a:r>
              <a:rPr lang="it-IT" b="1" dirty="0">
                <a:solidFill>
                  <a:schemeClr val="accent1"/>
                </a:solidFill>
              </a:rPr>
              <a:t>do {</a:t>
            </a:r>
          </a:p>
          <a:p>
            <a:r>
              <a:rPr lang="it-IT" b="1" dirty="0" smtClean="0">
                <a:solidFill>
                  <a:schemeClr val="accent1"/>
                </a:solidFill>
              </a:rPr>
              <a:t>	………</a:t>
            </a:r>
            <a:endParaRPr lang="it-IT" b="1" dirty="0">
              <a:solidFill>
                <a:schemeClr val="accent1"/>
              </a:solidFill>
            </a:endParaRPr>
          </a:p>
          <a:p>
            <a:r>
              <a:rPr lang="it-IT" b="1" dirty="0" smtClean="0">
                <a:solidFill>
                  <a:schemeClr val="accent1"/>
                </a:solidFill>
              </a:rPr>
              <a:t>	………</a:t>
            </a:r>
            <a:endParaRPr lang="it-IT" b="1" dirty="0">
              <a:solidFill>
                <a:schemeClr val="accent1"/>
              </a:solidFill>
            </a:endParaRPr>
          </a:p>
          <a:p>
            <a:r>
              <a:rPr lang="it-IT" b="1" dirty="0" smtClean="0">
                <a:solidFill>
                  <a:schemeClr val="accent1"/>
                </a:solidFill>
              </a:rPr>
              <a:t>      } </a:t>
            </a:r>
            <a:r>
              <a:rPr lang="it-IT" b="1" dirty="0" err="1">
                <a:solidFill>
                  <a:schemeClr val="accent1"/>
                </a:solidFill>
              </a:rPr>
              <a:t>while</a:t>
            </a:r>
            <a:r>
              <a:rPr lang="it-IT" b="1" dirty="0">
                <a:solidFill>
                  <a:schemeClr val="accent1"/>
                </a:solidFill>
              </a:rPr>
              <a:t>(k&lt;10);</a:t>
            </a:r>
            <a:endParaRPr lang="en-GB" b="1" dirty="0">
              <a:solidFill>
                <a:schemeClr val="accent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5004048" y="1196752"/>
            <a:ext cx="3799887" cy="31393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1"/>
                </a:solidFill>
              </a:rPr>
              <a:t>For</a:t>
            </a:r>
            <a:r>
              <a:rPr lang="it-IT" dirty="0"/>
              <a:t> </a:t>
            </a:r>
            <a:r>
              <a:rPr lang="it-IT" dirty="0" smtClean="0"/>
              <a:t>:In </a:t>
            </a:r>
            <a:r>
              <a:rPr lang="it-IT" dirty="0"/>
              <a:t>questa istruzione di iterazione vediamo nell’ordine:  l’inizializzazione della variabile </a:t>
            </a:r>
            <a:r>
              <a:rPr lang="it-IT" i="1" dirty="0"/>
              <a:t>i, </a:t>
            </a:r>
            <a:r>
              <a:rPr lang="it-IT" dirty="0"/>
              <a:t>poi </a:t>
            </a:r>
            <a:r>
              <a:rPr lang="it-IT" dirty="0" smtClean="0"/>
              <a:t>la condizione </a:t>
            </a:r>
            <a:r>
              <a:rPr lang="it-IT" dirty="0"/>
              <a:t>che ad ogni ciclo viene verificata ed in fine l’incremento della variabile </a:t>
            </a:r>
            <a:r>
              <a:rPr lang="it-IT" i="1" dirty="0"/>
              <a:t>i</a:t>
            </a:r>
            <a:r>
              <a:rPr lang="it-IT" i="1" dirty="0" smtClean="0"/>
              <a:t>.</a:t>
            </a:r>
          </a:p>
          <a:p>
            <a:endParaRPr lang="it-IT" dirty="0"/>
          </a:p>
          <a:p>
            <a:r>
              <a:rPr lang="it-IT" b="1" dirty="0">
                <a:solidFill>
                  <a:schemeClr val="accent1"/>
                </a:solidFill>
              </a:rPr>
              <a:t>for(i=0; i&lt;10; i</a:t>
            </a:r>
            <a:r>
              <a:rPr lang="it-IT" b="1" dirty="0" smtClean="0">
                <a:solidFill>
                  <a:schemeClr val="accent1"/>
                </a:solidFill>
              </a:rPr>
              <a:t>++)</a:t>
            </a:r>
          </a:p>
          <a:p>
            <a:r>
              <a:rPr lang="it-IT" b="1" dirty="0" smtClean="0">
                <a:solidFill>
                  <a:schemeClr val="accent1"/>
                </a:solidFill>
              </a:rPr>
              <a:t>{</a:t>
            </a:r>
            <a:endParaRPr lang="it-IT" b="1" dirty="0">
              <a:solidFill>
                <a:schemeClr val="accent1"/>
              </a:solidFill>
            </a:endParaRPr>
          </a:p>
          <a:p>
            <a:r>
              <a:rPr lang="it-IT" b="1" dirty="0" smtClean="0">
                <a:solidFill>
                  <a:schemeClr val="accent1"/>
                </a:solidFill>
              </a:rPr>
              <a:t>	………</a:t>
            </a:r>
            <a:endParaRPr lang="it-IT" b="1" dirty="0">
              <a:solidFill>
                <a:schemeClr val="accent1"/>
              </a:solidFill>
            </a:endParaRPr>
          </a:p>
          <a:p>
            <a:r>
              <a:rPr lang="it-IT" b="1" dirty="0" smtClean="0">
                <a:solidFill>
                  <a:schemeClr val="accent1"/>
                </a:solidFill>
              </a:rPr>
              <a:t>	………</a:t>
            </a:r>
            <a:endParaRPr lang="it-IT" b="1" dirty="0">
              <a:solidFill>
                <a:schemeClr val="accent1"/>
              </a:solidFill>
            </a:endParaRPr>
          </a:p>
          <a:p>
            <a:r>
              <a:rPr lang="it-IT" b="1" dirty="0" smtClean="0">
                <a:solidFill>
                  <a:schemeClr val="accent1"/>
                </a:solidFill>
              </a:rPr>
              <a:t>}</a:t>
            </a:r>
            <a:endParaRPr lang="en-GB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55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212729"/>
              </p:ext>
            </p:extLst>
          </p:nvPr>
        </p:nvGraphicFramePr>
        <p:xfrm>
          <a:off x="467544" y="2636912"/>
          <a:ext cx="7848872" cy="1845697"/>
        </p:xfrm>
        <a:graphic>
          <a:graphicData uri="http://schemas.openxmlformats.org/drawingml/2006/table">
            <a:tbl>
              <a:tblPr/>
              <a:tblGrid>
                <a:gridCol w="2448272"/>
                <a:gridCol w="2728496"/>
                <a:gridCol w="2672104"/>
              </a:tblGrid>
              <a:tr h="314077">
                <a:tc>
                  <a:txBody>
                    <a:bodyPr/>
                    <a:lstStyle/>
                    <a:p>
                      <a:pPr algn="just"/>
                      <a:r>
                        <a:rPr lang="it-IT" sz="1400" b="1" dirty="0" err="1" smtClean="0"/>
                        <a:t>int</a:t>
                      </a:r>
                      <a:r>
                        <a:rPr lang="it-IT" sz="1400" b="1" dirty="0" smtClean="0"/>
                        <a:t> totale=0;</a:t>
                      </a:r>
                      <a:endParaRPr lang="it-IT" sz="1400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 b="1" dirty="0" err="1" smtClean="0"/>
                        <a:t>int</a:t>
                      </a:r>
                      <a:r>
                        <a:rPr lang="it-IT" sz="1400" b="1" dirty="0" smtClean="0"/>
                        <a:t> totale=0; </a:t>
                      </a:r>
                      <a:r>
                        <a:rPr lang="it-IT" sz="1400" b="1" dirty="0" err="1" smtClean="0"/>
                        <a:t>int</a:t>
                      </a:r>
                      <a:r>
                        <a:rPr lang="it-IT" sz="1400" b="1" dirty="0" smtClean="0"/>
                        <a:t> i=0;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 b="1" dirty="0" err="1" smtClean="0"/>
                        <a:t>int</a:t>
                      </a:r>
                      <a:r>
                        <a:rPr lang="it-IT" sz="1400" b="1" dirty="0" smtClean="0"/>
                        <a:t> totale=0; </a:t>
                      </a:r>
                      <a:r>
                        <a:rPr lang="it-IT" sz="1400" b="1" dirty="0" err="1" smtClean="0"/>
                        <a:t>int</a:t>
                      </a:r>
                      <a:r>
                        <a:rPr lang="it-IT" sz="1400" b="1" dirty="0" smtClean="0"/>
                        <a:t> i=0; </a:t>
                      </a:r>
                      <a:endParaRPr lang="it-IT" sz="1400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314077">
                <a:tc>
                  <a:txBody>
                    <a:bodyPr/>
                    <a:lstStyle/>
                    <a:p>
                      <a:pPr algn="just"/>
                      <a:r>
                        <a:rPr lang="pt-BR" sz="1400" b="1" dirty="0" smtClean="0"/>
                        <a:t>for (int i=0; i &lt; 11; i++)</a:t>
                      </a:r>
                    </a:p>
                    <a:p>
                      <a:pPr algn="just"/>
                      <a:r>
                        <a:rPr lang="pt-BR" sz="1400" b="1" dirty="0" smtClean="0"/>
                        <a:t>{</a:t>
                      </a:r>
                    </a:p>
                    <a:p>
                      <a:pPr algn="just"/>
                      <a:r>
                        <a:rPr lang="pt-BR" sz="1400" b="1" dirty="0" smtClean="0"/>
                        <a:t>totale = totale + i;</a:t>
                      </a:r>
                    </a:p>
                    <a:p>
                      <a:pPr algn="just"/>
                      <a:r>
                        <a:rPr lang="pt-BR" sz="1400" b="1" dirty="0" smtClean="0"/>
                        <a:t>     cout&lt;&lt;totale&lt;&lt;endl;</a:t>
                      </a:r>
                    </a:p>
                    <a:p>
                      <a:pPr algn="just"/>
                      <a:r>
                        <a:rPr lang="pt-BR" sz="1400" b="1" dirty="0" smtClean="0"/>
                        <a:t>}</a:t>
                      </a:r>
                      <a:endParaRPr lang="pt-BR" sz="1400" b="1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it-IT" sz="1400" b="1" dirty="0" smtClean="0"/>
                    </a:p>
                    <a:p>
                      <a:pPr algn="just"/>
                      <a:r>
                        <a:rPr lang="it-IT" sz="1400" b="1" dirty="0" err="1" smtClean="0"/>
                        <a:t>while</a:t>
                      </a:r>
                      <a:r>
                        <a:rPr lang="it-IT" sz="1400" b="1" dirty="0" smtClean="0"/>
                        <a:t>(i&lt;11)</a:t>
                      </a:r>
                    </a:p>
                    <a:p>
                      <a:pPr algn="just"/>
                      <a:r>
                        <a:rPr lang="it-IT" sz="1400" b="1" dirty="0" smtClean="0"/>
                        <a:t>        {</a:t>
                      </a:r>
                    </a:p>
                    <a:p>
                      <a:pPr algn="just"/>
                      <a:r>
                        <a:rPr lang="it-IT" sz="1400" b="1" dirty="0" smtClean="0"/>
                        <a:t>                    totale= totale + i;</a:t>
                      </a:r>
                    </a:p>
                    <a:p>
                      <a:pPr algn="just"/>
                      <a:r>
                        <a:rPr lang="it-IT" sz="1400" b="1" dirty="0" smtClean="0"/>
                        <a:t>                    </a:t>
                      </a:r>
                      <a:r>
                        <a:rPr lang="it-IT" sz="1400" b="1" dirty="0" err="1" smtClean="0"/>
                        <a:t>cout</a:t>
                      </a:r>
                      <a:r>
                        <a:rPr lang="it-IT" sz="1400" b="1" dirty="0" smtClean="0"/>
                        <a:t>&lt;&lt;totale&lt;&lt;</a:t>
                      </a:r>
                      <a:r>
                        <a:rPr lang="it-IT" sz="1400" b="1" dirty="0" err="1" smtClean="0"/>
                        <a:t>endl</a:t>
                      </a:r>
                      <a:r>
                        <a:rPr lang="it-IT" sz="1400" b="1" dirty="0" smtClean="0"/>
                        <a:t>;</a:t>
                      </a:r>
                    </a:p>
                    <a:p>
                      <a:pPr algn="just"/>
                      <a:r>
                        <a:rPr lang="it-IT" sz="1400" b="1" dirty="0" smtClean="0"/>
                        <a:t>                    i++;</a:t>
                      </a:r>
                    </a:p>
                    <a:p>
                      <a:pPr algn="just"/>
                      <a:r>
                        <a:rPr lang="it-IT" sz="1400" b="1" dirty="0" smtClean="0"/>
                        <a:t>        } </a:t>
                      </a:r>
                      <a:endParaRPr lang="it-IT" sz="1400" b="1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400" b="1" dirty="0" smtClean="0"/>
                        <a:t>do</a:t>
                      </a:r>
                    </a:p>
                    <a:p>
                      <a:pPr algn="just"/>
                      <a:r>
                        <a:rPr lang="it-IT" sz="1400" b="1" dirty="0" smtClean="0"/>
                        <a:t>        {</a:t>
                      </a:r>
                    </a:p>
                    <a:p>
                      <a:pPr algn="just"/>
                      <a:r>
                        <a:rPr lang="it-IT" sz="1400" b="1" dirty="0" smtClean="0"/>
                        <a:t>                   </a:t>
                      </a:r>
                    </a:p>
                    <a:p>
                      <a:pPr algn="just"/>
                      <a:r>
                        <a:rPr lang="it-IT" sz="1400" b="1" dirty="0" smtClean="0"/>
                        <a:t>                    totale = totale + i; </a:t>
                      </a:r>
                    </a:p>
                    <a:p>
                      <a:pPr algn="just"/>
                      <a:r>
                        <a:rPr lang="it-IT" sz="1400" b="1" dirty="0" smtClean="0"/>
                        <a:t>                    </a:t>
                      </a:r>
                      <a:r>
                        <a:rPr lang="it-IT" sz="1400" b="1" dirty="0" err="1" smtClean="0"/>
                        <a:t>cout</a:t>
                      </a:r>
                      <a:r>
                        <a:rPr lang="it-IT" sz="1400" b="1" dirty="0" smtClean="0"/>
                        <a:t>&lt;&lt;totale&lt;&lt;</a:t>
                      </a:r>
                      <a:r>
                        <a:rPr lang="it-IT" sz="1400" b="1" dirty="0" err="1" smtClean="0"/>
                        <a:t>endl</a:t>
                      </a:r>
                      <a:r>
                        <a:rPr lang="it-IT" sz="1400" b="1" dirty="0" smtClean="0"/>
                        <a:t>;</a:t>
                      </a:r>
                    </a:p>
                    <a:p>
                      <a:pPr algn="just"/>
                      <a:r>
                        <a:rPr lang="it-IT" sz="1400" b="1" dirty="0" smtClean="0"/>
                        <a:t>                    i++;</a:t>
                      </a:r>
                    </a:p>
                    <a:p>
                      <a:pPr algn="just"/>
                      <a:r>
                        <a:rPr lang="it-IT" sz="1400" b="1" dirty="0" smtClean="0"/>
                        <a:t>        }  </a:t>
                      </a:r>
                      <a:r>
                        <a:rPr lang="it-IT" sz="1400" b="1" dirty="0" err="1" smtClean="0"/>
                        <a:t>while</a:t>
                      </a:r>
                      <a:r>
                        <a:rPr lang="it-IT" sz="1400" b="1" dirty="0" smtClean="0"/>
                        <a:t> (i&lt;11); </a:t>
                      </a:r>
                      <a:endParaRPr lang="it-IT" sz="1400" b="1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86885" y="347172"/>
            <a:ext cx="8599021" cy="2000548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Esempio (confronto fra 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Times New Roman" pitchFamily="18" charset="0"/>
              </a:rPr>
              <a:t>for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 , </a:t>
            </a:r>
            <a:r>
              <a:rPr kumimoji="0" lang="it-IT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Times New Roman" pitchFamily="18" charset="0"/>
              </a:rPr>
              <a:t>while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Times New Roman" pitchFamily="18" charset="0"/>
              </a:rPr>
              <a:t>,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Times New Roman" pitchFamily="18" charset="0"/>
              </a:rPr>
              <a:t> do…</a:t>
            </a:r>
            <a:r>
              <a:rPr kumimoji="0" lang="it-IT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Times New Roman" pitchFamily="18" charset="0"/>
              </a:rPr>
              <a:t>while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):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it-IT" sz="2800" b="1" dirty="0" smtClean="0">
              <a:solidFill>
                <a:srgbClr val="000000"/>
              </a:solidFill>
              <a:latin typeface="+mj-lt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28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Il </a:t>
            </a:r>
            <a:r>
              <a:rPr lang="it-IT" sz="28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codice seguente esegue la somma dei primi 10 numeri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itchFamily="18" charset="0"/>
              </a:rPr>
              <a:t> 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itchFamily="18" charset="0"/>
              </a:rPr>
              <a:t/>
            </a:r>
            <a:b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Times New Roman" pitchFamily="18" charset="0"/>
              </a:rPr>
            </a:b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Times New Roman" pitchFamily="18" charset="0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95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27656</TotalTime>
  <Words>1082</Words>
  <Application>Microsoft Office PowerPoint</Application>
  <PresentationFormat>Presentazione su schermo (4:3)</PresentationFormat>
  <Paragraphs>289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Creazione progetto in C++/DEV</vt:lpstr>
      <vt:lpstr>Creazione progetto in C++/DEV</vt:lpstr>
      <vt:lpstr>Creazione progetto in C++/DEV</vt:lpstr>
      <vt:lpstr>Creazione progetto in C++/DEV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.</dc:creator>
  <cp:lastModifiedBy>William</cp:lastModifiedBy>
  <cp:revision>101</cp:revision>
  <dcterms:created xsi:type="dcterms:W3CDTF">2011-10-18T08:32:55Z</dcterms:created>
  <dcterms:modified xsi:type="dcterms:W3CDTF">2012-11-08T14:01:57Z</dcterms:modified>
</cp:coreProperties>
</file>