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302" r:id="rId2"/>
    <p:sldId id="303" r:id="rId3"/>
    <p:sldId id="300" r:id="rId4"/>
    <p:sldId id="301" r:id="rId5"/>
    <p:sldId id="304" r:id="rId6"/>
    <p:sldId id="299" r:id="rId7"/>
    <p:sldId id="298" r:id="rId8"/>
    <p:sldId id="306" r:id="rId9"/>
    <p:sldId id="305" r:id="rId10"/>
    <p:sldId id="307" r:id="rId11"/>
    <p:sldId id="308" r:id="rId12"/>
    <p:sldId id="309" r:id="rId13"/>
    <p:sldId id="310" r:id="rId14"/>
    <p:sldId id="31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4660"/>
  </p:normalViewPr>
  <p:slideViewPr>
    <p:cSldViewPr>
      <p:cViewPr varScale="1">
        <p:scale>
          <a:sx n="69" d="100"/>
          <a:sy n="69" d="100"/>
        </p:scale>
        <p:origin x="-121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13/11/2012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932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13/11/2012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913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13/11/2012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7762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13/11/2012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6901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13/11/2012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016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13/11/2012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387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13/11/2012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743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13/11/2012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37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13/11/2012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481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13/11/2012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811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13/11/2012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961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3645E-08B2-48A0-950C-6D891D88A61B}" type="datetimeFigureOut">
              <a:rPr lang="en-GB" smtClean="0"/>
              <a:t>13/11/2012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5416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it.wikipedia.org/wiki/Dominio_(matematica)" TargetMode="External"/><Relationship Id="rId2" Type="http://schemas.openxmlformats.org/officeDocument/2006/relationships/hyperlink" Target="http://it.wikipedia.org/wiki/Funzione_(matematica)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://it.wikipedia.org/wiki/Numeri_naturali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0354" y="404664"/>
            <a:ext cx="9144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>
                <a:solidFill>
                  <a:schemeClr val="tx2"/>
                </a:solidFill>
              </a:rPr>
              <a:t>Massimo Comun Divisore </a:t>
            </a:r>
          </a:p>
          <a:p>
            <a:r>
              <a:rPr lang="it-IT" sz="2800" dirty="0"/>
              <a:t>(MCD) </a:t>
            </a:r>
          </a:p>
          <a:p>
            <a:r>
              <a:rPr lang="it-IT" sz="2800" dirty="0"/>
              <a:t>PROBLEMA: Dati due numeri A e B, trovare il </a:t>
            </a:r>
            <a:r>
              <a:rPr lang="it-IT" sz="2800" dirty="0" smtClean="0"/>
              <a:t>numero </a:t>
            </a:r>
            <a:r>
              <a:rPr lang="it-IT" sz="2800" dirty="0"/>
              <a:t>più grande che divide entrambi. </a:t>
            </a:r>
            <a:endParaRPr lang="it-IT" sz="2800" dirty="0" smtClean="0"/>
          </a:p>
          <a:p>
            <a:r>
              <a:rPr lang="it-IT" sz="2800" dirty="0" smtClean="0"/>
              <a:t> </a:t>
            </a:r>
            <a:endParaRPr lang="it-IT" sz="2800" dirty="0"/>
          </a:p>
          <a:p>
            <a:r>
              <a:rPr lang="it-IT" sz="2800" b="1" dirty="0">
                <a:solidFill>
                  <a:schemeClr val="tx2"/>
                </a:solidFill>
              </a:rPr>
              <a:t>Algoritmo 1</a:t>
            </a:r>
            <a:r>
              <a:rPr lang="it-IT" sz="2800" dirty="0"/>
              <a:t>: Trovare tutti i divisori di A e </a:t>
            </a:r>
            <a:r>
              <a:rPr lang="it-IT" sz="2800" dirty="0" smtClean="0"/>
              <a:t>tutti quelli </a:t>
            </a:r>
            <a:r>
              <a:rPr lang="it-IT" sz="2800" dirty="0"/>
              <a:t>di B e identificare quelli comuni. Ad es</a:t>
            </a:r>
            <a:r>
              <a:rPr lang="it-IT" sz="2800" dirty="0" smtClean="0"/>
              <a:t>.:</a:t>
            </a:r>
            <a:endParaRPr lang="it-IT" sz="2800" dirty="0"/>
          </a:p>
          <a:p>
            <a:pPr algn="ctr"/>
            <a:r>
              <a:rPr lang="it-IT" sz="2800" b="1" dirty="0">
                <a:solidFill>
                  <a:schemeClr val="tx2"/>
                </a:solidFill>
              </a:rPr>
              <a:t>MCD(30,18) </a:t>
            </a:r>
            <a:r>
              <a:rPr lang="it-IT" sz="2800" dirty="0"/>
              <a:t>= 6, </a:t>
            </a:r>
            <a:r>
              <a:rPr lang="it-IT" sz="2800" dirty="0" smtClean="0"/>
              <a:t>infatti 30 = 6 x 5 e 18 = 6 x 3 </a:t>
            </a:r>
          </a:p>
          <a:p>
            <a:pPr algn="ctr"/>
            <a:endParaRPr lang="it-IT" sz="2800" dirty="0" smtClean="0"/>
          </a:p>
          <a:p>
            <a:r>
              <a:rPr lang="it-IT" sz="2800" b="1" dirty="0" smtClean="0">
                <a:solidFill>
                  <a:schemeClr val="tx2"/>
                </a:solidFill>
              </a:rPr>
              <a:t>Algoritmo 2</a:t>
            </a:r>
            <a:r>
              <a:rPr lang="it-IT" sz="2800" dirty="0" smtClean="0"/>
              <a:t>: Sfruttare la proprietà che se A &gt; B </a:t>
            </a:r>
          </a:p>
          <a:p>
            <a:pPr algn="ctr"/>
            <a:r>
              <a:rPr lang="it-IT" sz="2800" dirty="0" smtClean="0"/>
              <a:t>MCD(A,B</a:t>
            </a:r>
            <a:r>
              <a:rPr lang="it-IT" sz="2800" dirty="0"/>
              <a:t>) = MCD(A – B,B) </a:t>
            </a:r>
          </a:p>
          <a:p>
            <a:pPr algn="ctr"/>
            <a:r>
              <a:rPr lang="it-IT" sz="2800" dirty="0"/>
              <a:t>Ad es. MCD(30,18) = MCD(12,18) = MCD(12,6) =  </a:t>
            </a:r>
          </a:p>
          <a:p>
            <a:pPr algn="ctr"/>
            <a:r>
              <a:rPr lang="it-IT" sz="2800" dirty="0"/>
              <a:t>           MCD(6,6) = 6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86671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8520" y="44624"/>
            <a:ext cx="878396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NOTA:</a:t>
            </a:r>
            <a:r>
              <a:rPr lang="it-IT" dirty="0" smtClean="0"/>
              <a:t> </a:t>
            </a:r>
            <a:r>
              <a:rPr lang="it-IT" sz="2400" b="1" dirty="0" smtClean="0"/>
              <a:t>per capire bene la </a:t>
            </a:r>
            <a:r>
              <a:rPr lang="it-IT" sz="2400" b="1" dirty="0" err="1" smtClean="0"/>
              <a:t>ricorsione</a:t>
            </a:r>
            <a:r>
              <a:rPr lang="it-IT" sz="2400" b="1" dirty="0" smtClean="0"/>
              <a:t> bisogna </a:t>
            </a:r>
          </a:p>
          <a:p>
            <a:endParaRPr lang="it-IT" sz="24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it-IT" sz="2400" b="1" dirty="0" smtClean="0"/>
              <a:t>individuare il caso base</a:t>
            </a:r>
            <a:endParaRPr lang="it-IT" sz="24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it-IT" sz="2400" b="1" dirty="0" smtClean="0"/>
              <a:t>interpretare il problema prima dal punto di vista matematico.</a:t>
            </a:r>
          </a:p>
          <a:p>
            <a:endParaRPr lang="it-IT" dirty="0" smtClean="0"/>
          </a:p>
        </p:txBody>
      </p:sp>
      <p:grpSp>
        <p:nvGrpSpPr>
          <p:cNvPr id="9" name="Gruppo 8"/>
          <p:cNvGrpSpPr/>
          <p:nvPr/>
        </p:nvGrpSpPr>
        <p:grpSpPr>
          <a:xfrm>
            <a:off x="420716" y="1977430"/>
            <a:ext cx="2927148" cy="1091530"/>
            <a:chOff x="1316388" y="859061"/>
            <a:chExt cx="2927148" cy="1091530"/>
          </a:xfrm>
        </p:grpSpPr>
        <p:sp>
          <p:nvSpPr>
            <p:cNvPr id="6" name="Parentesi graffa aperta 5"/>
            <p:cNvSpPr/>
            <p:nvPr/>
          </p:nvSpPr>
          <p:spPr>
            <a:xfrm>
              <a:off x="2195736" y="859061"/>
              <a:ext cx="504056" cy="1091530"/>
            </a:xfrm>
            <a:prstGeom prst="leftBrace">
              <a:avLst>
                <a:gd name="adj1" fmla="val 8333"/>
                <a:gd name="adj2" fmla="val 51167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it-IT" dirty="0" smtClean="0">
                  <a:solidFill>
                    <a:schemeClr val="bg1"/>
                  </a:solidFill>
                </a:rPr>
                <a:t>  </a:t>
              </a:r>
              <a:endParaRPr lang="it-IT" dirty="0">
                <a:solidFill>
                  <a:schemeClr val="bg1"/>
                </a:solidFill>
              </a:endParaRPr>
            </a:p>
          </p:txBody>
        </p:sp>
        <p:sp>
          <p:nvSpPr>
            <p:cNvPr id="7" name="CasellaDiTesto 6"/>
            <p:cNvSpPr txBox="1"/>
            <p:nvPr/>
          </p:nvSpPr>
          <p:spPr>
            <a:xfrm>
              <a:off x="1316388" y="870471"/>
              <a:ext cx="2927148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	   1 per  x=0/1</a:t>
              </a:r>
            </a:p>
            <a:p>
              <a:r>
                <a:rPr lang="it-IT" dirty="0" smtClean="0"/>
                <a:t>es: </a:t>
              </a:r>
              <a:r>
                <a:rPr lang="it-IT" dirty="0" err="1" smtClean="0"/>
                <a:t>fatt</a:t>
              </a:r>
              <a:r>
                <a:rPr lang="it-IT" dirty="0" smtClean="0"/>
                <a:t>(x) </a:t>
              </a:r>
              <a:endParaRPr lang="it-IT" dirty="0"/>
            </a:p>
            <a:p>
              <a:r>
                <a:rPr lang="it-IT" dirty="0" smtClean="0"/>
                <a:t>	   </a:t>
              </a:r>
              <a:r>
                <a:rPr lang="it-IT" dirty="0" err="1" smtClean="0"/>
                <a:t>xfatt</a:t>
              </a:r>
              <a:r>
                <a:rPr lang="it-IT" dirty="0" smtClean="0"/>
                <a:t>(x-1)  per x&gt;1</a:t>
              </a:r>
              <a:endParaRPr lang="it-IT" dirty="0"/>
            </a:p>
          </p:txBody>
        </p:sp>
      </p:grpSp>
      <p:sp>
        <p:nvSpPr>
          <p:cNvPr id="10" name="CasellaDiTesto 9"/>
          <p:cNvSpPr txBox="1"/>
          <p:nvPr/>
        </p:nvSpPr>
        <p:spPr>
          <a:xfrm>
            <a:off x="3131840" y="3068960"/>
            <a:ext cx="5519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es: </a:t>
            </a:r>
            <a:r>
              <a:rPr lang="it-IT" b="1" dirty="0" err="1" smtClean="0"/>
              <a:t>fatt</a:t>
            </a:r>
            <a:r>
              <a:rPr lang="it-IT" b="1" dirty="0" smtClean="0"/>
              <a:t>(4)=4fatt(3)=4×3×fatt(2)=</a:t>
            </a:r>
            <a:r>
              <a:rPr lang="it-IT" b="1" dirty="0"/>
              <a:t> </a:t>
            </a:r>
            <a:r>
              <a:rPr lang="it-IT" b="1" dirty="0" smtClean="0"/>
              <a:t>4×3×2</a:t>
            </a:r>
            <a:r>
              <a:rPr lang="it-IT" b="1" dirty="0"/>
              <a:t>×</a:t>
            </a:r>
            <a:r>
              <a:rPr lang="it-IT" b="1" dirty="0" smtClean="0"/>
              <a:t>fatt(1)=4×3×2×1</a:t>
            </a:r>
            <a:endParaRPr lang="it-IT" b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429758" y="3438292"/>
            <a:ext cx="4736938" cy="2831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/>
              <a:t>che si traduce dal punto di vista informatico</a:t>
            </a:r>
          </a:p>
          <a:p>
            <a:endParaRPr lang="it-IT" dirty="0" smtClean="0"/>
          </a:p>
          <a:p>
            <a:r>
              <a:rPr lang="it-IT" sz="2000" b="1" dirty="0" err="1" smtClean="0"/>
              <a:t>int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fatt</a:t>
            </a:r>
            <a:r>
              <a:rPr lang="it-IT" sz="2000" b="1" dirty="0" smtClean="0"/>
              <a:t>(</a:t>
            </a:r>
            <a:r>
              <a:rPr lang="it-IT" sz="2000" b="1" dirty="0" err="1" smtClean="0"/>
              <a:t>int</a:t>
            </a:r>
            <a:r>
              <a:rPr lang="it-IT" sz="2000" b="1" dirty="0" smtClean="0"/>
              <a:t> x)</a:t>
            </a:r>
          </a:p>
          <a:p>
            <a:r>
              <a:rPr lang="it-IT" sz="2000" b="1" dirty="0" smtClean="0"/>
              <a:t>{</a:t>
            </a:r>
          </a:p>
          <a:p>
            <a:r>
              <a:rPr lang="it-IT" sz="2000" b="1" dirty="0"/>
              <a:t> </a:t>
            </a:r>
            <a:r>
              <a:rPr lang="it-IT" sz="2000" b="1" dirty="0" err="1" smtClean="0"/>
              <a:t>if</a:t>
            </a:r>
            <a:r>
              <a:rPr lang="it-IT" sz="2000" b="1" dirty="0" smtClean="0"/>
              <a:t>(x==0 || x==1)</a:t>
            </a:r>
          </a:p>
          <a:p>
            <a:r>
              <a:rPr lang="it-IT" sz="2000" b="1" dirty="0" smtClean="0"/>
              <a:t>  </a:t>
            </a:r>
            <a:r>
              <a:rPr lang="it-IT" sz="2000" b="1" dirty="0" err="1" smtClean="0"/>
              <a:t>return</a:t>
            </a:r>
            <a:r>
              <a:rPr lang="it-IT" sz="2000" b="1" dirty="0" smtClean="0"/>
              <a:t> 0;</a:t>
            </a:r>
          </a:p>
          <a:p>
            <a:r>
              <a:rPr lang="it-IT" sz="2000" b="1" dirty="0" smtClean="0"/>
              <a:t>else</a:t>
            </a:r>
          </a:p>
          <a:p>
            <a:r>
              <a:rPr lang="it-IT" sz="2000" b="1" dirty="0" smtClean="0"/>
              <a:t>   </a:t>
            </a:r>
            <a:r>
              <a:rPr lang="it-IT" sz="2000" b="1" dirty="0" err="1" smtClean="0"/>
              <a:t>return</a:t>
            </a:r>
            <a:r>
              <a:rPr lang="it-IT" sz="2000" b="1" dirty="0" smtClean="0"/>
              <a:t> x*</a:t>
            </a:r>
            <a:r>
              <a:rPr lang="it-IT" sz="2000" b="1" dirty="0" err="1" smtClean="0"/>
              <a:t>fatt</a:t>
            </a:r>
            <a:r>
              <a:rPr lang="it-IT" sz="2000" b="1" dirty="0" smtClean="0"/>
              <a:t>(x-1);</a:t>
            </a:r>
          </a:p>
          <a:p>
            <a:r>
              <a:rPr lang="it-IT" sz="2000" b="1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05324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8520" y="44624"/>
            <a:ext cx="87839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C00000"/>
                </a:solidFill>
              </a:rPr>
              <a:t>Esempio MCD</a:t>
            </a:r>
            <a:endParaRPr lang="it-IT" sz="2400" b="1" dirty="0" smtClean="0"/>
          </a:p>
          <a:p>
            <a:endParaRPr lang="it-IT" dirty="0" smtClean="0"/>
          </a:p>
        </p:txBody>
      </p:sp>
      <p:grpSp>
        <p:nvGrpSpPr>
          <p:cNvPr id="9" name="Gruppo 8"/>
          <p:cNvGrpSpPr/>
          <p:nvPr/>
        </p:nvGrpSpPr>
        <p:grpSpPr>
          <a:xfrm>
            <a:off x="340545" y="783288"/>
            <a:ext cx="2885726" cy="1215686"/>
            <a:chOff x="1316388" y="859061"/>
            <a:chExt cx="2514727" cy="1091530"/>
          </a:xfrm>
        </p:grpSpPr>
        <p:sp>
          <p:nvSpPr>
            <p:cNvPr id="6" name="Parentesi graffa aperta 5"/>
            <p:cNvSpPr/>
            <p:nvPr/>
          </p:nvSpPr>
          <p:spPr>
            <a:xfrm>
              <a:off x="2195736" y="859061"/>
              <a:ext cx="504056" cy="1091530"/>
            </a:xfrm>
            <a:prstGeom prst="leftBrace">
              <a:avLst>
                <a:gd name="adj1" fmla="val 8333"/>
                <a:gd name="adj2" fmla="val 51167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it-IT" dirty="0" smtClean="0">
                  <a:solidFill>
                    <a:schemeClr val="bg1"/>
                  </a:solidFill>
                </a:rPr>
                <a:t>  </a:t>
              </a:r>
              <a:endParaRPr lang="it-IT" dirty="0">
                <a:solidFill>
                  <a:schemeClr val="bg1"/>
                </a:solidFill>
              </a:endParaRPr>
            </a:p>
          </p:txBody>
        </p:sp>
        <p:sp>
          <p:nvSpPr>
            <p:cNvPr id="7" name="CasellaDiTesto 6"/>
            <p:cNvSpPr txBox="1"/>
            <p:nvPr/>
          </p:nvSpPr>
          <p:spPr>
            <a:xfrm>
              <a:off x="1316388" y="870471"/>
              <a:ext cx="2514727" cy="10777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/>
                <a:t> MCD(</a:t>
              </a:r>
              <a:r>
                <a:rPr lang="it-IT" dirty="0" err="1"/>
                <a:t>x,y</a:t>
              </a:r>
              <a:r>
                <a:rPr lang="it-IT" dirty="0"/>
                <a:t>) </a:t>
              </a:r>
              <a:r>
                <a:rPr lang="it-IT" dirty="0" smtClean="0"/>
                <a:t>       x per  x=y</a:t>
              </a:r>
            </a:p>
            <a:p>
              <a:r>
                <a:rPr lang="it-IT" dirty="0"/>
                <a:t> </a:t>
              </a:r>
              <a:r>
                <a:rPr lang="it-IT" dirty="0" smtClean="0"/>
                <a:t>                        MCD(</a:t>
              </a:r>
              <a:r>
                <a:rPr lang="it-IT" dirty="0" err="1" smtClean="0"/>
                <a:t>x-y,y</a:t>
              </a:r>
              <a:r>
                <a:rPr lang="it-IT" dirty="0" smtClean="0"/>
                <a:t>) x&gt;y</a:t>
              </a:r>
            </a:p>
            <a:p>
              <a:r>
                <a:rPr lang="it-IT" dirty="0" smtClean="0"/>
                <a:t>	       MCD(</a:t>
              </a:r>
              <a:r>
                <a:rPr lang="it-IT" dirty="0" err="1" smtClean="0"/>
                <a:t>x,y-x</a:t>
              </a:r>
              <a:r>
                <a:rPr lang="it-IT" dirty="0" smtClean="0"/>
                <a:t>) y&gt;x</a:t>
              </a:r>
              <a:endParaRPr lang="it-IT" dirty="0"/>
            </a:p>
            <a:p>
              <a:endParaRPr lang="it-IT" dirty="0"/>
            </a:p>
          </p:txBody>
        </p:sp>
      </p:grpSp>
      <p:sp>
        <p:nvSpPr>
          <p:cNvPr id="10" name="CasellaDiTesto 9"/>
          <p:cNvSpPr txBox="1"/>
          <p:nvPr/>
        </p:nvSpPr>
        <p:spPr>
          <a:xfrm>
            <a:off x="899592" y="2420888"/>
            <a:ext cx="5301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es: MCD(30,18)=MCD(12,18)=MCD(12,6)=MCD(6,6)=6</a:t>
            </a:r>
            <a:endParaRPr lang="it-IT" b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2132031" y="2790220"/>
            <a:ext cx="4736938" cy="37548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/>
              <a:t>che si traduce dal punto di vista informatico</a:t>
            </a:r>
          </a:p>
          <a:p>
            <a:endParaRPr lang="it-IT" dirty="0" smtClean="0"/>
          </a:p>
          <a:p>
            <a:r>
              <a:rPr lang="it-IT" sz="2000" b="1" dirty="0" err="1" smtClean="0"/>
              <a:t>int</a:t>
            </a:r>
            <a:r>
              <a:rPr lang="it-IT" sz="2000" b="1" dirty="0" smtClean="0"/>
              <a:t> MCD(</a:t>
            </a:r>
            <a:r>
              <a:rPr lang="it-IT" sz="2000" b="1" dirty="0" err="1" smtClean="0"/>
              <a:t>int</a:t>
            </a:r>
            <a:r>
              <a:rPr lang="it-IT" sz="2000" b="1" dirty="0" smtClean="0"/>
              <a:t> x, </a:t>
            </a:r>
            <a:r>
              <a:rPr lang="it-IT" sz="2000" b="1" dirty="0" err="1" smtClean="0"/>
              <a:t>int</a:t>
            </a:r>
            <a:r>
              <a:rPr lang="it-IT" sz="2000" b="1" dirty="0" smtClean="0"/>
              <a:t> y)</a:t>
            </a:r>
          </a:p>
          <a:p>
            <a:r>
              <a:rPr lang="it-IT" sz="2000" b="1" dirty="0" smtClean="0"/>
              <a:t>{</a:t>
            </a:r>
          </a:p>
          <a:p>
            <a:r>
              <a:rPr lang="it-IT" sz="2000" b="1" dirty="0"/>
              <a:t> </a:t>
            </a:r>
            <a:r>
              <a:rPr lang="it-IT" sz="2000" b="1" dirty="0" err="1" smtClean="0"/>
              <a:t>if</a:t>
            </a:r>
            <a:r>
              <a:rPr lang="it-IT" sz="2000" b="1" dirty="0" smtClean="0"/>
              <a:t>(x==y)</a:t>
            </a:r>
          </a:p>
          <a:p>
            <a:r>
              <a:rPr lang="it-IT" sz="2000" b="1" dirty="0" smtClean="0"/>
              <a:t>  </a:t>
            </a:r>
            <a:r>
              <a:rPr lang="it-IT" sz="2000" b="1" dirty="0" err="1" smtClean="0"/>
              <a:t>return</a:t>
            </a:r>
            <a:r>
              <a:rPr lang="it-IT" sz="2000" b="1" dirty="0" smtClean="0"/>
              <a:t> x;</a:t>
            </a:r>
          </a:p>
          <a:p>
            <a:r>
              <a:rPr lang="it-IT" sz="2000" b="1" dirty="0" smtClean="0"/>
              <a:t>else</a:t>
            </a:r>
          </a:p>
          <a:p>
            <a:r>
              <a:rPr lang="it-IT" sz="2000" b="1" dirty="0" smtClean="0"/>
              <a:t>   </a:t>
            </a:r>
            <a:r>
              <a:rPr lang="it-IT" sz="2000" b="1" dirty="0" err="1" smtClean="0"/>
              <a:t>if</a:t>
            </a:r>
            <a:r>
              <a:rPr lang="it-IT" sz="2000" b="1" dirty="0" smtClean="0"/>
              <a:t>(x&gt;y)</a:t>
            </a:r>
          </a:p>
          <a:p>
            <a:r>
              <a:rPr lang="it-IT" sz="2000" b="1" dirty="0"/>
              <a:t> </a:t>
            </a:r>
            <a:r>
              <a:rPr lang="it-IT" sz="2000" b="1" dirty="0" smtClean="0"/>
              <a:t>    </a:t>
            </a:r>
            <a:r>
              <a:rPr lang="it-IT" sz="2000" b="1" dirty="0" err="1" smtClean="0"/>
              <a:t>return</a:t>
            </a:r>
            <a:r>
              <a:rPr lang="it-IT" sz="2000" b="1" dirty="0" smtClean="0"/>
              <a:t> MCD(x-y, y</a:t>
            </a:r>
            <a:r>
              <a:rPr lang="it-IT" sz="2000" b="1" dirty="0"/>
              <a:t>)</a:t>
            </a:r>
          </a:p>
          <a:p>
            <a:r>
              <a:rPr lang="it-IT" sz="2000" b="1" dirty="0" smtClean="0"/>
              <a:t>   else</a:t>
            </a:r>
          </a:p>
          <a:p>
            <a:r>
              <a:rPr lang="it-IT" sz="2000" b="1" dirty="0"/>
              <a:t> </a:t>
            </a:r>
            <a:r>
              <a:rPr lang="it-IT" sz="2000" b="1" dirty="0" smtClean="0"/>
              <a:t>     </a:t>
            </a:r>
            <a:r>
              <a:rPr lang="it-IT" sz="2000" b="1" dirty="0" err="1"/>
              <a:t>return</a:t>
            </a:r>
            <a:r>
              <a:rPr lang="it-IT" sz="2000" b="1" dirty="0"/>
              <a:t> </a:t>
            </a:r>
            <a:r>
              <a:rPr lang="it-IT" sz="2000" b="1" dirty="0" smtClean="0"/>
              <a:t>MCD(x</a:t>
            </a:r>
            <a:r>
              <a:rPr lang="it-IT" sz="2000" b="1" dirty="0"/>
              <a:t>, </a:t>
            </a:r>
            <a:r>
              <a:rPr lang="it-IT" sz="2000" b="1" dirty="0" smtClean="0"/>
              <a:t>y-x)</a:t>
            </a:r>
          </a:p>
          <a:p>
            <a:r>
              <a:rPr lang="it-IT" sz="2000" b="1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32922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4248" y="0"/>
            <a:ext cx="9002247" cy="6858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#include &lt;</a:t>
            </a:r>
            <a:r>
              <a:rPr lang="it-IT" dirty="0" err="1"/>
              <a:t>cstdlib</a:t>
            </a:r>
            <a:r>
              <a:rPr lang="it-IT" dirty="0"/>
              <a:t>&gt;</a:t>
            </a:r>
          </a:p>
          <a:p>
            <a:r>
              <a:rPr lang="it-IT" dirty="0"/>
              <a:t>#include &lt;</a:t>
            </a:r>
            <a:r>
              <a:rPr lang="it-IT" dirty="0" err="1"/>
              <a:t>iostream</a:t>
            </a:r>
            <a:r>
              <a:rPr lang="it-IT" dirty="0"/>
              <a:t>&gt;</a:t>
            </a:r>
          </a:p>
          <a:p>
            <a:r>
              <a:rPr lang="it-IT" dirty="0" err="1"/>
              <a:t>using</a:t>
            </a:r>
            <a:r>
              <a:rPr lang="it-IT" dirty="0"/>
              <a:t> </a:t>
            </a:r>
            <a:r>
              <a:rPr lang="it-IT" dirty="0" err="1"/>
              <a:t>namespace</a:t>
            </a:r>
            <a:r>
              <a:rPr lang="it-IT" dirty="0"/>
              <a:t> </a:t>
            </a:r>
            <a:r>
              <a:rPr lang="it-IT" dirty="0" err="1"/>
              <a:t>std</a:t>
            </a:r>
            <a:r>
              <a:rPr lang="it-IT" dirty="0"/>
              <a:t>;</a:t>
            </a:r>
          </a:p>
          <a:p>
            <a:r>
              <a:rPr lang="it-IT" b="1" dirty="0" err="1"/>
              <a:t>int</a:t>
            </a:r>
            <a:r>
              <a:rPr lang="it-IT" b="1" dirty="0"/>
              <a:t> MCD(</a:t>
            </a:r>
            <a:r>
              <a:rPr lang="it-IT" b="1" dirty="0" err="1"/>
              <a:t>int</a:t>
            </a:r>
            <a:r>
              <a:rPr lang="it-IT" b="1" dirty="0"/>
              <a:t> x, </a:t>
            </a:r>
            <a:r>
              <a:rPr lang="it-IT" b="1" dirty="0" err="1"/>
              <a:t>int</a:t>
            </a:r>
            <a:r>
              <a:rPr lang="it-IT" b="1" dirty="0"/>
              <a:t> y);</a:t>
            </a:r>
          </a:p>
          <a:p>
            <a:r>
              <a:rPr lang="it-IT" dirty="0" err="1"/>
              <a:t>int</a:t>
            </a:r>
            <a:r>
              <a:rPr lang="it-IT" dirty="0"/>
              <a:t> </a:t>
            </a:r>
            <a:r>
              <a:rPr lang="it-IT" dirty="0" err="1"/>
              <a:t>main</a:t>
            </a:r>
            <a:r>
              <a:rPr lang="it-IT" dirty="0"/>
              <a:t>(</a:t>
            </a:r>
            <a:r>
              <a:rPr lang="it-IT" dirty="0" err="1"/>
              <a:t>int</a:t>
            </a:r>
            <a:r>
              <a:rPr lang="it-IT" dirty="0"/>
              <a:t> </a:t>
            </a:r>
            <a:r>
              <a:rPr lang="it-IT" dirty="0" err="1"/>
              <a:t>argc</a:t>
            </a:r>
            <a:r>
              <a:rPr lang="it-IT" dirty="0"/>
              <a:t>, </a:t>
            </a:r>
            <a:r>
              <a:rPr lang="it-IT" dirty="0" err="1"/>
              <a:t>char</a:t>
            </a:r>
            <a:r>
              <a:rPr lang="it-IT" dirty="0"/>
              <a:t> *</a:t>
            </a:r>
            <a:r>
              <a:rPr lang="it-IT" dirty="0" err="1"/>
              <a:t>argv</a:t>
            </a:r>
            <a:r>
              <a:rPr lang="it-IT" dirty="0"/>
              <a:t>[])</a:t>
            </a:r>
          </a:p>
          <a:p>
            <a:r>
              <a:rPr lang="it-IT" dirty="0"/>
              <a:t>{</a:t>
            </a:r>
          </a:p>
          <a:p>
            <a:r>
              <a:rPr lang="it-IT" dirty="0"/>
              <a:t>    </a:t>
            </a:r>
            <a:r>
              <a:rPr lang="it-IT" dirty="0" err="1"/>
              <a:t>int</a:t>
            </a:r>
            <a:r>
              <a:rPr lang="it-IT" dirty="0"/>
              <a:t> A, B;</a:t>
            </a:r>
          </a:p>
          <a:p>
            <a:r>
              <a:rPr lang="it-IT" dirty="0"/>
              <a:t>    </a:t>
            </a:r>
            <a:r>
              <a:rPr lang="it-IT" dirty="0" err="1"/>
              <a:t>cout</a:t>
            </a:r>
            <a:r>
              <a:rPr lang="it-IT" dirty="0"/>
              <a:t>&lt;&lt;"inserisci un numero"&lt;&lt;</a:t>
            </a:r>
            <a:r>
              <a:rPr lang="it-IT" dirty="0" err="1"/>
              <a:t>endl</a:t>
            </a:r>
            <a:r>
              <a:rPr lang="it-IT" dirty="0"/>
              <a:t>;</a:t>
            </a:r>
          </a:p>
          <a:p>
            <a:r>
              <a:rPr lang="it-IT" dirty="0"/>
              <a:t>    cin&gt;&gt;A;</a:t>
            </a:r>
          </a:p>
          <a:p>
            <a:r>
              <a:rPr lang="it-IT" dirty="0"/>
              <a:t>    </a:t>
            </a:r>
            <a:r>
              <a:rPr lang="it-IT" dirty="0" err="1"/>
              <a:t>cout</a:t>
            </a:r>
            <a:r>
              <a:rPr lang="it-IT" dirty="0"/>
              <a:t>&lt;&lt;"inserisci il secondo numero"&lt;&lt;</a:t>
            </a:r>
            <a:r>
              <a:rPr lang="it-IT" dirty="0" err="1"/>
              <a:t>endl</a:t>
            </a:r>
            <a:r>
              <a:rPr lang="it-IT" dirty="0"/>
              <a:t>;</a:t>
            </a:r>
          </a:p>
          <a:p>
            <a:r>
              <a:rPr lang="it-IT" dirty="0"/>
              <a:t>    cin&gt;&gt;B;</a:t>
            </a:r>
          </a:p>
          <a:p>
            <a:r>
              <a:rPr lang="it-IT" b="1" dirty="0"/>
              <a:t>    </a:t>
            </a:r>
            <a:r>
              <a:rPr lang="it-IT" b="1" dirty="0" err="1"/>
              <a:t>int</a:t>
            </a:r>
            <a:r>
              <a:rPr lang="it-IT" b="1" dirty="0"/>
              <a:t> m=MCD(A,B); </a:t>
            </a:r>
          </a:p>
          <a:p>
            <a:r>
              <a:rPr lang="it-IT" dirty="0"/>
              <a:t>    </a:t>
            </a:r>
            <a:r>
              <a:rPr lang="it-IT" dirty="0" err="1"/>
              <a:t>cout</a:t>
            </a:r>
            <a:r>
              <a:rPr lang="it-IT" dirty="0"/>
              <a:t>&lt;&lt;"il MCD fra "&lt;&lt;A&lt;&lt;" e "&lt;&lt;B&lt;&lt;" è "&lt;&lt;m&lt;&lt;</a:t>
            </a:r>
            <a:r>
              <a:rPr lang="it-IT" dirty="0" err="1"/>
              <a:t>endl</a:t>
            </a:r>
            <a:r>
              <a:rPr lang="it-IT" dirty="0"/>
              <a:t>;</a:t>
            </a:r>
          </a:p>
          <a:p>
            <a:r>
              <a:rPr lang="it-IT" dirty="0"/>
              <a:t>    </a:t>
            </a:r>
            <a:r>
              <a:rPr lang="it-IT" dirty="0" err="1"/>
              <a:t>system</a:t>
            </a:r>
            <a:r>
              <a:rPr lang="it-IT" dirty="0"/>
              <a:t>("PAUSE");</a:t>
            </a:r>
          </a:p>
          <a:p>
            <a:r>
              <a:rPr lang="it-IT" dirty="0"/>
              <a:t>    </a:t>
            </a:r>
            <a:r>
              <a:rPr lang="it-IT" dirty="0" err="1"/>
              <a:t>return</a:t>
            </a:r>
            <a:r>
              <a:rPr lang="it-IT" dirty="0"/>
              <a:t> EXIT_SUCCESS;</a:t>
            </a:r>
          </a:p>
          <a:p>
            <a:r>
              <a:rPr lang="it-IT" dirty="0"/>
              <a:t>}</a:t>
            </a:r>
          </a:p>
          <a:p>
            <a:r>
              <a:rPr lang="it-IT" b="1" dirty="0" err="1"/>
              <a:t>int</a:t>
            </a:r>
            <a:r>
              <a:rPr lang="it-IT" b="1" dirty="0"/>
              <a:t> MCD(</a:t>
            </a:r>
            <a:r>
              <a:rPr lang="it-IT" b="1" dirty="0" err="1"/>
              <a:t>int</a:t>
            </a:r>
            <a:r>
              <a:rPr lang="it-IT" b="1" dirty="0"/>
              <a:t> x, </a:t>
            </a:r>
            <a:r>
              <a:rPr lang="it-IT" b="1" dirty="0" err="1"/>
              <a:t>int</a:t>
            </a:r>
            <a:r>
              <a:rPr lang="it-IT" b="1" dirty="0"/>
              <a:t> y)</a:t>
            </a:r>
          </a:p>
          <a:p>
            <a:r>
              <a:rPr lang="it-IT" b="1" dirty="0"/>
              <a:t>{</a:t>
            </a:r>
            <a:r>
              <a:rPr lang="it-IT" b="1" dirty="0" err="1"/>
              <a:t>if</a:t>
            </a:r>
            <a:r>
              <a:rPr lang="it-IT" b="1" dirty="0"/>
              <a:t>(x==y)</a:t>
            </a:r>
          </a:p>
          <a:p>
            <a:r>
              <a:rPr lang="it-IT" b="1" dirty="0"/>
              <a:t>  </a:t>
            </a:r>
            <a:r>
              <a:rPr lang="it-IT" b="1" dirty="0" err="1"/>
              <a:t>return</a:t>
            </a:r>
            <a:r>
              <a:rPr lang="it-IT" b="1" dirty="0"/>
              <a:t> x;</a:t>
            </a:r>
          </a:p>
          <a:p>
            <a:r>
              <a:rPr lang="it-IT" b="1" dirty="0"/>
              <a:t>else</a:t>
            </a:r>
          </a:p>
          <a:p>
            <a:r>
              <a:rPr lang="it-IT" b="1" dirty="0"/>
              <a:t>   </a:t>
            </a:r>
            <a:r>
              <a:rPr lang="it-IT" b="1" dirty="0" err="1"/>
              <a:t>if</a:t>
            </a:r>
            <a:r>
              <a:rPr lang="it-IT" b="1" dirty="0"/>
              <a:t>(x&gt;y)</a:t>
            </a:r>
          </a:p>
          <a:p>
            <a:r>
              <a:rPr lang="it-IT" b="1" dirty="0"/>
              <a:t>     </a:t>
            </a:r>
            <a:r>
              <a:rPr lang="it-IT" b="1" dirty="0" err="1"/>
              <a:t>return</a:t>
            </a:r>
            <a:r>
              <a:rPr lang="it-IT" b="1" dirty="0"/>
              <a:t> MCD(x-y, y);</a:t>
            </a:r>
          </a:p>
          <a:p>
            <a:r>
              <a:rPr lang="it-IT" b="1" dirty="0"/>
              <a:t>   else</a:t>
            </a:r>
          </a:p>
          <a:p>
            <a:r>
              <a:rPr lang="it-IT" b="1" dirty="0"/>
              <a:t>      </a:t>
            </a:r>
            <a:r>
              <a:rPr lang="it-IT" b="1" dirty="0" err="1"/>
              <a:t>return</a:t>
            </a:r>
            <a:r>
              <a:rPr lang="it-IT" b="1" dirty="0"/>
              <a:t> MCD(x, y-x);}</a:t>
            </a:r>
          </a:p>
        </p:txBody>
      </p:sp>
    </p:spTree>
    <p:extLst>
      <p:ext uri="{BB962C8B-B14F-4D97-AF65-F5344CB8AC3E}">
        <p14:creationId xmlns:p14="http://schemas.microsoft.com/office/powerpoint/2010/main" val="37986087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8716" y="0"/>
            <a:ext cx="9005284" cy="4581128"/>
          </a:xfrm>
        </p:spPr>
        <p:txBody>
          <a:bodyPr/>
          <a:lstStyle/>
          <a:p>
            <a:pPr marL="0" indent="0">
              <a:buNone/>
            </a:pPr>
            <a:r>
              <a:rPr lang="it-IT" dirty="0" err="1"/>
              <a:t>R</a:t>
            </a:r>
            <a:r>
              <a:rPr lang="it-IT" dirty="0" err="1" smtClean="0"/>
              <a:t>icorsione</a:t>
            </a:r>
            <a:r>
              <a:rPr lang="it-IT" dirty="0" smtClean="0"/>
              <a:t> Multipla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 serie di Fibonacci: 0,1,1,2,3,5,8,13,21,34…..</a:t>
            </a:r>
          </a:p>
          <a:p>
            <a:endParaRPr lang="it-IT" dirty="0" smtClean="0"/>
          </a:p>
          <a:p>
            <a:endParaRPr lang="it-IT" dirty="0"/>
          </a:p>
          <a:p>
            <a:pPr marL="0" indent="0">
              <a:buNone/>
            </a:pPr>
            <a:r>
              <a:rPr lang="it-IT" sz="2000" b="1" dirty="0" smtClean="0"/>
              <a:t>es: </a:t>
            </a:r>
            <a:r>
              <a:rPr lang="it-IT" sz="2000" b="1" dirty="0" err="1" smtClean="0"/>
              <a:t>Fib</a:t>
            </a:r>
            <a:r>
              <a:rPr lang="it-IT" sz="2000" b="1" dirty="0" smtClean="0"/>
              <a:t>(5)=</a:t>
            </a:r>
            <a:r>
              <a:rPr lang="it-IT" sz="2000" b="1" dirty="0" err="1" smtClean="0"/>
              <a:t>Fib</a:t>
            </a:r>
            <a:r>
              <a:rPr lang="it-IT" sz="2000" b="1" dirty="0" smtClean="0"/>
              <a:t>(+4)+</a:t>
            </a:r>
            <a:r>
              <a:rPr lang="it-IT" sz="2000" b="1" dirty="0" err="1" smtClean="0"/>
              <a:t>Fib</a:t>
            </a:r>
            <a:r>
              <a:rPr lang="it-IT" sz="2000" b="1" dirty="0" smtClean="0"/>
              <a:t>(3)=(</a:t>
            </a:r>
            <a:r>
              <a:rPr lang="it-IT" sz="2000" b="1" dirty="0" err="1" smtClean="0"/>
              <a:t>Fib</a:t>
            </a:r>
            <a:r>
              <a:rPr lang="it-IT" sz="2000" b="1" dirty="0" smtClean="0"/>
              <a:t>(3)+</a:t>
            </a:r>
            <a:r>
              <a:rPr lang="it-IT" sz="2000" b="1" dirty="0" err="1" smtClean="0"/>
              <a:t>Fib</a:t>
            </a:r>
            <a:r>
              <a:rPr lang="it-IT" sz="2000" b="1" dirty="0" smtClean="0"/>
              <a:t>(2))+(</a:t>
            </a:r>
            <a:r>
              <a:rPr lang="it-IT" sz="2000" b="1" dirty="0" err="1" smtClean="0"/>
              <a:t>Fib</a:t>
            </a:r>
            <a:r>
              <a:rPr lang="it-IT" sz="2000" b="1" dirty="0" smtClean="0"/>
              <a:t>(2)+</a:t>
            </a:r>
            <a:r>
              <a:rPr lang="it-IT" sz="2000" b="1" dirty="0" err="1" smtClean="0"/>
              <a:t>Fib</a:t>
            </a:r>
            <a:r>
              <a:rPr lang="it-IT" sz="2000" b="1" dirty="0" smtClean="0"/>
              <a:t>(1))=(</a:t>
            </a:r>
            <a:r>
              <a:rPr lang="it-IT" sz="2000" b="1" dirty="0" err="1" smtClean="0"/>
              <a:t>Fib</a:t>
            </a:r>
            <a:r>
              <a:rPr lang="it-IT" sz="2000" b="1" dirty="0" smtClean="0"/>
              <a:t>(2)+</a:t>
            </a:r>
            <a:r>
              <a:rPr lang="it-IT" sz="2000" b="1" dirty="0" err="1" smtClean="0">
                <a:solidFill>
                  <a:srgbClr val="FF0000"/>
                </a:solidFill>
              </a:rPr>
              <a:t>Fib</a:t>
            </a:r>
            <a:r>
              <a:rPr lang="it-IT" sz="2000" b="1" dirty="0" smtClean="0">
                <a:solidFill>
                  <a:srgbClr val="FF0000"/>
                </a:solidFill>
              </a:rPr>
              <a:t>(1)</a:t>
            </a:r>
            <a:r>
              <a:rPr lang="it-IT" sz="2000" b="1" dirty="0" smtClean="0"/>
              <a:t>)+(</a:t>
            </a:r>
            <a:r>
              <a:rPr lang="it-IT" sz="2000" b="1" dirty="0" err="1" smtClean="0">
                <a:solidFill>
                  <a:srgbClr val="92D050"/>
                </a:solidFill>
              </a:rPr>
              <a:t>Fib</a:t>
            </a:r>
            <a:r>
              <a:rPr lang="it-IT" sz="2000" b="1" dirty="0" smtClean="0">
                <a:solidFill>
                  <a:srgbClr val="92D050"/>
                </a:solidFill>
              </a:rPr>
              <a:t>(1)</a:t>
            </a:r>
            <a:r>
              <a:rPr lang="it-IT" sz="2000" b="1" dirty="0" smtClean="0"/>
              <a:t>+</a:t>
            </a:r>
            <a:r>
              <a:rPr lang="it-IT" sz="2000" b="1" dirty="0" err="1" smtClean="0"/>
              <a:t>Fib</a:t>
            </a:r>
            <a:r>
              <a:rPr lang="it-IT" sz="2000" b="1" dirty="0" smtClean="0"/>
              <a:t>(0))+(</a:t>
            </a:r>
            <a:r>
              <a:rPr lang="it-IT" sz="2000" b="1" dirty="0" err="1" smtClean="0">
                <a:solidFill>
                  <a:srgbClr val="0070C0"/>
                </a:solidFill>
              </a:rPr>
              <a:t>Fib</a:t>
            </a:r>
            <a:r>
              <a:rPr lang="it-IT" sz="2000" b="1" dirty="0" smtClean="0">
                <a:solidFill>
                  <a:srgbClr val="0070C0"/>
                </a:solidFill>
              </a:rPr>
              <a:t>(1)</a:t>
            </a:r>
            <a:r>
              <a:rPr lang="it-IT" sz="2000" b="1" dirty="0" smtClean="0"/>
              <a:t>+</a:t>
            </a:r>
            <a:r>
              <a:rPr lang="it-IT" sz="2000" b="1" dirty="0" err="1" smtClean="0"/>
              <a:t>Fib</a:t>
            </a:r>
            <a:r>
              <a:rPr lang="it-IT" sz="2000" b="1" dirty="0" smtClean="0"/>
              <a:t>(0))+1=(</a:t>
            </a:r>
            <a:r>
              <a:rPr lang="it-IT" sz="2000" b="1" dirty="0" err="1" smtClean="0"/>
              <a:t>Fib</a:t>
            </a:r>
            <a:r>
              <a:rPr lang="it-IT" sz="2000" b="1" dirty="0" smtClean="0"/>
              <a:t>(1)+</a:t>
            </a:r>
            <a:r>
              <a:rPr lang="it-IT" sz="2000" b="1" dirty="0" err="1" smtClean="0"/>
              <a:t>Fib</a:t>
            </a:r>
            <a:r>
              <a:rPr lang="it-IT" sz="2000" b="1" dirty="0" smtClean="0"/>
              <a:t>(0))+</a:t>
            </a:r>
            <a:r>
              <a:rPr lang="it-IT" sz="2000" b="1" dirty="0" smtClean="0">
                <a:solidFill>
                  <a:srgbClr val="FF0000"/>
                </a:solidFill>
              </a:rPr>
              <a:t>1</a:t>
            </a:r>
            <a:r>
              <a:rPr lang="it-IT" sz="2000" b="1" dirty="0" smtClean="0"/>
              <a:t>+</a:t>
            </a:r>
            <a:r>
              <a:rPr lang="it-IT" sz="2000" b="1" dirty="0" smtClean="0">
                <a:solidFill>
                  <a:srgbClr val="92D050"/>
                </a:solidFill>
              </a:rPr>
              <a:t>1</a:t>
            </a:r>
            <a:r>
              <a:rPr lang="it-IT" sz="2000" b="1" dirty="0" smtClean="0"/>
              <a:t>+0+</a:t>
            </a:r>
            <a:r>
              <a:rPr lang="it-IT" sz="2000" b="1" dirty="0" smtClean="0">
                <a:solidFill>
                  <a:srgbClr val="0070C0"/>
                </a:solidFill>
              </a:rPr>
              <a:t>1</a:t>
            </a:r>
            <a:r>
              <a:rPr lang="it-IT" sz="2000" b="1" dirty="0" smtClean="0"/>
              <a:t>+0+1=1+4=5</a:t>
            </a:r>
            <a:endParaRPr lang="it-IT" sz="2000" b="1" dirty="0">
              <a:solidFill>
                <a:srgbClr val="0070C0"/>
              </a:solidFill>
            </a:endParaRPr>
          </a:p>
        </p:txBody>
      </p:sp>
      <p:grpSp>
        <p:nvGrpSpPr>
          <p:cNvPr id="4" name="Gruppo 3"/>
          <p:cNvGrpSpPr/>
          <p:nvPr/>
        </p:nvGrpSpPr>
        <p:grpSpPr>
          <a:xfrm>
            <a:off x="2411760" y="1124744"/>
            <a:ext cx="3395481" cy="1215686"/>
            <a:chOff x="1646898" y="859061"/>
            <a:chExt cx="2958945" cy="1091530"/>
          </a:xfrm>
        </p:grpSpPr>
        <p:sp>
          <p:nvSpPr>
            <p:cNvPr id="5" name="Parentesi graffa aperta 4"/>
            <p:cNvSpPr/>
            <p:nvPr/>
          </p:nvSpPr>
          <p:spPr>
            <a:xfrm>
              <a:off x="2195736" y="859061"/>
              <a:ext cx="504056" cy="1091530"/>
            </a:xfrm>
            <a:prstGeom prst="leftBrace">
              <a:avLst>
                <a:gd name="adj1" fmla="val 8333"/>
                <a:gd name="adj2" fmla="val 51167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it-IT" dirty="0" smtClean="0">
                  <a:solidFill>
                    <a:schemeClr val="bg1"/>
                  </a:solidFill>
                </a:rPr>
                <a:t>  </a:t>
              </a:r>
              <a:endParaRPr lang="it-IT" dirty="0">
                <a:solidFill>
                  <a:schemeClr val="bg1"/>
                </a:solidFill>
              </a:endParaRPr>
            </a:p>
          </p:txBody>
        </p:sp>
        <p:sp>
          <p:nvSpPr>
            <p:cNvPr id="6" name="CasellaDiTesto 5"/>
            <p:cNvSpPr txBox="1"/>
            <p:nvPr/>
          </p:nvSpPr>
          <p:spPr>
            <a:xfrm>
              <a:off x="1646898" y="1021821"/>
              <a:ext cx="2958945" cy="8290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/>
                <a:t> </a:t>
              </a:r>
              <a:r>
                <a:rPr lang="it-IT" dirty="0" err="1" smtClean="0"/>
                <a:t>Fib</a:t>
              </a:r>
              <a:r>
                <a:rPr lang="it-IT" dirty="0" smtClean="0"/>
                <a:t>(x)=	0 per x=0</a:t>
              </a:r>
            </a:p>
            <a:p>
              <a:r>
                <a:rPr lang="it-IT" dirty="0"/>
                <a:t>	</a:t>
              </a:r>
              <a:r>
                <a:rPr lang="it-IT" dirty="0" smtClean="0"/>
                <a:t>1 per x=1</a:t>
              </a:r>
            </a:p>
            <a:p>
              <a:r>
                <a:rPr lang="it-IT" dirty="0"/>
                <a:t>	</a:t>
              </a:r>
              <a:r>
                <a:rPr lang="it-IT" dirty="0" err="1" smtClean="0"/>
                <a:t>Fib</a:t>
              </a:r>
              <a:r>
                <a:rPr lang="it-IT" dirty="0" smtClean="0"/>
                <a:t>(x-1)+</a:t>
              </a:r>
              <a:r>
                <a:rPr lang="it-IT" dirty="0" err="1" smtClean="0"/>
                <a:t>Fib</a:t>
              </a:r>
              <a:r>
                <a:rPr lang="it-IT" dirty="0" smtClean="0"/>
                <a:t>(x-2) per x&gt;1</a:t>
              </a:r>
              <a:endParaRPr lang="it-IT" dirty="0"/>
            </a:p>
          </p:txBody>
        </p:sp>
      </p:grpSp>
      <p:sp>
        <p:nvSpPr>
          <p:cNvPr id="7" name="Rettangolo 6"/>
          <p:cNvSpPr/>
          <p:nvPr/>
        </p:nvSpPr>
        <p:spPr>
          <a:xfrm>
            <a:off x="1907704" y="3679864"/>
            <a:ext cx="53285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err="1"/>
              <a:t>int</a:t>
            </a:r>
            <a:r>
              <a:rPr lang="it-IT" sz="2400" b="1" dirty="0"/>
              <a:t> </a:t>
            </a:r>
            <a:r>
              <a:rPr lang="it-IT" sz="2400" b="1" dirty="0" err="1"/>
              <a:t>fib</a:t>
            </a:r>
            <a:r>
              <a:rPr lang="it-IT" sz="2400" b="1" dirty="0"/>
              <a:t>(</a:t>
            </a:r>
            <a:r>
              <a:rPr lang="it-IT" sz="2400" b="1" dirty="0" err="1"/>
              <a:t>int</a:t>
            </a:r>
            <a:r>
              <a:rPr lang="it-IT" sz="2400" b="1" dirty="0"/>
              <a:t> n</a:t>
            </a:r>
            <a:r>
              <a:rPr lang="it-IT" sz="2400" b="1" dirty="0" smtClean="0"/>
              <a:t>)</a:t>
            </a:r>
          </a:p>
          <a:p>
            <a:r>
              <a:rPr lang="it-IT" sz="2400" b="1" dirty="0" smtClean="0"/>
              <a:t>{</a:t>
            </a:r>
            <a:endParaRPr lang="it-IT" sz="2400" b="1" dirty="0"/>
          </a:p>
          <a:p>
            <a:r>
              <a:rPr lang="en-US" sz="2400" b="1" dirty="0" smtClean="0"/>
              <a:t>   if </a:t>
            </a:r>
            <a:r>
              <a:rPr lang="en-US" sz="2400" b="1" dirty="0"/>
              <a:t>(n==0) return 0;</a:t>
            </a:r>
          </a:p>
          <a:p>
            <a:r>
              <a:rPr lang="en-US" sz="2400" b="1" dirty="0" smtClean="0"/>
              <a:t>   if </a:t>
            </a:r>
            <a:r>
              <a:rPr lang="en-US" sz="2400" b="1" dirty="0"/>
              <a:t>(n==1) return 1;</a:t>
            </a:r>
          </a:p>
          <a:p>
            <a:r>
              <a:rPr lang="pt-BR" sz="2400" b="1" dirty="0" smtClean="0"/>
              <a:t>   if </a:t>
            </a:r>
            <a:r>
              <a:rPr lang="pt-BR" sz="2400" b="1" dirty="0"/>
              <a:t>(n&gt;1) return fib(n-2) + fib(n-1);</a:t>
            </a:r>
          </a:p>
          <a:p>
            <a:r>
              <a:rPr lang="it-IT" sz="2400" b="1" dirty="0"/>
              <a:t>}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1982256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La </a:t>
            </a:r>
            <a:r>
              <a:rPr kumimoji="0" lang="it-IT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funzione di Ackermann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è una 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B0080"/>
                </a:solidFill>
                <a:effectLst/>
                <a:latin typeface="Arial" pitchFamily="34" charset="0"/>
                <a:cs typeface="Arial" pitchFamily="34" charset="0"/>
                <a:hlinkClick r:id="rId2" tooltip="Funzione (matematica)"/>
              </a:rPr>
              <a:t>funzione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it-IT" sz="9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f(x,y,z)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che ha come 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B0080"/>
                </a:solidFill>
                <a:effectLst/>
                <a:latin typeface="Arial" pitchFamily="34" charset="0"/>
                <a:cs typeface="Arial" pitchFamily="34" charset="0"/>
                <a:hlinkClick r:id="rId3" tooltip="Dominio (matematica)"/>
              </a:rPr>
              <a:t>dominio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l'insieme delle terne di 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B0080"/>
                </a:solidFill>
                <a:effectLst/>
                <a:latin typeface="Arial" pitchFamily="34" charset="0"/>
                <a:cs typeface="Arial" pitchFamily="34" charset="0"/>
                <a:hlinkClick r:id="rId4" tooltip="Numeri naturali"/>
              </a:rPr>
              <a:t>numeri naturali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e come codominio i 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B0080"/>
                </a:solidFill>
                <a:effectLst/>
                <a:latin typeface="Arial" pitchFamily="34" charset="0"/>
                <a:cs typeface="Arial" pitchFamily="34" charset="0"/>
                <a:hlinkClick r:id="rId4" tooltip="Numeri naturali"/>
              </a:rPr>
              <a:t>numeri naturali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 Essa è definita per ricorrenza nel seguente modo: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kumimoji="0" lang="it-IT" sz="5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3" descr=" A(m, n) =&#10; \begin{cases}&#10; n+1 &amp; \mbox{se } m = 0 \\&#10; A(m-1, 1) &amp; \mbox{se } m &gt; 0 \mbox{ e } n = 0 \\&#10; A(m-1, A(m, n-1)) &amp; \mbox{se } m &gt; 0 \mbox{ e } n &gt; 0.&#10; \end{cases}&#10;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268760"/>
            <a:ext cx="44958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tangolo 5"/>
          <p:cNvSpPr/>
          <p:nvPr/>
        </p:nvSpPr>
        <p:spPr>
          <a:xfrm>
            <a:off x="3448" y="44118"/>
            <a:ext cx="89610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La funzione di </a:t>
            </a:r>
            <a:r>
              <a:rPr lang="it-IT" b="1" dirty="0" err="1"/>
              <a:t>Ackermann</a:t>
            </a:r>
            <a:r>
              <a:rPr lang="it-IT" b="1" dirty="0"/>
              <a:t> </a:t>
            </a:r>
            <a:r>
              <a:rPr lang="it-IT" dirty="0"/>
              <a:t>è una funzione f(</a:t>
            </a:r>
            <a:r>
              <a:rPr lang="it-IT" dirty="0" err="1"/>
              <a:t>x,y,z</a:t>
            </a:r>
            <a:r>
              <a:rPr lang="it-IT" dirty="0"/>
              <a:t>) che ha come dominio l'insieme delle terne di numeri </a:t>
            </a:r>
            <a:r>
              <a:rPr lang="it-IT" b="1" dirty="0"/>
              <a:t>naturali </a:t>
            </a:r>
            <a:r>
              <a:rPr lang="it-IT" dirty="0"/>
              <a:t>e come codominio i numeri </a:t>
            </a:r>
            <a:r>
              <a:rPr lang="it-IT" b="1" dirty="0"/>
              <a:t>naturali.</a:t>
            </a:r>
            <a:r>
              <a:rPr lang="it-IT" dirty="0"/>
              <a:t> Essa è definita per ricorrenza nel seguente modo: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395536" y="2924944"/>
            <a:ext cx="560097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err="1" smtClean="0"/>
              <a:t>int</a:t>
            </a:r>
            <a:r>
              <a:rPr lang="it-IT" sz="2000" b="1" dirty="0"/>
              <a:t> </a:t>
            </a:r>
            <a:r>
              <a:rPr lang="it-IT" sz="2000" b="1" dirty="0" smtClean="0"/>
              <a:t>A (</a:t>
            </a:r>
            <a:r>
              <a:rPr lang="it-IT" sz="2000" b="1" dirty="0" err="1" smtClean="0"/>
              <a:t>int</a:t>
            </a:r>
            <a:r>
              <a:rPr lang="it-IT" sz="2000" b="1" dirty="0" smtClean="0"/>
              <a:t> m, </a:t>
            </a:r>
            <a:r>
              <a:rPr lang="it-IT" sz="2000" b="1" dirty="0" err="1" smtClean="0"/>
              <a:t>int</a:t>
            </a:r>
            <a:r>
              <a:rPr lang="it-IT" sz="2000" b="1" dirty="0" smtClean="0"/>
              <a:t> n)</a:t>
            </a:r>
          </a:p>
          <a:p>
            <a:r>
              <a:rPr lang="it-IT" sz="2000" b="1" dirty="0" smtClean="0"/>
              <a:t>{</a:t>
            </a:r>
          </a:p>
          <a:p>
            <a:r>
              <a:rPr lang="it-IT" sz="2000" b="1" dirty="0"/>
              <a:t> 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if</a:t>
            </a:r>
            <a:r>
              <a:rPr lang="it-IT" sz="2000" b="1" dirty="0" smtClean="0"/>
              <a:t>(m==0)</a:t>
            </a:r>
          </a:p>
          <a:p>
            <a:r>
              <a:rPr lang="it-IT" sz="2000" b="1" dirty="0"/>
              <a:t> </a:t>
            </a:r>
            <a:r>
              <a:rPr lang="it-IT" sz="2000" b="1" dirty="0" smtClean="0"/>
              <a:t>   </a:t>
            </a:r>
            <a:r>
              <a:rPr lang="it-IT" sz="2000" b="1" dirty="0" err="1" smtClean="0"/>
              <a:t>return</a:t>
            </a:r>
            <a:r>
              <a:rPr lang="it-IT" sz="2000" b="1" dirty="0" smtClean="0"/>
              <a:t> n+1;</a:t>
            </a:r>
          </a:p>
          <a:p>
            <a:r>
              <a:rPr lang="it-IT" sz="2000" b="1" dirty="0"/>
              <a:t> </a:t>
            </a:r>
            <a:r>
              <a:rPr lang="it-IT" sz="2000" b="1" dirty="0" smtClean="0"/>
              <a:t>else</a:t>
            </a:r>
          </a:p>
          <a:p>
            <a:r>
              <a:rPr lang="it-IT" sz="2000" b="1" dirty="0"/>
              <a:t> </a:t>
            </a:r>
            <a:r>
              <a:rPr lang="it-IT" sz="2000" b="1" dirty="0" smtClean="0"/>
              <a:t>      </a:t>
            </a:r>
            <a:r>
              <a:rPr lang="it-IT" sz="2000" b="1" dirty="0" err="1" smtClean="0"/>
              <a:t>if</a:t>
            </a:r>
            <a:r>
              <a:rPr lang="it-IT" sz="2000" b="1" dirty="0" smtClean="0"/>
              <a:t>(m&gt;0 &amp;&amp; n==o)</a:t>
            </a:r>
          </a:p>
          <a:p>
            <a:r>
              <a:rPr lang="it-IT" sz="2000" b="1" dirty="0"/>
              <a:t> </a:t>
            </a:r>
            <a:r>
              <a:rPr lang="it-IT" sz="2000" b="1" dirty="0" smtClean="0"/>
              <a:t>        </a:t>
            </a:r>
            <a:r>
              <a:rPr lang="it-IT" sz="2000" b="1" dirty="0" err="1" smtClean="0"/>
              <a:t>return</a:t>
            </a:r>
            <a:r>
              <a:rPr lang="it-IT" sz="2000" b="1" dirty="0" smtClean="0"/>
              <a:t> A(m-1,1)</a:t>
            </a:r>
          </a:p>
          <a:p>
            <a:r>
              <a:rPr lang="it-IT" sz="2000" b="1" dirty="0"/>
              <a:t> </a:t>
            </a:r>
            <a:r>
              <a:rPr lang="it-IT" sz="2000" b="1" dirty="0" smtClean="0"/>
              <a:t>      else</a:t>
            </a:r>
          </a:p>
          <a:p>
            <a:r>
              <a:rPr lang="it-IT" sz="2000" b="1" dirty="0" smtClean="0"/>
              <a:t>         </a:t>
            </a:r>
            <a:r>
              <a:rPr lang="it-IT" sz="2000" b="1" dirty="0" err="1" smtClean="0"/>
              <a:t>return</a:t>
            </a:r>
            <a:r>
              <a:rPr lang="it-IT" sz="2000" b="1" dirty="0"/>
              <a:t> </a:t>
            </a:r>
            <a:r>
              <a:rPr lang="it-IT" sz="2000" b="1" dirty="0" smtClean="0"/>
              <a:t>A(m-1, A(m, n-1))</a:t>
            </a:r>
          </a:p>
          <a:p>
            <a:r>
              <a:rPr lang="it-IT" sz="2000" b="1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77567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318068" y="764704"/>
            <a:ext cx="4572000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sz="2800" b="1" dirty="0">
                <a:solidFill>
                  <a:schemeClr val="tx2"/>
                </a:solidFill>
              </a:rPr>
              <a:t>MCD </a:t>
            </a:r>
            <a:r>
              <a:rPr lang="it-IT" sz="2800" b="1" dirty="0" err="1" smtClean="0">
                <a:solidFill>
                  <a:schemeClr val="tx2"/>
                </a:solidFill>
              </a:rPr>
              <a:t>PseudoCodice</a:t>
            </a:r>
            <a:r>
              <a:rPr lang="it-IT" sz="2800" b="1" dirty="0" smtClean="0">
                <a:solidFill>
                  <a:schemeClr val="tx2"/>
                </a:solidFill>
              </a:rPr>
              <a:t> </a:t>
            </a:r>
            <a:endParaRPr lang="it-IT" sz="2800" b="1" dirty="0" smtClean="0">
              <a:solidFill>
                <a:schemeClr val="tx2"/>
              </a:solidFill>
            </a:endParaRPr>
          </a:p>
          <a:p>
            <a:pPr algn="ctr"/>
            <a:endParaRPr lang="it-IT" sz="2800" b="1" dirty="0">
              <a:solidFill>
                <a:schemeClr val="tx2"/>
              </a:solidFill>
            </a:endParaRPr>
          </a:p>
          <a:p>
            <a:r>
              <a:rPr lang="it-IT" sz="2800" dirty="0"/>
              <a:t>Input(A,B); </a:t>
            </a:r>
          </a:p>
          <a:p>
            <a:r>
              <a:rPr lang="it-IT" sz="2800" dirty="0"/>
              <a:t>Finché non (A = B) </a:t>
            </a:r>
          </a:p>
          <a:p>
            <a:r>
              <a:rPr lang="it-IT" sz="2800" dirty="0"/>
              <a:t> ripeti </a:t>
            </a:r>
          </a:p>
          <a:p>
            <a:r>
              <a:rPr lang="it-IT" sz="2800" dirty="0"/>
              <a:t> { </a:t>
            </a:r>
          </a:p>
          <a:p>
            <a:r>
              <a:rPr lang="it-IT" sz="2800" dirty="0"/>
              <a:t>   se (A &gt; B) </a:t>
            </a:r>
          </a:p>
          <a:p>
            <a:r>
              <a:rPr lang="it-IT" sz="2800" dirty="0"/>
              <a:t>         allora        A </a:t>
            </a:r>
            <a:r>
              <a:rPr lang="it-IT" sz="2800" dirty="0" smtClean="0"/>
              <a:t>= </a:t>
            </a:r>
            <a:r>
              <a:rPr lang="it-IT" sz="2800" dirty="0"/>
              <a:t>A - B; </a:t>
            </a:r>
          </a:p>
          <a:p>
            <a:r>
              <a:rPr lang="it-IT" sz="2800" dirty="0"/>
              <a:t>         altrimenti B </a:t>
            </a:r>
            <a:r>
              <a:rPr lang="it-IT" sz="2800" dirty="0" smtClean="0"/>
              <a:t>= </a:t>
            </a:r>
            <a:r>
              <a:rPr lang="it-IT" sz="2800" dirty="0"/>
              <a:t>B - A; </a:t>
            </a:r>
          </a:p>
          <a:p>
            <a:r>
              <a:rPr lang="it-IT" sz="2800" dirty="0"/>
              <a:t> } </a:t>
            </a:r>
          </a:p>
          <a:p>
            <a:r>
              <a:rPr lang="it-IT" sz="2800" dirty="0"/>
              <a:t>Output(A);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1782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-5324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 smtClean="0">
                <a:solidFill>
                  <a:srgbClr val="FF0000"/>
                </a:solidFill>
              </a:rPr>
              <a:t>Si scriva un programma </a:t>
            </a:r>
            <a:r>
              <a:rPr lang="it-IT" sz="1600" b="1" dirty="0">
                <a:solidFill>
                  <a:srgbClr val="FF0000"/>
                </a:solidFill>
              </a:rPr>
              <a:t>che calcoli i numeri interi che sono divisori (con resto uguale a zero) di </a:t>
            </a:r>
            <a:r>
              <a:rPr lang="it-IT" sz="1600" b="1" dirty="0" smtClean="0">
                <a:solidFill>
                  <a:srgbClr val="FF0000"/>
                </a:solidFill>
              </a:rPr>
              <a:t>N. Dire </a:t>
            </a:r>
            <a:r>
              <a:rPr lang="it-IT" sz="1600" b="1" dirty="0">
                <a:solidFill>
                  <a:srgbClr val="FF0000"/>
                </a:solidFill>
              </a:rPr>
              <a:t>inoltre se N è un numero primo.</a:t>
            </a:r>
          </a:p>
          <a:p>
            <a:r>
              <a:rPr lang="it-IT" sz="1600" b="1" dirty="0" smtClean="0">
                <a:solidFill>
                  <a:srgbClr val="FF0000"/>
                </a:solidFill>
              </a:rPr>
              <a:t>Suggerimenti.</a:t>
            </a:r>
            <a:endParaRPr lang="it-IT" sz="1600" b="1" dirty="0">
              <a:solidFill>
                <a:srgbClr val="FF000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t-IT" sz="1600" b="1" dirty="0">
                <a:solidFill>
                  <a:srgbClr val="FF0000"/>
                </a:solidFill>
              </a:rPr>
              <a:t> Un numero M è divisore di un numero N se il resto della divisione N=M è uguale </a:t>
            </a:r>
            <a:r>
              <a:rPr lang="it-IT" sz="1600" b="1" dirty="0" smtClean="0">
                <a:solidFill>
                  <a:srgbClr val="FF0000"/>
                </a:solidFill>
              </a:rPr>
              <a:t>a zero</a:t>
            </a:r>
            <a:r>
              <a:rPr lang="it-IT" sz="1600" b="1" dirty="0">
                <a:solidFill>
                  <a:srgbClr val="FF0000"/>
                </a:solidFill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1600" b="1" dirty="0">
                <a:solidFill>
                  <a:srgbClr val="FF0000"/>
                </a:solidFill>
              </a:rPr>
              <a:t> Un numero è primo se è divisibile solo per 1 o per il numero </a:t>
            </a:r>
            <a:r>
              <a:rPr lang="it-IT" sz="1600" b="1" dirty="0" smtClean="0">
                <a:solidFill>
                  <a:srgbClr val="FF0000"/>
                </a:solidFill>
              </a:rPr>
              <a:t>stesso</a:t>
            </a:r>
          </a:p>
          <a:p>
            <a:r>
              <a:rPr lang="it-IT" sz="1600" b="1" dirty="0" smtClean="0"/>
              <a:t>…</a:t>
            </a:r>
            <a:r>
              <a:rPr lang="it-IT" sz="1600" b="1" dirty="0" err="1" smtClean="0"/>
              <a:t>int</a:t>
            </a:r>
            <a:r>
              <a:rPr lang="it-IT" sz="1600" b="1" dirty="0" smtClean="0"/>
              <a:t> </a:t>
            </a:r>
            <a:r>
              <a:rPr lang="it-IT" sz="1600" dirty="0" err="1"/>
              <a:t>main</a:t>
            </a:r>
            <a:r>
              <a:rPr lang="it-IT" sz="1600" dirty="0"/>
              <a:t>(</a:t>
            </a:r>
            <a:r>
              <a:rPr lang="it-IT" sz="1600" b="1" dirty="0" err="1"/>
              <a:t>void</a:t>
            </a:r>
            <a:r>
              <a:rPr lang="it-IT" sz="1600" dirty="0"/>
              <a:t>)</a:t>
            </a:r>
          </a:p>
          <a:p>
            <a:r>
              <a:rPr lang="it-IT" sz="1600" dirty="0" smtClean="0"/>
              <a:t>{</a:t>
            </a:r>
            <a:endParaRPr lang="it-IT" sz="1600" dirty="0"/>
          </a:p>
          <a:p>
            <a:r>
              <a:rPr lang="it-IT" sz="1600" b="1" dirty="0" err="1"/>
              <a:t>int</a:t>
            </a:r>
            <a:r>
              <a:rPr lang="it-IT" sz="1600" b="1" dirty="0"/>
              <a:t> </a:t>
            </a:r>
            <a:r>
              <a:rPr lang="it-IT" sz="1600" dirty="0"/>
              <a:t>numero ; </a:t>
            </a:r>
            <a:r>
              <a:rPr lang="it-IT" sz="1600" b="1" dirty="0" err="1" smtClean="0"/>
              <a:t>int</a:t>
            </a:r>
            <a:r>
              <a:rPr lang="it-IT" sz="1600" b="1" dirty="0" smtClean="0"/>
              <a:t> </a:t>
            </a:r>
            <a:r>
              <a:rPr lang="it-IT" sz="1600" dirty="0"/>
              <a:t>divisore ; </a:t>
            </a:r>
            <a:r>
              <a:rPr lang="it-IT" sz="1600" b="1" dirty="0" err="1" smtClean="0"/>
              <a:t>int</a:t>
            </a:r>
            <a:r>
              <a:rPr lang="it-IT" sz="1600" b="1" dirty="0" smtClean="0"/>
              <a:t> </a:t>
            </a:r>
            <a:r>
              <a:rPr lang="it-IT" sz="1600" dirty="0"/>
              <a:t>primo ; </a:t>
            </a:r>
          </a:p>
          <a:p>
            <a:r>
              <a:rPr lang="it-IT" sz="1600" dirty="0" err="1" smtClean="0"/>
              <a:t>printf</a:t>
            </a:r>
            <a:r>
              <a:rPr lang="it-IT" sz="1600" dirty="0"/>
              <a:t>("Inserisci un numero intero positivo: ") ;</a:t>
            </a:r>
          </a:p>
          <a:p>
            <a:r>
              <a:rPr lang="it-IT" sz="1600" dirty="0" err="1"/>
              <a:t>scanf</a:t>
            </a:r>
            <a:r>
              <a:rPr lang="it-IT" sz="1600" dirty="0"/>
              <a:t>("%d", &amp;numero) ;</a:t>
            </a:r>
          </a:p>
          <a:p>
            <a:r>
              <a:rPr lang="it-IT" sz="1600" b="1" dirty="0" err="1" smtClean="0"/>
              <a:t>if</a:t>
            </a:r>
            <a:r>
              <a:rPr lang="it-IT" sz="1600" b="1" dirty="0" smtClean="0"/>
              <a:t> </a:t>
            </a:r>
            <a:r>
              <a:rPr lang="it-IT" sz="1600" dirty="0"/>
              <a:t>( </a:t>
            </a:r>
            <a:r>
              <a:rPr lang="it-IT" sz="1600" b="1" dirty="0"/>
              <a:t>numero</a:t>
            </a:r>
            <a:r>
              <a:rPr lang="it-IT" sz="1600" dirty="0"/>
              <a:t> &lt;= 0 )</a:t>
            </a:r>
          </a:p>
          <a:p>
            <a:r>
              <a:rPr lang="it-IT" sz="1600" dirty="0" smtClean="0"/>
              <a:t>     </a:t>
            </a:r>
            <a:r>
              <a:rPr lang="it-IT" sz="1600" dirty="0" err="1" smtClean="0"/>
              <a:t>printf</a:t>
            </a:r>
            <a:r>
              <a:rPr lang="it-IT" sz="1600" dirty="0"/>
              <a:t>("Errore: hai inserito un numero nullo o negativo\n") ;</a:t>
            </a:r>
          </a:p>
          <a:p>
            <a:r>
              <a:rPr lang="it-IT" sz="1600" b="1" dirty="0"/>
              <a:t>else</a:t>
            </a:r>
          </a:p>
          <a:p>
            <a:r>
              <a:rPr lang="it-IT" sz="1600" dirty="0"/>
              <a:t>{</a:t>
            </a:r>
          </a:p>
          <a:p>
            <a:r>
              <a:rPr lang="it-IT" sz="1600" dirty="0" smtClean="0"/>
              <a:t>     divisore=1 ;primo </a:t>
            </a:r>
            <a:r>
              <a:rPr lang="it-IT" sz="1600" dirty="0"/>
              <a:t>= 1 ;</a:t>
            </a:r>
          </a:p>
          <a:p>
            <a:r>
              <a:rPr lang="it-IT" sz="1600" b="1" dirty="0" smtClean="0"/>
              <a:t>     </a:t>
            </a:r>
            <a:r>
              <a:rPr lang="it-IT" sz="1600" b="1" dirty="0" err="1" smtClean="0"/>
              <a:t>while</a:t>
            </a:r>
            <a:r>
              <a:rPr lang="it-IT" sz="1600" b="1" dirty="0" smtClean="0"/>
              <a:t> </a:t>
            </a:r>
            <a:r>
              <a:rPr lang="it-IT" sz="1600" dirty="0"/>
              <a:t>( divisore &lt;= </a:t>
            </a:r>
            <a:r>
              <a:rPr lang="it-IT" sz="1600" b="1" dirty="0"/>
              <a:t>numero</a:t>
            </a:r>
            <a:r>
              <a:rPr lang="it-IT" sz="1600" dirty="0"/>
              <a:t> )</a:t>
            </a:r>
          </a:p>
          <a:p>
            <a:r>
              <a:rPr lang="it-IT" sz="1600" dirty="0" smtClean="0"/>
              <a:t>{ </a:t>
            </a:r>
            <a:r>
              <a:rPr lang="it-IT" sz="1600" b="1" dirty="0" err="1" smtClean="0"/>
              <a:t>if</a:t>
            </a:r>
            <a:r>
              <a:rPr lang="it-IT" sz="1600" b="1" dirty="0" smtClean="0"/>
              <a:t> </a:t>
            </a:r>
            <a:r>
              <a:rPr lang="it-IT" sz="1600" dirty="0"/>
              <a:t>( </a:t>
            </a:r>
            <a:r>
              <a:rPr lang="it-IT" sz="1600" dirty="0" err="1"/>
              <a:t>numero%divisore</a:t>
            </a:r>
            <a:r>
              <a:rPr lang="it-IT" sz="1600" dirty="0"/>
              <a:t> == 0 )</a:t>
            </a:r>
          </a:p>
          <a:p>
            <a:r>
              <a:rPr lang="it-IT" sz="1600" dirty="0" smtClean="0"/>
              <a:t>     {</a:t>
            </a:r>
            <a:endParaRPr lang="it-IT" sz="1600" dirty="0"/>
          </a:p>
          <a:p>
            <a:r>
              <a:rPr lang="it-IT" sz="1600" dirty="0" smtClean="0"/>
              <a:t>         </a:t>
            </a:r>
            <a:r>
              <a:rPr lang="it-IT" sz="1600" dirty="0" err="1" smtClean="0"/>
              <a:t>printf</a:t>
            </a:r>
            <a:r>
              <a:rPr lang="it-IT" sz="1600" dirty="0"/>
              <a:t>("%d </a:t>
            </a:r>
            <a:r>
              <a:rPr lang="it-IT" sz="1600" dirty="0" err="1"/>
              <a:t>e’</a:t>
            </a:r>
            <a:r>
              <a:rPr lang="it-IT" sz="1600" dirty="0"/>
              <a:t> divisore di %d\n", divisore, numero) ;</a:t>
            </a:r>
          </a:p>
          <a:p>
            <a:r>
              <a:rPr lang="it-IT" sz="1600" b="1" dirty="0" smtClean="0"/>
              <a:t>          </a:t>
            </a:r>
            <a:r>
              <a:rPr lang="it-IT" sz="1600" b="1" dirty="0" err="1" smtClean="0"/>
              <a:t>if</a:t>
            </a:r>
            <a:r>
              <a:rPr lang="it-IT" sz="1600" b="1" dirty="0" smtClean="0"/>
              <a:t> </a:t>
            </a:r>
            <a:r>
              <a:rPr lang="it-IT" sz="1600" dirty="0"/>
              <a:t>( divisore != 1 &amp;&amp; divisore != numero )</a:t>
            </a:r>
          </a:p>
          <a:p>
            <a:r>
              <a:rPr lang="it-IT" sz="1600" dirty="0" smtClean="0"/>
              <a:t>                 primo=0</a:t>
            </a:r>
            <a:r>
              <a:rPr lang="it-IT" sz="1600" dirty="0"/>
              <a:t>;</a:t>
            </a:r>
          </a:p>
          <a:p>
            <a:r>
              <a:rPr lang="it-IT" sz="1600" dirty="0" smtClean="0"/>
              <a:t>      }</a:t>
            </a:r>
            <a:endParaRPr lang="it-IT" sz="1600" dirty="0"/>
          </a:p>
          <a:p>
            <a:r>
              <a:rPr lang="it-IT" sz="1600" dirty="0" smtClean="0"/>
              <a:t>}</a:t>
            </a:r>
            <a:endParaRPr lang="it-IT" sz="1600" dirty="0"/>
          </a:p>
          <a:p>
            <a:r>
              <a:rPr lang="it-IT" sz="1600" dirty="0" smtClean="0"/>
              <a:t>}    /* </a:t>
            </a:r>
            <a:r>
              <a:rPr lang="it-IT" sz="1600" dirty="0"/>
              <a:t>STAMPA IL RISULTATO </a:t>
            </a:r>
            <a:r>
              <a:rPr lang="it-IT" sz="1600" dirty="0" smtClean="0"/>
              <a:t>*/ </a:t>
            </a:r>
            <a:r>
              <a:rPr lang="it-IT" sz="1600" b="1" dirty="0" err="1" smtClean="0"/>
              <a:t>if</a:t>
            </a:r>
            <a:r>
              <a:rPr lang="it-IT" sz="1600" b="1" dirty="0" smtClean="0"/>
              <a:t> </a:t>
            </a:r>
            <a:r>
              <a:rPr lang="it-IT" sz="1600" dirty="0"/>
              <a:t>( primo == 1 </a:t>
            </a:r>
            <a:r>
              <a:rPr lang="it-IT" sz="1600" dirty="0" smtClean="0"/>
              <a:t>) </a:t>
            </a:r>
            <a:r>
              <a:rPr lang="it-IT" sz="1600" dirty="0" err="1" smtClean="0"/>
              <a:t>printf</a:t>
            </a:r>
            <a:r>
              <a:rPr lang="it-IT" sz="1600" dirty="0"/>
              <a:t>("%d </a:t>
            </a:r>
            <a:r>
              <a:rPr lang="it-IT" sz="1600" dirty="0" err="1"/>
              <a:t>e’</a:t>
            </a:r>
            <a:r>
              <a:rPr lang="it-IT" sz="1600" dirty="0"/>
              <a:t> un numero primo \n", numero) </a:t>
            </a:r>
            <a:r>
              <a:rPr lang="it-IT" sz="1600" dirty="0" smtClean="0"/>
              <a:t>;……</a:t>
            </a:r>
          </a:p>
          <a:p>
            <a:r>
              <a:rPr lang="it-IT" sz="1600" b="1" dirty="0" smtClean="0"/>
              <a:t>                                                       else      </a:t>
            </a:r>
            <a:r>
              <a:rPr lang="it-IT" sz="1600" dirty="0" err="1" smtClean="0"/>
              <a:t>printf</a:t>
            </a:r>
            <a:r>
              <a:rPr lang="it-IT" sz="1600" dirty="0" smtClean="0"/>
              <a:t>("%d non </a:t>
            </a:r>
            <a:r>
              <a:rPr lang="it-IT" sz="1600" dirty="0" err="1" smtClean="0"/>
              <a:t>e’</a:t>
            </a:r>
            <a:r>
              <a:rPr lang="it-IT" sz="1600" dirty="0" smtClean="0"/>
              <a:t> un numero primo \n", numero) ;</a:t>
            </a:r>
          </a:p>
          <a:p>
            <a:endParaRPr lang="it-IT" sz="1600" dirty="0"/>
          </a:p>
          <a:p>
            <a:r>
              <a:rPr lang="it-IT" sz="1600" dirty="0" smtClean="0"/>
              <a:t>exit(0) ;</a:t>
            </a:r>
          </a:p>
          <a:p>
            <a:r>
              <a:rPr lang="it-IT" sz="1600" dirty="0" smtClean="0"/>
              <a:t>}</a:t>
            </a:r>
            <a:endParaRPr lang="it-IT" sz="1600" b="1" dirty="0"/>
          </a:p>
        </p:txBody>
      </p:sp>
    </p:spTree>
    <p:extLst>
      <p:ext uri="{BB962C8B-B14F-4D97-AF65-F5344CB8AC3E}">
        <p14:creationId xmlns:p14="http://schemas.microsoft.com/office/powerpoint/2010/main" val="392621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18020"/>
            <a:ext cx="919876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Numeri di Fibonacci</a:t>
            </a:r>
          </a:p>
          <a:p>
            <a:pPr algn="ctr"/>
            <a:r>
              <a:rPr lang="it-IT" b="1" dirty="0">
                <a:solidFill>
                  <a:srgbClr val="FF0000"/>
                </a:solidFill>
              </a:rPr>
              <a:t>Scrivere un programma in linguaggio C che calcoli e stampi i primi N numeri della serie di</a:t>
            </a:r>
          </a:p>
          <a:p>
            <a:pPr algn="ctr"/>
            <a:r>
              <a:rPr lang="it-IT" b="1" dirty="0">
                <a:solidFill>
                  <a:srgbClr val="FF0000"/>
                </a:solidFill>
              </a:rPr>
              <a:t>Fibonacci, con N inserito da tastiera. La serie di Fibonacci inizia con 1, 1 ed ogni numero</a:t>
            </a:r>
          </a:p>
          <a:p>
            <a:pPr algn="ctr"/>
            <a:r>
              <a:rPr lang="it-IT" b="1" dirty="0">
                <a:solidFill>
                  <a:srgbClr val="FF0000"/>
                </a:solidFill>
              </a:rPr>
              <a:t>successivo è dato dalla somma dei due precedenti: 1, 1, 2, 3, 5, 8, 13, 21 . . </a:t>
            </a:r>
            <a:r>
              <a:rPr lang="it-IT" dirty="0"/>
              <a:t>.</a:t>
            </a:r>
          </a:p>
          <a:p>
            <a:r>
              <a:rPr lang="it-IT" b="1" dirty="0" smtClean="0"/>
              <a:t>….</a:t>
            </a:r>
          </a:p>
          <a:p>
            <a:endParaRPr lang="it-IT" b="1" dirty="0"/>
          </a:p>
          <a:p>
            <a:r>
              <a:rPr lang="it-IT" b="1" dirty="0" err="1" smtClean="0"/>
              <a:t>int</a:t>
            </a:r>
            <a:r>
              <a:rPr lang="it-IT" b="1" dirty="0" smtClean="0"/>
              <a:t> </a:t>
            </a:r>
            <a:r>
              <a:rPr lang="it-IT" dirty="0" err="1"/>
              <a:t>main</a:t>
            </a:r>
            <a:r>
              <a:rPr lang="it-IT" dirty="0"/>
              <a:t>(</a:t>
            </a:r>
            <a:r>
              <a:rPr lang="it-IT" b="1" dirty="0" err="1"/>
              <a:t>void</a:t>
            </a:r>
            <a:r>
              <a:rPr lang="it-IT" dirty="0"/>
              <a:t>)</a:t>
            </a:r>
          </a:p>
          <a:p>
            <a:r>
              <a:rPr lang="it-IT" dirty="0" smtClean="0"/>
              <a:t>{</a:t>
            </a:r>
            <a:endParaRPr lang="it-IT" dirty="0"/>
          </a:p>
          <a:p>
            <a:r>
              <a:rPr lang="it-IT" b="1" dirty="0" err="1"/>
              <a:t>int</a:t>
            </a:r>
            <a:r>
              <a:rPr lang="it-IT" b="1" dirty="0"/>
              <a:t> </a:t>
            </a:r>
            <a:r>
              <a:rPr lang="it-IT" dirty="0"/>
              <a:t>N ; /* numero di termini della serie */</a:t>
            </a:r>
          </a:p>
          <a:p>
            <a:r>
              <a:rPr lang="it-IT" b="1" dirty="0" err="1"/>
              <a:t>int</a:t>
            </a:r>
            <a:r>
              <a:rPr lang="it-IT" b="1" dirty="0"/>
              <a:t> </a:t>
            </a:r>
            <a:r>
              <a:rPr lang="it-IT" dirty="0" err="1"/>
              <a:t>nuovo_termine</a:t>
            </a:r>
            <a:r>
              <a:rPr lang="it-IT" dirty="0"/>
              <a:t>; /* nuovo termine della serie */</a:t>
            </a:r>
          </a:p>
          <a:p>
            <a:r>
              <a:rPr lang="it-IT" b="1" dirty="0" err="1"/>
              <a:t>int</a:t>
            </a:r>
            <a:r>
              <a:rPr lang="it-IT" b="1" dirty="0"/>
              <a:t> </a:t>
            </a:r>
            <a:r>
              <a:rPr lang="it-IT" dirty="0"/>
              <a:t>prec_1, prec_2 ; /* due termini precedenti nella serie */</a:t>
            </a:r>
          </a:p>
          <a:p>
            <a:r>
              <a:rPr lang="it-IT" b="1" dirty="0" err="1"/>
              <a:t>int</a:t>
            </a:r>
            <a:r>
              <a:rPr lang="it-IT" b="1" dirty="0"/>
              <a:t> </a:t>
            </a:r>
            <a:r>
              <a:rPr lang="it-IT" dirty="0" err="1"/>
              <a:t>num_termini</a:t>
            </a:r>
            <a:r>
              <a:rPr lang="it-IT" dirty="0"/>
              <a:t>; /* contatore per scandire i termini della serie */</a:t>
            </a:r>
          </a:p>
          <a:p>
            <a:r>
              <a:rPr lang="it-IT" dirty="0" err="1" smtClean="0"/>
              <a:t>printf</a:t>
            </a:r>
            <a:r>
              <a:rPr lang="it-IT" dirty="0"/>
              <a:t>("Inserisci il numero di termini della serie di Fibonacci: ") ;</a:t>
            </a:r>
          </a:p>
          <a:p>
            <a:r>
              <a:rPr lang="it-IT" dirty="0" err="1"/>
              <a:t>scanf</a:t>
            </a:r>
            <a:r>
              <a:rPr lang="it-IT" dirty="0"/>
              <a:t>("%d", &amp;N) ;</a:t>
            </a:r>
          </a:p>
          <a:p>
            <a:r>
              <a:rPr lang="it-IT" dirty="0" smtClean="0"/>
              <a:t>/* </a:t>
            </a:r>
            <a:r>
              <a:rPr lang="it-IT" dirty="0"/>
              <a:t>INIZIALIZZA A 1 I PRIMI DUE TERMINI DELLA SERIE */</a:t>
            </a:r>
          </a:p>
          <a:p>
            <a:r>
              <a:rPr lang="it-IT" dirty="0"/>
              <a:t>prec_1 = 1 ;</a:t>
            </a:r>
          </a:p>
          <a:p>
            <a:r>
              <a:rPr lang="it-IT" dirty="0"/>
              <a:t>prec_2 = 1 ;</a:t>
            </a:r>
          </a:p>
          <a:p>
            <a:r>
              <a:rPr lang="it-IT" dirty="0"/>
              <a:t>/* INIZIALIZZA A 1 IL PRIMO VALORE DELLA SERIE */</a:t>
            </a:r>
          </a:p>
          <a:p>
            <a:r>
              <a:rPr lang="it-IT" dirty="0" err="1" smtClean="0"/>
              <a:t>nuovo_termine</a:t>
            </a:r>
            <a:r>
              <a:rPr lang="it-IT" dirty="0" smtClean="0"/>
              <a:t> </a:t>
            </a:r>
            <a:r>
              <a:rPr lang="it-IT" dirty="0"/>
              <a:t>= 1 ;</a:t>
            </a:r>
          </a:p>
          <a:p>
            <a:r>
              <a:rPr lang="it-IT" dirty="0"/>
              <a:t>/* INIZIALIZZA A 0 IL CONTATORE CHE SCANDISCE I TERMINI DELLA SERIE */</a:t>
            </a:r>
          </a:p>
          <a:p>
            <a:r>
              <a:rPr lang="it-IT" dirty="0" err="1"/>
              <a:t>num_termini</a:t>
            </a:r>
            <a:r>
              <a:rPr lang="it-IT" dirty="0"/>
              <a:t> = 0 ;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2758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9272" y="11623"/>
            <a:ext cx="907472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b="1" dirty="0" smtClean="0"/>
          </a:p>
          <a:p>
            <a:endParaRPr lang="it-IT" b="1" dirty="0"/>
          </a:p>
          <a:p>
            <a:r>
              <a:rPr lang="it-IT" b="1" dirty="0" err="1" smtClean="0"/>
              <a:t>while</a:t>
            </a:r>
            <a:r>
              <a:rPr lang="it-IT" b="1" dirty="0" smtClean="0"/>
              <a:t> </a:t>
            </a:r>
            <a:r>
              <a:rPr lang="it-IT" dirty="0"/>
              <a:t>( </a:t>
            </a:r>
            <a:r>
              <a:rPr lang="it-IT" dirty="0" err="1"/>
              <a:t>num_termini</a:t>
            </a:r>
            <a:r>
              <a:rPr lang="it-IT" dirty="0"/>
              <a:t> &lt; N )</a:t>
            </a:r>
          </a:p>
          <a:p>
            <a:r>
              <a:rPr lang="it-IT" dirty="0"/>
              <a:t>{</a:t>
            </a:r>
          </a:p>
          <a:p>
            <a:r>
              <a:rPr lang="it-IT" b="1" dirty="0" err="1" smtClean="0"/>
              <a:t>if</a:t>
            </a:r>
            <a:r>
              <a:rPr lang="it-IT" b="1" dirty="0" smtClean="0"/>
              <a:t> </a:t>
            </a:r>
            <a:r>
              <a:rPr lang="it-IT" dirty="0"/>
              <a:t>( </a:t>
            </a:r>
            <a:r>
              <a:rPr lang="it-IT" dirty="0" err="1"/>
              <a:t>num_termini</a:t>
            </a:r>
            <a:r>
              <a:rPr lang="it-IT" dirty="0"/>
              <a:t> &gt;= 2 )</a:t>
            </a:r>
          </a:p>
          <a:p>
            <a:r>
              <a:rPr lang="it-IT" dirty="0" smtClean="0"/>
              <a:t> {</a:t>
            </a:r>
            <a:endParaRPr lang="it-IT" dirty="0"/>
          </a:p>
          <a:p>
            <a:r>
              <a:rPr lang="it-IT" dirty="0" smtClean="0"/>
              <a:t>   /* </a:t>
            </a:r>
            <a:r>
              <a:rPr lang="it-IT" dirty="0"/>
              <a:t>CALCOLA IL NUOVO TERMINE DELLA SERIE */</a:t>
            </a:r>
          </a:p>
          <a:p>
            <a:r>
              <a:rPr lang="it-IT" dirty="0" smtClean="0"/>
              <a:t>    </a:t>
            </a:r>
            <a:r>
              <a:rPr lang="it-IT" dirty="0" err="1" smtClean="0"/>
              <a:t>nuovo_termine</a:t>
            </a:r>
            <a:r>
              <a:rPr lang="it-IT" dirty="0" smtClean="0"/>
              <a:t> </a:t>
            </a:r>
            <a:r>
              <a:rPr lang="it-IT" dirty="0"/>
              <a:t>= prec_1 + prec_2 ;</a:t>
            </a:r>
          </a:p>
          <a:p>
            <a:r>
              <a:rPr lang="it-IT" dirty="0" smtClean="0"/>
              <a:t>  /* </a:t>
            </a:r>
            <a:r>
              <a:rPr lang="it-IT" dirty="0"/>
              <a:t>AGGIORNA IL VALORE DEI DUE TERMINI PRECEDENTI NELLA SERIE */</a:t>
            </a:r>
          </a:p>
          <a:p>
            <a:r>
              <a:rPr lang="it-IT" dirty="0" smtClean="0"/>
              <a:t>    prec_2 </a:t>
            </a:r>
            <a:r>
              <a:rPr lang="it-IT" dirty="0"/>
              <a:t>= prec_1 ;</a:t>
            </a:r>
          </a:p>
          <a:p>
            <a:r>
              <a:rPr lang="it-IT" dirty="0" smtClean="0"/>
              <a:t>     prec_1 </a:t>
            </a:r>
            <a:r>
              <a:rPr lang="it-IT" dirty="0"/>
              <a:t>= </a:t>
            </a:r>
            <a:r>
              <a:rPr lang="it-IT" dirty="0" err="1"/>
              <a:t>nuovo_termine</a:t>
            </a:r>
            <a:r>
              <a:rPr lang="it-IT" dirty="0"/>
              <a:t> ;</a:t>
            </a:r>
          </a:p>
          <a:p>
            <a:r>
              <a:rPr lang="it-IT" dirty="0" smtClean="0"/>
              <a:t> }</a:t>
            </a:r>
            <a:endParaRPr lang="it-IT" dirty="0"/>
          </a:p>
          <a:p>
            <a:r>
              <a:rPr lang="it-IT" dirty="0" smtClean="0"/>
              <a:t>  / * </a:t>
            </a:r>
            <a:r>
              <a:rPr lang="it-IT" dirty="0"/>
              <a:t>STAMPA UN NUOVO TERMINE DELLA SERIE */</a:t>
            </a:r>
          </a:p>
          <a:p>
            <a:r>
              <a:rPr lang="it-IT" dirty="0" smtClean="0"/>
              <a:t>  </a:t>
            </a:r>
            <a:r>
              <a:rPr lang="it-IT" dirty="0" err="1" smtClean="0"/>
              <a:t>printf</a:t>
            </a:r>
            <a:r>
              <a:rPr lang="it-IT" dirty="0"/>
              <a:t>("%d ", </a:t>
            </a:r>
            <a:r>
              <a:rPr lang="it-IT" dirty="0" err="1"/>
              <a:t>nuovo_termine</a:t>
            </a:r>
            <a:r>
              <a:rPr lang="it-IT" dirty="0"/>
              <a:t>) ;</a:t>
            </a:r>
          </a:p>
          <a:p>
            <a:r>
              <a:rPr lang="it-IT" dirty="0" smtClean="0"/>
              <a:t> /* </a:t>
            </a:r>
            <a:r>
              <a:rPr lang="it-IT" dirty="0"/>
              <a:t>INCREMENTA IL CONTATORE "</a:t>
            </a:r>
            <a:r>
              <a:rPr lang="it-IT" dirty="0" err="1"/>
              <a:t>num_termini</a:t>
            </a:r>
            <a:r>
              <a:rPr lang="it-IT" dirty="0"/>
              <a:t>" */</a:t>
            </a:r>
          </a:p>
          <a:p>
            <a:r>
              <a:rPr lang="it-IT" dirty="0" smtClean="0"/>
              <a:t> </a:t>
            </a:r>
            <a:r>
              <a:rPr lang="it-IT" dirty="0" err="1" smtClean="0"/>
              <a:t>num_termini</a:t>
            </a:r>
            <a:r>
              <a:rPr lang="it-IT" dirty="0" smtClean="0"/>
              <a:t> </a:t>
            </a:r>
            <a:r>
              <a:rPr lang="it-IT" dirty="0"/>
              <a:t>= </a:t>
            </a:r>
            <a:r>
              <a:rPr lang="it-IT" dirty="0" err="1"/>
              <a:t>num_termini</a:t>
            </a:r>
            <a:r>
              <a:rPr lang="it-IT" dirty="0"/>
              <a:t> + 1 ;</a:t>
            </a:r>
          </a:p>
          <a:p>
            <a:r>
              <a:rPr lang="it-IT" dirty="0" smtClean="0"/>
              <a:t>}</a:t>
            </a:r>
          </a:p>
          <a:p>
            <a:endParaRPr lang="it-IT" dirty="0"/>
          </a:p>
          <a:p>
            <a:r>
              <a:rPr lang="it-IT" dirty="0" smtClean="0"/>
              <a:t>/* </a:t>
            </a:r>
            <a:r>
              <a:rPr lang="it-IT" dirty="0"/>
              <a:t>RIPORTA A CAPO IL CURSORE AL TERMINE DELLA STAMPA DELLA SERIE */</a:t>
            </a:r>
          </a:p>
          <a:p>
            <a:r>
              <a:rPr lang="it-IT" dirty="0" err="1"/>
              <a:t>printf</a:t>
            </a:r>
            <a:r>
              <a:rPr lang="it-IT" dirty="0"/>
              <a:t>("\n");</a:t>
            </a:r>
          </a:p>
          <a:p>
            <a:r>
              <a:rPr lang="it-IT" dirty="0"/>
              <a:t>exit(0) ;</a:t>
            </a:r>
          </a:p>
          <a:p>
            <a:r>
              <a:rPr lang="it-IT" dirty="0"/>
              <a:t>}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6120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269776" y="181504"/>
            <a:ext cx="86947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2400" b="1" dirty="0" smtClean="0">
              <a:solidFill>
                <a:schemeClr val="accent1"/>
              </a:solidFill>
            </a:endParaRPr>
          </a:p>
          <a:p>
            <a:pPr algn="ctr"/>
            <a:r>
              <a:rPr lang="it-IT" sz="2400" b="1" dirty="0" smtClean="0">
                <a:solidFill>
                  <a:schemeClr val="accent1"/>
                </a:solidFill>
              </a:rPr>
              <a:t>introduzione alle Funzioni :</a:t>
            </a:r>
            <a:endParaRPr lang="it-IT" sz="2400" b="1" dirty="0">
              <a:solidFill>
                <a:schemeClr val="accent1"/>
              </a:solidFill>
            </a:endParaRPr>
          </a:p>
          <a:p>
            <a:endParaRPr lang="it-IT" sz="2400" dirty="0" smtClean="0"/>
          </a:p>
          <a:p>
            <a:r>
              <a:rPr lang="it-IT" sz="2400" dirty="0" smtClean="0"/>
              <a:t>Le </a:t>
            </a:r>
            <a:r>
              <a:rPr lang="it-IT" sz="2400" dirty="0"/>
              <a:t>funzioni accettano valori </a:t>
            </a:r>
            <a:r>
              <a:rPr lang="it-IT" sz="2400" dirty="0" smtClean="0"/>
              <a:t>in ingresso </a:t>
            </a:r>
            <a:r>
              <a:rPr lang="it-IT" sz="2400" dirty="0"/>
              <a:t>e restituiscono un valore in uscita:  </a:t>
            </a:r>
            <a:r>
              <a:rPr lang="it-IT" sz="2400" b="1" dirty="0">
                <a:solidFill>
                  <a:schemeClr val="accent1"/>
                </a:solidFill>
              </a:rPr>
              <a:t>y = f(x)  </a:t>
            </a:r>
            <a:r>
              <a:rPr lang="it-IT" sz="2400" dirty="0"/>
              <a:t>ad esempio </a:t>
            </a:r>
            <a:r>
              <a:rPr lang="it-IT" sz="2400" dirty="0" smtClean="0"/>
              <a:t>in matematica </a:t>
            </a:r>
            <a:r>
              <a:rPr lang="it-IT" sz="2400" dirty="0"/>
              <a:t>dando un valore alla f(x), appunto la x, otteniamo un valore y. In informatica le </a:t>
            </a:r>
            <a:r>
              <a:rPr lang="it-IT" sz="2400" dirty="0" smtClean="0"/>
              <a:t>cose sono </a:t>
            </a:r>
            <a:r>
              <a:rPr lang="it-IT" sz="2400" dirty="0"/>
              <a:t>molto simili. Vediamo un esempio:</a:t>
            </a:r>
            <a:endParaRPr lang="en-GB" sz="2400" dirty="0"/>
          </a:p>
        </p:txBody>
      </p:sp>
      <p:cxnSp>
        <p:nvCxnSpPr>
          <p:cNvPr id="9" name="Connettore 2 8"/>
          <p:cNvCxnSpPr/>
          <p:nvPr/>
        </p:nvCxnSpPr>
        <p:spPr>
          <a:xfrm>
            <a:off x="899592" y="4509120"/>
            <a:ext cx="24482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tangolo 9"/>
          <p:cNvSpPr/>
          <p:nvPr/>
        </p:nvSpPr>
        <p:spPr>
          <a:xfrm>
            <a:off x="3491880" y="3933056"/>
            <a:ext cx="2736304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Connettore 2 11"/>
          <p:cNvCxnSpPr/>
          <p:nvPr/>
        </p:nvCxnSpPr>
        <p:spPr>
          <a:xfrm>
            <a:off x="6516216" y="4509120"/>
            <a:ext cx="23042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403648" y="4108430"/>
            <a:ext cx="14238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/>
              <a:t>Dati passati</a:t>
            </a:r>
            <a:endParaRPr lang="en-GB" sz="2000" b="1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4385472" y="3379058"/>
            <a:ext cx="11480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/>
              <a:t>Funzione</a:t>
            </a:r>
            <a:endParaRPr lang="en-GB" sz="2000" b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7087118" y="4105859"/>
            <a:ext cx="15871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/>
              <a:t>Dati restituiti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322810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0" y="44624"/>
            <a:ext cx="9144000" cy="710963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#include………</a:t>
            </a:r>
          </a:p>
          <a:p>
            <a:r>
              <a:rPr lang="en-GB" sz="2400" b="1" dirty="0" err="1" smtClean="0">
                <a:solidFill>
                  <a:srgbClr val="FF0000"/>
                </a:solidFill>
              </a:rPr>
              <a:t>int</a:t>
            </a:r>
            <a:r>
              <a:rPr lang="en-GB" sz="2400" b="1" dirty="0" smtClean="0">
                <a:solidFill>
                  <a:srgbClr val="FF0000"/>
                </a:solidFill>
              </a:rPr>
              <a:t> </a:t>
            </a:r>
            <a:r>
              <a:rPr lang="en-GB" sz="2400" b="1" dirty="0" err="1" smtClean="0">
                <a:solidFill>
                  <a:srgbClr val="FF0000"/>
                </a:solidFill>
              </a:rPr>
              <a:t>Somma</a:t>
            </a:r>
            <a:r>
              <a:rPr lang="en-GB" sz="2400" b="1" dirty="0" smtClean="0">
                <a:solidFill>
                  <a:srgbClr val="FF0000"/>
                </a:solidFill>
              </a:rPr>
              <a:t>(</a:t>
            </a:r>
            <a:r>
              <a:rPr lang="en-GB" sz="2400" b="1" dirty="0" err="1" smtClean="0">
                <a:solidFill>
                  <a:srgbClr val="FF0000"/>
                </a:solidFill>
              </a:rPr>
              <a:t>int</a:t>
            </a:r>
            <a:r>
              <a:rPr lang="en-GB" sz="2400" b="1" dirty="0" smtClean="0">
                <a:solidFill>
                  <a:srgbClr val="FF0000"/>
                </a:solidFill>
              </a:rPr>
              <a:t> </a:t>
            </a:r>
            <a:r>
              <a:rPr lang="en-GB" sz="2400" b="1" dirty="0">
                <a:solidFill>
                  <a:srgbClr val="FF0000"/>
                </a:solidFill>
              </a:rPr>
              <a:t>e, </a:t>
            </a:r>
            <a:r>
              <a:rPr lang="en-GB" sz="2400" b="1" dirty="0" err="1">
                <a:solidFill>
                  <a:srgbClr val="FF0000"/>
                </a:solidFill>
              </a:rPr>
              <a:t>int</a:t>
            </a:r>
            <a:r>
              <a:rPr lang="en-GB" sz="2400" b="1" dirty="0">
                <a:solidFill>
                  <a:srgbClr val="FF0000"/>
                </a:solidFill>
              </a:rPr>
              <a:t> f);     </a:t>
            </a:r>
            <a:r>
              <a:rPr lang="en-GB" sz="2400" dirty="0" smtClean="0">
                <a:solidFill>
                  <a:srgbClr val="FF0000"/>
                </a:solidFill>
              </a:rPr>
              <a:t>// </a:t>
            </a:r>
            <a:r>
              <a:rPr lang="en-GB" sz="2400" b="1" dirty="0" err="1" smtClean="0">
                <a:solidFill>
                  <a:srgbClr val="00B050"/>
                </a:solidFill>
              </a:rPr>
              <a:t>dichiarazione</a:t>
            </a:r>
            <a:r>
              <a:rPr lang="en-GB" sz="2400" b="1" dirty="0" smtClean="0">
                <a:solidFill>
                  <a:srgbClr val="00B050"/>
                </a:solidFill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</a:rPr>
              <a:t>della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</a:rPr>
              <a:t>funzione</a:t>
            </a:r>
            <a:endParaRPr lang="en-GB" sz="2400" dirty="0" smtClean="0">
              <a:solidFill>
                <a:srgbClr val="FF0000"/>
              </a:solidFill>
            </a:endParaRPr>
          </a:p>
          <a:p>
            <a:r>
              <a:rPr lang="en-GB" sz="2400" b="1" dirty="0" err="1" smtClean="0"/>
              <a:t>int</a:t>
            </a:r>
            <a:r>
              <a:rPr lang="en-GB" sz="2400" b="1" dirty="0" smtClean="0"/>
              <a:t> main()			//</a:t>
            </a:r>
            <a:r>
              <a:rPr lang="en-GB" sz="2400" b="1" dirty="0" err="1" smtClean="0"/>
              <a:t>programma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principale</a:t>
            </a:r>
            <a:endParaRPr lang="en-GB" sz="2400" b="1" dirty="0" smtClean="0"/>
          </a:p>
          <a:p>
            <a:r>
              <a:rPr lang="en-GB" sz="2400" b="1" dirty="0" smtClean="0"/>
              <a:t>{</a:t>
            </a:r>
            <a:endParaRPr lang="en-GB" sz="2400" b="1" dirty="0"/>
          </a:p>
          <a:p>
            <a:r>
              <a:rPr lang="en-GB" sz="2400" b="1" dirty="0"/>
              <a:t> </a:t>
            </a:r>
            <a:r>
              <a:rPr lang="en-GB" sz="2400" b="1" dirty="0" err="1"/>
              <a:t>int</a:t>
            </a:r>
            <a:r>
              <a:rPr lang="en-GB" sz="2400" b="1" dirty="0"/>
              <a:t> a, b, c;</a:t>
            </a:r>
          </a:p>
          <a:p>
            <a:r>
              <a:rPr lang="en-GB" sz="2400" b="1" dirty="0" smtClean="0"/>
              <a:t>    </a:t>
            </a:r>
            <a:r>
              <a:rPr lang="en-GB" sz="2400" b="1" dirty="0" err="1" smtClean="0"/>
              <a:t>cout</a:t>
            </a:r>
            <a:r>
              <a:rPr lang="en-GB" sz="2400" b="1" dirty="0" smtClean="0"/>
              <a:t>&lt;&lt;“</a:t>
            </a:r>
            <a:r>
              <a:rPr lang="en-GB" sz="2400" b="1" dirty="0" err="1" smtClean="0"/>
              <a:t>Immetti</a:t>
            </a:r>
            <a:r>
              <a:rPr lang="en-GB" sz="2400" b="1" dirty="0" smtClean="0"/>
              <a:t> un </a:t>
            </a:r>
            <a:r>
              <a:rPr lang="en-GB" sz="2400" b="1" dirty="0" err="1" smtClean="0"/>
              <a:t>intero</a:t>
            </a:r>
            <a:r>
              <a:rPr lang="en-GB" sz="2400" b="1" dirty="0" smtClean="0"/>
              <a:t>”&lt;&lt;</a:t>
            </a:r>
            <a:r>
              <a:rPr lang="en-GB" sz="2400" b="1" dirty="0" err="1" smtClean="0"/>
              <a:t>endl</a:t>
            </a:r>
            <a:r>
              <a:rPr lang="en-GB" sz="2400" b="1" dirty="0" smtClean="0"/>
              <a:t>;</a:t>
            </a:r>
          </a:p>
          <a:p>
            <a:r>
              <a:rPr lang="en-GB" sz="2400" b="1" dirty="0" smtClean="0"/>
              <a:t>    </a:t>
            </a:r>
            <a:r>
              <a:rPr lang="en-GB" sz="2400" b="1" dirty="0" err="1" smtClean="0"/>
              <a:t>cin</a:t>
            </a:r>
            <a:r>
              <a:rPr lang="en-GB" sz="2400" b="1" dirty="0" smtClean="0"/>
              <a:t>&gt;&gt;a;</a:t>
            </a:r>
            <a:endParaRPr lang="en-GB" sz="2400" b="1" dirty="0"/>
          </a:p>
          <a:p>
            <a:r>
              <a:rPr lang="en-GB" sz="2400" b="1" dirty="0"/>
              <a:t> </a:t>
            </a:r>
            <a:r>
              <a:rPr lang="en-GB" sz="2400" b="1" dirty="0" smtClean="0"/>
              <a:t>   </a:t>
            </a:r>
            <a:r>
              <a:rPr lang="en-GB" sz="2400" b="1" dirty="0" err="1" smtClean="0"/>
              <a:t>cout</a:t>
            </a:r>
            <a:r>
              <a:rPr lang="en-GB" sz="2400" b="1" dirty="0"/>
              <a:t>&lt;&lt;“ </a:t>
            </a:r>
            <a:r>
              <a:rPr lang="en-GB" sz="2400" b="1" dirty="0" err="1" smtClean="0"/>
              <a:t>Immetti</a:t>
            </a:r>
            <a:r>
              <a:rPr lang="en-GB" sz="2400" b="1" dirty="0" smtClean="0"/>
              <a:t> </a:t>
            </a:r>
            <a:r>
              <a:rPr lang="en-GB" sz="2400" b="1" dirty="0" err="1"/>
              <a:t>un'altro</a:t>
            </a:r>
            <a:r>
              <a:rPr lang="en-GB" sz="2400" b="1" dirty="0"/>
              <a:t> </a:t>
            </a:r>
            <a:r>
              <a:rPr lang="en-GB" sz="2400" b="1" dirty="0" err="1" smtClean="0"/>
              <a:t>intero</a:t>
            </a:r>
            <a:r>
              <a:rPr lang="en-GB" sz="2400" b="1" dirty="0" smtClean="0"/>
              <a:t>”&lt;&lt;</a:t>
            </a:r>
            <a:r>
              <a:rPr lang="en-GB" sz="2400" b="1" dirty="0" err="1" smtClean="0"/>
              <a:t>endl</a:t>
            </a:r>
            <a:r>
              <a:rPr lang="en-GB" sz="2400" b="1" dirty="0" smtClean="0"/>
              <a:t>;</a:t>
            </a:r>
            <a:endParaRPr lang="en-GB" sz="2400" b="1" dirty="0"/>
          </a:p>
          <a:p>
            <a:r>
              <a:rPr lang="en-GB" sz="2400" b="1" dirty="0"/>
              <a:t>   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cin</a:t>
            </a:r>
            <a:r>
              <a:rPr lang="en-GB" sz="2400" b="1" dirty="0" smtClean="0"/>
              <a:t>&gt;&gt;b;</a:t>
            </a:r>
            <a:endParaRPr lang="en-GB" sz="2400" b="1" dirty="0"/>
          </a:p>
          <a:p>
            <a:r>
              <a:rPr lang="en-GB" sz="2400" b="1" dirty="0" smtClean="0"/>
              <a:t>    </a:t>
            </a:r>
            <a:r>
              <a:rPr lang="en-GB" sz="2400" b="1" dirty="0" smtClean="0">
                <a:solidFill>
                  <a:srgbClr val="FF0000"/>
                </a:solidFill>
              </a:rPr>
              <a:t>c=</a:t>
            </a:r>
            <a:r>
              <a:rPr lang="en-GB" sz="2400" b="1" dirty="0" err="1" smtClean="0">
                <a:solidFill>
                  <a:srgbClr val="FF0000"/>
                </a:solidFill>
              </a:rPr>
              <a:t>Somma</a:t>
            </a:r>
            <a:r>
              <a:rPr lang="en-GB" sz="2400" b="1" dirty="0" smtClean="0">
                <a:solidFill>
                  <a:srgbClr val="FF0000"/>
                </a:solidFill>
              </a:rPr>
              <a:t>(a</a:t>
            </a:r>
            <a:r>
              <a:rPr lang="en-GB" sz="2400" b="1" dirty="0">
                <a:solidFill>
                  <a:srgbClr val="FF0000"/>
                </a:solidFill>
              </a:rPr>
              <a:t>, b</a:t>
            </a:r>
            <a:r>
              <a:rPr lang="en-GB" sz="2400" b="1" dirty="0" smtClean="0">
                <a:solidFill>
                  <a:srgbClr val="FF0000"/>
                </a:solidFill>
              </a:rPr>
              <a:t>);</a:t>
            </a:r>
            <a:r>
              <a:rPr lang="en-GB" sz="2400" b="1" dirty="0" smtClean="0">
                <a:solidFill>
                  <a:srgbClr val="FF0000"/>
                </a:solidFill>
              </a:rPr>
              <a:t>		/</a:t>
            </a:r>
            <a:r>
              <a:rPr lang="en-GB" sz="2400" b="1" dirty="0" smtClean="0">
                <a:solidFill>
                  <a:srgbClr val="C00000"/>
                </a:solidFill>
              </a:rPr>
              <a:t>/</a:t>
            </a:r>
            <a:r>
              <a:rPr lang="en-GB" sz="2400" b="1" dirty="0" err="1" smtClean="0">
                <a:solidFill>
                  <a:srgbClr val="00B050"/>
                </a:solidFill>
              </a:rPr>
              <a:t>richiamo</a:t>
            </a:r>
            <a:r>
              <a:rPr lang="en-GB" sz="2400" b="1" dirty="0" smtClean="0">
                <a:solidFill>
                  <a:srgbClr val="00B050"/>
                </a:solidFill>
              </a:rPr>
              <a:t> </a:t>
            </a:r>
            <a:r>
              <a:rPr lang="en-GB" sz="2400" b="1" dirty="0" err="1" smtClean="0">
                <a:solidFill>
                  <a:srgbClr val="FF0000"/>
                </a:solidFill>
              </a:rPr>
              <a:t>alla</a:t>
            </a:r>
            <a:r>
              <a:rPr lang="en-GB" sz="2400" b="1" dirty="0" smtClean="0">
                <a:solidFill>
                  <a:srgbClr val="FF0000"/>
                </a:solidFill>
              </a:rPr>
              <a:t> </a:t>
            </a:r>
            <a:r>
              <a:rPr lang="en-GB" sz="2400" b="1" dirty="0" err="1" smtClean="0">
                <a:solidFill>
                  <a:srgbClr val="FF0000"/>
                </a:solidFill>
              </a:rPr>
              <a:t>funzione</a:t>
            </a:r>
            <a:r>
              <a:rPr lang="en-GB" sz="2400" b="1" dirty="0" smtClean="0">
                <a:solidFill>
                  <a:srgbClr val="FF0000"/>
                </a:solidFill>
              </a:rPr>
              <a:t> </a:t>
            </a:r>
            <a:r>
              <a:rPr lang="en-GB" sz="2400" b="1" dirty="0" err="1" smtClean="0">
                <a:solidFill>
                  <a:srgbClr val="FF0000"/>
                </a:solidFill>
              </a:rPr>
              <a:t>Somma</a:t>
            </a:r>
            <a:endParaRPr lang="en-GB" sz="2400" b="1" dirty="0">
              <a:solidFill>
                <a:srgbClr val="FF0000"/>
              </a:solidFill>
            </a:endParaRPr>
          </a:p>
          <a:p>
            <a:r>
              <a:rPr lang="en-GB" sz="2400" b="1" dirty="0"/>
              <a:t>   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cout</a:t>
            </a:r>
            <a:r>
              <a:rPr lang="en-GB" sz="2400" b="1" dirty="0" smtClean="0"/>
              <a:t>&lt;&lt;“La </a:t>
            </a:r>
            <a:r>
              <a:rPr lang="en-GB" sz="2400" b="1" dirty="0" err="1"/>
              <a:t>somma</a:t>
            </a:r>
            <a:r>
              <a:rPr lang="en-GB" sz="2400" b="1" dirty="0"/>
              <a:t> </a:t>
            </a:r>
            <a:r>
              <a:rPr lang="en-GB" sz="2400" b="1" dirty="0" smtClean="0"/>
              <a:t>è:  “&lt;&lt;c&lt;&lt;</a:t>
            </a:r>
            <a:r>
              <a:rPr lang="en-GB" sz="2400" b="1" dirty="0" err="1" smtClean="0"/>
              <a:t>endl</a:t>
            </a:r>
            <a:r>
              <a:rPr lang="en-GB" sz="2400" b="1" dirty="0" smtClean="0"/>
              <a:t>; </a:t>
            </a:r>
          </a:p>
          <a:p>
            <a:r>
              <a:rPr lang="en-GB" sz="2400" b="1" dirty="0" smtClean="0"/>
              <a:t>system (“pause”); return 0;</a:t>
            </a:r>
            <a:endParaRPr lang="en-GB" sz="2400" b="1" dirty="0"/>
          </a:p>
          <a:p>
            <a:r>
              <a:rPr lang="en-GB" sz="2400" b="1" dirty="0"/>
              <a:t> </a:t>
            </a:r>
            <a:r>
              <a:rPr lang="en-GB" sz="2400" b="1" dirty="0" smtClean="0"/>
              <a:t>}</a:t>
            </a:r>
            <a:endParaRPr lang="en-GB" sz="2400" b="1" dirty="0"/>
          </a:p>
          <a:p>
            <a:r>
              <a:rPr lang="en-GB" sz="2400" b="1" dirty="0">
                <a:solidFill>
                  <a:srgbClr val="FF0000"/>
                </a:solidFill>
              </a:rPr>
              <a:t> </a:t>
            </a:r>
            <a:r>
              <a:rPr lang="en-GB" sz="2400" b="1" dirty="0" err="1">
                <a:solidFill>
                  <a:srgbClr val="FF0000"/>
                </a:solidFill>
              </a:rPr>
              <a:t>int</a:t>
            </a:r>
            <a:r>
              <a:rPr lang="en-GB" sz="2400" b="1" dirty="0">
                <a:solidFill>
                  <a:srgbClr val="FF0000"/>
                </a:solidFill>
              </a:rPr>
              <a:t> </a:t>
            </a:r>
            <a:r>
              <a:rPr lang="en-GB" sz="2400" b="1" dirty="0" err="1" smtClean="0">
                <a:solidFill>
                  <a:srgbClr val="FF0000"/>
                </a:solidFill>
              </a:rPr>
              <a:t>Somma</a:t>
            </a:r>
            <a:r>
              <a:rPr lang="en-GB" sz="2400" b="1" dirty="0" smtClean="0">
                <a:solidFill>
                  <a:srgbClr val="FF0000"/>
                </a:solidFill>
              </a:rPr>
              <a:t>(</a:t>
            </a:r>
            <a:r>
              <a:rPr lang="en-GB" sz="2400" b="1" dirty="0" err="1" smtClean="0">
                <a:solidFill>
                  <a:srgbClr val="FF0000"/>
                </a:solidFill>
              </a:rPr>
              <a:t>int</a:t>
            </a:r>
            <a:r>
              <a:rPr lang="en-GB" sz="2400" b="1" dirty="0" smtClean="0">
                <a:solidFill>
                  <a:srgbClr val="FF0000"/>
                </a:solidFill>
              </a:rPr>
              <a:t> </a:t>
            </a:r>
            <a:r>
              <a:rPr lang="en-GB" sz="2400" b="1" dirty="0">
                <a:solidFill>
                  <a:srgbClr val="FF0000"/>
                </a:solidFill>
              </a:rPr>
              <a:t>e, </a:t>
            </a:r>
            <a:r>
              <a:rPr lang="en-GB" sz="2400" b="1" dirty="0" err="1">
                <a:solidFill>
                  <a:srgbClr val="FF0000"/>
                </a:solidFill>
              </a:rPr>
              <a:t>int</a:t>
            </a:r>
            <a:r>
              <a:rPr lang="en-GB" sz="2400" b="1" dirty="0">
                <a:solidFill>
                  <a:srgbClr val="FF0000"/>
                </a:solidFill>
              </a:rPr>
              <a:t> f</a:t>
            </a:r>
            <a:r>
              <a:rPr lang="en-GB" sz="2400" b="1" dirty="0" smtClean="0">
                <a:solidFill>
                  <a:srgbClr val="FF0000"/>
                </a:solidFill>
              </a:rPr>
              <a:t>)	//</a:t>
            </a:r>
            <a:r>
              <a:rPr lang="en-GB" sz="2400" b="1" dirty="0" err="1">
                <a:solidFill>
                  <a:srgbClr val="00B050"/>
                </a:solidFill>
              </a:rPr>
              <a:t>esplicitazione</a:t>
            </a:r>
            <a:r>
              <a:rPr lang="en-GB" sz="2400" b="1" dirty="0">
                <a:solidFill>
                  <a:srgbClr val="00B050"/>
                </a:solidFill>
              </a:rPr>
              <a:t> </a:t>
            </a:r>
            <a:r>
              <a:rPr lang="en-GB" sz="2400" b="1" dirty="0" err="1" smtClean="0">
                <a:solidFill>
                  <a:srgbClr val="FF0000"/>
                </a:solidFill>
              </a:rPr>
              <a:t>della</a:t>
            </a:r>
            <a:r>
              <a:rPr lang="en-GB" sz="2400" b="1" dirty="0" smtClean="0">
                <a:solidFill>
                  <a:srgbClr val="FF0000"/>
                </a:solidFill>
              </a:rPr>
              <a:t> </a:t>
            </a:r>
            <a:r>
              <a:rPr lang="en-GB" sz="2400" b="1" dirty="0" err="1" smtClean="0">
                <a:solidFill>
                  <a:srgbClr val="FF0000"/>
                </a:solidFill>
              </a:rPr>
              <a:t>funzione</a:t>
            </a:r>
            <a:endParaRPr lang="en-GB" sz="2400" b="1" dirty="0" smtClean="0">
              <a:solidFill>
                <a:srgbClr val="FF0000"/>
              </a:solidFill>
            </a:endParaRPr>
          </a:p>
          <a:p>
            <a:r>
              <a:rPr lang="en-GB" sz="2400" b="1" dirty="0" smtClean="0">
                <a:solidFill>
                  <a:srgbClr val="FF0000"/>
                </a:solidFill>
              </a:rPr>
              <a:t>{</a:t>
            </a:r>
            <a:endParaRPr lang="en-GB" sz="2400" b="1" dirty="0">
              <a:solidFill>
                <a:srgbClr val="FF0000"/>
              </a:solidFill>
            </a:endParaRPr>
          </a:p>
          <a:p>
            <a:r>
              <a:rPr lang="en-GB" sz="2400" b="1" dirty="0">
                <a:solidFill>
                  <a:srgbClr val="FF0000"/>
                </a:solidFill>
              </a:rPr>
              <a:t> </a:t>
            </a:r>
            <a:r>
              <a:rPr lang="en-GB" sz="2400" b="1" dirty="0" smtClean="0">
                <a:solidFill>
                  <a:srgbClr val="FF0000"/>
                </a:solidFill>
              </a:rPr>
              <a:t>   </a:t>
            </a:r>
            <a:r>
              <a:rPr lang="en-GB" sz="2400" b="1" dirty="0" err="1">
                <a:solidFill>
                  <a:srgbClr val="FF0000"/>
                </a:solidFill>
              </a:rPr>
              <a:t>int</a:t>
            </a:r>
            <a:r>
              <a:rPr lang="en-GB" sz="2400" b="1" dirty="0">
                <a:solidFill>
                  <a:srgbClr val="FF0000"/>
                </a:solidFill>
              </a:rPr>
              <a:t> z;</a:t>
            </a:r>
          </a:p>
          <a:p>
            <a:r>
              <a:rPr lang="en-GB" sz="2400" b="1" dirty="0">
                <a:solidFill>
                  <a:srgbClr val="FF0000"/>
                </a:solidFill>
              </a:rPr>
              <a:t>  </a:t>
            </a:r>
            <a:r>
              <a:rPr lang="en-GB" sz="2400" b="1" dirty="0" smtClean="0">
                <a:solidFill>
                  <a:srgbClr val="FF0000"/>
                </a:solidFill>
              </a:rPr>
              <a:t>  </a:t>
            </a:r>
            <a:r>
              <a:rPr lang="en-GB" sz="2400" b="1" dirty="0">
                <a:solidFill>
                  <a:srgbClr val="FF0000"/>
                </a:solidFill>
              </a:rPr>
              <a:t>z=</a:t>
            </a:r>
            <a:r>
              <a:rPr lang="en-GB" sz="2400" b="1" dirty="0" err="1">
                <a:solidFill>
                  <a:srgbClr val="FF0000"/>
                </a:solidFill>
              </a:rPr>
              <a:t>e+f</a:t>
            </a:r>
            <a:r>
              <a:rPr lang="en-GB" sz="2400" b="1" dirty="0">
                <a:solidFill>
                  <a:srgbClr val="FF0000"/>
                </a:solidFill>
              </a:rPr>
              <a:t>;</a:t>
            </a:r>
          </a:p>
          <a:p>
            <a:r>
              <a:rPr lang="en-GB" sz="2400" b="1" dirty="0">
                <a:solidFill>
                  <a:srgbClr val="FF0000"/>
                </a:solidFill>
              </a:rPr>
              <a:t>  </a:t>
            </a:r>
            <a:r>
              <a:rPr lang="en-GB" sz="2400" b="1" dirty="0" smtClean="0">
                <a:solidFill>
                  <a:srgbClr val="FF0000"/>
                </a:solidFill>
              </a:rPr>
              <a:t>  </a:t>
            </a:r>
            <a:r>
              <a:rPr lang="en-GB" sz="2400" b="1" dirty="0">
                <a:solidFill>
                  <a:srgbClr val="FF0000"/>
                </a:solidFill>
              </a:rPr>
              <a:t>return z;</a:t>
            </a:r>
          </a:p>
          <a:p>
            <a:r>
              <a:rPr lang="en-GB" sz="2400" b="1" dirty="0" smtClean="0">
                <a:solidFill>
                  <a:srgbClr val="FF0000"/>
                </a:solidFill>
              </a:rPr>
              <a:t>}</a:t>
            </a:r>
            <a:endParaRPr lang="en-GB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61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7315" y="404664"/>
            <a:ext cx="9144000" cy="621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Luxi Sans"/>
                <a:cs typeface="Arial" pitchFamily="34" charset="0"/>
              </a:rPr>
              <a:t>La </a:t>
            </a:r>
            <a:r>
              <a:rPr kumimoji="0" lang="it-IT" sz="20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Luxi Sans"/>
                <a:cs typeface="Arial" pitchFamily="34" charset="0"/>
              </a:rPr>
              <a:t>ricorsione</a:t>
            </a:r>
            <a:endParaRPr kumimoji="0" lang="it-IT" sz="20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Luxi Sans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Il linguaggio C (C++) consente l’uso di funzioni ricorsive.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Una funzione ricorsiva è una funzione che 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richiama sé stessa 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(</a:t>
            </a:r>
            <a:r>
              <a:rPr kumimoji="0" lang="it-IT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ricorsione</a:t>
            </a: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 diretta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) o 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richiama una funzione che a sua volta la richiama 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(</a:t>
            </a:r>
            <a:r>
              <a:rPr kumimoji="0" lang="it-IT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ricorsione</a:t>
            </a: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 indiretta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Affinché il procedimento abbia fine è necessario che siano verificate le due seguenti proprietà: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cs typeface="Times New Roman" pitchFamily="18" charset="0"/>
              </a:rPr>
              <a:t>Debbono esistere dei parametri (</a:t>
            </a:r>
            <a:r>
              <a:rPr kumimoji="0" lang="it-IT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cs typeface="Times New Roman" pitchFamily="18" charset="0"/>
              </a:rPr>
              <a:t>valori base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cs typeface="Times New Roman" pitchFamily="18" charset="0"/>
              </a:rPr>
              <a:t>) per cui la funzione non richiami sé stessa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cs typeface="Times New Roman" pitchFamily="18" charset="0"/>
              </a:rPr>
              <a:t>Ogni volta che la funzione richiama sé stessa i parametri devono essere più vicini ai valori base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it-IT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L’uso di tali funzioni è di utilità per la codifica di algoritmi che sono definiti ricorsivamente. Un esempio classico di algoritmo ricorsivo è quello che definisce il fattoriale di un numero.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Il 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fattoriale 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del numero n intero positivo (cioè n!) è definito: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uguale a n*(n-1)! se n !=0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uguale a 1 se n = 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In altri termini è vera la seguente uguaglianza: n! = n*(n-1)*(n-2)*...2*1.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dirty="0">
              <a:solidFill>
                <a:srgbClr val="000000"/>
              </a:solidFill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La prima definizione data è di tipo ricorsivo: il fattoriale di un numero viene calcolato come prodotto del numero stesso per il fattoriale del numero che lo precede. Affinché il procedimento sia finito si assume in pratica la posizione: 0! = 1.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59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4199" y="-27384"/>
            <a:ext cx="9119801" cy="69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/* Fattoriale di un numero */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#include ……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int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 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"/>
                <a:cs typeface="Arial" pitchFamily="34" charset="0"/>
              </a:rPr>
              <a:t>calcFatt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(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int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 numero);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int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 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main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()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  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int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 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n,fat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  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printf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("\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nCalcola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 il fattoriale di un numero");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  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printf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("\n\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nIntrodurre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 il numero ");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  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scanf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("%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d",&amp;n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  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fat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=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"/>
                <a:cs typeface="Arial" pitchFamily="34" charset="0"/>
              </a:rPr>
              <a:t>calcFatt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(n);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  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printf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("\n Fattoriale di %d = %d",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n,fat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); 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system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(pause);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return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 0;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 /* Calcola Fattoriale utilizzando la 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Ricorsione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*/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 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int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 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"/>
                <a:cs typeface="Arial" pitchFamily="34" charset="0"/>
              </a:rPr>
              <a:t>calcFat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t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(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int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 numero);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{ 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int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 f;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  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if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 (numero==0</a:t>
            </a:r>
            <a:r>
              <a:rPr kumimoji="0" lang="it-IT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 || </a:t>
            </a:r>
            <a:r>
              <a:rPr lang="it-IT" sz="2000" dirty="0">
                <a:solidFill>
                  <a:srgbClr val="000000"/>
                </a:solidFill>
                <a:latin typeface="Courier"/>
                <a:cs typeface="Arial" pitchFamily="34" charset="0"/>
              </a:rPr>
              <a:t>numero</a:t>
            </a:r>
            <a:r>
              <a:rPr lang="it-IT" sz="2000" dirty="0" smtClean="0">
                <a:solidFill>
                  <a:srgbClr val="000000"/>
                </a:solidFill>
                <a:latin typeface="Courier"/>
                <a:cs typeface="Arial" pitchFamily="34" charset="0"/>
              </a:rPr>
              <a:t>==1</a:t>
            </a:r>
            <a:r>
              <a:rPr kumimoji="0" lang="it-IT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 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     f=1;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  else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     f=numero*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"/>
                <a:cs typeface="Arial" pitchFamily="34" charset="0"/>
              </a:rPr>
              <a:t>calcFat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t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(numero-1);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  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return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Arial" pitchFamily="34" charset="0"/>
              </a:rPr>
              <a:t> f; }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4293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28466</TotalTime>
  <Words>1409</Words>
  <Application>Microsoft Office PowerPoint</Application>
  <PresentationFormat>Presentazione su schermo (4:3)</PresentationFormat>
  <Paragraphs>244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.</dc:creator>
  <cp:lastModifiedBy>William</cp:lastModifiedBy>
  <cp:revision>117</cp:revision>
  <dcterms:created xsi:type="dcterms:W3CDTF">2011-10-18T08:32:55Z</dcterms:created>
  <dcterms:modified xsi:type="dcterms:W3CDTF">2012-11-14T10:37:46Z</dcterms:modified>
</cp:coreProperties>
</file>