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98" r:id="rId2"/>
    <p:sldId id="299" r:id="rId3"/>
    <p:sldId id="301" r:id="rId4"/>
    <p:sldId id="300" r:id="rId5"/>
    <p:sldId id="302" r:id="rId6"/>
    <p:sldId id="304" r:id="rId7"/>
    <p:sldId id="303" r:id="rId8"/>
    <p:sldId id="305" r:id="rId9"/>
    <p:sldId id="306" r:id="rId10"/>
    <p:sldId id="307" r:id="rId11"/>
    <p:sldId id="308" r:id="rId12"/>
    <p:sldId id="309" r:id="rId13"/>
    <p:sldId id="310" r:id="rId14"/>
    <p:sldId id="311" r:id="rId15"/>
    <p:sldId id="31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66" d="100"/>
          <a:sy n="66" d="100"/>
        </p:scale>
        <p:origin x="-1308"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F6C3645E-08B2-48A0-950C-6D891D88A61B}" type="datetimeFigureOut">
              <a:rPr lang="en-GB" smtClean="0"/>
              <a:t>13/11/2012</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49393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6C3645E-08B2-48A0-950C-6D891D88A61B}" type="datetimeFigureOut">
              <a:rPr lang="en-GB" smtClean="0"/>
              <a:t>13/11/2012</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475913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6C3645E-08B2-48A0-950C-6D891D88A61B}" type="datetimeFigureOut">
              <a:rPr lang="en-GB" smtClean="0"/>
              <a:t>13/11/2012</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137776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6C3645E-08B2-48A0-950C-6D891D88A61B}" type="datetimeFigureOut">
              <a:rPr lang="en-GB" smtClean="0"/>
              <a:t>13/11/2012</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227690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6C3645E-08B2-48A0-950C-6D891D88A61B}" type="datetimeFigureOut">
              <a:rPr lang="en-GB" smtClean="0"/>
              <a:t>13/11/2012</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111901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F6C3645E-08B2-48A0-950C-6D891D88A61B}" type="datetimeFigureOut">
              <a:rPr lang="en-GB" smtClean="0"/>
              <a:t>13/11/2012</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59938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F6C3645E-08B2-48A0-950C-6D891D88A61B}" type="datetimeFigureOut">
              <a:rPr lang="en-GB" smtClean="0"/>
              <a:t>13/11/2012</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250874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F6C3645E-08B2-48A0-950C-6D891D88A61B}" type="datetimeFigureOut">
              <a:rPr lang="en-GB" smtClean="0"/>
              <a:t>13/11/2012</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40753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C3645E-08B2-48A0-950C-6D891D88A61B}" type="datetimeFigureOut">
              <a:rPr lang="en-GB" smtClean="0"/>
              <a:t>13/11/2012</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218648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6C3645E-08B2-48A0-950C-6D891D88A61B}" type="datetimeFigureOut">
              <a:rPr lang="en-GB" smtClean="0"/>
              <a:t>13/11/2012</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158181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6C3645E-08B2-48A0-950C-6D891D88A61B}" type="datetimeFigureOut">
              <a:rPr lang="en-GB" smtClean="0"/>
              <a:t>13/11/2012</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2AE08B2-7953-4839-9FC0-16809F86981F}" type="slidenum">
              <a:rPr lang="en-GB" smtClean="0"/>
              <a:t>‹N›</a:t>
            </a:fld>
            <a:endParaRPr lang="en-GB"/>
          </a:p>
        </p:txBody>
      </p:sp>
    </p:spTree>
    <p:extLst>
      <p:ext uri="{BB962C8B-B14F-4D97-AF65-F5344CB8AC3E}">
        <p14:creationId xmlns:p14="http://schemas.microsoft.com/office/powerpoint/2010/main" val="58296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3645E-08B2-48A0-950C-6D891D88A61B}" type="datetimeFigureOut">
              <a:rPr lang="en-GB" smtClean="0"/>
              <a:t>13/11/2012</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E08B2-7953-4839-9FC0-16809F86981F}" type="slidenum">
              <a:rPr lang="en-GB" smtClean="0"/>
              <a:t>‹N›</a:t>
            </a:fld>
            <a:endParaRPr lang="en-GB"/>
          </a:p>
        </p:txBody>
      </p:sp>
    </p:spTree>
    <p:extLst>
      <p:ext uri="{BB962C8B-B14F-4D97-AF65-F5344CB8AC3E}">
        <p14:creationId xmlns:p14="http://schemas.microsoft.com/office/powerpoint/2010/main" val="3115416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260648"/>
            <a:ext cx="8712968" cy="5632311"/>
          </a:xfrm>
          <a:prstGeom prst="rect">
            <a:avLst/>
          </a:prstGeom>
        </p:spPr>
        <p:txBody>
          <a:bodyPr wrap="square">
            <a:spAutoFit/>
          </a:bodyPr>
          <a:lstStyle/>
          <a:p>
            <a:pPr algn="ctr"/>
            <a:r>
              <a:rPr lang="en-GB" sz="2400" b="1" dirty="0">
                <a:solidFill>
                  <a:schemeClr val="accent1"/>
                </a:solidFill>
              </a:rPr>
              <a:t>Array</a:t>
            </a:r>
          </a:p>
          <a:p>
            <a:r>
              <a:rPr lang="it-IT" sz="2400" dirty="0"/>
              <a:t>Un </a:t>
            </a:r>
            <a:r>
              <a:rPr lang="it-IT" sz="2400" b="1" dirty="0">
                <a:solidFill>
                  <a:schemeClr val="accent1"/>
                </a:solidFill>
              </a:rPr>
              <a:t>array</a:t>
            </a:r>
            <a:r>
              <a:rPr lang="it-IT" sz="2400" b="1" dirty="0"/>
              <a:t> </a:t>
            </a:r>
            <a:r>
              <a:rPr lang="it-IT" sz="2400" dirty="0"/>
              <a:t>è una sequenza di elementi </a:t>
            </a:r>
            <a:r>
              <a:rPr lang="it-IT" sz="2400" dirty="0" smtClean="0"/>
              <a:t>omogenei. Un </a:t>
            </a:r>
            <a:r>
              <a:rPr lang="it-IT" sz="2400" dirty="0"/>
              <a:t>array viene </a:t>
            </a:r>
            <a:r>
              <a:rPr lang="it-IT" sz="2400" dirty="0" smtClean="0"/>
              <a:t>dichiarato scrivendo</a:t>
            </a:r>
            <a:r>
              <a:rPr lang="it-IT" sz="2400" dirty="0"/>
              <a:t>, nell’ordine, </a:t>
            </a:r>
            <a:r>
              <a:rPr lang="it-IT" sz="2400" dirty="0" smtClean="0"/>
              <a:t>il tipo </a:t>
            </a:r>
            <a:r>
              <a:rPr lang="it-IT" sz="2400" dirty="0"/>
              <a:t>degli elementi, il nome dell’array, e le </a:t>
            </a:r>
            <a:r>
              <a:rPr lang="it-IT" sz="2400" dirty="0" smtClean="0"/>
              <a:t>sue </a:t>
            </a:r>
            <a:r>
              <a:rPr lang="en-GB" sz="2400" dirty="0" err="1" smtClean="0"/>
              <a:t>dimensioni</a:t>
            </a:r>
            <a:r>
              <a:rPr lang="en-GB" sz="2400" dirty="0" smtClean="0"/>
              <a:t>.</a:t>
            </a:r>
          </a:p>
          <a:p>
            <a:endParaRPr lang="en-GB" sz="2400" dirty="0"/>
          </a:p>
          <a:p>
            <a:pPr lvl="0" algn="ctr" fontAlgn="base">
              <a:spcBef>
                <a:spcPct val="0"/>
              </a:spcBef>
              <a:spcAft>
                <a:spcPct val="0"/>
              </a:spcAft>
            </a:pPr>
            <a:r>
              <a:rPr lang="en-US" sz="2400" b="1" dirty="0" err="1">
                <a:solidFill>
                  <a:schemeClr val="accent1"/>
                </a:solidFill>
                <a:cs typeface="Arial" pitchFamily="34" charset="0"/>
              </a:rPr>
              <a:t>tipo</a:t>
            </a:r>
            <a:r>
              <a:rPr lang="en-US" sz="2400" b="1" dirty="0">
                <a:solidFill>
                  <a:schemeClr val="accent1"/>
                </a:solidFill>
                <a:cs typeface="Arial" pitchFamily="34" charset="0"/>
              </a:rPr>
              <a:t> </a:t>
            </a:r>
            <a:r>
              <a:rPr lang="en-US" sz="2400" b="1" dirty="0" err="1">
                <a:solidFill>
                  <a:schemeClr val="accent1"/>
                </a:solidFill>
                <a:cs typeface="Arial" pitchFamily="34" charset="0"/>
              </a:rPr>
              <a:t>nome</a:t>
            </a:r>
            <a:r>
              <a:rPr lang="en-US" sz="2400" b="1" dirty="0">
                <a:solidFill>
                  <a:schemeClr val="accent1"/>
                </a:solidFill>
                <a:cs typeface="Arial" pitchFamily="34" charset="0"/>
              </a:rPr>
              <a:t> [</a:t>
            </a:r>
            <a:r>
              <a:rPr lang="en-US" sz="2400" b="1" dirty="0" err="1">
                <a:solidFill>
                  <a:schemeClr val="accent1"/>
                </a:solidFill>
                <a:cs typeface="Arial" pitchFamily="34" charset="0"/>
              </a:rPr>
              <a:t>dimensione</a:t>
            </a:r>
            <a:r>
              <a:rPr lang="en-US" sz="2400" b="1" dirty="0" smtClean="0">
                <a:solidFill>
                  <a:schemeClr val="accent1"/>
                </a:solidFill>
                <a:cs typeface="Arial" pitchFamily="34" charset="0"/>
              </a:rPr>
              <a:t>];</a:t>
            </a:r>
          </a:p>
          <a:p>
            <a:pPr lvl="0" algn="ctr" fontAlgn="base">
              <a:spcBef>
                <a:spcPct val="0"/>
              </a:spcBef>
              <a:spcAft>
                <a:spcPct val="0"/>
              </a:spcAft>
            </a:pPr>
            <a:endParaRPr lang="en-US" sz="2400" b="1" dirty="0">
              <a:cs typeface="Arial" pitchFamily="34" charset="0"/>
            </a:endParaRPr>
          </a:p>
          <a:p>
            <a:pPr lvl="0" fontAlgn="base">
              <a:spcBef>
                <a:spcPct val="0"/>
              </a:spcBef>
              <a:spcAft>
                <a:spcPct val="0"/>
              </a:spcAft>
            </a:pPr>
            <a:r>
              <a:rPr lang="en-US" sz="2400" dirty="0">
                <a:solidFill>
                  <a:srgbClr val="000000"/>
                </a:solidFill>
                <a:cs typeface="Times New Roman" pitchFamily="18" charset="0"/>
              </a:rPr>
              <a:t>dove </a:t>
            </a:r>
            <a:r>
              <a:rPr lang="en-US" sz="2400" b="1" dirty="0" err="1">
                <a:solidFill>
                  <a:schemeClr val="accent1"/>
                </a:solidFill>
                <a:cs typeface="Times New Roman" pitchFamily="18" charset="0"/>
              </a:rPr>
              <a:t>tipo</a:t>
            </a:r>
            <a:r>
              <a:rPr lang="en-US" sz="2400" dirty="0">
                <a:solidFill>
                  <a:schemeClr val="accent1"/>
                </a:solidFill>
                <a:cs typeface="Times New Roman" pitchFamily="18" charset="0"/>
              </a:rPr>
              <a:t> </a:t>
            </a:r>
            <a:r>
              <a:rPr lang="en-US" sz="2400" dirty="0">
                <a:solidFill>
                  <a:srgbClr val="000000"/>
                </a:solidFill>
                <a:cs typeface="Times New Roman" pitchFamily="18" charset="0"/>
              </a:rPr>
              <a:t>è </a:t>
            </a:r>
            <a:r>
              <a:rPr lang="en-US" sz="2400" dirty="0" err="1">
                <a:solidFill>
                  <a:srgbClr val="000000"/>
                </a:solidFill>
                <a:cs typeface="Times New Roman" pitchFamily="18" charset="0"/>
              </a:rPr>
              <a:t>il</a:t>
            </a:r>
            <a:r>
              <a:rPr lang="en-US" sz="2400" dirty="0">
                <a:solidFill>
                  <a:srgbClr val="000000"/>
                </a:solidFill>
                <a:cs typeface="Times New Roman" pitchFamily="18" charset="0"/>
              </a:rPr>
              <a:t> </a:t>
            </a:r>
            <a:r>
              <a:rPr lang="en-US" sz="2400" dirty="0" err="1">
                <a:solidFill>
                  <a:srgbClr val="000000"/>
                </a:solidFill>
                <a:cs typeface="Times New Roman" pitchFamily="18" charset="0"/>
              </a:rPr>
              <a:t>tipo</a:t>
            </a:r>
            <a:r>
              <a:rPr lang="en-US" sz="2400" dirty="0">
                <a:solidFill>
                  <a:srgbClr val="000000"/>
                </a:solidFill>
                <a:cs typeface="Times New Roman" pitchFamily="18" charset="0"/>
              </a:rPr>
              <a:t> </a:t>
            </a:r>
            <a:r>
              <a:rPr lang="en-US" sz="2400" dirty="0" err="1">
                <a:solidFill>
                  <a:srgbClr val="000000"/>
                </a:solidFill>
                <a:cs typeface="Times New Roman" pitchFamily="18" charset="0"/>
              </a:rPr>
              <a:t>degli</a:t>
            </a:r>
            <a:r>
              <a:rPr lang="en-US" sz="2400" dirty="0">
                <a:solidFill>
                  <a:srgbClr val="000000"/>
                </a:solidFill>
                <a:cs typeface="Times New Roman" pitchFamily="18" charset="0"/>
              </a:rPr>
              <a:t> </a:t>
            </a:r>
            <a:r>
              <a:rPr lang="en-US" sz="2400" dirty="0" err="1">
                <a:solidFill>
                  <a:srgbClr val="000000"/>
                </a:solidFill>
                <a:cs typeface="Times New Roman" pitchFamily="18" charset="0"/>
              </a:rPr>
              <a:t>elementi</a:t>
            </a:r>
            <a:r>
              <a:rPr lang="en-US" sz="2400" dirty="0">
                <a:solidFill>
                  <a:srgbClr val="000000"/>
                </a:solidFill>
                <a:cs typeface="Times New Roman" pitchFamily="18" charset="0"/>
              </a:rPr>
              <a:t> (</a:t>
            </a:r>
            <a:r>
              <a:rPr lang="en-US" sz="2400" b="1" dirty="0">
                <a:solidFill>
                  <a:srgbClr val="000000"/>
                </a:solidFill>
                <a:cs typeface="Times New Roman" pitchFamily="18" charset="0"/>
              </a:rPr>
              <a:t>  </a:t>
            </a:r>
            <a:r>
              <a:rPr lang="en-US" sz="2400" b="1" dirty="0">
                <a:solidFill>
                  <a:schemeClr val="accent1"/>
                </a:solidFill>
                <a:cs typeface="Times New Roman" pitchFamily="18" charset="0"/>
              </a:rPr>
              <a:t> </a:t>
            </a:r>
            <a:r>
              <a:rPr lang="en-US" sz="2400" b="1" dirty="0" err="1">
                <a:solidFill>
                  <a:schemeClr val="accent1"/>
                </a:solidFill>
                <a:cs typeface="Times New Roman" pitchFamily="18" charset="0"/>
              </a:rPr>
              <a:t>int</a:t>
            </a:r>
            <a:r>
              <a:rPr lang="en-US" sz="2400" dirty="0">
                <a:solidFill>
                  <a:schemeClr val="accent1"/>
                </a:solidFill>
                <a:cs typeface="Times New Roman" pitchFamily="18" charset="0"/>
              </a:rPr>
              <a:t>,  </a:t>
            </a:r>
            <a:r>
              <a:rPr lang="en-US" sz="2400" b="1" dirty="0">
                <a:solidFill>
                  <a:schemeClr val="accent1"/>
                </a:solidFill>
                <a:cs typeface="Times New Roman" pitchFamily="18" charset="0"/>
              </a:rPr>
              <a:t>float</a:t>
            </a:r>
            <a:r>
              <a:rPr lang="en-US" sz="2400" dirty="0">
                <a:solidFill>
                  <a:schemeClr val="accent1"/>
                </a:solidFill>
                <a:cs typeface="Times New Roman" pitchFamily="18" charset="0"/>
              </a:rPr>
              <a:t> </a:t>
            </a:r>
            <a:r>
              <a:rPr lang="en-US" sz="2400" dirty="0">
                <a:solidFill>
                  <a:srgbClr val="000000"/>
                </a:solidFill>
                <a:cs typeface="Times New Roman" pitchFamily="18" charset="0"/>
              </a:rPr>
              <a:t>   ...) </a:t>
            </a:r>
            <a:r>
              <a:rPr lang="en-US" sz="2400" dirty="0" smtClean="0">
                <a:solidFill>
                  <a:srgbClr val="000000"/>
                </a:solidFill>
                <a:cs typeface="Times New Roman" pitchFamily="18" charset="0"/>
              </a:rPr>
              <a:t> </a:t>
            </a:r>
            <a:r>
              <a:rPr lang="en-US" sz="2400" dirty="0" err="1" smtClean="0">
                <a:solidFill>
                  <a:srgbClr val="000000"/>
                </a:solidFill>
                <a:cs typeface="Times New Roman" pitchFamily="18" charset="0"/>
              </a:rPr>
              <a:t>detto</a:t>
            </a:r>
            <a:r>
              <a:rPr lang="en-US" sz="2400" dirty="0" smtClean="0">
                <a:solidFill>
                  <a:srgbClr val="000000"/>
                </a:solidFill>
                <a:cs typeface="Times New Roman" pitchFamily="18" charset="0"/>
              </a:rPr>
              <a:t> </a:t>
            </a:r>
            <a:r>
              <a:rPr lang="en-US" sz="2400" dirty="0" err="1">
                <a:solidFill>
                  <a:srgbClr val="000000"/>
                </a:solidFill>
                <a:cs typeface="Times New Roman" pitchFamily="18" charset="0"/>
              </a:rPr>
              <a:t>anche</a:t>
            </a:r>
            <a:r>
              <a:rPr lang="en-US" sz="2400" dirty="0">
                <a:solidFill>
                  <a:srgbClr val="000000"/>
                </a:solidFill>
                <a:cs typeface="Times New Roman" pitchFamily="18" charset="0"/>
              </a:rPr>
              <a:t> </a:t>
            </a:r>
            <a:r>
              <a:rPr lang="en-US" sz="2400" dirty="0" err="1">
                <a:solidFill>
                  <a:srgbClr val="000000"/>
                </a:solidFill>
                <a:cs typeface="Times New Roman" pitchFamily="18" charset="0"/>
              </a:rPr>
              <a:t>tipo</a:t>
            </a:r>
            <a:r>
              <a:rPr lang="en-US" sz="2400" dirty="0">
                <a:solidFill>
                  <a:srgbClr val="000000"/>
                </a:solidFill>
                <a:cs typeface="Times New Roman" pitchFamily="18" charset="0"/>
              </a:rPr>
              <a:t> base </a:t>
            </a:r>
            <a:r>
              <a:rPr lang="en-US" sz="2400" dirty="0" err="1">
                <a:solidFill>
                  <a:srgbClr val="000000"/>
                </a:solidFill>
                <a:cs typeface="Times New Roman" pitchFamily="18" charset="0"/>
              </a:rPr>
              <a:t>dell'array</a:t>
            </a:r>
            <a:r>
              <a:rPr lang="en-US" sz="2400" dirty="0">
                <a:solidFill>
                  <a:srgbClr val="000000"/>
                </a:solidFill>
                <a:cs typeface="Times New Roman" pitchFamily="18" charset="0"/>
              </a:rPr>
              <a:t> , </a:t>
            </a:r>
            <a:r>
              <a:rPr lang="en-US" sz="2400" b="1" dirty="0" err="1">
                <a:solidFill>
                  <a:schemeClr val="accent1"/>
                </a:solidFill>
                <a:cs typeface="Times New Roman" pitchFamily="18" charset="0"/>
              </a:rPr>
              <a:t>nome</a:t>
            </a:r>
            <a:r>
              <a:rPr lang="en-US" sz="2400" dirty="0">
                <a:solidFill>
                  <a:srgbClr val="000000"/>
                </a:solidFill>
                <a:cs typeface="Times New Roman" pitchFamily="18" charset="0"/>
              </a:rPr>
              <a:t> è un  </a:t>
            </a:r>
            <a:r>
              <a:rPr lang="en-US" sz="2400" dirty="0" err="1">
                <a:solidFill>
                  <a:srgbClr val="000000"/>
                </a:solidFill>
                <a:cs typeface="Times New Roman" pitchFamily="18" charset="0"/>
              </a:rPr>
              <a:t>identificatore</a:t>
            </a:r>
            <a:r>
              <a:rPr lang="en-US" sz="2400" dirty="0">
                <a:solidFill>
                  <a:srgbClr val="000000"/>
                </a:solidFill>
                <a:cs typeface="Times New Roman" pitchFamily="18" charset="0"/>
              </a:rPr>
              <a:t> e </a:t>
            </a:r>
            <a:r>
              <a:rPr lang="en-US" sz="2400" b="1" dirty="0" err="1">
                <a:solidFill>
                  <a:schemeClr val="accent1"/>
                </a:solidFill>
                <a:cs typeface="Arial" pitchFamily="34" charset="0"/>
              </a:rPr>
              <a:t>dimensione</a:t>
            </a:r>
            <a:r>
              <a:rPr lang="en-US" sz="2400" dirty="0">
                <a:solidFill>
                  <a:srgbClr val="000000"/>
                </a:solidFill>
                <a:cs typeface="Times New Roman" pitchFamily="18" charset="0"/>
              </a:rPr>
              <a:t>, </a:t>
            </a:r>
            <a:r>
              <a:rPr lang="en-US" sz="2400" dirty="0" smtClean="0">
                <a:solidFill>
                  <a:srgbClr val="000000"/>
                </a:solidFill>
                <a:cs typeface="Times New Roman" pitchFamily="18" charset="0"/>
              </a:rPr>
              <a:t> </a:t>
            </a:r>
            <a:r>
              <a:rPr lang="en-US" sz="2400" dirty="0" err="1" smtClean="0">
                <a:solidFill>
                  <a:srgbClr val="000000"/>
                </a:solidFill>
                <a:cs typeface="Times New Roman" pitchFamily="18" charset="0"/>
              </a:rPr>
              <a:t>che</a:t>
            </a:r>
            <a:r>
              <a:rPr lang="en-US" sz="2400" dirty="0" smtClean="0">
                <a:solidFill>
                  <a:srgbClr val="000000"/>
                </a:solidFill>
                <a:cs typeface="Times New Roman" pitchFamily="18" charset="0"/>
              </a:rPr>
              <a:t> </a:t>
            </a:r>
            <a:r>
              <a:rPr lang="en-US" sz="2400" dirty="0" err="1">
                <a:solidFill>
                  <a:srgbClr val="000000"/>
                </a:solidFill>
                <a:cs typeface="Times New Roman" pitchFamily="18" charset="0"/>
              </a:rPr>
              <a:t>deve</a:t>
            </a:r>
            <a:r>
              <a:rPr lang="en-US" sz="2400" dirty="0">
                <a:solidFill>
                  <a:srgbClr val="000000"/>
                </a:solidFill>
                <a:cs typeface="Times New Roman" pitchFamily="18" charset="0"/>
              </a:rPr>
              <a:t> </a:t>
            </a:r>
            <a:r>
              <a:rPr lang="en-US" sz="2400" dirty="0" err="1">
                <a:solidFill>
                  <a:srgbClr val="000000"/>
                </a:solidFill>
                <a:cs typeface="Times New Roman" pitchFamily="18" charset="0"/>
              </a:rPr>
              <a:t>essere</a:t>
            </a:r>
            <a:r>
              <a:rPr lang="en-US" sz="2400" dirty="0">
                <a:solidFill>
                  <a:srgbClr val="000000"/>
                </a:solidFill>
                <a:cs typeface="Times New Roman" pitchFamily="18" charset="0"/>
              </a:rPr>
              <a:t> </a:t>
            </a:r>
            <a:r>
              <a:rPr lang="en-US" sz="2400" dirty="0" err="1">
                <a:solidFill>
                  <a:srgbClr val="000000"/>
                </a:solidFill>
                <a:cs typeface="Times New Roman" pitchFamily="18" charset="0"/>
              </a:rPr>
              <a:t>racchiuso</a:t>
            </a:r>
            <a:r>
              <a:rPr lang="en-US" sz="2400" dirty="0">
                <a:solidFill>
                  <a:srgbClr val="000000"/>
                </a:solidFill>
                <a:cs typeface="Times New Roman" pitchFamily="18" charset="0"/>
              </a:rPr>
              <a:t> </a:t>
            </a:r>
            <a:r>
              <a:rPr lang="en-US" sz="2400" dirty="0" err="1">
                <a:solidFill>
                  <a:srgbClr val="000000"/>
                </a:solidFill>
                <a:cs typeface="Times New Roman" pitchFamily="18" charset="0"/>
              </a:rPr>
              <a:t>tra</a:t>
            </a:r>
            <a:r>
              <a:rPr lang="en-US" sz="2400" dirty="0">
                <a:solidFill>
                  <a:srgbClr val="000000"/>
                </a:solidFill>
                <a:cs typeface="Times New Roman" pitchFamily="18" charset="0"/>
              </a:rPr>
              <a:t> </a:t>
            </a:r>
            <a:r>
              <a:rPr lang="en-US" sz="2400" dirty="0" err="1">
                <a:solidFill>
                  <a:srgbClr val="000000"/>
                </a:solidFill>
                <a:cs typeface="Times New Roman" pitchFamily="18" charset="0"/>
              </a:rPr>
              <a:t>parentesi</a:t>
            </a:r>
            <a:r>
              <a:rPr lang="en-US" sz="2400" dirty="0">
                <a:solidFill>
                  <a:srgbClr val="000000"/>
                </a:solidFill>
                <a:cs typeface="Times New Roman" pitchFamily="18" charset="0"/>
              </a:rPr>
              <a:t> </a:t>
            </a:r>
            <a:r>
              <a:rPr lang="en-US" sz="2400" dirty="0" err="1">
                <a:solidFill>
                  <a:srgbClr val="000000"/>
                </a:solidFill>
                <a:cs typeface="Times New Roman" pitchFamily="18" charset="0"/>
              </a:rPr>
              <a:t>quadre</a:t>
            </a:r>
            <a:r>
              <a:rPr lang="en-US" sz="2400" dirty="0">
                <a:solidFill>
                  <a:srgbClr val="000000"/>
                </a:solidFill>
                <a:cs typeface="Times New Roman" pitchFamily="18" charset="0"/>
              </a:rPr>
              <a:t> </a:t>
            </a:r>
            <a:r>
              <a:rPr lang="en-US" sz="2400" b="1" dirty="0">
                <a:solidFill>
                  <a:schemeClr val="accent1"/>
                </a:solidFill>
                <a:cs typeface="Arial" pitchFamily="34" charset="0"/>
              </a:rPr>
              <a:t>[]</a:t>
            </a:r>
            <a:r>
              <a:rPr lang="en-US" sz="2400" dirty="0">
                <a:solidFill>
                  <a:srgbClr val="000000"/>
                </a:solidFill>
                <a:cs typeface="Times New Roman" pitchFamily="18" charset="0"/>
              </a:rPr>
              <a:t>, è la </a:t>
            </a:r>
            <a:r>
              <a:rPr lang="en-US" sz="2400" dirty="0" smtClean="0">
                <a:solidFill>
                  <a:srgbClr val="000000"/>
                </a:solidFill>
                <a:cs typeface="Times New Roman" pitchFamily="18" charset="0"/>
              </a:rPr>
              <a:t> </a:t>
            </a:r>
            <a:r>
              <a:rPr lang="en-US" sz="2400" dirty="0" err="1" smtClean="0">
                <a:solidFill>
                  <a:srgbClr val="000000"/>
                </a:solidFill>
                <a:cs typeface="Times New Roman" pitchFamily="18" charset="0"/>
              </a:rPr>
              <a:t>dimensione</a:t>
            </a:r>
            <a:r>
              <a:rPr lang="en-US" sz="2400" dirty="0">
                <a:solidFill>
                  <a:srgbClr val="000000"/>
                </a:solidFill>
                <a:cs typeface="Times New Roman" pitchFamily="18" charset="0"/>
              </a:rPr>
              <a:t>, </a:t>
            </a:r>
            <a:r>
              <a:rPr lang="en-US" sz="2400" dirty="0" err="1">
                <a:solidFill>
                  <a:srgbClr val="000000"/>
                </a:solidFill>
                <a:cs typeface="Times New Roman" pitchFamily="18" charset="0"/>
              </a:rPr>
              <a:t>ossia</a:t>
            </a:r>
            <a:r>
              <a:rPr lang="en-US" sz="2400" dirty="0">
                <a:solidFill>
                  <a:srgbClr val="000000"/>
                </a:solidFill>
                <a:cs typeface="Times New Roman" pitchFamily="18" charset="0"/>
              </a:rPr>
              <a:t> </a:t>
            </a:r>
            <a:r>
              <a:rPr lang="en-US" sz="2400" dirty="0" err="1">
                <a:solidFill>
                  <a:srgbClr val="000000"/>
                </a:solidFill>
                <a:cs typeface="Times New Roman" pitchFamily="18" charset="0"/>
              </a:rPr>
              <a:t>il</a:t>
            </a:r>
            <a:r>
              <a:rPr lang="en-US" sz="2400" dirty="0">
                <a:solidFill>
                  <a:srgbClr val="000000"/>
                </a:solidFill>
                <a:cs typeface="Times New Roman" pitchFamily="18" charset="0"/>
              </a:rPr>
              <a:t> </a:t>
            </a:r>
            <a:r>
              <a:rPr lang="en-US" sz="2400" dirty="0" err="1">
                <a:solidFill>
                  <a:srgbClr val="000000"/>
                </a:solidFill>
                <a:cs typeface="Times New Roman" pitchFamily="18" charset="0"/>
              </a:rPr>
              <a:t>numero</a:t>
            </a:r>
            <a:r>
              <a:rPr lang="en-US" sz="2400" dirty="0">
                <a:solidFill>
                  <a:srgbClr val="000000"/>
                </a:solidFill>
                <a:cs typeface="Times New Roman" pitchFamily="18" charset="0"/>
              </a:rPr>
              <a:t> di </a:t>
            </a:r>
            <a:r>
              <a:rPr lang="en-US" sz="2400" dirty="0" err="1">
                <a:solidFill>
                  <a:srgbClr val="000000"/>
                </a:solidFill>
                <a:cs typeface="Times New Roman" pitchFamily="18" charset="0"/>
              </a:rPr>
              <a:t>elementi</a:t>
            </a:r>
            <a:r>
              <a:rPr lang="en-US" sz="2400" dirty="0">
                <a:solidFill>
                  <a:srgbClr val="000000"/>
                </a:solidFill>
                <a:cs typeface="Times New Roman" pitchFamily="18" charset="0"/>
              </a:rPr>
              <a:t>, </a:t>
            </a:r>
            <a:r>
              <a:rPr lang="en-US" sz="2400" dirty="0" err="1">
                <a:solidFill>
                  <a:srgbClr val="000000"/>
                </a:solidFill>
                <a:cs typeface="Times New Roman" pitchFamily="18" charset="0"/>
              </a:rPr>
              <a:t>dell'array</a:t>
            </a:r>
            <a:r>
              <a:rPr lang="en-US" sz="2400" dirty="0">
                <a:solidFill>
                  <a:srgbClr val="000000"/>
                </a:solidFill>
                <a:cs typeface="Times New Roman" pitchFamily="18" charset="0"/>
              </a:rPr>
              <a:t>. </a:t>
            </a:r>
            <a:r>
              <a:rPr lang="en-US" sz="2400" dirty="0" smtClean="0">
                <a:solidFill>
                  <a:srgbClr val="000000"/>
                </a:solidFill>
                <a:cs typeface="Times New Roman" pitchFamily="18" charset="0"/>
              </a:rPr>
              <a:t>La </a:t>
            </a:r>
            <a:r>
              <a:rPr lang="en-US" sz="2400" dirty="0" err="1">
                <a:solidFill>
                  <a:srgbClr val="000000"/>
                </a:solidFill>
                <a:cs typeface="Times New Roman" pitchFamily="18" charset="0"/>
              </a:rPr>
              <a:t>dichiarazione</a:t>
            </a:r>
            <a:r>
              <a:rPr lang="en-US" sz="2400" dirty="0">
                <a:solidFill>
                  <a:srgbClr val="000000"/>
                </a:solidFill>
                <a:cs typeface="Times New Roman" pitchFamily="18" charset="0"/>
              </a:rPr>
              <a:t> </a:t>
            </a:r>
            <a:r>
              <a:rPr lang="en-US" sz="2400" dirty="0" err="1">
                <a:solidFill>
                  <a:srgbClr val="000000"/>
                </a:solidFill>
                <a:cs typeface="Times New Roman" pitchFamily="18" charset="0"/>
              </a:rPr>
              <a:t>dell'array</a:t>
            </a:r>
            <a:r>
              <a:rPr lang="en-US" sz="2400" dirty="0">
                <a:solidFill>
                  <a:srgbClr val="000000"/>
                </a:solidFill>
                <a:cs typeface="Times New Roman" pitchFamily="18" charset="0"/>
              </a:rPr>
              <a:t> </a:t>
            </a:r>
            <a:r>
              <a:rPr lang="en-US" sz="2400" b="1" i="1" dirty="0" err="1">
                <a:solidFill>
                  <a:schemeClr val="accent1"/>
                </a:solidFill>
                <a:cs typeface="Times New Roman" pitchFamily="18" charset="0"/>
              </a:rPr>
              <a:t>billy</a:t>
            </a:r>
            <a:r>
              <a:rPr lang="en-US" sz="2400" b="1" i="1" dirty="0">
                <a:solidFill>
                  <a:schemeClr val="accent1"/>
                </a:solidFill>
                <a:cs typeface="Times New Roman" pitchFamily="18" charset="0"/>
              </a:rPr>
              <a:t> </a:t>
            </a:r>
            <a:r>
              <a:rPr lang="en-US" sz="2400" dirty="0">
                <a:solidFill>
                  <a:srgbClr val="000000"/>
                </a:solidFill>
                <a:cs typeface="Times New Roman" pitchFamily="18" charset="0"/>
              </a:rPr>
              <a:t>è</a:t>
            </a:r>
            <a:r>
              <a:rPr lang="en-US" sz="2400" dirty="0" smtClean="0">
                <a:solidFill>
                  <a:srgbClr val="000000"/>
                </a:solidFill>
                <a:cs typeface="Times New Roman" pitchFamily="18" charset="0"/>
              </a:rPr>
              <a:t>:</a:t>
            </a:r>
          </a:p>
          <a:p>
            <a:pPr lvl="0" fontAlgn="base">
              <a:spcBef>
                <a:spcPct val="0"/>
              </a:spcBef>
              <a:spcAft>
                <a:spcPct val="0"/>
              </a:spcAft>
            </a:pPr>
            <a:endParaRPr lang="en-US" sz="2400" b="1" dirty="0">
              <a:cs typeface="Arial" pitchFamily="34" charset="0"/>
            </a:endParaRPr>
          </a:p>
          <a:p>
            <a:pPr lvl="0" algn="ctr" eaLnBrk="0" fontAlgn="base" hangingPunct="0">
              <a:spcBef>
                <a:spcPct val="0"/>
              </a:spcBef>
              <a:spcAft>
                <a:spcPct val="0"/>
              </a:spcAft>
            </a:pPr>
            <a:r>
              <a:rPr lang="en-US" sz="2400" b="1" dirty="0" err="1">
                <a:solidFill>
                  <a:schemeClr val="accent1"/>
                </a:solidFill>
                <a:cs typeface="Arial" pitchFamily="34" charset="0"/>
              </a:rPr>
              <a:t>int</a:t>
            </a:r>
            <a:r>
              <a:rPr lang="en-US" sz="2400" b="1" dirty="0">
                <a:solidFill>
                  <a:schemeClr val="accent1"/>
                </a:solidFill>
                <a:cs typeface="Arial" pitchFamily="34" charset="0"/>
              </a:rPr>
              <a:t> </a:t>
            </a:r>
            <a:r>
              <a:rPr lang="en-US" sz="2400" b="1" dirty="0" err="1">
                <a:solidFill>
                  <a:schemeClr val="accent1"/>
                </a:solidFill>
                <a:cs typeface="Arial" pitchFamily="34" charset="0"/>
              </a:rPr>
              <a:t>billy</a:t>
            </a:r>
            <a:r>
              <a:rPr lang="en-US" sz="2400" b="1" dirty="0">
                <a:solidFill>
                  <a:schemeClr val="accent1"/>
                </a:solidFill>
                <a:cs typeface="Arial" pitchFamily="34" charset="0"/>
              </a:rPr>
              <a:t> [5];</a:t>
            </a:r>
            <a:r>
              <a:rPr lang="en-US" sz="2400" dirty="0">
                <a:solidFill>
                  <a:schemeClr val="accent1"/>
                </a:solidFill>
                <a:cs typeface="Arial" pitchFamily="34" charset="0"/>
              </a:rPr>
              <a:t> </a:t>
            </a:r>
            <a:endParaRPr lang="en-US" sz="2400" dirty="0" smtClean="0">
              <a:solidFill>
                <a:schemeClr val="accent1"/>
              </a:solidFill>
              <a:cs typeface="Arial" pitchFamily="34" charset="0"/>
            </a:endParaRPr>
          </a:p>
          <a:p>
            <a:pPr lvl="0" algn="ctr" eaLnBrk="0" fontAlgn="base" hangingPunct="0">
              <a:spcBef>
                <a:spcPct val="0"/>
              </a:spcBef>
              <a:spcAft>
                <a:spcPct val="0"/>
              </a:spcAft>
            </a:pPr>
            <a:endParaRPr lang="en-US" sz="2400" dirty="0">
              <a:cs typeface="Arial" pitchFamily="34" charset="0"/>
            </a:endParaRPr>
          </a:p>
          <a:p>
            <a:endParaRPr lang="en-GB" sz="2400" dirty="0"/>
          </a:p>
        </p:txBody>
      </p:sp>
      <p:graphicFrame>
        <p:nvGraphicFramePr>
          <p:cNvPr id="4" name="Tabella 3"/>
          <p:cNvGraphicFramePr>
            <a:graphicFrameLocks noGrp="1"/>
          </p:cNvGraphicFramePr>
          <p:nvPr>
            <p:extLst>
              <p:ext uri="{D42A27DB-BD31-4B8C-83A1-F6EECF244321}">
                <p14:modId xmlns:p14="http://schemas.microsoft.com/office/powerpoint/2010/main" val="765281489"/>
              </p:ext>
            </p:extLst>
          </p:nvPr>
        </p:nvGraphicFramePr>
        <p:xfrm>
          <a:off x="421196" y="5237639"/>
          <a:ext cx="8229600" cy="1310640"/>
        </p:xfrm>
        <a:graphic>
          <a:graphicData uri="http://schemas.openxmlformats.org/drawingml/2006/table">
            <a:tbl>
              <a:tblPr/>
              <a:tblGrid>
                <a:gridCol w="8229600"/>
              </a:tblGrid>
              <a:tr h="0">
                <a:tc>
                  <a:txBody>
                    <a:bodyPr/>
                    <a:lstStyle/>
                    <a:p>
                      <a:r>
                        <a:rPr lang="it-IT" sz="2000" b="1" dirty="0"/>
                        <a:t>ATTENZIONE</a:t>
                      </a:r>
                      <a:r>
                        <a:rPr lang="it-IT" sz="2000" dirty="0"/>
                        <a:t>: Il campo </a:t>
                      </a:r>
                      <a:r>
                        <a:rPr lang="it-IT" sz="2000" b="1" dirty="0"/>
                        <a:t>dimensione </a:t>
                      </a:r>
                      <a:r>
                        <a:rPr lang="it-IT" sz="2000" dirty="0"/>
                        <a:t>deve essere un valore costante in quanto gli array sono blocchi di memoria di dimensione prefissata ed il compilatore deve conoscere esattamente quanta memoria serve per l'array prima che il programma venga eseguito.</a:t>
                      </a:r>
                    </a:p>
                  </a:txBody>
                  <a:tcPr anchor="ctr">
                    <a:lnL>
                      <a:noFill/>
                    </a:lnL>
                    <a:lnR>
                      <a:noFill/>
                    </a:lnR>
                    <a:lnT>
                      <a:noFill/>
                    </a:lnT>
                    <a:lnB>
                      <a:noFill/>
                    </a:lnB>
                    <a:solidFill>
                      <a:srgbClr val="BFBFFF"/>
                    </a:solidFill>
                  </a:tcPr>
                </a:tc>
              </a:tr>
            </a:tbl>
          </a:graphicData>
        </a:graphic>
      </p:graphicFrame>
    </p:spTree>
    <p:extLst>
      <p:ext uri="{BB962C8B-B14F-4D97-AF65-F5344CB8AC3E}">
        <p14:creationId xmlns:p14="http://schemas.microsoft.com/office/powerpoint/2010/main" val="3748612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59632" y="1388383"/>
            <a:ext cx="6696744" cy="4154984"/>
          </a:xfrm>
          <a:prstGeom prst="rect">
            <a:avLst/>
          </a:prstGeom>
          <a:solidFill>
            <a:srgbClr val="FFFFB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accent1"/>
                </a:solidFill>
                <a:effectLst/>
                <a:latin typeface="Arial Unicode MS" pitchFamily="34" charset="-128"/>
                <a:cs typeface="Arial" pitchFamily="34" charset="0"/>
              </a:rPr>
              <a:t>// </a:t>
            </a:r>
            <a:r>
              <a:rPr kumimoji="0" lang="en-US" sz="2400" b="1" i="1" u="none" strike="noStrike" cap="none" normalizeH="0" baseline="0" dirty="0" err="1" smtClean="0">
                <a:ln>
                  <a:noFill/>
                </a:ln>
                <a:solidFill>
                  <a:schemeClr val="accent1"/>
                </a:solidFill>
                <a:effectLst/>
                <a:latin typeface="Arial Unicode MS" pitchFamily="34" charset="-128"/>
                <a:cs typeface="Arial" pitchFamily="34" charset="0"/>
              </a:rPr>
              <a:t>assegnazione</a:t>
            </a:r>
            <a:r>
              <a:rPr kumimoji="0" lang="en-US" sz="2400" b="1" i="1" u="none" strike="noStrike" cap="none" normalizeH="0" baseline="0" dirty="0" smtClean="0">
                <a:ln>
                  <a:noFill/>
                </a:ln>
                <a:solidFill>
                  <a:schemeClr val="accent1"/>
                </a:solidFill>
                <a:effectLst/>
                <a:latin typeface="Arial Unicode MS" pitchFamily="34" charset="-128"/>
                <a:cs typeface="Arial" pitchFamily="34" charset="0"/>
              </a:rPr>
              <a:t> a </a:t>
            </a:r>
            <a:r>
              <a:rPr kumimoji="0" lang="en-US" sz="2400" b="1" i="1" u="none" strike="noStrike" cap="none" normalizeH="0" baseline="0" dirty="0" err="1" smtClean="0">
                <a:ln>
                  <a:noFill/>
                </a:ln>
                <a:solidFill>
                  <a:schemeClr val="accent1"/>
                </a:solidFill>
                <a:effectLst/>
                <a:latin typeface="Arial Unicode MS" pitchFamily="34" charset="-128"/>
                <a:cs typeface="Arial" pitchFamily="34" charset="0"/>
              </a:rPr>
              <a:t>stringhe</a:t>
            </a:r>
            <a:r>
              <a:rPr kumimoji="0" lang="en-US" sz="2400" b="1" i="1" u="none" strike="noStrike" cap="none" normalizeH="0" baseline="0" dirty="0" smtClean="0">
                <a:ln>
                  <a:noFill/>
                </a:ln>
                <a:solidFill>
                  <a:schemeClr val="accent1"/>
                </a:solidFill>
                <a:effectLst/>
                <a:latin typeface="Arial Unicode MS" pitchFamily="34" charset="-128"/>
                <a:cs typeface="Arial" pitchFamily="34" charset="0"/>
              </a:rPr>
              <a:t/>
            </a:r>
            <a:br>
              <a:rPr kumimoji="0" lang="en-US" sz="2400" b="1" i="1"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#include &lt;</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iostream</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&gt;</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#include &lt;string&gt;</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int</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main ()</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char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stMyName</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[20];</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strcpy</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stMyName</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M.V.Avolio</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cout</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&lt;&lt;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stMyName</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return 0;</a:t>
            </a:r>
            <a:b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b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a:t>
            </a:r>
            <a:r>
              <a:rPr kumimoji="0" lang="en-US" sz="2400" b="1" i="0" u="none" strike="noStrike" cap="none" normalizeH="0" baseline="0" dirty="0" smtClean="0">
                <a:ln>
                  <a:noFill/>
                </a:ln>
                <a:solidFill>
                  <a:schemeClr val="accent1"/>
                </a:solidFill>
                <a:effectLst/>
                <a:latin typeface="Arial" pitchFamily="34" charset="0"/>
                <a:cs typeface="Arial" pitchFamily="34" charset="0"/>
              </a:rPr>
              <a:t> </a:t>
            </a:r>
          </a:p>
        </p:txBody>
      </p:sp>
    </p:spTree>
    <p:extLst>
      <p:ext uri="{BB962C8B-B14F-4D97-AF65-F5344CB8AC3E}">
        <p14:creationId xmlns:p14="http://schemas.microsoft.com/office/powerpoint/2010/main" val="2469913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0695" y="52164"/>
            <a:ext cx="8549661" cy="66171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Un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altro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modo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per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assegnare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un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valore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ad un array di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caratteri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è quell</a:t>
            </a:r>
            <a:r>
              <a:rPr kumimoji="0" lang="en-US" sz="24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di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usare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direttamente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flusso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di input </a:t>
            </a:r>
            <a:r>
              <a:rPr kumimoji="0" lang="en-US" sz="2400" b="1" i="0" u="none" strike="noStrike" cap="none" normalizeH="0" baseline="0" dirty="0" err="1" smtClean="0">
                <a:ln>
                  <a:noFill/>
                </a:ln>
                <a:solidFill>
                  <a:srgbClr val="000000"/>
                </a:solidFill>
                <a:effectLst/>
                <a:latin typeface="Arial Unicode MS" pitchFamily="34" charset="-128"/>
                <a:cs typeface="Arial" pitchFamily="34" charset="0"/>
              </a:rPr>
              <a:t>cin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Nella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libreria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cs typeface="Times New Roman" pitchFamily="18" charset="0"/>
              </a:rPr>
              <a:t>iostream</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è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infatti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definita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una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funzione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dirty="0" smtClean="0">
                <a:ln>
                  <a:noFill/>
                </a:ln>
                <a:solidFill>
                  <a:schemeClr val="accent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getline</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cui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prototipo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è</a:t>
            </a:r>
            <a:r>
              <a:rPr lang="en-US" sz="2400" dirty="0" smtClean="0">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cs typeface="Arial" pitchFamily="34" charset="0"/>
            </a:endParaRPr>
          </a:p>
          <a:p>
            <a:pPr lvl="0" algn="ctr" fontAlgn="base">
              <a:spcBef>
                <a:spcPct val="0"/>
              </a:spcBef>
              <a:spcAft>
                <a:spcPct val="0"/>
              </a:spcAft>
            </a:pPr>
            <a:r>
              <a:rPr lang="en-GB" sz="2400" b="1" dirty="0" err="1">
                <a:solidFill>
                  <a:schemeClr val="accent1"/>
                </a:solidFill>
              </a:rPr>
              <a:t>cin.getline</a:t>
            </a:r>
            <a:r>
              <a:rPr lang="en-GB" sz="2400" b="1" dirty="0">
                <a:solidFill>
                  <a:schemeClr val="accent1"/>
                </a:solidFill>
              </a:rPr>
              <a:t> ( char </a:t>
            </a:r>
            <a:r>
              <a:rPr lang="en-GB" sz="2400" b="1" i="1" dirty="0">
                <a:solidFill>
                  <a:schemeClr val="accent1"/>
                </a:solidFill>
              </a:rPr>
              <a:t>buffer</a:t>
            </a:r>
            <a:r>
              <a:rPr lang="en-GB" sz="2400" b="1" dirty="0">
                <a:solidFill>
                  <a:schemeClr val="accent1"/>
                </a:solidFill>
              </a:rPr>
              <a:t> [], </a:t>
            </a:r>
            <a:r>
              <a:rPr lang="en-GB" sz="2400" b="1" dirty="0" err="1">
                <a:solidFill>
                  <a:schemeClr val="accent1"/>
                </a:solidFill>
              </a:rPr>
              <a:t>int</a:t>
            </a:r>
            <a:r>
              <a:rPr lang="en-GB" sz="2400" b="1" dirty="0">
                <a:solidFill>
                  <a:schemeClr val="accent1"/>
                </a:solidFill>
              </a:rPr>
              <a:t> </a:t>
            </a:r>
            <a:r>
              <a:rPr lang="en-GB" sz="2400" b="1" i="1" dirty="0">
                <a:solidFill>
                  <a:schemeClr val="accent1"/>
                </a:solidFill>
              </a:rPr>
              <a:t>length</a:t>
            </a:r>
            <a:r>
              <a:rPr lang="en-GB" sz="2400" b="1" dirty="0">
                <a:solidFill>
                  <a:schemeClr val="accent1"/>
                </a:solidFill>
              </a:rPr>
              <a:t>, char</a:t>
            </a:r>
            <a:r>
              <a:rPr lang="en-GB" sz="2400" b="1" i="1" dirty="0">
                <a:solidFill>
                  <a:schemeClr val="accent1"/>
                </a:solidFill>
              </a:rPr>
              <a:t> delimiter</a:t>
            </a:r>
            <a:r>
              <a:rPr lang="en-GB" sz="2400" b="1" dirty="0">
                <a:solidFill>
                  <a:schemeClr val="accent1"/>
                </a:solidFill>
              </a:rPr>
              <a:t> = ' \n</a:t>
            </a:r>
            <a:r>
              <a:rPr lang="en-GB" sz="2400" b="1" dirty="0" smtClean="0">
                <a:solidFill>
                  <a:schemeClr val="accent1"/>
                </a:solidFill>
              </a:rPr>
              <a:t>');</a:t>
            </a:r>
          </a:p>
          <a:p>
            <a:pPr lvl="0" algn="ctr" fontAlgn="base">
              <a:spcBef>
                <a:spcPct val="0"/>
              </a:spcBef>
              <a:spcAft>
                <a:spcPct val="0"/>
              </a:spcAft>
            </a:pPr>
            <a:endParaRPr lang="en-GB" sz="2000" b="1" dirty="0" smtClean="0">
              <a:solidFill>
                <a:schemeClr val="accent1"/>
              </a:solidFill>
            </a:endParaRPr>
          </a:p>
          <a:p>
            <a:pPr lvl="0" fontAlgn="base">
              <a:spcBef>
                <a:spcPct val="0"/>
              </a:spcBef>
              <a:spcAft>
                <a:spcPct val="0"/>
              </a:spcAft>
            </a:pPr>
            <a:r>
              <a:rPr lang="en-GB" sz="2000" b="1" dirty="0">
                <a:solidFill>
                  <a:schemeClr val="accent1"/>
                </a:solidFill>
              </a:rPr>
              <a:t>#include &lt;</a:t>
            </a:r>
            <a:r>
              <a:rPr lang="en-GB" sz="2000" b="1" dirty="0" err="1" smtClean="0">
                <a:solidFill>
                  <a:schemeClr val="accent1"/>
                </a:solidFill>
              </a:rPr>
              <a:t>iostream</a:t>
            </a:r>
            <a:r>
              <a:rPr lang="en-GB" sz="2000" b="1" dirty="0" smtClean="0">
                <a:solidFill>
                  <a:schemeClr val="accent1"/>
                </a:solidFill>
              </a:rPr>
              <a:t>&gt;</a:t>
            </a:r>
            <a:r>
              <a:rPr lang="en-GB" sz="2000" b="1" dirty="0">
                <a:solidFill>
                  <a:schemeClr val="accent1"/>
                </a:solidFill>
              </a:rPr>
              <a:t/>
            </a:r>
            <a:br>
              <a:rPr lang="en-GB" sz="2000" b="1" dirty="0">
                <a:solidFill>
                  <a:schemeClr val="accent1"/>
                </a:solidFill>
              </a:rPr>
            </a:br>
            <a:r>
              <a:rPr lang="en-GB" sz="2000" b="1" dirty="0">
                <a:solidFill>
                  <a:schemeClr val="accent1"/>
                </a:solidFill>
              </a:rPr>
              <a:t/>
            </a:r>
            <a:br>
              <a:rPr lang="en-GB" sz="2000" b="1" dirty="0">
                <a:solidFill>
                  <a:schemeClr val="accent1"/>
                </a:solidFill>
              </a:rPr>
            </a:br>
            <a:r>
              <a:rPr lang="en-GB" sz="2000" b="1" dirty="0" err="1">
                <a:solidFill>
                  <a:schemeClr val="accent1"/>
                </a:solidFill>
              </a:rPr>
              <a:t>int</a:t>
            </a:r>
            <a:r>
              <a:rPr lang="en-GB" sz="2000" b="1" dirty="0">
                <a:solidFill>
                  <a:schemeClr val="accent1"/>
                </a:solidFill>
              </a:rPr>
              <a:t> main ()</a:t>
            </a:r>
            <a:br>
              <a:rPr lang="en-GB" sz="2000" b="1" dirty="0">
                <a:solidFill>
                  <a:schemeClr val="accent1"/>
                </a:solidFill>
              </a:rPr>
            </a:br>
            <a:r>
              <a:rPr lang="en-GB" sz="2000" b="1" dirty="0">
                <a:solidFill>
                  <a:schemeClr val="accent1"/>
                </a:solidFill>
              </a:rPr>
              <a:t>{</a:t>
            </a:r>
            <a:br>
              <a:rPr lang="en-GB" sz="2000" b="1" dirty="0">
                <a:solidFill>
                  <a:schemeClr val="accent1"/>
                </a:solidFill>
              </a:rPr>
            </a:br>
            <a:r>
              <a:rPr lang="en-GB" sz="2000" b="1" dirty="0">
                <a:solidFill>
                  <a:schemeClr val="accent1"/>
                </a:solidFill>
              </a:rPr>
              <a:t>  char </a:t>
            </a:r>
            <a:r>
              <a:rPr lang="en-GB" sz="2000" b="1" dirty="0" err="1" smtClean="0">
                <a:solidFill>
                  <a:schemeClr val="accent1"/>
                </a:solidFill>
              </a:rPr>
              <a:t>nome</a:t>
            </a:r>
            <a:r>
              <a:rPr lang="en-GB" sz="2000" b="1" dirty="0" smtClean="0">
                <a:solidFill>
                  <a:schemeClr val="accent1"/>
                </a:solidFill>
              </a:rPr>
              <a:t> </a:t>
            </a:r>
            <a:r>
              <a:rPr lang="en-GB" sz="2000" b="1" dirty="0">
                <a:solidFill>
                  <a:schemeClr val="accent1"/>
                </a:solidFill>
              </a:rPr>
              <a:t>[100];</a:t>
            </a:r>
            <a:br>
              <a:rPr lang="en-GB" sz="2000" b="1" dirty="0">
                <a:solidFill>
                  <a:schemeClr val="accent1"/>
                </a:solidFill>
              </a:rPr>
            </a:br>
            <a:r>
              <a:rPr lang="en-GB" sz="2000" b="1" dirty="0">
                <a:solidFill>
                  <a:schemeClr val="accent1"/>
                </a:solidFill>
              </a:rPr>
              <a:t>  </a:t>
            </a:r>
            <a:r>
              <a:rPr lang="en-GB" sz="2000" b="1" dirty="0" err="1">
                <a:solidFill>
                  <a:schemeClr val="accent1"/>
                </a:solidFill>
              </a:rPr>
              <a:t>cout</a:t>
            </a:r>
            <a:r>
              <a:rPr lang="en-GB" sz="2000" b="1" dirty="0">
                <a:solidFill>
                  <a:schemeClr val="accent1"/>
                </a:solidFill>
              </a:rPr>
              <a:t> &lt;&lt; "Come </a:t>
            </a:r>
            <a:r>
              <a:rPr lang="en-GB" sz="2000" b="1" dirty="0" err="1">
                <a:solidFill>
                  <a:schemeClr val="accent1"/>
                </a:solidFill>
              </a:rPr>
              <a:t>ti</a:t>
            </a:r>
            <a:r>
              <a:rPr lang="en-GB" sz="2000" b="1" dirty="0">
                <a:solidFill>
                  <a:schemeClr val="accent1"/>
                </a:solidFill>
              </a:rPr>
              <a:t> </a:t>
            </a:r>
            <a:r>
              <a:rPr lang="en-GB" sz="2000" b="1" dirty="0" err="1">
                <a:solidFill>
                  <a:schemeClr val="accent1"/>
                </a:solidFill>
              </a:rPr>
              <a:t>chiami</a:t>
            </a:r>
            <a:r>
              <a:rPr lang="en-GB" sz="2000" b="1" dirty="0">
                <a:solidFill>
                  <a:schemeClr val="accent1"/>
                </a:solidFill>
              </a:rPr>
              <a:t>? ";</a:t>
            </a:r>
            <a:br>
              <a:rPr lang="en-GB" sz="2000" b="1" dirty="0">
                <a:solidFill>
                  <a:schemeClr val="accent1"/>
                </a:solidFill>
              </a:rPr>
            </a:br>
            <a:r>
              <a:rPr lang="en-GB" sz="2000" b="1" dirty="0">
                <a:solidFill>
                  <a:schemeClr val="accent1"/>
                </a:solidFill>
              </a:rPr>
              <a:t>  </a:t>
            </a:r>
            <a:r>
              <a:rPr lang="en-GB" sz="2000" b="1" dirty="0" err="1">
                <a:solidFill>
                  <a:schemeClr val="accent1"/>
                </a:solidFill>
              </a:rPr>
              <a:t>cin.getline</a:t>
            </a:r>
            <a:r>
              <a:rPr lang="en-GB" sz="2000" b="1" dirty="0">
                <a:solidFill>
                  <a:schemeClr val="accent1"/>
                </a:solidFill>
              </a:rPr>
              <a:t> </a:t>
            </a:r>
            <a:r>
              <a:rPr lang="en-GB" sz="2000" b="1" dirty="0" smtClean="0">
                <a:solidFill>
                  <a:schemeClr val="accent1"/>
                </a:solidFill>
              </a:rPr>
              <a:t>(</a:t>
            </a:r>
            <a:r>
              <a:rPr lang="en-GB" sz="2000" b="1" dirty="0" err="1" smtClean="0">
                <a:solidFill>
                  <a:schemeClr val="accent1"/>
                </a:solidFill>
              </a:rPr>
              <a:t>nome</a:t>
            </a:r>
            <a:r>
              <a:rPr lang="en-GB" sz="2000" b="1" dirty="0" smtClean="0">
                <a:solidFill>
                  <a:schemeClr val="accent1"/>
                </a:solidFill>
              </a:rPr>
              <a:t>, 100</a:t>
            </a:r>
            <a:r>
              <a:rPr lang="en-GB" sz="2000" b="1" dirty="0">
                <a:solidFill>
                  <a:schemeClr val="accent1"/>
                </a:solidFill>
              </a:rPr>
              <a:t>);</a:t>
            </a:r>
            <a:br>
              <a:rPr lang="en-GB" sz="2000" b="1" dirty="0">
                <a:solidFill>
                  <a:schemeClr val="accent1"/>
                </a:solidFill>
              </a:rPr>
            </a:br>
            <a:r>
              <a:rPr lang="en-GB" sz="2000" b="1" dirty="0">
                <a:solidFill>
                  <a:schemeClr val="accent1"/>
                </a:solidFill>
              </a:rPr>
              <a:t>  </a:t>
            </a:r>
            <a:r>
              <a:rPr lang="en-GB" sz="2000" b="1" dirty="0" err="1">
                <a:solidFill>
                  <a:schemeClr val="accent1"/>
                </a:solidFill>
              </a:rPr>
              <a:t>cout</a:t>
            </a:r>
            <a:r>
              <a:rPr lang="en-GB" sz="2000" b="1" dirty="0">
                <a:solidFill>
                  <a:schemeClr val="accent1"/>
                </a:solidFill>
              </a:rPr>
              <a:t> &lt;&lt; "Salve " &lt;&lt; </a:t>
            </a:r>
            <a:r>
              <a:rPr lang="en-GB" sz="2000" b="1" dirty="0" err="1" smtClean="0">
                <a:solidFill>
                  <a:schemeClr val="accent1"/>
                </a:solidFill>
              </a:rPr>
              <a:t>nome</a:t>
            </a:r>
            <a:r>
              <a:rPr lang="en-GB" sz="2000" b="1" dirty="0" smtClean="0">
                <a:solidFill>
                  <a:schemeClr val="accent1"/>
                </a:solidFill>
              </a:rPr>
              <a:t>&lt;&lt; </a:t>
            </a:r>
            <a:r>
              <a:rPr lang="en-GB" sz="2000" b="1" dirty="0">
                <a:solidFill>
                  <a:schemeClr val="accent1"/>
                </a:solidFill>
              </a:rPr>
              <a:t>".\n";</a:t>
            </a:r>
            <a:br>
              <a:rPr lang="en-GB" sz="2000" b="1" dirty="0">
                <a:solidFill>
                  <a:schemeClr val="accent1"/>
                </a:solidFill>
              </a:rPr>
            </a:br>
            <a:r>
              <a:rPr lang="en-GB" sz="2000" b="1" dirty="0">
                <a:solidFill>
                  <a:schemeClr val="accent1"/>
                </a:solidFill>
              </a:rPr>
              <a:t>  </a:t>
            </a:r>
            <a:r>
              <a:rPr lang="en-GB" sz="2000" b="1" dirty="0" err="1">
                <a:solidFill>
                  <a:schemeClr val="accent1"/>
                </a:solidFill>
              </a:rPr>
              <a:t>cout</a:t>
            </a:r>
            <a:r>
              <a:rPr lang="en-GB" sz="2000" b="1" dirty="0">
                <a:solidFill>
                  <a:schemeClr val="accent1"/>
                </a:solidFill>
              </a:rPr>
              <a:t> &lt;&lt; </a:t>
            </a:r>
            <a:r>
              <a:rPr lang="en-GB" sz="2000" b="1" dirty="0" smtClean="0">
                <a:solidFill>
                  <a:schemeClr val="accent1"/>
                </a:solidFill>
              </a:rPr>
              <a:t>“Il </a:t>
            </a:r>
            <a:r>
              <a:rPr lang="en-GB" sz="2000" b="1" dirty="0" err="1" smtClean="0">
                <a:solidFill>
                  <a:schemeClr val="accent1"/>
                </a:solidFill>
              </a:rPr>
              <a:t>tuo</a:t>
            </a:r>
            <a:r>
              <a:rPr lang="en-GB" sz="2000" b="1" dirty="0" smtClean="0">
                <a:solidFill>
                  <a:schemeClr val="accent1"/>
                </a:solidFill>
              </a:rPr>
              <a:t> </a:t>
            </a:r>
            <a:r>
              <a:rPr lang="en-GB" sz="2000" b="1" dirty="0" err="1" smtClean="0">
                <a:solidFill>
                  <a:schemeClr val="accent1"/>
                </a:solidFill>
              </a:rPr>
              <a:t>colore</a:t>
            </a:r>
            <a:r>
              <a:rPr lang="en-GB" sz="2000" b="1" dirty="0" smtClean="0">
                <a:solidFill>
                  <a:schemeClr val="accent1"/>
                </a:solidFill>
              </a:rPr>
              <a:t> </a:t>
            </a:r>
            <a:r>
              <a:rPr lang="en-GB" sz="2000" b="1" dirty="0" err="1" smtClean="0">
                <a:solidFill>
                  <a:schemeClr val="accent1"/>
                </a:solidFill>
              </a:rPr>
              <a:t>preferito</a:t>
            </a:r>
            <a:r>
              <a:rPr lang="en-GB" sz="2000" b="1" dirty="0" smtClean="0">
                <a:solidFill>
                  <a:schemeClr val="accent1"/>
                </a:solidFill>
              </a:rPr>
              <a:t>? </a:t>
            </a:r>
            <a:r>
              <a:rPr lang="en-GB" sz="2000" b="1" dirty="0">
                <a:solidFill>
                  <a:schemeClr val="accent1"/>
                </a:solidFill>
              </a:rPr>
              <a:t>";</a:t>
            </a:r>
            <a:br>
              <a:rPr lang="en-GB" sz="2000" b="1" dirty="0">
                <a:solidFill>
                  <a:schemeClr val="accent1"/>
                </a:solidFill>
              </a:rPr>
            </a:br>
            <a:r>
              <a:rPr lang="en-GB" sz="2000" b="1" dirty="0">
                <a:solidFill>
                  <a:schemeClr val="accent1"/>
                </a:solidFill>
              </a:rPr>
              <a:t>  </a:t>
            </a:r>
            <a:r>
              <a:rPr lang="en-GB" sz="2000" b="1" dirty="0" err="1">
                <a:solidFill>
                  <a:schemeClr val="accent1"/>
                </a:solidFill>
              </a:rPr>
              <a:t>cin.getline</a:t>
            </a:r>
            <a:r>
              <a:rPr lang="en-GB" sz="2000" b="1" dirty="0">
                <a:solidFill>
                  <a:schemeClr val="accent1"/>
                </a:solidFill>
              </a:rPr>
              <a:t> </a:t>
            </a:r>
            <a:r>
              <a:rPr lang="en-GB" sz="2000" b="1" dirty="0" smtClean="0">
                <a:solidFill>
                  <a:schemeClr val="accent1"/>
                </a:solidFill>
              </a:rPr>
              <a:t>(nome,100</a:t>
            </a:r>
            <a:r>
              <a:rPr lang="en-GB" sz="2000" b="1" dirty="0">
                <a:solidFill>
                  <a:schemeClr val="accent1"/>
                </a:solidFill>
              </a:rPr>
              <a:t>);</a:t>
            </a:r>
            <a:br>
              <a:rPr lang="en-GB" sz="2000" b="1" dirty="0">
                <a:solidFill>
                  <a:schemeClr val="accent1"/>
                </a:solidFill>
              </a:rPr>
            </a:br>
            <a:r>
              <a:rPr lang="en-GB" sz="2000" b="1" dirty="0">
                <a:solidFill>
                  <a:schemeClr val="accent1"/>
                </a:solidFill>
              </a:rPr>
              <a:t>  </a:t>
            </a:r>
            <a:r>
              <a:rPr lang="en-GB" sz="2000" b="1" dirty="0" err="1">
                <a:solidFill>
                  <a:schemeClr val="accent1"/>
                </a:solidFill>
              </a:rPr>
              <a:t>cout</a:t>
            </a:r>
            <a:r>
              <a:rPr lang="en-GB" sz="2000" b="1" dirty="0">
                <a:solidFill>
                  <a:schemeClr val="accent1"/>
                </a:solidFill>
              </a:rPr>
              <a:t> &lt;&lt; </a:t>
            </a:r>
            <a:r>
              <a:rPr lang="en-GB" sz="2000" b="1" dirty="0" smtClean="0">
                <a:solidFill>
                  <a:schemeClr val="accent1"/>
                </a:solidFill>
              </a:rPr>
              <a:t>“Il" </a:t>
            </a:r>
            <a:r>
              <a:rPr lang="en-GB" sz="2000" b="1" dirty="0">
                <a:solidFill>
                  <a:schemeClr val="accent1"/>
                </a:solidFill>
              </a:rPr>
              <a:t>&lt;&lt; </a:t>
            </a:r>
            <a:r>
              <a:rPr lang="en-GB" sz="2000" b="1" dirty="0" err="1" smtClean="0">
                <a:solidFill>
                  <a:schemeClr val="accent1"/>
                </a:solidFill>
              </a:rPr>
              <a:t>nome</a:t>
            </a:r>
            <a:r>
              <a:rPr lang="en-GB" sz="2000" b="1" dirty="0" smtClean="0">
                <a:solidFill>
                  <a:schemeClr val="accent1"/>
                </a:solidFill>
              </a:rPr>
              <a:t> </a:t>
            </a:r>
            <a:r>
              <a:rPr lang="en-GB" sz="2000" b="1" dirty="0">
                <a:solidFill>
                  <a:schemeClr val="accent1"/>
                </a:solidFill>
              </a:rPr>
              <a:t>&lt;&lt; " </a:t>
            </a:r>
            <a:r>
              <a:rPr lang="en-GB" sz="2000" b="1" dirty="0" err="1">
                <a:solidFill>
                  <a:schemeClr val="accent1"/>
                </a:solidFill>
              </a:rPr>
              <a:t>piace</a:t>
            </a:r>
            <a:r>
              <a:rPr lang="en-GB" sz="2000" b="1" dirty="0">
                <a:solidFill>
                  <a:schemeClr val="accent1"/>
                </a:solidFill>
              </a:rPr>
              <a:t> </a:t>
            </a:r>
            <a:r>
              <a:rPr lang="en-GB" sz="2000" b="1" dirty="0" err="1">
                <a:solidFill>
                  <a:schemeClr val="accent1"/>
                </a:solidFill>
              </a:rPr>
              <a:t>anche</a:t>
            </a:r>
            <a:r>
              <a:rPr lang="en-GB" sz="2000" b="1" dirty="0">
                <a:solidFill>
                  <a:schemeClr val="accent1"/>
                </a:solidFill>
              </a:rPr>
              <a:t> a me.\n";</a:t>
            </a:r>
            <a:br>
              <a:rPr lang="en-GB" sz="2000" b="1" dirty="0">
                <a:solidFill>
                  <a:schemeClr val="accent1"/>
                </a:solidFill>
              </a:rPr>
            </a:br>
            <a:r>
              <a:rPr lang="en-GB" sz="2000" b="1" dirty="0">
                <a:solidFill>
                  <a:schemeClr val="accent1"/>
                </a:solidFill>
              </a:rPr>
              <a:t>  return 0;</a:t>
            </a:r>
            <a:br>
              <a:rPr lang="en-GB" sz="2000" b="1" dirty="0">
                <a:solidFill>
                  <a:schemeClr val="accent1"/>
                </a:solidFill>
              </a:rPr>
            </a:br>
            <a:r>
              <a:rPr lang="en-GB" sz="2000" b="1" dirty="0">
                <a:solidFill>
                  <a:schemeClr val="accent1"/>
                </a:solidFill>
              </a:rPr>
              <a:t>}</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p:txBody>
      </p:sp>
    </p:spTree>
    <p:extLst>
      <p:ext uri="{BB962C8B-B14F-4D97-AF65-F5344CB8AC3E}">
        <p14:creationId xmlns:p14="http://schemas.microsoft.com/office/powerpoint/2010/main" val="2862947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79512" y="557972"/>
            <a:ext cx="8496944" cy="52014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Si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può</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anche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usare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l'operatore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di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estrazione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1" i="0" u="none" strike="noStrike" cap="none" normalizeH="0" baseline="0" dirty="0" smtClean="0">
                <a:ln>
                  <a:noFill/>
                </a:ln>
                <a:solidFill>
                  <a:srgbClr val="000000"/>
                </a:solidFill>
                <a:effectLst/>
                <a:latin typeface="Arial Unicode MS" pitchFamily="34" charset="-128"/>
                <a:cs typeface="Times New Roman" pitchFamily="18" charset="0"/>
              </a:rPr>
              <a:t>&gt;&gt;</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per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leggere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delle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stringhe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da </a:t>
            </a:r>
            <a:r>
              <a:rPr kumimoji="0" lang="en-US" sz="2400" b="1" i="0" u="none" strike="noStrike" cap="none" normalizeH="0" baseline="0" dirty="0" err="1" smtClean="0">
                <a:ln>
                  <a:noFill/>
                </a:ln>
                <a:solidFill>
                  <a:schemeClr val="accent1"/>
                </a:solidFill>
                <a:effectLst/>
                <a:latin typeface="Arial Unicode MS" pitchFamily="34" charset="-128"/>
                <a:cs typeface="Times New Roman" pitchFamily="18" charset="0"/>
              </a:rPr>
              <a:t>cin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cin</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 &gt;&gt; </a:t>
            </a:r>
            <a:r>
              <a:rPr kumimoji="0" lang="en-US" sz="2400" b="1" i="0" u="none" strike="noStrike" cap="none" normalizeH="0" baseline="0" dirty="0" err="1" smtClean="0">
                <a:ln>
                  <a:noFill/>
                </a:ln>
                <a:solidFill>
                  <a:schemeClr val="accent1"/>
                </a:solidFill>
                <a:effectLst/>
                <a:latin typeface="Arial Unicode MS" pitchFamily="34" charset="-128"/>
                <a:cs typeface="Arial" pitchFamily="34" charset="0"/>
              </a:rPr>
              <a:t>nome</a:t>
            </a:r>
            <a:r>
              <a:rPr kumimoji="0" lang="en-US" sz="2400" b="1" i="0" u="none" strike="noStrike" cap="none" normalizeH="0" baseline="0" dirty="0" smtClean="0">
                <a:ln>
                  <a:noFill/>
                </a:ln>
                <a:solidFill>
                  <a:schemeClr val="accent1"/>
                </a:solidFill>
                <a:effectLst/>
                <a:latin typeface="Arial Unicode MS" pitchFamily="34" charset="-128"/>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che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funziona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ma con le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seguenti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limitazioni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che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accent1"/>
                </a:solidFill>
                <a:effectLst/>
                <a:latin typeface="Arial Unicode MS" pitchFamily="34" charset="-128"/>
                <a:cs typeface="Times New Roman" pitchFamily="18" charset="0"/>
              </a:rPr>
              <a:t>cin.getline</a:t>
            </a:r>
            <a:r>
              <a:rPr kumimoji="0" lang="en-US" sz="24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non ha: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possono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leggere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soltanto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parole e non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intere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frasi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in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quanto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l'operatore</a:t>
            </a:r>
            <a:r>
              <a:rPr lang="en-US" sz="2400" dirty="0">
                <a:solidFill>
                  <a:srgbClr val="000000"/>
                </a:solidFill>
                <a:latin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di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estrazione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usa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come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delimitatore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qualsiasi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occorrenza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di un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carattere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invisibile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spazio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tabulazione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nuova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linea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ritorno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carrello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non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si</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può</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specificare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la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dimensione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dell'array</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che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rende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instabile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programma</a:t>
            </a:r>
            <a:r>
              <a:rPr lang="en-US" sz="2400" dirty="0" smtClean="0">
                <a:solidFill>
                  <a:srgbClr val="000000"/>
                </a:solidFill>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nel</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caso</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in cui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l'input</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sia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una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parola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più</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lunga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della</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dimensione</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dell'array</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34353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2744" y="0"/>
            <a:ext cx="8441704" cy="627864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cs typeface="Arial" pitchFamily="34" charset="0"/>
              </a:rPr>
              <a:t>AlTRE</a:t>
            </a:r>
            <a:r>
              <a:rPr kumimoji="0" lang="en-US" sz="2000" b="0" i="0" u="none" strike="noStrike" cap="none" normalizeH="0" dirty="0" smtClean="0">
                <a:ln>
                  <a:noFill/>
                </a:ln>
                <a:solidFill>
                  <a:schemeClr val="tx1"/>
                </a:solidFill>
                <a:effectLst/>
                <a:latin typeface="Arial" pitchFamily="34" charset="0"/>
                <a:cs typeface="Arial" pitchFamily="34" charset="0"/>
              </a:rPr>
              <a:t> OPERAZIONI CON LE STRINGHE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err="1" smtClean="0">
                <a:ln>
                  <a:noFill/>
                </a:ln>
                <a:solidFill>
                  <a:schemeClr val="accent1"/>
                </a:solidFill>
                <a:effectLst/>
                <a:latin typeface="Times New Roman" pitchFamily="18" charset="0"/>
                <a:cs typeface="Times New Roman" pitchFamily="18" charset="0"/>
              </a:rPr>
              <a:t>strcat</a:t>
            </a:r>
            <a:r>
              <a:rPr kumimoji="0" lang="en-US" sz="2400" b="1" u="none" strike="noStrike" cap="none" normalizeH="0" baseline="0" dirty="0" smtClean="0">
                <a:ln>
                  <a:noFill/>
                </a:ln>
                <a:solidFill>
                  <a:schemeClr val="accent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strcat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dest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const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src</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endParaRPr kumimoji="0" lang="en-US" sz="200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latin typeface="Times New Roman" pitchFamily="18" charset="0"/>
                <a:cs typeface="Times New Roman" pitchFamily="18" charset="0"/>
              </a:rPr>
              <a:t>Aggiunge</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appende</a:t>
            </a:r>
            <a:r>
              <a:rPr kumimoji="0" lang="en-US" sz="2000" u="none" strike="noStrike" cap="none" normalizeH="0" baseline="0" dirty="0" smtClean="0">
                <a:ln>
                  <a:noFill/>
                </a:ln>
                <a:effectLst/>
                <a:latin typeface="Times New Roman" pitchFamily="18" charset="0"/>
                <a:cs typeface="Times New Roman" pitchFamily="18" charset="0"/>
              </a:rPr>
              <a:t>) la </a:t>
            </a:r>
            <a:r>
              <a:rPr kumimoji="0" lang="en-US" sz="2000" u="none" strike="noStrike" cap="none" normalizeH="0" baseline="0" dirty="0" err="1" smtClean="0">
                <a:ln>
                  <a:noFill/>
                </a:ln>
                <a:effectLst/>
                <a:latin typeface="Times New Roman" pitchFamily="18" charset="0"/>
                <a:cs typeface="Times New Roman" pitchFamily="18" charset="0"/>
              </a:rPr>
              <a:t>stringa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b="1" u="none" strike="noStrike" cap="none" normalizeH="0" baseline="0" dirty="0" err="1" smtClean="0">
                <a:ln>
                  <a:noFill/>
                </a:ln>
                <a:solidFill>
                  <a:schemeClr val="accent1"/>
                </a:solidFill>
                <a:effectLst/>
                <a:latin typeface="Times New Roman" pitchFamily="18" charset="0"/>
                <a:cs typeface="Times New Roman" pitchFamily="18" charset="0"/>
              </a:rPr>
              <a:t>src</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alla</a:t>
            </a:r>
            <a:r>
              <a:rPr kumimoji="0" lang="en-US" sz="2000" u="none" strike="noStrike" cap="none" normalizeH="0" baseline="0" dirty="0" smtClean="0">
                <a:ln>
                  <a:noFill/>
                </a:ln>
                <a:effectLst/>
                <a:latin typeface="Times New Roman" pitchFamily="18" charset="0"/>
                <a:cs typeface="Times New Roman" pitchFamily="18" charset="0"/>
              </a:rPr>
              <a:t> fine </a:t>
            </a:r>
            <a:r>
              <a:rPr kumimoji="0" lang="en-US" sz="2000" u="none" strike="noStrike" cap="none" normalizeH="0" baseline="0" dirty="0" err="1" smtClean="0">
                <a:ln>
                  <a:noFill/>
                </a:ln>
                <a:effectLst/>
                <a:latin typeface="Times New Roman" pitchFamily="18" charset="0"/>
                <a:cs typeface="Times New Roman" pitchFamily="18" charset="0"/>
              </a:rPr>
              <a:t>della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stringa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dest</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Ritorna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b="1" u="none" strike="noStrike" cap="none" normalizeH="0" baseline="0" dirty="0" err="1" smtClean="0">
                <a:ln>
                  <a:noFill/>
                </a:ln>
                <a:solidFill>
                  <a:schemeClr val="accent1"/>
                </a:solidFill>
                <a:effectLst/>
                <a:latin typeface="Times New Roman" pitchFamily="18" charset="0"/>
                <a:cs typeface="Times New Roman" pitchFamily="18" charset="0"/>
              </a:rPr>
              <a:t>dest</a:t>
            </a:r>
            <a:endParaRPr kumimoji="0" lang="en-US" sz="2000" b="1"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u="none" strike="noStrike" cap="none" normalizeH="0" baseline="0" dirty="0" smtClean="0">
              <a:ln>
                <a:noFill/>
              </a:ln>
              <a:effectLst/>
              <a:latin typeface="Times New Roman" pitchFamily="18" charset="0"/>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err="1" smtClean="0">
                <a:ln>
                  <a:noFill/>
                </a:ln>
                <a:solidFill>
                  <a:schemeClr val="accent1"/>
                </a:solidFill>
                <a:effectLst/>
                <a:latin typeface="Times New Roman" pitchFamily="18" charset="0"/>
                <a:cs typeface="Times New Roman" pitchFamily="18" charset="0"/>
              </a:rPr>
              <a:t>strcmp</a:t>
            </a:r>
            <a:r>
              <a:rPr kumimoji="0" lang="en-US" sz="2400" b="1"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b="1" u="none" strike="noStrike" cap="none" normalizeH="0" baseline="0" dirty="0" smtClean="0">
                <a:ln>
                  <a:noFill/>
                </a:ln>
                <a:solidFill>
                  <a:schemeClr val="accent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int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strcmp</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const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str1,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const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str2 );</a:t>
            </a:r>
            <a:endParaRPr kumimoji="0" lang="en-US" sz="200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latin typeface="Times New Roman" pitchFamily="18" charset="0"/>
                <a:cs typeface="Times New Roman" pitchFamily="18" charset="0"/>
              </a:rPr>
              <a:t>Confronta</a:t>
            </a:r>
            <a:r>
              <a:rPr kumimoji="0" lang="en-US" sz="2000" u="none" strike="noStrike" cap="none" normalizeH="0" baseline="0" dirty="0" smtClean="0">
                <a:ln>
                  <a:noFill/>
                </a:ln>
                <a:effectLst/>
                <a:latin typeface="Times New Roman" pitchFamily="18" charset="0"/>
                <a:cs typeface="Times New Roman" pitchFamily="18" charset="0"/>
              </a:rPr>
              <a:t> le </a:t>
            </a:r>
            <a:r>
              <a:rPr kumimoji="0" lang="en-US" sz="2000" u="none" strike="noStrike" cap="none" normalizeH="0" baseline="0" dirty="0" err="1" smtClean="0">
                <a:ln>
                  <a:noFill/>
                </a:ln>
                <a:effectLst/>
                <a:latin typeface="Times New Roman" pitchFamily="18" charset="0"/>
                <a:cs typeface="Times New Roman" pitchFamily="18" charset="0"/>
              </a:rPr>
              <a:t>stringhe</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b="1" u="none" strike="noStrike" cap="none" normalizeH="0" baseline="0" dirty="0" smtClean="0">
                <a:ln>
                  <a:noFill/>
                </a:ln>
                <a:solidFill>
                  <a:schemeClr val="accent1"/>
                </a:solidFill>
                <a:effectLst/>
                <a:latin typeface="Times New Roman" pitchFamily="18" charset="0"/>
                <a:cs typeface="Times New Roman" pitchFamily="18" charset="0"/>
              </a:rPr>
              <a:t>str1</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ed</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b="1" u="none" strike="noStrike" cap="none" normalizeH="0" baseline="0" dirty="0" smtClean="0">
                <a:ln>
                  <a:noFill/>
                </a:ln>
                <a:solidFill>
                  <a:schemeClr val="accent1"/>
                </a:solidFill>
                <a:effectLst/>
                <a:latin typeface="Times New Roman" pitchFamily="18" charset="0"/>
                <a:cs typeface="Times New Roman" pitchFamily="18" charset="0"/>
              </a:rPr>
              <a:t>str2</a:t>
            </a:r>
            <a:r>
              <a:rPr kumimoji="0" lang="en-US" sz="2000" u="none" strike="noStrike" cap="none" normalizeH="0" baseline="0" dirty="0" smtClean="0">
                <a:ln>
                  <a:noFill/>
                </a:ln>
                <a:effectLst/>
                <a:latin typeface="Times New Roman" pitchFamily="18" charset="0"/>
                <a:cs typeface="Times New Roman" pitchFamily="18" charset="0"/>
              </a:rPr>
              <a:t> . </a:t>
            </a:r>
            <a:r>
              <a:rPr kumimoji="0" lang="en-US" sz="2000" u="none" strike="noStrike" cap="none" normalizeH="0" baseline="0" dirty="0" err="1" smtClean="0">
                <a:ln>
                  <a:noFill/>
                </a:ln>
                <a:effectLst/>
                <a:latin typeface="Times New Roman" pitchFamily="18" charset="0"/>
                <a:cs typeface="Times New Roman" pitchFamily="18" charset="0"/>
              </a:rPr>
              <a:t>Ritorna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smtClean="0">
                <a:ln>
                  <a:noFill/>
                </a:ln>
                <a:effectLst/>
                <a:latin typeface="Arial Unicode MS" pitchFamily="34" charset="-128"/>
                <a:cs typeface="Times New Roman" pitchFamily="18" charset="0"/>
              </a:rPr>
              <a:t>0</a:t>
            </a:r>
            <a:r>
              <a:rPr kumimoji="0" lang="en-US" sz="2000" u="none" strike="noStrike" cap="none" normalizeH="0" baseline="0" dirty="0" smtClean="0">
                <a:ln>
                  <a:noFill/>
                </a:ln>
                <a:effectLst/>
                <a:latin typeface="Times New Roman" pitchFamily="18" charset="0"/>
                <a:cs typeface="Times New Roman" pitchFamily="18" charset="0"/>
              </a:rPr>
              <a:t> se </a:t>
            </a:r>
            <a:r>
              <a:rPr kumimoji="0" lang="en-US" sz="2000" u="none" strike="noStrike" cap="none" normalizeH="0" baseline="0" dirty="0" err="1" smtClean="0">
                <a:ln>
                  <a:noFill/>
                </a:ln>
                <a:effectLst/>
                <a:latin typeface="Times New Roman" pitchFamily="18" charset="0"/>
                <a:cs typeface="Times New Roman" pitchFamily="18" charset="0"/>
              </a:rPr>
              <a:t>sono</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uguali</a:t>
            </a:r>
            <a:r>
              <a:rPr kumimoji="0" lang="en-US" sz="2000" u="none" strike="noStrike" cap="none" normalizeH="0" baseline="0" dirty="0" smtClean="0">
                <a:ln>
                  <a:noFill/>
                </a:ln>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u="none" strike="noStrike" cap="none" normalizeH="0" baseline="0" dirty="0" smtClean="0">
              <a:ln>
                <a:noFill/>
              </a:ln>
              <a:effectLst/>
              <a:latin typeface="Times New Roman" pitchFamily="18" charset="0"/>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err="1" smtClean="0">
                <a:ln>
                  <a:noFill/>
                </a:ln>
                <a:solidFill>
                  <a:schemeClr val="accent1"/>
                </a:solidFill>
                <a:effectLst/>
                <a:latin typeface="Times New Roman" pitchFamily="18" charset="0"/>
                <a:cs typeface="Times New Roman" pitchFamily="18" charset="0"/>
              </a:rPr>
              <a:t>strcpy</a:t>
            </a:r>
            <a:r>
              <a:rPr kumimoji="0" lang="en-US" sz="2400" b="1"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b="1"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u="none" strike="noStrike" cap="none" normalizeH="0" baseline="0" dirty="0" smtClean="0">
                <a:ln>
                  <a:noFill/>
                </a:ln>
                <a:solidFill>
                  <a:schemeClr val="accent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strcpy</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dest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const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src</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endParaRPr kumimoji="0" lang="en-US" sz="200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latin typeface="Times New Roman" pitchFamily="18" charset="0"/>
                <a:cs typeface="Times New Roman" pitchFamily="18" charset="0"/>
              </a:rPr>
              <a:t>Copia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il</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contenuto</a:t>
            </a:r>
            <a:r>
              <a:rPr kumimoji="0" lang="en-US" sz="2000" u="none" strike="noStrike" cap="none" normalizeH="0" baseline="0" dirty="0" smtClean="0">
                <a:ln>
                  <a:noFill/>
                </a:ln>
                <a:effectLst/>
                <a:latin typeface="Times New Roman" pitchFamily="18" charset="0"/>
                <a:cs typeface="Times New Roman" pitchFamily="18" charset="0"/>
              </a:rPr>
              <a:t> di </a:t>
            </a:r>
            <a:r>
              <a:rPr kumimoji="0" lang="en-US" sz="2000" b="1" u="none" strike="noStrike" cap="none" normalizeH="0" baseline="0" dirty="0" err="1" smtClean="0">
                <a:ln>
                  <a:noFill/>
                </a:ln>
                <a:solidFill>
                  <a:schemeClr val="accent1"/>
                </a:solidFill>
                <a:effectLst/>
                <a:latin typeface="Times New Roman" pitchFamily="18" charset="0"/>
                <a:cs typeface="Times New Roman" pitchFamily="18" charset="0"/>
              </a:rPr>
              <a:t>src</a:t>
            </a:r>
            <a:r>
              <a:rPr kumimoji="0" lang="en-US" sz="2000" u="none" strike="noStrike" cap="none" normalizeH="0" baseline="0" dirty="0" smtClean="0">
                <a:ln>
                  <a:noFill/>
                </a:ln>
                <a:effectLst/>
                <a:latin typeface="Times New Roman" pitchFamily="18" charset="0"/>
                <a:cs typeface="Times New Roman" pitchFamily="18" charset="0"/>
              </a:rPr>
              <a:t> in </a:t>
            </a:r>
            <a:r>
              <a:rPr kumimoji="0" lang="en-US" sz="2000" u="none" strike="noStrike" cap="none" normalizeH="0" baseline="0" dirty="0" err="1" smtClean="0">
                <a:ln>
                  <a:noFill/>
                </a:ln>
                <a:effectLst/>
                <a:latin typeface="Times New Roman" pitchFamily="18" charset="0"/>
                <a:cs typeface="Times New Roman" pitchFamily="18" charset="0"/>
              </a:rPr>
              <a:t>dest</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u="none" strike="noStrike" cap="none" normalizeH="0" baseline="0" dirty="0" err="1" smtClean="0">
                <a:ln>
                  <a:noFill/>
                </a:ln>
                <a:effectLst/>
                <a:latin typeface="Times New Roman" pitchFamily="18" charset="0"/>
                <a:cs typeface="Times New Roman" pitchFamily="18" charset="0"/>
              </a:rPr>
              <a:t>Ritorna</a:t>
            </a:r>
            <a:r>
              <a:rPr kumimoji="0" lang="en-US" sz="2000" u="none" strike="noStrike" cap="none" normalizeH="0" baseline="0" dirty="0" smtClean="0">
                <a:ln>
                  <a:noFill/>
                </a:ln>
                <a:effectLst/>
                <a:latin typeface="Times New Roman" pitchFamily="18" charset="0"/>
                <a:cs typeface="Times New Roman" pitchFamily="18" charset="0"/>
              </a:rPr>
              <a:t> </a:t>
            </a:r>
            <a:r>
              <a:rPr kumimoji="0" lang="en-US" sz="2000" b="1" u="none" strike="noStrike" cap="none" normalizeH="0" baseline="0" dirty="0" err="1" smtClean="0">
                <a:ln>
                  <a:noFill/>
                </a:ln>
                <a:solidFill>
                  <a:schemeClr val="accent1"/>
                </a:solidFill>
                <a:effectLst/>
                <a:latin typeface="Times New Roman" pitchFamily="18" charset="0"/>
                <a:cs typeface="Times New Roman" pitchFamily="18" charset="0"/>
              </a:rPr>
              <a:t>dest</a:t>
            </a:r>
            <a:r>
              <a:rPr kumimoji="0" lang="en-US" sz="2000" u="none" strike="noStrike" cap="none" normalizeH="0" baseline="0" dirty="0" smtClean="0">
                <a:ln>
                  <a:noFill/>
                </a:ln>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u="none" strike="noStrike" cap="none" normalizeH="0" baseline="0" dirty="0" smtClean="0">
              <a:ln>
                <a:noFill/>
              </a:ln>
              <a:effectLst/>
              <a:latin typeface="Times New Roman" pitchFamily="18" charset="0"/>
              <a:cs typeface="Times New Roman" pitchFamily="18" charset="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err="1" smtClean="0">
                <a:ln>
                  <a:noFill/>
                </a:ln>
                <a:solidFill>
                  <a:schemeClr val="accent1"/>
                </a:solidFill>
                <a:effectLst/>
                <a:latin typeface="Times New Roman" pitchFamily="18" charset="0"/>
                <a:cs typeface="Times New Roman" pitchFamily="18" charset="0"/>
              </a:rPr>
              <a:t>strlen</a:t>
            </a:r>
            <a:r>
              <a:rPr kumimoji="0" lang="en-US" sz="2400" u="none" strike="noStrike" cap="none" normalizeH="0" baseline="0" dirty="0" smtClean="0">
                <a:ln>
                  <a:noFill/>
                </a:ln>
                <a:solidFill>
                  <a:schemeClr val="accent1"/>
                </a:solidFill>
                <a:effectLst/>
                <a:latin typeface="Times New Roman" pitchFamily="18" charset="0"/>
                <a:cs typeface="Times New Roman" pitchFamily="18" charset="0"/>
              </a:rPr>
              <a:t>:</a:t>
            </a:r>
            <a:r>
              <a:rPr kumimoji="0" lang="en-US" sz="2000" u="none" strike="noStrike" cap="none" normalizeH="0" baseline="0" dirty="0" smtClean="0">
                <a:ln>
                  <a:noFill/>
                </a:ln>
                <a:solidFill>
                  <a:schemeClr val="accent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size_t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strlen</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const</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 char* </a:t>
            </a:r>
            <a:r>
              <a:rPr kumimoji="0" lang="en-US" sz="2000" u="none" strike="noStrike" cap="none" normalizeH="0" baseline="0" dirty="0" err="1" smtClean="0">
                <a:ln>
                  <a:noFill/>
                </a:ln>
                <a:solidFill>
                  <a:schemeClr val="accent1"/>
                </a:solidFill>
                <a:effectLst/>
                <a:latin typeface="Arial Unicode MS" pitchFamily="34" charset="-128"/>
                <a:cs typeface="Times New Roman" pitchFamily="18" charset="0"/>
              </a:rPr>
              <a:t>str</a:t>
            </a:r>
            <a:r>
              <a:rPr kumimoji="0" lang="en-US" sz="2000" u="none" strike="noStrike" cap="none" normalizeH="0" baseline="0" dirty="0" smtClean="0">
                <a:ln>
                  <a:noFill/>
                </a:ln>
                <a:solidFill>
                  <a:schemeClr val="accent1"/>
                </a:solidFill>
                <a:effectLst/>
                <a:latin typeface="Arial Unicode MS" pitchFamily="34" charset="-128"/>
                <a:cs typeface="Times New Roman" pitchFamily="18" charset="0"/>
              </a:rPr>
              <a:t>);</a:t>
            </a:r>
            <a:endParaRPr kumimoji="0" lang="en-US" sz="200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u="none" strike="noStrike" cap="none" normalizeH="0" baseline="0" dirty="0" err="1" smtClean="0">
                <a:ln>
                  <a:noFill/>
                </a:ln>
                <a:effectLst/>
                <a:latin typeface="Times New Roman" pitchFamily="18" charset="0"/>
                <a:cs typeface="Times New Roman" pitchFamily="18" charset="0"/>
              </a:rPr>
              <a:t>Ritorna</a:t>
            </a:r>
            <a:r>
              <a:rPr kumimoji="0" lang="en-US" sz="2000" u="none" strike="noStrike" cap="none" normalizeH="0" baseline="0" dirty="0" smtClean="0">
                <a:ln>
                  <a:noFill/>
                </a:ln>
                <a:effectLst/>
                <a:latin typeface="Times New Roman" pitchFamily="18" charset="0"/>
                <a:cs typeface="Times New Roman" pitchFamily="18" charset="0"/>
              </a:rPr>
              <a:t> la </a:t>
            </a:r>
            <a:r>
              <a:rPr kumimoji="0" lang="en-US" sz="2000" u="none" strike="noStrike" cap="none" normalizeH="0" baseline="0" dirty="0" err="1" smtClean="0">
                <a:ln>
                  <a:noFill/>
                </a:ln>
                <a:effectLst/>
                <a:latin typeface="Times New Roman" pitchFamily="18" charset="0"/>
                <a:cs typeface="Times New Roman" pitchFamily="18" charset="0"/>
              </a:rPr>
              <a:t>lunghezza</a:t>
            </a:r>
            <a:r>
              <a:rPr kumimoji="0" lang="en-US" sz="2000" u="none" strike="noStrike" cap="none" normalizeH="0" baseline="0" dirty="0" smtClean="0">
                <a:ln>
                  <a:noFill/>
                </a:ln>
                <a:effectLst/>
                <a:latin typeface="Times New Roman" pitchFamily="18" charset="0"/>
                <a:cs typeface="Times New Roman" pitchFamily="18" charset="0"/>
              </a:rPr>
              <a:t> di</a:t>
            </a:r>
            <a:r>
              <a:rPr kumimoji="0" lang="en-US" sz="2000" b="1" u="none" strike="noStrike" cap="none" normalizeH="0" baseline="0" dirty="0" smtClean="0">
                <a:ln>
                  <a:noFill/>
                </a:ln>
                <a:solidFill>
                  <a:schemeClr val="accent1"/>
                </a:solidFill>
                <a:effectLst/>
                <a:latin typeface="Times New Roman" pitchFamily="18" charset="0"/>
                <a:cs typeface="Times New Roman" pitchFamily="18" charset="0"/>
              </a:rPr>
              <a:t> str</a:t>
            </a:r>
            <a:r>
              <a:rPr kumimoji="0" lang="en-US" sz="2000" u="none" strike="noStrike" cap="none" normalizeH="0" baseline="0" dirty="0" smtClean="0">
                <a:ln>
                  <a:noFill/>
                </a:ln>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u="none" strike="noStrike" cap="none" normalizeH="0" baseline="0" dirty="0" smtClean="0">
              <a:ln>
                <a:noFill/>
              </a:ln>
              <a:effectLst/>
              <a:latin typeface="Times New Roman" pitchFamily="18" charset="0"/>
              <a:cs typeface="Times New Roman" pitchFamily="18" charset="0"/>
            </a:endParaRPr>
          </a:p>
          <a:p>
            <a:pPr lvl="0" algn="ctr" eaLnBrk="0" fontAlgn="base" hangingPunct="0">
              <a:spcBef>
                <a:spcPct val="0"/>
              </a:spcBef>
              <a:spcAft>
                <a:spcPct val="0"/>
              </a:spcAft>
            </a:pPr>
            <a:r>
              <a:rPr lang="it-IT" sz="2800" b="1" dirty="0">
                <a:solidFill>
                  <a:schemeClr val="accent1"/>
                </a:solidFill>
              </a:rPr>
              <a:t>NOTA: </a:t>
            </a:r>
            <a:r>
              <a:rPr lang="it-IT" sz="2800" b="1" dirty="0" err="1">
                <a:solidFill>
                  <a:schemeClr val="accent1"/>
                </a:solidFill>
              </a:rPr>
              <a:t>char</a:t>
            </a:r>
            <a:r>
              <a:rPr lang="it-IT" sz="2800" b="1" dirty="0">
                <a:solidFill>
                  <a:schemeClr val="accent1"/>
                </a:solidFill>
              </a:rPr>
              <a:t>* ha lo stesso significato di </a:t>
            </a:r>
            <a:r>
              <a:rPr lang="it-IT" sz="2800" b="1" dirty="0" err="1">
                <a:solidFill>
                  <a:schemeClr val="accent1"/>
                </a:solidFill>
              </a:rPr>
              <a:t>char</a:t>
            </a:r>
            <a:r>
              <a:rPr lang="it-IT" sz="2800" b="1" dirty="0">
                <a:solidFill>
                  <a:schemeClr val="accent1"/>
                </a:solidFill>
              </a:rPr>
              <a:t>[]</a:t>
            </a:r>
            <a:endParaRPr kumimoji="0" lang="en-US" sz="2800" b="1"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24397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640960" cy="6124754"/>
          </a:xfrm>
          <a:prstGeom prst="rect">
            <a:avLst/>
          </a:prstGeom>
        </p:spPr>
        <p:txBody>
          <a:bodyPr wrap="square">
            <a:spAutoFit/>
          </a:bodyPr>
          <a:lstStyle/>
          <a:p>
            <a:pPr algn="ctr"/>
            <a:r>
              <a:rPr lang="it-IT" sz="2800" b="1" dirty="0" smtClean="0">
                <a:solidFill>
                  <a:schemeClr val="accent1"/>
                </a:solidFill>
              </a:rPr>
              <a:t>PAROLA PALINDROMA</a:t>
            </a:r>
          </a:p>
          <a:p>
            <a:pPr algn="ctr"/>
            <a:endParaRPr lang="it-IT" sz="2800" b="1" dirty="0" smtClean="0">
              <a:solidFill>
                <a:schemeClr val="accent1"/>
              </a:solidFill>
            </a:endParaRPr>
          </a:p>
          <a:p>
            <a:r>
              <a:rPr lang="it-IT" sz="2800" dirty="0" smtClean="0"/>
              <a:t>PSEUDO-CODICE:</a:t>
            </a:r>
          </a:p>
          <a:p>
            <a:r>
              <a:rPr lang="it-IT" sz="2800" dirty="0" smtClean="0"/>
              <a:t>condizione=</a:t>
            </a:r>
            <a:r>
              <a:rPr lang="it-IT" sz="2800" dirty="0" err="1" smtClean="0"/>
              <a:t>true</a:t>
            </a:r>
            <a:r>
              <a:rPr lang="it-IT" sz="2800" dirty="0" smtClean="0"/>
              <a:t>;</a:t>
            </a:r>
          </a:p>
          <a:p>
            <a:r>
              <a:rPr lang="it-IT" sz="2800" dirty="0" smtClean="0"/>
              <a:t>//LETTURA DELA PAROLA</a:t>
            </a:r>
          </a:p>
          <a:p>
            <a:r>
              <a:rPr lang="it-IT" sz="2800" dirty="0" smtClean="0"/>
              <a:t>……….</a:t>
            </a:r>
          </a:p>
          <a:p>
            <a:r>
              <a:rPr lang="it-IT" sz="2800" dirty="0" smtClean="0"/>
              <a:t>//CONTROLLO DELLA PAROLA</a:t>
            </a:r>
            <a:r>
              <a:rPr lang="it-IT" sz="2800" dirty="0"/>
              <a:t/>
            </a:r>
            <a:br>
              <a:rPr lang="it-IT" sz="2800" dirty="0"/>
            </a:br>
            <a:r>
              <a:rPr lang="it-IT" sz="2800" dirty="0"/>
              <a:t>for (i=0; i&lt;(lunghezza totale-1)/2; i</a:t>
            </a:r>
            <a:r>
              <a:rPr lang="it-IT" sz="2800" dirty="0" smtClean="0"/>
              <a:t>++)</a:t>
            </a:r>
            <a:r>
              <a:rPr lang="it-IT" sz="2800" dirty="0"/>
              <a:t/>
            </a:r>
            <a:br>
              <a:rPr lang="it-IT" sz="2800" dirty="0"/>
            </a:br>
            <a:r>
              <a:rPr lang="it-IT" sz="2800" dirty="0" smtClean="0"/>
              <a:t> 	</a:t>
            </a:r>
            <a:r>
              <a:rPr lang="it-IT" sz="2800" dirty="0" err="1" smtClean="0"/>
              <a:t>if</a:t>
            </a:r>
            <a:r>
              <a:rPr lang="it-IT" sz="2800" dirty="0" smtClean="0"/>
              <a:t> </a:t>
            </a:r>
            <a:r>
              <a:rPr lang="it-IT" sz="2800" dirty="0"/>
              <a:t>(parola[i]!=parola[lunghezza totale-1-i])</a:t>
            </a:r>
            <a:br>
              <a:rPr lang="it-IT" sz="2800" dirty="0"/>
            </a:br>
            <a:r>
              <a:rPr lang="it-IT" sz="2800" dirty="0" smtClean="0"/>
              <a:t> 	     condizione=false</a:t>
            </a:r>
            <a:r>
              <a:rPr lang="it-IT" sz="2800" dirty="0"/>
              <a:t>;</a:t>
            </a:r>
            <a:br>
              <a:rPr lang="it-IT" sz="2800" dirty="0"/>
            </a:br>
            <a:r>
              <a:rPr lang="it-IT" sz="2800" dirty="0" smtClean="0"/>
              <a:t>	</a:t>
            </a:r>
            <a:r>
              <a:rPr lang="it-IT" sz="2800" dirty="0" err="1" smtClean="0"/>
              <a:t>if</a:t>
            </a:r>
            <a:r>
              <a:rPr lang="it-IT" sz="2800" dirty="0" smtClean="0"/>
              <a:t> (condizione==</a:t>
            </a:r>
            <a:r>
              <a:rPr lang="it-IT" sz="2800" dirty="0" err="1" smtClean="0"/>
              <a:t>true</a:t>
            </a:r>
            <a:r>
              <a:rPr lang="it-IT" sz="2800" dirty="0" smtClean="0"/>
              <a:t>)</a:t>
            </a:r>
            <a:r>
              <a:rPr lang="it-IT" sz="2800" dirty="0"/>
              <a:t/>
            </a:r>
            <a:br>
              <a:rPr lang="it-IT" sz="2800" dirty="0"/>
            </a:br>
            <a:r>
              <a:rPr lang="it-IT" sz="2800" dirty="0"/>
              <a:t> </a:t>
            </a:r>
            <a:r>
              <a:rPr lang="it-IT" sz="2800" dirty="0" smtClean="0"/>
              <a:t>	    parola palindroma</a:t>
            </a:r>
            <a:r>
              <a:rPr lang="it-IT" sz="2800" dirty="0"/>
              <a:t/>
            </a:r>
            <a:br>
              <a:rPr lang="it-IT" sz="2800" dirty="0"/>
            </a:br>
            <a:r>
              <a:rPr lang="it-IT" sz="2800" dirty="0" smtClean="0"/>
              <a:t>	else</a:t>
            </a:r>
            <a:r>
              <a:rPr lang="it-IT" sz="2800" dirty="0"/>
              <a:t/>
            </a:r>
            <a:br>
              <a:rPr lang="it-IT" sz="2800" dirty="0"/>
            </a:br>
            <a:r>
              <a:rPr lang="it-IT" sz="2800" dirty="0" smtClean="0"/>
              <a:t>	    parola </a:t>
            </a:r>
            <a:r>
              <a:rPr lang="it-IT" sz="2800" dirty="0"/>
              <a:t>non palindroma</a:t>
            </a:r>
            <a:endParaRPr lang="en-GB" sz="2800" dirty="0"/>
          </a:p>
        </p:txBody>
      </p:sp>
    </p:spTree>
    <p:extLst>
      <p:ext uri="{BB962C8B-B14F-4D97-AF65-F5344CB8AC3E}">
        <p14:creationId xmlns:p14="http://schemas.microsoft.com/office/powerpoint/2010/main" val="153349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386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31912" y="133494"/>
            <a:ext cx="8352928" cy="67403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cs typeface="Times New Roman" pitchFamily="18" charset="0"/>
              </a:rPr>
              <a:t>Come per le </a:t>
            </a:r>
            <a:r>
              <a:rPr kumimoji="0" lang="en-US" sz="2400" b="0" i="0" u="none" strike="noStrike" cap="none" normalizeH="0" baseline="0" dirty="0" err="1" smtClean="0">
                <a:ln>
                  <a:noFill/>
                </a:ln>
                <a:solidFill>
                  <a:srgbClr val="000000"/>
                </a:solidFill>
                <a:effectLst/>
                <a:cs typeface="Times New Roman" pitchFamily="18" charset="0"/>
              </a:rPr>
              <a:t>variabili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semplici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anche</a:t>
            </a:r>
            <a:r>
              <a:rPr kumimoji="0" lang="en-US" sz="2400" b="0" i="0" u="none" strike="noStrike" cap="none" normalizeH="0" baseline="0" dirty="0" smtClean="0">
                <a:ln>
                  <a:noFill/>
                </a:ln>
                <a:solidFill>
                  <a:srgbClr val="000000"/>
                </a:solidFill>
                <a:effectLst/>
                <a:cs typeface="Times New Roman" pitchFamily="18" charset="0"/>
              </a:rPr>
              <a:t> per </a:t>
            </a:r>
            <a:r>
              <a:rPr kumimoji="0" lang="en-US" sz="2400" b="0" i="0" u="none" strike="noStrike" cap="none" normalizeH="0" baseline="0" dirty="0" err="1" smtClean="0">
                <a:ln>
                  <a:noFill/>
                </a:ln>
                <a:solidFill>
                  <a:srgbClr val="000000"/>
                </a:solidFill>
                <a:effectLst/>
                <a:cs typeface="Times New Roman" pitchFamily="18" charset="0"/>
              </a:rPr>
              <a:t>gli</a:t>
            </a:r>
            <a:r>
              <a:rPr kumimoji="0" lang="en-US" sz="2400" b="0" i="0" u="none" strike="noStrike" cap="none" normalizeH="0" baseline="0" dirty="0" smtClean="0">
                <a:ln>
                  <a:noFill/>
                </a:ln>
                <a:solidFill>
                  <a:srgbClr val="000000"/>
                </a:solidFill>
                <a:effectLst/>
                <a:cs typeface="Times New Roman" pitchFamily="18" charset="0"/>
              </a:rPr>
              <a:t> array è </a:t>
            </a:r>
            <a:r>
              <a:rPr kumimoji="0" lang="en-US" sz="2400" b="0" i="0" u="none" strike="noStrike" cap="none" normalizeH="0" baseline="0" dirty="0" err="1" smtClean="0">
                <a:ln>
                  <a:noFill/>
                </a:ln>
                <a:solidFill>
                  <a:srgbClr val="000000"/>
                </a:solidFill>
                <a:effectLst/>
                <a:cs typeface="Times New Roman" pitchFamily="18" charset="0"/>
              </a:rPr>
              <a:t>possibile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specificare</a:t>
            </a:r>
            <a:r>
              <a:rPr kumimoji="0" lang="en-US" sz="2400" b="0" i="0" u="none" strike="noStrike" cap="none" normalizeH="0" baseline="0" dirty="0" smtClean="0">
                <a:ln>
                  <a:noFill/>
                </a:ln>
                <a:solidFill>
                  <a:srgbClr val="000000"/>
                </a:solidFill>
                <a:effectLst/>
                <a:cs typeface="Times New Roman" pitchFamily="18" charset="0"/>
              </a:rPr>
              <a:t> un </a:t>
            </a:r>
            <a:r>
              <a:rPr kumimoji="0" lang="en-US" sz="2400" b="0" i="0" u="none" strike="noStrike" cap="none" normalizeH="0" baseline="0" dirty="0" err="1" smtClean="0">
                <a:ln>
                  <a:noFill/>
                </a:ln>
                <a:solidFill>
                  <a:srgbClr val="000000"/>
                </a:solidFill>
                <a:effectLst/>
                <a:cs typeface="Times New Roman" pitchFamily="18" charset="0"/>
              </a:rPr>
              <a:t>valore</a:t>
            </a:r>
            <a:r>
              <a:rPr lang="en-US" sz="2400" dirty="0">
                <a:solidFill>
                  <a:srgbClr val="000000"/>
                </a:solidFill>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iniziale</a:t>
            </a:r>
            <a:r>
              <a:rPr kumimoji="0" lang="en-US" sz="2400" b="0" i="0" u="none" strike="noStrike" cap="none" normalizeH="0" baseline="0" dirty="0" smtClean="0">
                <a:ln>
                  <a:noFill/>
                </a:ln>
                <a:solidFill>
                  <a:srgbClr val="000000"/>
                </a:solidFill>
                <a:effectLst/>
                <a:cs typeface="Times New Roman" pitchFamily="18" charset="0"/>
              </a:rPr>
              <a:t>. Ad </a:t>
            </a:r>
            <a:r>
              <a:rPr kumimoji="0" lang="en-US" sz="2400" b="0" i="0" u="none" strike="noStrike" cap="none" normalizeH="0" baseline="0" dirty="0" err="1" smtClean="0">
                <a:ln>
                  <a:noFill/>
                </a:ln>
                <a:solidFill>
                  <a:srgbClr val="000000"/>
                </a:solidFill>
                <a:effectLst/>
                <a:cs typeface="Times New Roman" pitchFamily="18" charset="0"/>
              </a:rPr>
              <a:t>esempio</a:t>
            </a:r>
            <a:r>
              <a:rPr kumimoji="0" lang="en-US" sz="2400" b="0" i="0" u="none" strike="noStrike" cap="none" normalizeH="0" baseline="0" dirty="0" smtClean="0">
                <a:ln>
                  <a:noFill/>
                </a:ln>
                <a:solidFill>
                  <a:srgbClr val="000000"/>
                </a:solidFill>
                <a:effectLst/>
                <a:cs typeface="Times New Roman" pitchFamily="18" charset="0"/>
              </a:rPr>
              <a:t>, con la </a:t>
            </a:r>
            <a:r>
              <a:rPr kumimoji="0" lang="en-US" sz="2400" b="0" i="0" u="none" strike="noStrike" cap="none" normalizeH="0" baseline="0" dirty="0" err="1" smtClean="0">
                <a:ln>
                  <a:noFill/>
                </a:ln>
                <a:solidFill>
                  <a:srgbClr val="000000"/>
                </a:solidFill>
                <a:effectLst/>
                <a:cs typeface="Times New Roman" pitchFamily="18" charset="0"/>
              </a:rPr>
              <a:t>dichiarazione</a:t>
            </a:r>
            <a:r>
              <a:rPr kumimoji="0" lang="en-US" sz="2400" b="0" i="0" u="none" strike="noStrike" cap="none" normalizeH="0" baseline="0" dirty="0" smtClean="0">
                <a:ln>
                  <a:noFill/>
                </a:ln>
                <a:solidFill>
                  <a:srgbClr val="000000"/>
                </a:solidFill>
                <a:effectLst/>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1"/>
                </a:solidFill>
                <a:effectLst/>
                <a:cs typeface="Times New Roman" pitchFamily="18" charset="0"/>
              </a:rPr>
              <a:t>  </a:t>
            </a:r>
            <a:r>
              <a:rPr kumimoji="0" lang="en-US" sz="2400" b="1" i="0" u="none" strike="noStrike" cap="none" normalizeH="0" baseline="0" dirty="0" err="1" smtClean="0">
                <a:ln>
                  <a:noFill/>
                </a:ln>
                <a:solidFill>
                  <a:schemeClr val="accent1"/>
                </a:solidFill>
                <a:effectLst/>
                <a:cs typeface="Arial" pitchFamily="34" charset="0"/>
              </a:rPr>
              <a:t>int</a:t>
            </a:r>
            <a:r>
              <a:rPr kumimoji="0" lang="en-US" sz="2400" b="1" i="0" u="none" strike="noStrike" cap="none" normalizeH="0" baseline="0" dirty="0" smtClean="0">
                <a:ln>
                  <a:noFill/>
                </a:ln>
                <a:solidFill>
                  <a:schemeClr val="accent1"/>
                </a:solidFill>
                <a:effectLst/>
                <a:cs typeface="Arial" pitchFamily="34" charset="0"/>
              </a:rPr>
              <a:t> </a:t>
            </a:r>
            <a:r>
              <a:rPr kumimoji="0" lang="en-US" sz="2400" b="1" i="0" u="none" strike="noStrike" cap="none" normalizeH="0" baseline="0" dirty="0" err="1" smtClean="0">
                <a:ln>
                  <a:noFill/>
                </a:ln>
                <a:solidFill>
                  <a:schemeClr val="accent1"/>
                </a:solidFill>
                <a:effectLst/>
                <a:cs typeface="Arial" pitchFamily="34" charset="0"/>
              </a:rPr>
              <a:t>billy</a:t>
            </a:r>
            <a:r>
              <a:rPr kumimoji="0" lang="en-US" sz="2400" b="1" i="0" u="none" strike="noStrike" cap="none" normalizeH="0" baseline="0" dirty="0" smtClean="0">
                <a:ln>
                  <a:noFill/>
                </a:ln>
                <a:solidFill>
                  <a:schemeClr val="accent1"/>
                </a:solidFill>
                <a:effectLst/>
                <a:cs typeface="Arial" pitchFamily="34" charset="0"/>
              </a:rPr>
              <a:t> [5] = { 16, 2, 77, 40, 12071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cs typeface="Times New Roman" pitchFamily="18" charset="0"/>
              </a:rPr>
              <a:t>l'array</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viene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inizializzato</a:t>
            </a:r>
            <a:r>
              <a:rPr kumimoji="0" lang="en-US" sz="2400" b="0" i="0" u="none" strike="noStrike" cap="none" normalizeH="0" baseline="0" dirty="0" smtClean="0">
                <a:ln>
                  <a:noFill/>
                </a:ln>
                <a:solidFill>
                  <a:srgbClr val="000000"/>
                </a:solidFill>
                <a:effectLst/>
                <a:cs typeface="Times New Roman" pitchFamily="18" charset="0"/>
              </a:rPr>
              <a:t> come segue:   </a:t>
            </a:r>
          </a:p>
          <a:p>
            <a:pPr lvl="0" algn="just" fontAlgn="base">
              <a:spcBef>
                <a:spcPct val="0"/>
              </a:spcBef>
              <a:spcAft>
                <a:spcPct val="0"/>
              </a:spcAft>
            </a:pPr>
            <a:r>
              <a:rPr lang="en-US" sz="2400" b="1" dirty="0" err="1">
                <a:solidFill>
                  <a:schemeClr val="accent1"/>
                </a:solidFill>
                <a:cs typeface="Arial" pitchFamily="34" charset="0"/>
              </a:rPr>
              <a:t>billy</a:t>
            </a:r>
            <a:r>
              <a:rPr lang="en-US" sz="2400" b="1" dirty="0">
                <a:solidFill>
                  <a:schemeClr val="accent1"/>
                </a:solidFill>
                <a:cs typeface="Arial" pitchFamily="34" charset="0"/>
              </a:rPr>
              <a:t> </a:t>
            </a:r>
            <a:r>
              <a:rPr lang="en-US" sz="2400" b="1" dirty="0" smtClean="0">
                <a:solidFill>
                  <a:schemeClr val="accent1"/>
                </a:solidFill>
                <a:cs typeface="Arial" pitchFamily="34" charset="0"/>
              </a:rPr>
              <a:t>[0]=16</a:t>
            </a:r>
            <a:r>
              <a:rPr lang="en-US" sz="2400" dirty="0" smtClean="0">
                <a:solidFill>
                  <a:schemeClr val="accent1"/>
                </a:solidFill>
                <a:cs typeface="Times New Roman" pitchFamily="18" charset="0"/>
              </a:rPr>
              <a:t>;</a:t>
            </a:r>
            <a:r>
              <a:rPr kumimoji="0" lang="en-US" sz="2400" b="0" i="0" u="none" strike="noStrike" cap="none" normalizeH="0" baseline="0" dirty="0" smtClean="0">
                <a:ln>
                  <a:noFill/>
                </a:ln>
                <a:solidFill>
                  <a:schemeClr val="accent1"/>
                </a:solidFill>
                <a:effectLst/>
                <a:cs typeface="Times New Roman" pitchFamily="18" charset="0"/>
              </a:rPr>
              <a:t>       </a:t>
            </a:r>
          </a:p>
          <a:p>
            <a:pPr lvl="0" algn="just" fontAlgn="base">
              <a:spcBef>
                <a:spcPct val="0"/>
              </a:spcBef>
              <a:spcAft>
                <a:spcPct val="0"/>
              </a:spcAft>
            </a:pPr>
            <a:r>
              <a:rPr lang="en-US" sz="2400" b="1" dirty="0" err="1">
                <a:solidFill>
                  <a:schemeClr val="accent1"/>
                </a:solidFill>
                <a:cs typeface="Arial" pitchFamily="34" charset="0"/>
              </a:rPr>
              <a:t>billy</a:t>
            </a:r>
            <a:r>
              <a:rPr lang="en-US" sz="2400" b="1" dirty="0">
                <a:solidFill>
                  <a:schemeClr val="accent1"/>
                </a:solidFill>
                <a:cs typeface="Arial" pitchFamily="34" charset="0"/>
              </a:rPr>
              <a:t> </a:t>
            </a:r>
            <a:r>
              <a:rPr lang="en-US" sz="2400" b="1" dirty="0" smtClean="0">
                <a:solidFill>
                  <a:schemeClr val="accent1"/>
                </a:solidFill>
                <a:cs typeface="Arial" pitchFamily="34" charset="0"/>
              </a:rPr>
              <a:t>[1]=2</a:t>
            </a:r>
            <a:r>
              <a:rPr lang="en-US" sz="2400" dirty="0" smtClean="0">
                <a:solidFill>
                  <a:schemeClr val="accent1"/>
                </a:solidFill>
                <a:cs typeface="Times New Roman" pitchFamily="18" charset="0"/>
              </a:rPr>
              <a:t>;</a:t>
            </a:r>
            <a:r>
              <a:rPr lang="en-US" sz="2400" dirty="0">
                <a:solidFill>
                  <a:schemeClr val="accent1"/>
                </a:solidFill>
                <a:cs typeface="Times New Roman" pitchFamily="18" charset="0"/>
              </a:rPr>
              <a:t> </a:t>
            </a:r>
            <a:endParaRPr lang="en-US" sz="2400" dirty="0" smtClean="0">
              <a:solidFill>
                <a:schemeClr val="accent1"/>
              </a:solidFill>
              <a:cs typeface="Times New Roman" pitchFamily="18" charset="0"/>
            </a:endParaRPr>
          </a:p>
          <a:p>
            <a:pPr lvl="0" algn="just" fontAlgn="base">
              <a:spcBef>
                <a:spcPct val="0"/>
              </a:spcBef>
              <a:spcAft>
                <a:spcPct val="0"/>
              </a:spcAft>
            </a:pPr>
            <a:r>
              <a:rPr lang="en-US" sz="2400" b="1" dirty="0" err="1">
                <a:solidFill>
                  <a:schemeClr val="accent1"/>
                </a:solidFill>
                <a:cs typeface="Arial" pitchFamily="34" charset="0"/>
              </a:rPr>
              <a:t>billy</a:t>
            </a:r>
            <a:r>
              <a:rPr lang="en-US" sz="2400" b="1" dirty="0">
                <a:solidFill>
                  <a:schemeClr val="accent1"/>
                </a:solidFill>
                <a:cs typeface="Arial" pitchFamily="34" charset="0"/>
              </a:rPr>
              <a:t> </a:t>
            </a:r>
            <a:r>
              <a:rPr lang="en-US" sz="2400" b="1" dirty="0" smtClean="0">
                <a:solidFill>
                  <a:schemeClr val="accent1"/>
                </a:solidFill>
                <a:cs typeface="Arial" pitchFamily="34" charset="0"/>
              </a:rPr>
              <a:t>[2]=77</a:t>
            </a:r>
            <a:r>
              <a:rPr lang="en-US" sz="2400" dirty="0" smtClean="0">
                <a:solidFill>
                  <a:schemeClr val="accent1"/>
                </a:solidFill>
                <a:cs typeface="Times New Roman" pitchFamily="18" charset="0"/>
              </a:rPr>
              <a:t>;</a:t>
            </a:r>
            <a:r>
              <a:rPr lang="en-US" sz="2400" dirty="0">
                <a:solidFill>
                  <a:schemeClr val="accent1"/>
                </a:solidFill>
                <a:cs typeface="Times New Roman" pitchFamily="18" charset="0"/>
              </a:rPr>
              <a:t> </a:t>
            </a:r>
            <a:endParaRPr lang="en-US" sz="2400" dirty="0" smtClean="0">
              <a:solidFill>
                <a:schemeClr val="accent1"/>
              </a:solidFill>
              <a:cs typeface="Times New Roman" pitchFamily="18" charset="0"/>
            </a:endParaRPr>
          </a:p>
          <a:p>
            <a:pPr lvl="0" algn="just" fontAlgn="base">
              <a:spcBef>
                <a:spcPct val="0"/>
              </a:spcBef>
              <a:spcAft>
                <a:spcPct val="0"/>
              </a:spcAft>
            </a:pPr>
            <a:r>
              <a:rPr lang="en-US" sz="2400" b="1" dirty="0" err="1">
                <a:solidFill>
                  <a:schemeClr val="accent1"/>
                </a:solidFill>
                <a:cs typeface="Arial" pitchFamily="34" charset="0"/>
              </a:rPr>
              <a:t>billy</a:t>
            </a:r>
            <a:r>
              <a:rPr lang="en-US" sz="2400" b="1" dirty="0">
                <a:solidFill>
                  <a:schemeClr val="accent1"/>
                </a:solidFill>
                <a:cs typeface="Arial" pitchFamily="34" charset="0"/>
              </a:rPr>
              <a:t> </a:t>
            </a:r>
            <a:r>
              <a:rPr lang="en-US" sz="2400" b="1" dirty="0" smtClean="0">
                <a:solidFill>
                  <a:schemeClr val="accent1"/>
                </a:solidFill>
                <a:cs typeface="Arial" pitchFamily="34" charset="0"/>
              </a:rPr>
              <a:t>[3]=40</a:t>
            </a:r>
            <a:r>
              <a:rPr lang="en-US" sz="2400" dirty="0" smtClean="0">
                <a:solidFill>
                  <a:schemeClr val="accent1"/>
                </a:solidFill>
                <a:cs typeface="Times New Roman" pitchFamily="18" charset="0"/>
              </a:rPr>
              <a:t>;</a:t>
            </a:r>
            <a:r>
              <a:rPr lang="en-US" sz="2400" dirty="0">
                <a:solidFill>
                  <a:schemeClr val="accent1"/>
                </a:solidFill>
                <a:cs typeface="Times New Roman" pitchFamily="18" charset="0"/>
              </a:rPr>
              <a:t> </a:t>
            </a:r>
            <a:endParaRPr lang="en-US" sz="2400" dirty="0" smtClean="0">
              <a:solidFill>
                <a:schemeClr val="accent1"/>
              </a:solidFill>
              <a:cs typeface="Times New Roman" pitchFamily="18" charset="0"/>
            </a:endParaRPr>
          </a:p>
          <a:p>
            <a:pPr lvl="0" algn="just" fontAlgn="base">
              <a:spcBef>
                <a:spcPct val="0"/>
              </a:spcBef>
              <a:spcAft>
                <a:spcPct val="0"/>
              </a:spcAft>
            </a:pPr>
            <a:r>
              <a:rPr lang="en-US" sz="2400" b="1" dirty="0" err="1">
                <a:solidFill>
                  <a:schemeClr val="accent1"/>
                </a:solidFill>
                <a:cs typeface="Arial" pitchFamily="34" charset="0"/>
              </a:rPr>
              <a:t>billy</a:t>
            </a:r>
            <a:r>
              <a:rPr lang="en-US" sz="2400" b="1" dirty="0">
                <a:solidFill>
                  <a:schemeClr val="accent1"/>
                </a:solidFill>
                <a:cs typeface="Arial" pitchFamily="34" charset="0"/>
              </a:rPr>
              <a:t> </a:t>
            </a:r>
            <a:r>
              <a:rPr lang="en-US" sz="2400" b="1" dirty="0" smtClean="0">
                <a:solidFill>
                  <a:schemeClr val="accent1"/>
                </a:solidFill>
                <a:cs typeface="Arial" pitchFamily="34" charset="0"/>
              </a:rPr>
              <a:t>[4]=12071</a:t>
            </a:r>
            <a:r>
              <a:rPr lang="en-US" sz="2400" dirty="0" smtClean="0">
                <a:solidFill>
                  <a:schemeClr val="accent1"/>
                </a:solidFill>
                <a:cs typeface="Times New Roman" pitchFamily="18" charset="0"/>
              </a:rPr>
              <a:t>;</a:t>
            </a:r>
            <a:r>
              <a:rPr lang="en-US" sz="2400" dirty="0">
                <a:solidFill>
                  <a:schemeClr val="accent1"/>
                </a:solidFill>
                <a:cs typeface="Times New Roman" pitchFamily="18" charset="0"/>
              </a:rPr>
              <a:t> </a:t>
            </a:r>
            <a:r>
              <a:rPr kumimoji="0" lang="en-US" sz="2400" b="0" i="0" u="none" strike="noStrike" cap="none" normalizeH="0" baseline="0" dirty="0" smtClean="0">
                <a:ln>
                  <a:noFill/>
                </a:ln>
                <a:solidFill>
                  <a:schemeClr val="accent1"/>
                </a:solidFill>
                <a:effectLst/>
                <a:cs typeface="Times New Roman" pitchFamily="18" charset="0"/>
              </a:rPr>
              <a:t> </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smtClean="0">
                <a:ln>
                  <a:noFill/>
                </a:ln>
                <a:solidFill>
                  <a:schemeClr val="tx1"/>
                </a:solidFill>
                <a:effectLst/>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cs typeface="Times New Roman" pitchFamily="18" charset="0"/>
              </a:rPr>
              <a:t>Il </a:t>
            </a:r>
            <a:r>
              <a:rPr kumimoji="0" lang="en-US" sz="2400" b="0" i="0" u="none" strike="noStrike" cap="none" normalizeH="0" baseline="0" dirty="0" err="1" smtClean="0">
                <a:ln>
                  <a:noFill/>
                </a:ln>
                <a:solidFill>
                  <a:srgbClr val="000000"/>
                </a:solidFill>
                <a:effectLst/>
                <a:cs typeface="Times New Roman" pitchFamily="18" charset="0"/>
              </a:rPr>
              <a:t>numero</a:t>
            </a:r>
            <a:r>
              <a:rPr kumimoji="0" lang="en-US" sz="2400" b="0" i="0" u="none" strike="noStrike" cap="none" normalizeH="0" baseline="0" dirty="0" smtClean="0">
                <a:ln>
                  <a:noFill/>
                </a:ln>
                <a:solidFill>
                  <a:srgbClr val="000000"/>
                </a:solidFill>
                <a:effectLst/>
                <a:cs typeface="Times New Roman" pitchFamily="18" charset="0"/>
              </a:rPr>
              <a:t> di </a:t>
            </a:r>
            <a:r>
              <a:rPr kumimoji="0" lang="en-US" sz="2400" b="0" i="0" u="none" strike="noStrike" cap="none" normalizeH="0" baseline="0" dirty="0" err="1" smtClean="0">
                <a:ln>
                  <a:noFill/>
                </a:ln>
                <a:solidFill>
                  <a:srgbClr val="000000"/>
                </a:solidFill>
                <a:effectLst/>
                <a:cs typeface="Times New Roman" pitchFamily="18" charset="0"/>
              </a:rPr>
              <a:t>valori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usati</a:t>
            </a:r>
            <a:r>
              <a:rPr kumimoji="0" lang="en-US" sz="2400" b="0" i="0" u="none" strike="noStrike" cap="none" normalizeH="0" baseline="0" dirty="0" smtClean="0">
                <a:ln>
                  <a:noFill/>
                </a:ln>
                <a:solidFill>
                  <a:srgbClr val="000000"/>
                </a:solidFill>
                <a:effectLst/>
                <a:cs typeface="Times New Roman" pitchFamily="18" charset="0"/>
              </a:rPr>
              <a:t> per </a:t>
            </a:r>
            <a:r>
              <a:rPr kumimoji="0" lang="en-US" sz="2400" b="0" i="0" u="none" strike="noStrike" cap="none" normalizeH="0" baseline="0" dirty="0" err="1" smtClean="0">
                <a:ln>
                  <a:noFill/>
                </a:ln>
                <a:solidFill>
                  <a:srgbClr val="000000"/>
                </a:solidFill>
                <a:effectLst/>
                <a:cs typeface="Times New Roman" pitchFamily="18" charset="0"/>
              </a:rPr>
              <a:t>l'inizializzazione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quelli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posti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tra</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dirty="0" smtClean="0">
                <a:ln>
                  <a:noFill/>
                </a:ln>
                <a:solidFill>
                  <a:srgbClr val="000000"/>
                </a:solidFill>
                <a:effectLst/>
                <a:cs typeface="Times New Roman" pitchFamily="18" charset="0"/>
              </a:rPr>
              <a:t> </a:t>
            </a:r>
            <a:r>
              <a:rPr kumimoji="0" lang="en-US" sz="2400" b="0" i="0" u="none" strike="noStrike" cap="none" normalizeH="0" baseline="0" dirty="0" smtClean="0">
                <a:ln>
                  <a:noFill/>
                </a:ln>
                <a:solidFill>
                  <a:srgbClr val="000000"/>
                </a:solidFill>
                <a:effectLst/>
                <a:cs typeface="Times New Roman" pitchFamily="18" charset="0"/>
              </a:rPr>
              <a:t>le </a:t>
            </a:r>
            <a:r>
              <a:rPr kumimoji="0" lang="en-US" sz="2400" b="0" i="0" u="none" strike="noStrike" cap="none" normalizeH="0" baseline="0" dirty="0" err="1" smtClean="0">
                <a:ln>
                  <a:noFill/>
                </a:ln>
                <a:solidFill>
                  <a:srgbClr val="000000"/>
                </a:solidFill>
                <a:effectLst/>
                <a:cs typeface="Times New Roman" pitchFamily="18" charset="0"/>
              </a:rPr>
              <a:t>parentesi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grafe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1" i="0" u="none" strike="noStrike" cap="none" normalizeH="0" baseline="0" dirty="0" smtClean="0">
                <a:ln>
                  <a:noFill/>
                </a:ln>
                <a:solidFill>
                  <a:schemeClr val="accent1"/>
                </a:solidFill>
                <a:effectLst/>
                <a:cs typeface="Arial" pitchFamily="34" charset="0"/>
              </a:rPr>
              <a:t>{}</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deve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essere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esattamente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uguale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alla</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dimensione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dell'array</a:t>
            </a:r>
            <a:r>
              <a:rPr kumimoji="0" lang="en-US" sz="2400" b="0" i="0" u="none" strike="noStrike" cap="none" normalizeH="0" baseline="0" dirty="0" smtClean="0">
                <a:ln>
                  <a:noFill/>
                </a:ln>
                <a:solidFill>
                  <a:srgbClr val="000000"/>
                </a:solidFill>
                <a:effectLst/>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cs typeface="Times New Roman" pitchFamily="18" charset="0"/>
              </a:rPr>
              <a:t>In C++ è </a:t>
            </a:r>
            <a:r>
              <a:rPr kumimoji="0" lang="en-US" sz="2400" b="0" i="0" u="none" strike="noStrike" cap="none" normalizeH="0" baseline="0" dirty="0" err="1" smtClean="0">
                <a:ln>
                  <a:noFill/>
                </a:ln>
                <a:solidFill>
                  <a:srgbClr val="000000"/>
                </a:solidFill>
                <a:effectLst/>
                <a:cs typeface="Times New Roman" pitchFamily="18" charset="0"/>
              </a:rPr>
              <a:t>possibile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anche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usare</a:t>
            </a:r>
            <a:r>
              <a:rPr kumimoji="0" lang="en-US" sz="2400" b="0" i="0" u="none" strike="noStrike" cap="none" normalizeH="0" baseline="0" dirty="0" smtClean="0">
                <a:ln>
                  <a:noFill/>
                </a:ln>
                <a:solidFill>
                  <a:srgbClr val="000000"/>
                </a:solidFill>
                <a:effectLst/>
                <a:cs typeface="Times New Roman" pitchFamily="18" charset="0"/>
              </a:rPr>
              <a:t> la </a:t>
            </a:r>
            <a:r>
              <a:rPr kumimoji="0" lang="en-US" sz="2400" b="0" i="0" u="none" strike="noStrike" cap="none" normalizeH="0" baseline="0" dirty="0" err="1" smtClean="0">
                <a:ln>
                  <a:noFill/>
                </a:ln>
                <a:solidFill>
                  <a:srgbClr val="000000"/>
                </a:solidFill>
                <a:effectLst/>
                <a:cs typeface="Times New Roman" pitchFamily="18" charset="0"/>
              </a:rPr>
              <a:t>notazione</a:t>
            </a:r>
            <a:r>
              <a:rPr kumimoji="0" lang="en-US" sz="2400" b="0" i="0" u="none" strike="noStrike" cap="none" normalizeH="0" baseline="0" dirty="0" smtClean="0">
                <a:ln>
                  <a:noFill/>
                </a:ln>
                <a:solidFill>
                  <a:srgbClr val="000000"/>
                </a:solidFill>
                <a:effectLst/>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accent1"/>
                </a:solidFill>
                <a:effectLst/>
                <a:cs typeface="Arial" pitchFamily="34" charset="0"/>
              </a:rPr>
              <a:t>int</a:t>
            </a:r>
            <a:r>
              <a:rPr kumimoji="0" lang="en-US" sz="2400" b="1" i="0" u="none" strike="noStrike" cap="none" normalizeH="0" baseline="0" dirty="0" smtClean="0">
                <a:ln>
                  <a:noFill/>
                </a:ln>
                <a:solidFill>
                  <a:schemeClr val="accent1"/>
                </a:solidFill>
                <a:effectLst/>
                <a:cs typeface="Arial" pitchFamily="34" charset="0"/>
              </a:rPr>
              <a:t> </a:t>
            </a:r>
            <a:r>
              <a:rPr kumimoji="0" lang="en-US" sz="2400" b="1" i="0" u="none" strike="noStrike" cap="none" normalizeH="0" baseline="0" dirty="0" err="1" smtClean="0">
                <a:ln>
                  <a:noFill/>
                </a:ln>
                <a:solidFill>
                  <a:schemeClr val="accent1"/>
                </a:solidFill>
                <a:effectLst/>
                <a:cs typeface="Arial" pitchFamily="34" charset="0"/>
              </a:rPr>
              <a:t>billy</a:t>
            </a:r>
            <a:r>
              <a:rPr kumimoji="0" lang="en-US" sz="2400" b="1" i="0" u="none" strike="noStrike" cap="none" normalizeH="0" baseline="0" dirty="0" smtClean="0">
                <a:ln>
                  <a:noFill/>
                </a:ln>
                <a:solidFill>
                  <a:schemeClr val="accent1"/>
                </a:solidFill>
                <a:effectLst/>
                <a:cs typeface="Arial" pitchFamily="34" charset="0"/>
              </a:rPr>
              <a:t> [] = { 16, 2, 77, 40, 12071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cs typeface="Times New Roman" pitchFamily="18" charset="0"/>
              </a:rPr>
              <a:t>ed</a:t>
            </a:r>
            <a:r>
              <a:rPr kumimoji="0" lang="en-US" sz="2400" b="0" i="0" u="none" strike="noStrike" cap="none" normalizeH="0" baseline="0" dirty="0" smtClean="0">
                <a:ln>
                  <a:noFill/>
                </a:ln>
                <a:solidFill>
                  <a:srgbClr val="000000"/>
                </a:solidFill>
                <a:effectLst/>
                <a:cs typeface="Times New Roman" pitchFamily="18" charset="0"/>
              </a:rPr>
              <a:t> in </a:t>
            </a:r>
            <a:r>
              <a:rPr kumimoji="0" lang="en-US" sz="2400" b="0" i="0" u="none" strike="noStrike" cap="none" normalizeH="0" baseline="0" dirty="0" err="1" smtClean="0">
                <a:ln>
                  <a:noFill/>
                </a:ln>
                <a:solidFill>
                  <a:srgbClr val="000000"/>
                </a:solidFill>
                <a:effectLst/>
                <a:cs typeface="Times New Roman" pitchFamily="18" charset="0"/>
              </a:rPr>
              <a:t>questo</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caso</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viene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assunto</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implicitamente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dirty="0" smtClean="0">
                <a:ln>
                  <a:noFill/>
                </a:ln>
                <a:solidFill>
                  <a:srgbClr val="000000"/>
                </a:solidFill>
                <a:effectLst/>
                <a:cs typeface="Times New Roman" pitchFamily="18" charset="0"/>
              </a:rPr>
              <a:t> </a:t>
            </a:r>
            <a:r>
              <a:rPr kumimoji="0" lang="en-US" sz="2400" b="0" i="0" u="none" strike="noStrike" cap="none" normalizeH="0" baseline="0" dirty="0" smtClean="0">
                <a:ln>
                  <a:noFill/>
                </a:ln>
                <a:solidFill>
                  <a:srgbClr val="000000"/>
                </a:solidFill>
                <a:effectLst/>
                <a:cs typeface="Times New Roman" pitchFamily="18" charset="0"/>
              </a:rPr>
              <a:t>come </a:t>
            </a:r>
            <a:r>
              <a:rPr kumimoji="0" lang="en-US" sz="2400" b="0" i="0" u="none" strike="noStrike" cap="none" normalizeH="0" baseline="0" dirty="0" err="1" smtClean="0">
                <a:ln>
                  <a:noFill/>
                </a:ln>
                <a:solidFill>
                  <a:srgbClr val="000000"/>
                </a:solidFill>
                <a:effectLst/>
                <a:cs typeface="Times New Roman" pitchFamily="18" charset="0"/>
              </a:rPr>
              <a:t>dimensione</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dell'array</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il</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numero</a:t>
            </a:r>
            <a:r>
              <a:rPr kumimoji="0" lang="en-US" sz="2400" b="0" i="0" u="none" strike="noStrike" cap="none" normalizeH="0" baseline="0" dirty="0" smtClean="0">
                <a:ln>
                  <a:noFill/>
                </a:ln>
                <a:solidFill>
                  <a:srgbClr val="000000"/>
                </a:solidFill>
                <a:effectLst/>
                <a:cs typeface="Times New Roman" pitchFamily="18" charset="0"/>
              </a:rPr>
              <a:t> di </a:t>
            </a:r>
            <a:r>
              <a:rPr kumimoji="0" lang="en-US" sz="2400" b="0" i="0" u="none" strike="noStrike" cap="none" normalizeH="0" baseline="0" dirty="0" err="1" smtClean="0">
                <a:ln>
                  <a:noFill/>
                </a:ln>
                <a:solidFill>
                  <a:srgbClr val="000000"/>
                </a:solidFill>
                <a:effectLst/>
                <a:cs typeface="Times New Roman" pitchFamily="18" charset="0"/>
              </a:rPr>
              <a:t>valori</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della</a:t>
            </a:r>
            <a:r>
              <a:rPr kumimoji="0" lang="en-US" sz="2400" b="0" i="0" u="none" strike="noStrike" cap="none" normalizeH="0" baseline="0" dirty="0" smtClean="0">
                <a:ln>
                  <a:noFill/>
                </a:ln>
                <a:solidFill>
                  <a:srgbClr val="000000"/>
                </a:solidFill>
                <a:effectLst/>
                <a:cs typeface="Times New Roman" pitchFamily="18" charset="0"/>
              </a:rPr>
              <a:t> </a:t>
            </a:r>
            <a:r>
              <a:rPr kumimoji="0" lang="en-US" sz="2400" b="0" i="0" u="none" strike="noStrike" cap="none" normalizeH="0" baseline="0" dirty="0" err="1" smtClean="0">
                <a:ln>
                  <a:noFill/>
                </a:ln>
                <a:solidFill>
                  <a:srgbClr val="000000"/>
                </a:solidFill>
                <a:effectLst/>
                <a:cs typeface="Times New Roman" pitchFamily="18" charset="0"/>
              </a:rPr>
              <a:t>lista</a:t>
            </a:r>
            <a:r>
              <a:rPr kumimoji="0" lang="en-US" sz="2400" b="0" i="0" u="none" strike="noStrike" cap="none" normalizeH="0" baseline="0" dirty="0" smtClean="0">
                <a:ln>
                  <a:noFill/>
                </a:ln>
                <a:solidFill>
                  <a:srgbClr val="000000"/>
                </a:solidFill>
                <a:effectLst/>
                <a:cs typeface="Times New Roman" pitchFamily="18" charset="0"/>
              </a:rPr>
              <a:t> di </a:t>
            </a:r>
            <a:r>
              <a:rPr kumimoji="0" lang="en-US" sz="2400" b="0" i="0" u="none" strike="noStrike" cap="none" normalizeH="0" baseline="0" dirty="0" err="1" smtClean="0">
                <a:ln>
                  <a:noFill/>
                </a:ln>
                <a:solidFill>
                  <a:srgbClr val="000000"/>
                </a:solidFill>
                <a:effectLst/>
                <a:cs typeface="Times New Roman" pitchFamily="18" charset="0"/>
              </a:rPr>
              <a:t>inizializzazione</a:t>
            </a:r>
            <a:r>
              <a:rPr kumimoji="0" lang="en-US" sz="2400" b="0" i="0" u="none" strike="noStrike" cap="none" normalizeH="0" baseline="0" dirty="0" smtClean="0">
                <a:ln>
                  <a:noFill/>
                </a:ln>
                <a:solidFill>
                  <a:schemeClr val="tx1"/>
                </a:solidFill>
                <a:effectLst/>
                <a:cs typeface="Arial" pitchFamily="34" charset="0"/>
              </a:rPr>
              <a:t> </a:t>
            </a:r>
          </a:p>
        </p:txBody>
      </p:sp>
      <p:pic>
        <p:nvPicPr>
          <p:cNvPr id="2050" name="Picture 2" descr="http://www.math.unipd.it/~sperduti/CORSO-C++/imgarra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9838" y="-434975"/>
            <a:ext cx="4210050" cy="3333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541779"/>
            <a:ext cx="6264696" cy="527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8695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6512" y="-27384"/>
            <a:ext cx="9036496" cy="69865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In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ogni</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punto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del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programma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in cui un</a:t>
            </a:r>
            <a:r>
              <a:rPr kumimoji="0" lang="en-US" sz="2800" b="1" i="0" u="none" strike="noStrike" cap="none" normalizeH="0" baseline="0" dirty="0" smtClean="0">
                <a:ln>
                  <a:noFill/>
                </a:ln>
                <a:solidFill>
                  <a:schemeClr val="accent1"/>
                </a:solidFill>
                <a:effectLst/>
                <a:latin typeface="Times New Roman" pitchFamily="18" charset="0"/>
                <a:cs typeface="Times New Roman" pitchFamily="18" charset="0"/>
              </a:rPr>
              <a:t> array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risulta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visibile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possiamo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accedere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individualmente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ad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uno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degli</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elementi</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dell'array</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per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leggerlo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o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modificarlo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esattamente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come se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esso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fosse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una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normale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variabile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Il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formato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è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seguente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accent1"/>
                </a:solidFill>
                <a:effectLst/>
                <a:latin typeface="Arial Unicode MS" pitchFamily="34" charset="-128"/>
                <a:cs typeface="Arial" pitchFamily="34" charset="0"/>
              </a:rPr>
              <a:t>name</a:t>
            </a:r>
            <a:r>
              <a:rPr kumimoji="0" lang="en-US" sz="2800" b="1" i="0" u="none" strike="noStrike" cap="none" normalizeH="0" baseline="0" dirty="0" smtClean="0">
                <a:ln>
                  <a:noFill/>
                </a:ln>
                <a:solidFill>
                  <a:schemeClr val="accent1"/>
                </a:solidFill>
                <a:effectLst/>
                <a:latin typeface="Arial Unicode MS" pitchFamily="34" charset="-128"/>
                <a:cs typeface="Arial" pitchFamily="34" charset="0"/>
              </a:rPr>
              <a:t>[</a:t>
            </a:r>
            <a:r>
              <a:rPr kumimoji="0" lang="en-US" sz="2800" b="1" i="1" u="none" strike="noStrike" cap="none" normalizeH="0" baseline="0" dirty="0" smtClean="0">
                <a:ln>
                  <a:noFill/>
                </a:ln>
                <a:solidFill>
                  <a:schemeClr val="accent1"/>
                </a:solidFill>
                <a:effectLst/>
                <a:latin typeface="Arial Unicode MS" pitchFamily="34" charset="-128"/>
                <a:cs typeface="Arial" pitchFamily="34" charset="0"/>
              </a:rPr>
              <a:t>index</a:t>
            </a:r>
            <a:r>
              <a:rPr kumimoji="0" lang="en-US" sz="2800" b="1" i="0" u="none" strike="noStrike" cap="none" normalizeH="0" baseline="0" dirty="0" smtClean="0">
                <a:ln>
                  <a:noFill/>
                </a:ln>
                <a:solidFill>
                  <a:schemeClr val="accent1"/>
                </a:solidFill>
                <a:effectLst/>
                <a:latin typeface="Arial Unicode MS" pitchFamily="34" charset="-128"/>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Ad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esempio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se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vogliamo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memorizzare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valore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1" i="0" u="none" strike="noStrike" cap="none" normalizeH="0" baseline="0" dirty="0" smtClean="0">
                <a:ln>
                  <a:noFill/>
                </a:ln>
                <a:solidFill>
                  <a:schemeClr val="accent1"/>
                </a:solidFill>
                <a:effectLst/>
                <a:latin typeface="Arial Unicode MS" pitchFamily="34" charset="-128"/>
                <a:cs typeface="Arial" pitchFamily="34" charset="0"/>
              </a:rPr>
              <a:t>75</a:t>
            </a:r>
            <a:r>
              <a:rPr kumimoji="0" lang="en-US" sz="2800" b="1"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nel</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terzo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1" u="none" strike="noStrike" cap="none" normalizeH="0" baseline="0" dirty="0" err="1" smtClean="0">
                <a:ln>
                  <a:noFill/>
                </a:ln>
                <a:solidFill>
                  <a:srgbClr val="000000"/>
                </a:solidFill>
                <a:effectLst/>
                <a:latin typeface="Times New Roman" pitchFamily="18" charset="0"/>
                <a:cs typeface="Times New Roman" pitchFamily="18" charset="0"/>
              </a:rPr>
              <a:t>elemento</a:t>
            </a:r>
            <a:r>
              <a:rPr kumimoji="0" lang="en-US" sz="2800" b="0" i="1"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di </a:t>
            </a:r>
            <a:r>
              <a:rPr kumimoji="0" lang="en-US" sz="28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chemeClr val="accent1"/>
                </a:solidFill>
                <a:effectLst/>
                <a:latin typeface="Arial Unicode MS" pitchFamily="34" charset="-128"/>
                <a:cs typeface="Arial" pitchFamily="34" charset="0"/>
              </a:rPr>
              <a:t>billy</a:t>
            </a:r>
            <a:r>
              <a:rPr kumimoji="0" lang="en-US" sz="2800" b="1" i="1" u="none" strike="noStrike" cap="none" normalizeH="0" baseline="0" dirty="0" smtClean="0">
                <a:ln>
                  <a:noFill/>
                </a:ln>
                <a:solidFill>
                  <a:schemeClr val="accent1"/>
                </a:solidFill>
                <a:effectLst/>
                <a:latin typeface="Arial Unicode MS" pitchFamily="34" charset="-128"/>
                <a:cs typeface="Arial" pitchFamily="34"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possiamo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usare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l'assegnazione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accent1"/>
                </a:solidFill>
                <a:effectLst/>
                <a:latin typeface="Arial Unicode MS" pitchFamily="34" charset="-128"/>
                <a:cs typeface="Arial" pitchFamily="34" charset="0"/>
              </a:rPr>
              <a:t>billy</a:t>
            </a:r>
            <a:r>
              <a:rPr kumimoji="0" lang="en-US" sz="2800" b="1" i="0" u="none" strike="noStrike" cap="none" normalizeH="0" baseline="0" dirty="0" smtClean="0">
                <a:ln>
                  <a:noFill/>
                </a:ln>
                <a:solidFill>
                  <a:schemeClr val="accent1"/>
                </a:solidFill>
                <a:effectLst/>
                <a:latin typeface="Arial Unicode MS" pitchFamily="34" charset="-128"/>
                <a:cs typeface="Arial" pitchFamily="34" charset="0"/>
              </a:rPr>
              <a:t>[2] = 75;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oppure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per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copiare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valore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del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terzo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elemento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nella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variabile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1" i="0" u="none" strike="noStrike" cap="none" normalizeH="0" baseline="0" dirty="0" smtClean="0">
                <a:ln>
                  <a:noFill/>
                </a:ln>
                <a:solidFill>
                  <a:srgbClr val="000000"/>
                </a:solidFill>
                <a:effectLst/>
                <a:latin typeface="Arial Unicode MS" pitchFamily="34" charset="-128"/>
                <a:cs typeface="Arial" pitchFamily="34" charset="0"/>
              </a:rPr>
              <a:t>a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possiamo</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usare</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
            </a:r>
            <a:br>
              <a:rPr kumimoji="0" lang="en-US" sz="2800" b="0" i="0" u="none" strike="noStrike" cap="none" normalizeH="0" baseline="0" dirty="0" smtClean="0">
                <a:ln>
                  <a:noFill/>
                </a:ln>
                <a:solidFill>
                  <a:schemeClr val="tx1"/>
                </a:solidFill>
                <a:effectLst/>
                <a:latin typeface="Arial" pitchFamily="34" charset="0"/>
                <a:cs typeface="Arial" pitchFamily="34" charset="0"/>
              </a:rPr>
            </a:br>
            <a:r>
              <a:rPr kumimoji="0" lang="en-US" sz="2800" b="1" i="0" u="none" strike="noStrike" cap="none" normalizeH="0" baseline="0" dirty="0" smtClean="0">
                <a:ln>
                  <a:noFill/>
                </a:ln>
                <a:solidFill>
                  <a:schemeClr val="accent1"/>
                </a:solidFill>
                <a:effectLst/>
                <a:latin typeface="Arial Unicode MS" pitchFamily="34" charset="-128"/>
                <a:cs typeface="Arial" pitchFamily="34" charset="0"/>
              </a:rPr>
              <a:t>a = </a:t>
            </a:r>
            <a:r>
              <a:rPr kumimoji="0" lang="en-US" sz="2800" b="1" i="0" u="none" strike="noStrike" cap="none" normalizeH="0" baseline="0" dirty="0" err="1" smtClean="0">
                <a:ln>
                  <a:noFill/>
                </a:ln>
                <a:solidFill>
                  <a:schemeClr val="accent1"/>
                </a:solidFill>
                <a:effectLst/>
                <a:latin typeface="Arial Unicode MS" pitchFamily="34" charset="-128"/>
                <a:cs typeface="Arial" pitchFamily="34" charset="0"/>
              </a:rPr>
              <a:t>billy</a:t>
            </a:r>
            <a:r>
              <a:rPr kumimoji="0" lang="en-US" sz="2800" b="1" i="0" u="none" strike="noStrike" cap="none" normalizeH="0" baseline="0" dirty="0" smtClean="0">
                <a:ln>
                  <a:noFill/>
                </a:ln>
                <a:solidFill>
                  <a:schemeClr val="accent1"/>
                </a:solidFill>
                <a:effectLst/>
                <a:latin typeface="Arial Unicode MS" pitchFamily="34" charset="-128"/>
                <a:cs typeface="Arial" pitchFamily="34" charset="0"/>
              </a:rPr>
              <a:t>[2];</a:t>
            </a:r>
            <a:r>
              <a:rPr kumimoji="0" lang="en-US" sz="2800" b="0" i="0" u="none" strike="noStrike" cap="none" normalizeH="0" baseline="0" dirty="0" smtClean="0">
                <a:ln>
                  <a:noFill/>
                </a:ln>
                <a:solidFill>
                  <a:schemeClr val="accent1"/>
                </a:solidFill>
                <a:effectLst/>
                <a:latin typeface="Arial" pitchFamily="34" charset="0"/>
                <a:cs typeface="Arial" pitchFamily="34" charset="0"/>
              </a:rPr>
              <a:t> </a:t>
            </a:r>
          </a:p>
        </p:txBody>
      </p:sp>
    </p:spTree>
    <p:extLst>
      <p:ext uri="{BB962C8B-B14F-4D97-AF65-F5344CB8AC3E}">
        <p14:creationId xmlns:p14="http://schemas.microsoft.com/office/powerpoint/2010/main" val="3203659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6024" y="328002"/>
            <a:ext cx="4644008" cy="5355312"/>
          </a:xfrm>
          <a:prstGeom prst="rect">
            <a:avLst/>
          </a:prstGeom>
          <a:ln>
            <a:solidFill>
              <a:schemeClr val="accent1"/>
            </a:solidFill>
          </a:ln>
        </p:spPr>
        <p:txBody>
          <a:bodyPr wrap="square">
            <a:spAutoFit/>
          </a:bodyPr>
          <a:lstStyle/>
          <a:p>
            <a:pPr algn="ctr"/>
            <a:r>
              <a:rPr lang="en-GB" b="1" dirty="0" smtClean="0">
                <a:solidFill>
                  <a:schemeClr val="accent1"/>
                </a:solidFill>
              </a:rPr>
              <a:t>LEGGI e SCRIVI VETTORE</a:t>
            </a:r>
          </a:p>
          <a:p>
            <a:r>
              <a:rPr lang="en-GB" b="1" dirty="0" smtClean="0"/>
              <a:t>#include </a:t>
            </a:r>
            <a:r>
              <a:rPr lang="en-GB" b="1" dirty="0"/>
              <a:t>&lt;</a:t>
            </a:r>
            <a:r>
              <a:rPr lang="en-GB" b="1" dirty="0" err="1"/>
              <a:t>stdio.h</a:t>
            </a:r>
            <a:r>
              <a:rPr lang="en-GB" b="1" dirty="0" smtClean="0"/>
              <a:t>&gt;</a:t>
            </a:r>
          </a:p>
          <a:p>
            <a:r>
              <a:rPr lang="en-GB" b="1" dirty="0"/>
              <a:t>#include </a:t>
            </a:r>
            <a:r>
              <a:rPr lang="en-GB" b="1" dirty="0" smtClean="0"/>
              <a:t>&lt;</a:t>
            </a:r>
            <a:r>
              <a:rPr lang="en-GB" b="1" dirty="0" err="1" smtClean="0"/>
              <a:t>iostream</a:t>
            </a:r>
            <a:r>
              <a:rPr lang="en-GB" b="1" dirty="0" smtClean="0"/>
              <a:t>&gt;</a:t>
            </a:r>
            <a:endParaRPr lang="en-GB" b="1" dirty="0"/>
          </a:p>
          <a:p>
            <a:r>
              <a:rPr lang="it-IT" b="1" dirty="0" smtClean="0"/>
              <a:t>……..</a:t>
            </a:r>
            <a:endParaRPr lang="en-GB" b="1" dirty="0" smtClean="0"/>
          </a:p>
          <a:p>
            <a:endParaRPr lang="en-GB" b="1" dirty="0"/>
          </a:p>
          <a:p>
            <a:r>
              <a:rPr lang="en-GB" b="1" dirty="0"/>
              <a:t>#define MAX 10</a:t>
            </a:r>
          </a:p>
          <a:p>
            <a:endParaRPr lang="it-IT" b="1" dirty="0" smtClean="0"/>
          </a:p>
          <a:p>
            <a:r>
              <a:rPr lang="it-IT" b="1" dirty="0" err="1"/>
              <a:t>i</a:t>
            </a:r>
            <a:r>
              <a:rPr lang="it-IT" b="1" dirty="0" err="1" smtClean="0"/>
              <a:t>nt</a:t>
            </a:r>
            <a:r>
              <a:rPr lang="it-IT" b="1" dirty="0" smtClean="0"/>
              <a:t> </a:t>
            </a:r>
            <a:r>
              <a:rPr lang="it-IT" b="1" dirty="0" err="1" smtClean="0"/>
              <a:t>main</a:t>
            </a:r>
            <a:r>
              <a:rPr lang="it-IT" b="1" dirty="0" smtClean="0"/>
              <a:t>()</a:t>
            </a:r>
          </a:p>
          <a:p>
            <a:r>
              <a:rPr lang="it-IT" b="1" dirty="0"/>
              <a:t>{</a:t>
            </a:r>
            <a:endParaRPr lang="en-GB" b="1" dirty="0"/>
          </a:p>
          <a:p>
            <a:r>
              <a:rPr lang="it-IT" b="1" dirty="0" smtClean="0">
                <a:solidFill>
                  <a:schemeClr val="accent1"/>
                </a:solidFill>
              </a:rPr>
              <a:t>	</a:t>
            </a:r>
            <a:r>
              <a:rPr lang="it-IT" b="1" u="sng" dirty="0" err="1" smtClean="0">
                <a:solidFill>
                  <a:schemeClr val="accent1"/>
                </a:solidFill>
              </a:rPr>
              <a:t>int</a:t>
            </a:r>
            <a:r>
              <a:rPr lang="it-IT" b="1" u="sng" dirty="0" smtClean="0">
                <a:solidFill>
                  <a:schemeClr val="accent1"/>
                </a:solidFill>
              </a:rPr>
              <a:t> a[MAX];</a:t>
            </a:r>
            <a:endParaRPr lang="it-IT" b="1" u="sng" dirty="0">
              <a:solidFill>
                <a:schemeClr val="accent1"/>
              </a:solidFill>
            </a:endParaRPr>
          </a:p>
          <a:p>
            <a:r>
              <a:rPr lang="en-GB" b="1" dirty="0" smtClean="0"/>
              <a:t>	</a:t>
            </a:r>
            <a:r>
              <a:rPr lang="en-GB" b="1" dirty="0" err="1" smtClean="0"/>
              <a:t>int</a:t>
            </a:r>
            <a:r>
              <a:rPr lang="en-GB" b="1" dirty="0" smtClean="0"/>
              <a:t> </a:t>
            </a:r>
            <a:r>
              <a:rPr lang="en-GB" b="1" dirty="0" err="1"/>
              <a:t>i</a:t>
            </a:r>
            <a:r>
              <a:rPr lang="en-GB" b="1" dirty="0"/>
              <a:t>;</a:t>
            </a:r>
          </a:p>
          <a:p>
            <a:r>
              <a:rPr lang="en-GB" b="1" dirty="0" smtClean="0"/>
              <a:t>	for </a:t>
            </a:r>
            <a:r>
              <a:rPr lang="en-GB" b="1" dirty="0"/>
              <a:t>(</a:t>
            </a:r>
            <a:r>
              <a:rPr lang="en-GB" b="1" dirty="0" err="1"/>
              <a:t>i</a:t>
            </a:r>
            <a:r>
              <a:rPr lang="en-GB" b="1" dirty="0"/>
              <a:t> = 0;i &lt; </a:t>
            </a:r>
            <a:r>
              <a:rPr lang="en-GB" b="1" dirty="0" err="1"/>
              <a:t>n;i</a:t>
            </a:r>
            <a:r>
              <a:rPr lang="en-GB" b="1" dirty="0"/>
              <a:t>++) </a:t>
            </a:r>
            <a:endParaRPr lang="en-GB" b="1" dirty="0" smtClean="0"/>
          </a:p>
          <a:p>
            <a:r>
              <a:rPr lang="en-GB" b="1" dirty="0" smtClean="0"/>
              <a:t>    	 </a:t>
            </a:r>
            <a:r>
              <a:rPr lang="en-GB" b="1" dirty="0" err="1"/>
              <a:t>c</a:t>
            </a:r>
            <a:r>
              <a:rPr lang="en-GB" b="1" dirty="0" err="1" smtClean="0"/>
              <a:t>in</a:t>
            </a:r>
            <a:r>
              <a:rPr lang="en-GB" b="1" dirty="0" smtClean="0"/>
              <a:t>&gt;&gt;a[</a:t>
            </a:r>
            <a:r>
              <a:rPr lang="en-GB" b="1" dirty="0" err="1" smtClean="0"/>
              <a:t>i</a:t>
            </a:r>
            <a:r>
              <a:rPr lang="en-GB" b="1" dirty="0" smtClean="0"/>
              <a:t>]; </a:t>
            </a:r>
            <a:r>
              <a:rPr lang="en-GB" b="1" dirty="0" smtClean="0">
                <a:solidFill>
                  <a:srgbClr val="00B050"/>
                </a:solidFill>
              </a:rPr>
              <a:t>//</a:t>
            </a:r>
            <a:r>
              <a:rPr lang="en-GB" b="1" dirty="0" err="1" smtClean="0">
                <a:solidFill>
                  <a:srgbClr val="00B050"/>
                </a:solidFill>
              </a:rPr>
              <a:t>lettura</a:t>
            </a:r>
            <a:r>
              <a:rPr lang="en-GB" b="1" dirty="0" smtClean="0">
                <a:solidFill>
                  <a:srgbClr val="00B050"/>
                </a:solidFill>
              </a:rPr>
              <a:t> array</a:t>
            </a:r>
          </a:p>
          <a:p>
            <a:endParaRPr lang="en-GB" b="1" dirty="0"/>
          </a:p>
          <a:p>
            <a:r>
              <a:rPr lang="en-GB" b="1" dirty="0" smtClean="0"/>
              <a:t>	for </a:t>
            </a:r>
            <a:r>
              <a:rPr lang="en-GB" b="1" dirty="0"/>
              <a:t>(</a:t>
            </a:r>
            <a:r>
              <a:rPr lang="en-GB" b="1" dirty="0" err="1"/>
              <a:t>i</a:t>
            </a:r>
            <a:r>
              <a:rPr lang="en-GB" b="1" dirty="0"/>
              <a:t> = 0;i &lt; </a:t>
            </a:r>
            <a:r>
              <a:rPr lang="en-GB" b="1" dirty="0" err="1"/>
              <a:t>n;i</a:t>
            </a:r>
            <a:r>
              <a:rPr lang="en-GB" b="1" dirty="0"/>
              <a:t>++) </a:t>
            </a:r>
            <a:endParaRPr lang="en-GB" b="1" dirty="0" smtClean="0"/>
          </a:p>
          <a:p>
            <a:r>
              <a:rPr lang="en-GB" b="1" dirty="0" smtClean="0"/>
              <a:t>	</a:t>
            </a:r>
            <a:r>
              <a:rPr lang="en-GB" b="1" dirty="0" err="1" smtClean="0"/>
              <a:t>cout</a:t>
            </a:r>
            <a:r>
              <a:rPr lang="en-GB" b="1" dirty="0" smtClean="0"/>
              <a:t>&lt;&lt;a[</a:t>
            </a:r>
            <a:r>
              <a:rPr lang="en-GB" b="1" dirty="0" err="1" smtClean="0"/>
              <a:t>i</a:t>
            </a:r>
            <a:r>
              <a:rPr lang="en-GB" b="1" dirty="0" smtClean="0"/>
              <a:t>]);</a:t>
            </a:r>
            <a:r>
              <a:rPr lang="en-GB" b="1" dirty="0">
                <a:solidFill>
                  <a:srgbClr val="00B050"/>
                </a:solidFill>
              </a:rPr>
              <a:t> </a:t>
            </a:r>
            <a:r>
              <a:rPr lang="en-GB" b="1" dirty="0" smtClean="0">
                <a:solidFill>
                  <a:srgbClr val="00B050"/>
                </a:solidFill>
              </a:rPr>
              <a:t>//</a:t>
            </a:r>
            <a:r>
              <a:rPr lang="en-GB" b="1" dirty="0" err="1" smtClean="0">
                <a:solidFill>
                  <a:srgbClr val="00B050"/>
                </a:solidFill>
              </a:rPr>
              <a:t>scritturaarray</a:t>
            </a:r>
            <a:endParaRPr lang="en-GB" b="1" dirty="0" smtClean="0"/>
          </a:p>
          <a:p>
            <a:endParaRPr lang="en-GB" b="1" dirty="0"/>
          </a:p>
          <a:p>
            <a:r>
              <a:rPr lang="en-GB" b="1" dirty="0"/>
              <a:t>r</a:t>
            </a:r>
            <a:r>
              <a:rPr lang="en-GB" b="1" dirty="0" smtClean="0"/>
              <a:t>eturn 0;</a:t>
            </a:r>
            <a:endParaRPr lang="en-GB" b="1" dirty="0"/>
          </a:p>
          <a:p>
            <a:r>
              <a:rPr lang="en-GB" b="1" dirty="0"/>
              <a:t>}</a:t>
            </a:r>
            <a:endParaRPr lang="en-GB" dirty="0"/>
          </a:p>
        </p:txBody>
      </p:sp>
      <p:sp>
        <p:nvSpPr>
          <p:cNvPr id="5" name="Rectangle 1"/>
          <p:cNvSpPr>
            <a:spLocks noChangeArrowheads="1"/>
          </p:cNvSpPr>
          <p:nvPr/>
        </p:nvSpPr>
        <p:spPr bwMode="auto">
          <a:xfrm>
            <a:off x="5004048" y="692696"/>
            <a:ext cx="4032448" cy="4708981"/>
          </a:xfrm>
          <a:prstGeom prst="rect">
            <a:avLst/>
          </a:prstGeom>
          <a:solidFill>
            <a:srgbClr val="FFFFB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000" b="1" i="1" u="none" strike="noStrike" cap="none" normalizeH="0" baseline="0" dirty="0" smtClean="0">
                <a:ln>
                  <a:noFill/>
                </a:ln>
                <a:solidFill>
                  <a:srgbClr val="00B050"/>
                </a:solidFill>
                <a:effectLst/>
                <a:latin typeface="Arial Unicode MS" pitchFamily="34" charset="-128"/>
                <a:cs typeface="Arial" pitchFamily="34" charset="0"/>
              </a:rPr>
              <a:t>// </a:t>
            </a:r>
            <a:r>
              <a:rPr kumimoji="0" lang="en-US" sz="2000" b="1" i="1" u="none" strike="noStrike" cap="none" normalizeH="0" baseline="0" dirty="0" err="1" smtClean="0">
                <a:ln>
                  <a:noFill/>
                </a:ln>
                <a:solidFill>
                  <a:srgbClr val="00B050"/>
                </a:solidFill>
                <a:effectLst/>
                <a:latin typeface="Arial Unicode MS" pitchFamily="34" charset="-128"/>
                <a:cs typeface="Arial" pitchFamily="34" charset="0"/>
              </a:rPr>
              <a:t>esempio</a:t>
            </a:r>
            <a:r>
              <a:rPr kumimoji="0" lang="en-US" sz="2000" b="1" i="1" u="none" strike="noStrike" cap="none" normalizeH="0" baseline="0" dirty="0" smtClean="0">
                <a:ln>
                  <a:noFill/>
                </a:ln>
                <a:solidFill>
                  <a:srgbClr val="00B050"/>
                </a:solidFill>
                <a:effectLst/>
                <a:latin typeface="Arial Unicode MS" pitchFamily="34" charset="-128"/>
                <a:cs typeface="Arial" pitchFamily="34" charset="0"/>
              </a:rPr>
              <a:t> con </a:t>
            </a:r>
            <a:r>
              <a:rPr kumimoji="0" lang="en-US" sz="2000" b="1" i="1" u="none" strike="noStrike" cap="none" normalizeH="0" baseline="0" dirty="0" err="1" smtClean="0">
                <a:ln>
                  <a:noFill/>
                </a:ln>
                <a:solidFill>
                  <a:srgbClr val="00B050"/>
                </a:solidFill>
                <a:effectLst/>
                <a:latin typeface="Arial Unicode MS" pitchFamily="34" charset="-128"/>
                <a:cs typeface="Arial" pitchFamily="34" charset="0"/>
              </a:rPr>
              <a:t>gli</a:t>
            </a:r>
            <a:r>
              <a:rPr kumimoji="0" lang="en-US" sz="2000" b="1" i="1" u="none" strike="noStrike" cap="none" normalizeH="0" baseline="0" dirty="0" smtClean="0">
                <a:ln>
                  <a:noFill/>
                </a:ln>
                <a:solidFill>
                  <a:srgbClr val="00B050"/>
                </a:solidFill>
                <a:effectLst/>
                <a:latin typeface="Arial Unicode MS" pitchFamily="34" charset="-128"/>
                <a:cs typeface="Arial" pitchFamily="34" charset="0"/>
              </a:rPr>
              <a:t> array</a:t>
            </a:r>
            <a:r>
              <a:rPr lang="en-US" sz="2000" b="1" i="1" dirty="0" smtClean="0">
                <a:solidFill>
                  <a:srgbClr val="00B050"/>
                </a:solidFill>
                <a:latin typeface="Arial Unicode MS" pitchFamily="34" charset="-128"/>
                <a:cs typeface="Arial" pitchFamily="34" charset="0"/>
              </a:rPr>
              <a:t>( SOMMA</a:t>
            </a:r>
            <a:r>
              <a:rPr lang="en-US" sz="2000" b="1" i="1" dirty="0">
                <a:solidFill>
                  <a:srgbClr val="00B050"/>
                </a:solidFill>
                <a:latin typeface="Arial Unicode MS" pitchFamily="34" charset="-128"/>
                <a:cs typeface="Arial" pitchFamily="34" charset="0"/>
              </a:rPr>
              <a:t>)</a:t>
            </a:r>
            <a:r>
              <a:rPr kumimoji="0" lang="en-US" sz="2000" b="1" i="1" u="none" strike="noStrike" cap="none" normalizeH="0" baseline="0" dirty="0" smtClean="0">
                <a:ln>
                  <a:noFill/>
                </a:ln>
                <a:solidFill>
                  <a:srgbClr val="000000"/>
                </a:solidFill>
                <a:effectLst/>
                <a:latin typeface="Arial Unicode MS" pitchFamily="34" charset="-128"/>
                <a:cs typeface="Arial" pitchFamily="34" charset="0"/>
              </a:rPr>
              <a:t/>
            </a:r>
            <a:br>
              <a:rPr kumimoji="0" lang="en-US" sz="2000" b="1" i="1" u="none" strike="noStrike" cap="none" normalizeH="0" baseline="0" dirty="0" smtClean="0">
                <a:ln>
                  <a:noFill/>
                </a:ln>
                <a:solidFill>
                  <a:srgbClr val="000000"/>
                </a:solidFill>
                <a:effectLst/>
                <a:latin typeface="Arial Unicode MS" pitchFamily="34" charset="-128"/>
                <a:cs typeface="Arial" pitchFamily="34" charset="0"/>
              </a:rPr>
            </a:br>
            <a:endParaRPr kumimoji="0" lang="en-US" sz="2000" b="1" i="1" u="none" strike="noStrike" cap="none" normalizeH="0" baseline="0" dirty="0" smtClean="0">
              <a:ln>
                <a:noFill/>
              </a:ln>
              <a:solidFill>
                <a:srgbClr val="000000"/>
              </a:solidFill>
              <a:effectLst/>
              <a:latin typeface="Arial Unicode MS" pitchFamily="34" charset="-128"/>
              <a:cs typeface="Arial" pitchFamily="34" charset="0"/>
            </a:endParaRPr>
          </a:p>
          <a:p>
            <a:pPr lvl="0" fontAlgn="base">
              <a:spcBef>
                <a:spcPct val="0"/>
              </a:spcBef>
              <a:spcAft>
                <a:spcPct val="0"/>
              </a:spcAft>
            </a:pP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#include &lt;</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iostream</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&gt;</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int</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billy</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 = {16, 2, 77, 40, 12071};</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int</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n, </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risultato</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=0;</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int</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main ()</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for ( n=0 ; n&lt;5 ; n++ )</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risultato</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 </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billy</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[n];</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cout</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&lt;&lt; </a:t>
            </a:r>
            <a:r>
              <a:rPr kumimoji="0" lang="en-US" sz="2000" b="1" i="0" u="none" strike="noStrike" cap="none" normalizeH="0" baseline="0" dirty="0" err="1" smtClean="0">
                <a:ln>
                  <a:noFill/>
                </a:ln>
                <a:solidFill>
                  <a:srgbClr val="000000"/>
                </a:solidFill>
                <a:effectLst/>
                <a:latin typeface="Arial Unicode MS" pitchFamily="34" charset="-128"/>
                <a:cs typeface="Arial" pitchFamily="34" charset="0"/>
              </a:rPr>
              <a:t>risultato</a:t>
            </a: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  return 0;</a:t>
            </a:r>
            <a:br>
              <a:rPr kumimoji="0" lang="en-US" sz="2000" b="1" i="0" u="none" strike="noStrike" cap="none" normalizeH="0" baseline="0" dirty="0" smtClean="0">
                <a:ln>
                  <a:noFill/>
                </a:ln>
                <a:solidFill>
                  <a:srgbClr val="000000"/>
                </a:solidFill>
                <a:effectLst/>
                <a:latin typeface="Arial Unicode MS" pitchFamily="34" charset="-128"/>
                <a:cs typeface="Arial" pitchFamily="34" charset="0"/>
              </a:rPr>
            </a:br>
            <a:r>
              <a:rPr kumimoji="0" lang="en-US" sz="2000" b="1" i="0" u="none" strike="noStrike" cap="none" normalizeH="0" baseline="0" dirty="0" smtClean="0">
                <a:ln>
                  <a:noFill/>
                </a:ln>
                <a:solidFill>
                  <a:srgbClr val="000000"/>
                </a:solidFill>
                <a:effectLst/>
                <a:latin typeface="Arial Unicode MS" pitchFamily="34" charset="-128"/>
                <a:cs typeface="Arial" pitchFamily="34" charset="0"/>
              </a:rPr>
              <a: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532603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4499992" cy="7017306"/>
          </a:xfrm>
          <a:prstGeom prst="rect">
            <a:avLst/>
          </a:prstGeom>
          <a:ln>
            <a:solidFill>
              <a:schemeClr val="tx1"/>
            </a:solidFill>
          </a:ln>
        </p:spPr>
        <p:txBody>
          <a:bodyPr wrap="square">
            <a:spAutoFit/>
          </a:bodyPr>
          <a:lstStyle/>
          <a:p>
            <a:r>
              <a:rPr lang="en-GB" b="1" dirty="0" smtClean="0"/>
              <a:t>....................</a:t>
            </a:r>
            <a:r>
              <a:rPr lang="en-GB" b="1" dirty="0"/>
              <a:t/>
            </a:r>
            <a:br>
              <a:rPr lang="en-GB" b="1" dirty="0"/>
            </a:br>
            <a:r>
              <a:rPr lang="en-GB" b="1" dirty="0"/>
              <a:t>void </a:t>
            </a:r>
            <a:r>
              <a:rPr lang="en-GB" b="1" dirty="0" err="1"/>
              <a:t>binario</a:t>
            </a:r>
            <a:r>
              <a:rPr lang="en-GB" b="1" dirty="0"/>
              <a:t>(</a:t>
            </a:r>
            <a:r>
              <a:rPr lang="en-GB" b="1" dirty="0" err="1"/>
              <a:t>int</a:t>
            </a:r>
            <a:r>
              <a:rPr lang="en-GB" b="1" dirty="0"/>
              <a:t> n</a:t>
            </a:r>
            <a:r>
              <a:rPr lang="en-GB" b="1" dirty="0" smtClean="0"/>
              <a:t>);</a:t>
            </a:r>
          </a:p>
          <a:p>
            <a:r>
              <a:rPr lang="it-IT" b="1" dirty="0" smtClean="0"/>
              <a:t>…………………</a:t>
            </a:r>
            <a:endParaRPr lang="en-GB" b="1" dirty="0" smtClean="0"/>
          </a:p>
          <a:p>
            <a:r>
              <a:rPr lang="en-GB" b="1" dirty="0" err="1"/>
              <a:t>int</a:t>
            </a:r>
            <a:r>
              <a:rPr lang="en-GB" b="1" dirty="0"/>
              <a:t> main()</a:t>
            </a:r>
            <a:br>
              <a:rPr lang="en-GB" b="1" dirty="0"/>
            </a:br>
            <a:r>
              <a:rPr lang="en-GB" b="1" dirty="0"/>
              <a:t>{</a:t>
            </a:r>
            <a:br>
              <a:rPr lang="en-GB" b="1" dirty="0"/>
            </a:br>
            <a:r>
              <a:rPr lang="en-GB" b="1" dirty="0" smtClean="0"/>
              <a:t>	</a:t>
            </a:r>
            <a:r>
              <a:rPr lang="en-GB" b="1" dirty="0" err="1" smtClean="0"/>
              <a:t>int</a:t>
            </a:r>
            <a:r>
              <a:rPr lang="en-GB" b="1" dirty="0" smtClean="0"/>
              <a:t> </a:t>
            </a:r>
            <a:r>
              <a:rPr lang="en-GB" b="1" dirty="0"/>
              <a:t>n;</a:t>
            </a:r>
            <a:br>
              <a:rPr lang="en-GB" b="1" dirty="0"/>
            </a:br>
            <a:r>
              <a:rPr lang="en-GB" b="1" dirty="0" smtClean="0"/>
              <a:t>	char </a:t>
            </a:r>
            <a:r>
              <a:rPr lang="en-GB" b="1" dirty="0" err="1"/>
              <a:t>risposta</a:t>
            </a:r>
            <a:r>
              <a:rPr lang="en-GB" b="1" dirty="0"/>
              <a:t>;</a:t>
            </a:r>
            <a:br>
              <a:rPr lang="en-GB" b="1" dirty="0"/>
            </a:br>
            <a:r>
              <a:rPr lang="en-GB" b="1" dirty="0">
                <a:solidFill>
                  <a:schemeClr val="accent1"/>
                </a:solidFill>
              </a:rPr>
              <a:t>do</a:t>
            </a:r>
            <a:r>
              <a:rPr lang="en-GB" b="1" dirty="0"/>
              <a:t/>
            </a:r>
            <a:br>
              <a:rPr lang="en-GB" b="1" dirty="0"/>
            </a:br>
            <a:r>
              <a:rPr lang="en-GB" b="1" dirty="0">
                <a:solidFill>
                  <a:schemeClr val="accent1"/>
                </a:solidFill>
              </a:rPr>
              <a:t>{</a:t>
            </a:r>
            <a:r>
              <a:rPr lang="en-GB" b="1" dirty="0"/>
              <a:t/>
            </a:r>
            <a:br>
              <a:rPr lang="en-GB" b="1" dirty="0"/>
            </a:br>
            <a:r>
              <a:rPr lang="en-GB" b="1" dirty="0" smtClean="0"/>
              <a:t>	</a:t>
            </a:r>
            <a:r>
              <a:rPr lang="en-GB" b="1" dirty="0" err="1" smtClean="0"/>
              <a:t>cout</a:t>
            </a:r>
            <a:r>
              <a:rPr lang="en-GB" b="1" dirty="0"/>
              <a:t>&lt;&lt;"</a:t>
            </a:r>
            <a:r>
              <a:rPr lang="en-GB" b="1" dirty="0" err="1"/>
              <a:t>Inserisci</a:t>
            </a:r>
            <a:r>
              <a:rPr lang="en-GB" b="1" dirty="0"/>
              <a:t> un </a:t>
            </a:r>
            <a:r>
              <a:rPr lang="en-GB" b="1" dirty="0" err="1"/>
              <a:t>numero</a:t>
            </a:r>
            <a:r>
              <a:rPr lang="en-GB" b="1" dirty="0"/>
              <a:t> </a:t>
            </a:r>
            <a:r>
              <a:rPr lang="en-GB" b="1" dirty="0" smtClean="0"/>
              <a:t>	</a:t>
            </a:r>
            <a:r>
              <a:rPr lang="en-GB" b="1" dirty="0" err="1" smtClean="0"/>
              <a:t>decimale</a:t>
            </a:r>
            <a:r>
              <a:rPr lang="en-GB" b="1" dirty="0" smtClean="0"/>
              <a:t> </a:t>
            </a:r>
            <a:r>
              <a:rPr lang="en-GB" b="1" dirty="0"/>
              <a:t>per </a:t>
            </a:r>
            <a:r>
              <a:rPr lang="en-GB" b="1" dirty="0" err="1"/>
              <a:t>convertirlo</a:t>
            </a:r>
            <a:r>
              <a:rPr lang="en-GB" b="1" dirty="0"/>
              <a:t>: ";</a:t>
            </a:r>
            <a:br>
              <a:rPr lang="en-GB" b="1" dirty="0"/>
            </a:br>
            <a:r>
              <a:rPr lang="en-GB" b="1" dirty="0" smtClean="0"/>
              <a:t>	</a:t>
            </a:r>
            <a:r>
              <a:rPr lang="en-GB" b="1" dirty="0" err="1" smtClean="0"/>
              <a:t>cin</a:t>
            </a:r>
            <a:r>
              <a:rPr lang="en-GB" b="1" dirty="0"/>
              <a:t>&gt;&gt;n;</a:t>
            </a:r>
            <a:br>
              <a:rPr lang="en-GB" b="1" dirty="0"/>
            </a:br>
            <a:r>
              <a:rPr lang="en-GB" b="1" dirty="0" smtClean="0"/>
              <a:t>	if(n&lt;0</a:t>
            </a:r>
            <a:r>
              <a:rPr lang="en-GB" b="1" dirty="0"/>
              <a:t>)</a:t>
            </a:r>
            <a:br>
              <a:rPr lang="en-GB" b="1" dirty="0"/>
            </a:br>
            <a:r>
              <a:rPr lang="en-GB" b="1" dirty="0" smtClean="0"/>
              <a:t>	   </a:t>
            </a:r>
            <a:r>
              <a:rPr lang="en-GB" b="1" dirty="0" err="1" smtClean="0"/>
              <a:t>cout</a:t>
            </a:r>
            <a:r>
              <a:rPr lang="en-GB" b="1" dirty="0"/>
              <a:t>&lt;&lt;"</a:t>
            </a:r>
            <a:r>
              <a:rPr lang="en-GB" b="1" dirty="0" err="1"/>
              <a:t>Impossibile</a:t>
            </a:r>
            <a:r>
              <a:rPr lang="en-GB" b="1" dirty="0"/>
              <a:t> </a:t>
            </a:r>
            <a:r>
              <a:rPr lang="en-GB" b="1" dirty="0" err="1"/>
              <a:t>convertire</a:t>
            </a:r>
            <a:r>
              <a:rPr lang="en-GB" b="1" dirty="0"/>
              <a:t>";</a:t>
            </a:r>
            <a:br>
              <a:rPr lang="en-GB" b="1" dirty="0"/>
            </a:br>
            <a:r>
              <a:rPr lang="en-GB" b="1" dirty="0" smtClean="0"/>
              <a:t>	else</a:t>
            </a:r>
            <a:r>
              <a:rPr lang="en-GB" b="1" dirty="0"/>
              <a:t/>
            </a:r>
            <a:br>
              <a:rPr lang="en-GB" b="1" dirty="0"/>
            </a:br>
            <a:r>
              <a:rPr lang="en-GB" b="1" dirty="0" smtClean="0"/>
              <a:t>	{</a:t>
            </a:r>
            <a:r>
              <a:rPr lang="en-GB" b="1" dirty="0"/>
              <a:t/>
            </a:r>
            <a:br>
              <a:rPr lang="en-GB" b="1" dirty="0"/>
            </a:br>
            <a:r>
              <a:rPr lang="en-GB" b="1" dirty="0" smtClean="0"/>
              <a:t>	  </a:t>
            </a:r>
            <a:r>
              <a:rPr lang="en-GB" b="1" dirty="0" err="1" smtClean="0"/>
              <a:t>binario</a:t>
            </a:r>
            <a:r>
              <a:rPr lang="en-GB" b="1" dirty="0" smtClean="0"/>
              <a:t>(n);</a:t>
            </a:r>
          </a:p>
          <a:p>
            <a:r>
              <a:rPr lang="en-GB" b="1" dirty="0" smtClean="0"/>
              <a:t>	 </a:t>
            </a:r>
            <a:r>
              <a:rPr lang="en-GB" b="1" dirty="0" err="1" smtClean="0"/>
              <a:t>cout</a:t>
            </a:r>
            <a:r>
              <a:rPr lang="en-GB" b="1" dirty="0"/>
              <a:t>&lt;&lt;</a:t>
            </a:r>
            <a:r>
              <a:rPr lang="en-GB" b="1" dirty="0" err="1"/>
              <a:t>endl</a:t>
            </a:r>
            <a:r>
              <a:rPr lang="en-GB" b="1" dirty="0"/>
              <a:t>&lt;&lt;"</a:t>
            </a:r>
            <a:r>
              <a:rPr lang="en-GB" b="1" dirty="0" err="1"/>
              <a:t>Vuoi</a:t>
            </a:r>
            <a:r>
              <a:rPr lang="en-GB" b="1" dirty="0"/>
              <a:t> </a:t>
            </a:r>
            <a:r>
              <a:rPr lang="en-GB" b="1" dirty="0" err="1"/>
              <a:t>continuare</a:t>
            </a:r>
            <a:r>
              <a:rPr lang="en-GB" b="1" dirty="0"/>
              <a:t>? </a:t>
            </a:r>
            <a:r>
              <a:rPr lang="en-GB" b="1" dirty="0" smtClean="0"/>
              <a:t>	 [</a:t>
            </a:r>
            <a:r>
              <a:rPr lang="en-GB" b="1" dirty="0"/>
              <a:t>n=</a:t>
            </a:r>
            <a:r>
              <a:rPr lang="en-GB" b="1" dirty="0" err="1"/>
              <a:t>no,s</a:t>
            </a:r>
            <a:r>
              <a:rPr lang="en-GB" b="1" dirty="0"/>
              <a:t>=</a:t>
            </a:r>
            <a:r>
              <a:rPr lang="en-GB" b="1" dirty="0" err="1"/>
              <a:t>si</a:t>
            </a:r>
            <a:r>
              <a:rPr lang="en-GB" b="1" dirty="0"/>
              <a:t>]: ";</a:t>
            </a:r>
            <a:br>
              <a:rPr lang="en-GB" b="1" dirty="0"/>
            </a:br>
            <a:r>
              <a:rPr lang="en-GB" b="1" dirty="0" smtClean="0"/>
              <a:t>	 </a:t>
            </a:r>
            <a:r>
              <a:rPr lang="en-GB" b="1" dirty="0" err="1" smtClean="0"/>
              <a:t>cin</a:t>
            </a:r>
            <a:r>
              <a:rPr lang="en-GB" b="1" dirty="0"/>
              <a:t>&gt;&gt;</a:t>
            </a:r>
            <a:r>
              <a:rPr lang="en-GB" b="1" dirty="0" err="1"/>
              <a:t>risposta</a:t>
            </a:r>
            <a:r>
              <a:rPr lang="en-GB" b="1" dirty="0"/>
              <a:t>;</a:t>
            </a:r>
            <a:br>
              <a:rPr lang="en-GB" b="1" dirty="0"/>
            </a:br>
            <a:r>
              <a:rPr lang="en-GB" b="1" dirty="0" smtClean="0"/>
              <a:t>	}</a:t>
            </a:r>
          </a:p>
          <a:p>
            <a:r>
              <a:rPr lang="it-IT" b="1" dirty="0"/>
              <a:t>}</a:t>
            </a:r>
            <a:endParaRPr lang="en-GB" b="1" dirty="0" smtClean="0"/>
          </a:p>
          <a:p>
            <a:r>
              <a:rPr lang="it-IT" b="1" dirty="0" err="1">
                <a:solidFill>
                  <a:schemeClr val="accent1"/>
                </a:solidFill>
              </a:rPr>
              <a:t>while</a:t>
            </a:r>
            <a:r>
              <a:rPr lang="it-IT" b="1" dirty="0">
                <a:solidFill>
                  <a:schemeClr val="accent1"/>
                </a:solidFill>
              </a:rPr>
              <a:t>((risposta!='n') &amp;&amp; (risposta!='N</a:t>
            </a:r>
            <a:r>
              <a:rPr lang="it-IT" b="1" dirty="0" smtClean="0">
                <a:solidFill>
                  <a:schemeClr val="accent1"/>
                </a:solidFill>
              </a:rPr>
              <a:t>'));</a:t>
            </a:r>
          </a:p>
          <a:p>
            <a:r>
              <a:rPr lang="it-IT" b="1" dirty="0" err="1" smtClean="0"/>
              <a:t>return</a:t>
            </a:r>
            <a:r>
              <a:rPr lang="it-IT" b="1" dirty="0" smtClean="0"/>
              <a:t> 0; </a:t>
            </a:r>
            <a:r>
              <a:rPr lang="it-IT" b="1" dirty="0" err="1" smtClean="0"/>
              <a:t>system</a:t>
            </a:r>
            <a:r>
              <a:rPr lang="it-IT" b="1" dirty="0" smtClean="0"/>
              <a:t>(pause);</a:t>
            </a:r>
          </a:p>
          <a:p>
            <a:r>
              <a:rPr lang="it-IT" b="1" dirty="0"/>
              <a:t>}</a:t>
            </a:r>
            <a:endParaRPr lang="en-GB" b="1" dirty="0"/>
          </a:p>
        </p:txBody>
      </p:sp>
      <p:sp>
        <p:nvSpPr>
          <p:cNvPr id="5" name="Rettangolo 4"/>
          <p:cNvSpPr/>
          <p:nvPr/>
        </p:nvSpPr>
        <p:spPr>
          <a:xfrm>
            <a:off x="4511292" y="643910"/>
            <a:ext cx="4632708" cy="5078313"/>
          </a:xfrm>
          <a:prstGeom prst="rect">
            <a:avLst/>
          </a:prstGeom>
          <a:ln>
            <a:solidFill>
              <a:schemeClr val="tx1"/>
            </a:solidFill>
          </a:ln>
        </p:spPr>
        <p:txBody>
          <a:bodyPr wrap="square">
            <a:spAutoFit/>
          </a:bodyPr>
          <a:lstStyle/>
          <a:p>
            <a:r>
              <a:rPr lang="en-GB" b="1" dirty="0"/>
              <a:t>void </a:t>
            </a:r>
            <a:r>
              <a:rPr lang="en-GB" b="1" dirty="0" err="1"/>
              <a:t>binario</a:t>
            </a:r>
            <a:r>
              <a:rPr lang="en-GB" b="1" dirty="0"/>
              <a:t>(</a:t>
            </a:r>
            <a:r>
              <a:rPr lang="en-GB" b="1" dirty="0" err="1"/>
              <a:t>int</a:t>
            </a:r>
            <a:r>
              <a:rPr lang="en-GB" b="1" dirty="0"/>
              <a:t> n)</a:t>
            </a:r>
            <a:br>
              <a:rPr lang="en-GB" b="1" dirty="0"/>
            </a:br>
            <a:r>
              <a:rPr lang="en-GB" b="1" dirty="0"/>
              <a:t>{</a:t>
            </a:r>
            <a:br>
              <a:rPr lang="en-GB" b="1" dirty="0"/>
            </a:br>
            <a:r>
              <a:rPr lang="en-GB" b="1" dirty="0" smtClean="0"/>
              <a:t>	</a:t>
            </a:r>
            <a:r>
              <a:rPr lang="en-GB" b="1" dirty="0" err="1" smtClean="0"/>
              <a:t>int</a:t>
            </a:r>
            <a:r>
              <a:rPr lang="en-GB" b="1" dirty="0" smtClean="0"/>
              <a:t> </a:t>
            </a:r>
            <a:r>
              <a:rPr lang="en-GB" b="1" dirty="0"/>
              <a:t>A[100],c=0,i=0;</a:t>
            </a:r>
            <a:br>
              <a:rPr lang="en-GB" b="1" dirty="0"/>
            </a:br>
            <a:r>
              <a:rPr lang="en-GB" b="1" dirty="0" smtClean="0"/>
              <a:t>	</a:t>
            </a:r>
            <a:r>
              <a:rPr lang="en-GB" b="1" dirty="0" err="1" smtClean="0"/>
              <a:t>cout</a:t>
            </a:r>
            <a:r>
              <a:rPr lang="en-GB" b="1" dirty="0"/>
              <a:t>&lt;&lt;"</a:t>
            </a:r>
            <a:r>
              <a:rPr lang="en-GB" b="1" dirty="0" err="1"/>
              <a:t>Conversione</a:t>
            </a:r>
            <a:r>
              <a:rPr lang="en-GB" b="1" dirty="0"/>
              <a:t> </a:t>
            </a:r>
            <a:r>
              <a:rPr lang="en-GB" b="1" dirty="0" err="1"/>
              <a:t>binaria</a:t>
            </a:r>
            <a:r>
              <a:rPr lang="en-GB" b="1" dirty="0"/>
              <a:t>: ";</a:t>
            </a:r>
            <a:br>
              <a:rPr lang="en-GB" b="1" dirty="0"/>
            </a:br>
            <a:r>
              <a:rPr lang="en-GB" b="1" dirty="0" smtClean="0"/>
              <a:t>	if(n</a:t>
            </a:r>
            <a:r>
              <a:rPr lang="en-GB" b="1" dirty="0"/>
              <a:t>==0)</a:t>
            </a:r>
            <a:br>
              <a:rPr lang="en-GB" b="1" dirty="0"/>
            </a:br>
            <a:r>
              <a:rPr lang="en-GB" b="1" dirty="0" smtClean="0"/>
              <a:t>	 </a:t>
            </a:r>
            <a:r>
              <a:rPr lang="en-GB" b="1" dirty="0" err="1" smtClean="0"/>
              <a:t>cout</a:t>
            </a:r>
            <a:r>
              <a:rPr lang="en-GB" b="1" dirty="0"/>
              <a:t>&lt;&lt;"0</a:t>
            </a:r>
            <a:r>
              <a:rPr lang="en-GB" b="1" dirty="0" smtClean="0"/>
              <a:t>";</a:t>
            </a:r>
          </a:p>
          <a:p>
            <a:r>
              <a:rPr lang="en-GB" b="1" dirty="0" smtClean="0"/>
              <a:t>	else</a:t>
            </a:r>
            <a:r>
              <a:rPr lang="en-GB" b="1" dirty="0"/>
              <a:t/>
            </a:r>
            <a:br>
              <a:rPr lang="en-GB" b="1" dirty="0"/>
            </a:br>
            <a:r>
              <a:rPr lang="en-GB" b="1" dirty="0" smtClean="0"/>
              <a:t>  	   while(n&gt;0</a:t>
            </a:r>
            <a:r>
              <a:rPr lang="en-GB" b="1" dirty="0"/>
              <a:t>)</a:t>
            </a:r>
            <a:br>
              <a:rPr lang="en-GB" b="1" dirty="0"/>
            </a:br>
            <a:r>
              <a:rPr lang="en-GB" b="1" dirty="0" smtClean="0"/>
              <a:t>	{</a:t>
            </a:r>
            <a:r>
              <a:rPr lang="en-GB" b="1" dirty="0"/>
              <a:t/>
            </a:r>
            <a:br>
              <a:rPr lang="en-GB" b="1" dirty="0"/>
            </a:br>
            <a:r>
              <a:rPr lang="en-GB" b="1" dirty="0" smtClean="0"/>
              <a:t>	    A[c</a:t>
            </a:r>
            <a:r>
              <a:rPr lang="en-GB" b="1" dirty="0"/>
              <a:t>]=n%2;</a:t>
            </a:r>
            <a:br>
              <a:rPr lang="en-GB" b="1" dirty="0"/>
            </a:br>
            <a:r>
              <a:rPr lang="en-GB" b="1" dirty="0" smtClean="0"/>
              <a:t>	    n=n/2</a:t>
            </a:r>
            <a:r>
              <a:rPr lang="en-GB" b="1" dirty="0"/>
              <a:t>;</a:t>
            </a:r>
            <a:br>
              <a:rPr lang="en-GB" b="1" dirty="0"/>
            </a:br>
            <a:r>
              <a:rPr lang="en-GB" b="1" dirty="0" smtClean="0"/>
              <a:t>                      </a:t>
            </a:r>
            <a:r>
              <a:rPr lang="en-GB" b="1" dirty="0" err="1" smtClean="0"/>
              <a:t>c</a:t>
            </a:r>
            <a:r>
              <a:rPr lang="en-GB" b="1" dirty="0" err="1"/>
              <a:t>++</a:t>
            </a:r>
            <a:r>
              <a:rPr lang="en-GB" b="1" dirty="0"/>
              <a:t>;</a:t>
            </a:r>
            <a:br>
              <a:rPr lang="en-GB" b="1" dirty="0"/>
            </a:br>
            <a:r>
              <a:rPr lang="en-GB" b="1" dirty="0" smtClean="0"/>
              <a:t>	}</a:t>
            </a:r>
            <a:r>
              <a:rPr lang="en-GB" b="1" dirty="0"/>
              <a:t/>
            </a:r>
            <a:br>
              <a:rPr lang="en-GB" b="1" dirty="0"/>
            </a:br>
            <a:r>
              <a:rPr lang="en-GB" b="1" dirty="0" smtClean="0"/>
              <a:t>	for(</a:t>
            </a:r>
            <a:r>
              <a:rPr lang="en-GB" b="1" dirty="0" err="1" smtClean="0"/>
              <a:t>i</a:t>
            </a:r>
            <a:r>
              <a:rPr lang="en-GB" b="1" dirty="0" smtClean="0"/>
              <a:t>=c-1;i</a:t>
            </a:r>
            <a:r>
              <a:rPr lang="en-GB" b="1" dirty="0"/>
              <a:t>&gt;=0;i--)</a:t>
            </a:r>
            <a:br>
              <a:rPr lang="en-GB" b="1" dirty="0"/>
            </a:br>
            <a:r>
              <a:rPr lang="en-GB" b="1" dirty="0" smtClean="0"/>
              <a:t>                  </a:t>
            </a:r>
            <a:r>
              <a:rPr lang="en-GB" b="1" dirty="0" err="1" smtClean="0"/>
              <a:t>cout</a:t>
            </a:r>
            <a:r>
              <a:rPr lang="en-GB" b="1" dirty="0"/>
              <a:t>&lt;&lt;</a:t>
            </a:r>
            <a:r>
              <a:rPr lang="en-GB" b="1" dirty="0" smtClean="0"/>
              <a:t>A[</a:t>
            </a:r>
            <a:r>
              <a:rPr lang="en-GB" b="1" dirty="0" err="1" smtClean="0"/>
              <a:t>i</a:t>
            </a:r>
            <a:r>
              <a:rPr lang="en-GB" b="1" dirty="0" smtClean="0"/>
              <a:t>];</a:t>
            </a:r>
          </a:p>
          <a:p>
            <a:r>
              <a:rPr lang="en-GB" b="1" dirty="0"/>
              <a:t/>
            </a:r>
            <a:br>
              <a:rPr lang="en-GB" b="1" dirty="0"/>
            </a:br>
            <a:r>
              <a:rPr lang="en-GB" b="1" dirty="0" err="1"/>
              <a:t>cout</a:t>
            </a:r>
            <a:r>
              <a:rPr lang="en-GB" b="1" dirty="0"/>
              <a:t>&lt;&lt;</a:t>
            </a:r>
            <a:r>
              <a:rPr lang="en-GB" b="1" dirty="0" err="1"/>
              <a:t>endl</a:t>
            </a:r>
            <a:r>
              <a:rPr lang="en-GB" b="1" dirty="0"/>
              <a:t>;</a:t>
            </a:r>
            <a:br>
              <a:rPr lang="en-GB" b="1" dirty="0"/>
            </a:br>
            <a:r>
              <a:rPr lang="en-GB" b="1" dirty="0"/>
              <a:t>}</a:t>
            </a:r>
          </a:p>
        </p:txBody>
      </p:sp>
    </p:spTree>
    <p:extLst>
      <p:ext uri="{BB962C8B-B14F-4D97-AF65-F5344CB8AC3E}">
        <p14:creationId xmlns:p14="http://schemas.microsoft.com/office/powerpoint/2010/main" val="416416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56885"/>
            <a:ext cx="9036496" cy="6555641"/>
          </a:xfrm>
          <a:prstGeom prst="rect">
            <a:avLst/>
          </a:prstGeom>
        </p:spPr>
        <p:txBody>
          <a:bodyPr wrap="square">
            <a:spAutoFit/>
          </a:bodyPr>
          <a:lstStyle/>
          <a:p>
            <a:pPr algn="ctr"/>
            <a:r>
              <a:rPr lang="en-GB" sz="2800" b="1" dirty="0" err="1">
                <a:solidFill>
                  <a:schemeClr val="accent1"/>
                </a:solidFill>
              </a:rPr>
              <a:t>Stringhe</a:t>
            </a:r>
            <a:r>
              <a:rPr lang="en-GB" sz="2800" b="1" dirty="0">
                <a:solidFill>
                  <a:schemeClr val="accent1"/>
                </a:solidFill>
              </a:rPr>
              <a:t> di </a:t>
            </a:r>
            <a:r>
              <a:rPr lang="en-GB" sz="2800" b="1" dirty="0" err="1" smtClean="0">
                <a:solidFill>
                  <a:schemeClr val="accent1"/>
                </a:solidFill>
              </a:rPr>
              <a:t>Caratteri</a:t>
            </a:r>
            <a:endParaRPr lang="en-GB" sz="2800" b="1" dirty="0" smtClean="0">
              <a:solidFill>
                <a:schemeClr val="accent1"/>
              </a:solidFill>
            </a:endParaRPr>
          </a:p>
          <a:p>
            <a:pPr algn="just"/>
            <a:endParaRPr lang="en-GB" sz="2800" b="1" dirty="0" smtClean="0">
              <a:solidFill>
                <a:schemeClr val="accent1"/>
              </a:solidFill>
            </a:endParaRPr>
          </a:p>
          <a:p>
            <a:pPr algn="just"/>
            <a:r>
              <a:rPr lang="it-IT" sz="2800" dirty="0"/>
              <a:t>Oltre alle variabili numeriche si possono </a:t>
            </a:r>
            <a:r>
              <a:rPr lang="it-IT" sz="2800" dirty="0" smtClean="0"/>
              <a:t>anche dichiarare </a:t>
            </a:r>
            <a:r>
              <a:rPr lang="it-IT" sz="2800" dirty="0"/>
              <a:t>variabili i cui valori sono stringhe di caratteri.  </a:t>
            </a:r>
            <a:r>
              <a:rPr lang="it-IT" sz="2800" dirty="0" smtClean="0"/>
              <a:t>Tali </a:t>
            </a:r>
            <a:r>
              <a:rPr lang="it-IT" sz="2800" dirty="0"/>
              <a:t>variabili ci permettono di elaborare successioni di caratteri quali </a:t>
            </a:r>
            <a:r>
              <a:rPr lang="it-IT" sz="2800" dirty="0" smtClean="0"/>
              <a:t>:</a:t>
            </a:r>
          </a:p>
          <a:p>
            <a:pPr algn="just"/>
            <a:endParaRPr lang="it-IT" sz="2800" dirty="0" smtClean="0"/>
          </a:p>
          <a:p>
            <a:pPr algn="ctr"/>
            <a:r>
              <a:rPr lang="it-IT" sz="2800" b="1" dirty="0" smtClean="0">
                <a:solidFill>
                  <a:schemeClr val="accent1"/>
                </a:solidFill>
              </a:rPr>
              <a:t>parole</a:t>
            </a:r>
            <a:r>
              <a:rPr lang="it-IT" sz="2800" b="1" dirty="0">
                <a:solidFill>
                  <a:schemeClr val="accent1"/>
                </a:solidFill>
              </a:rPr>
              <a:t>, frasi, nomi, testi, </a:t>
            </a:r>
            <a:r>
              <a:rPr lang="it-IT" sz="2800" b="1" dirty="0" smtClean="0">
                <a:solidFill>
                  <a:schemeClr val="accent1"/>
                </a:solidFill>
              </a:rPr>
              <a:t>eccetera.</a:t>
            </a:r>
          </a:p>
          <a:p>
            <a:pPr algn="ctr"/>
            <a:endParaRPr lang="it-IT" sz="2800" b="1" dirty="0" smtClean="0">
              <a:solidFill>
                <a:schemeClr val="accent1"/>
              </a:solidFill>
            </a:endParaRPr>
          </a:p>
          <a:p>
            <a:pPr algn="just"/>
            <a:r>
              <a:rPr lang="it-IT" sz="2800" dirty="0"/>
              <a:t>In </a:t>
            </a:r>
            <a:r>
              <a:rPr lang="it-IT" sz="2800" dirty="0" smtClean="0"/>
              <a:t>C++ </a:t>
            </a:r>
            <a:r>
              <a:rPr lang="it-IT" sz="2800" dirty="0"/>
              <a:t>non vi è un tipo di variabile </a:t>
            </a:r>
            <a:r>
              <a:rPr lang="it-IT" sz="2800" b="1" dirty="0"/>
              <a:t> </a:t>
            </a:r>
            <a:r>
              <a:rPr lang="it-IT" sz="2800" b="1" i="1" dirty="0"/>
              <a:t>predefinito</a:t>
            </a:r>
            <a:r>
              <a:rPr lang="it-IT" sz="2800" dirty="0"/>
              <a:t> in grado di memorizzare delle stringhe di caratteri. Dobbiamo usare degli </a:t>
            </a:r>
            <a:r>
              <a:rPr lang="it-IT" sz="2800" b="1" dirty="0">
                <a:solidFill>
                  <a:schemeClr val="accent1"/>
                </a:solidFill>
              </a:rPr>
              <a:t>array di caratteri</a:t>
            </a:r>
            <a:r>
              <a:rPr lang="it-IT" sz="2800" dirty="0" smtClean="0"/>
              <a:t>.</a:t>
            </a:r>
          </a:p>
          <a:p>
            <a:pPr algn="just"/>
            <a:r>
              <a:rPr lang="it-IT" sz="2800" dirty="0"/>
              <a:t>La libreria standard del </a:t>
            </a:r>
            <a:r>
              <a:rPr lang="it-IT" sz="2800" dirty="0" smtClean="0"/>
              <a:t>C++ </a:t>
            </a:r>
            <a:r>
              <a:rPr lang="it-IT" sz="2800" dirty="0"/>
              <a:t>contiene un file (che si può includere  con il comando </a:t>
            </a:r>
            <a:r>
              <a:rPr lang="it-IT" sz="2800" b="1" dirty="0">
                <a:solidFill>
                  <a:schemeClr val="accent1"/>
                </a:solidFill>
              </a:rPr>
              <a:t>#include &lt;</a:t>
            </a:r>
            <a:r>
              <a:rPr lang="it-IT" sz="2800" b="1" dirty="0" err="1">
                <a:solidFill>
                  <a:schemeClr val="accent1"/>
                </a:solidFill>
              </a:rPr>
              <a:t>string</a:t>
            </a:r>
            <a:r>
              <a:rPr lang="it-IT" sz="2800" b="1" dirty="0">
                <a:solidFill>
                  <a:schemeClr val="accent1"/>
                </a:solidFill>
              </a:rPr>
              <a:t>&gt;</a:t>
            </a:r>
            <a:r>
              <a:rPr lang="it-IT" sz="2800" dirty="0"/>
              <a:t> ) in cui è  definito un tipo </a:t>
            </a:r>
            <a:r>
              <a:rPr lang="it-IT" sz="2800" b="1" dirty="0" err="1">
                <a:solidFill>
                  <a:schemeClr val="accent1"/>
                </a:solidFill>
              </a:rPr>
              <a:t>string</a:t>
            </a:r>
            <a:r>
              <a:rPr lang="it-IT" sz="2800" b="1" dirty="0"/>
              <a:t> </a:t>
            </a:r>
            <a:r>
              <a:rPr lang="it-IT" sz="2800" dirty="0"/>
              <a:t>con il quale l'elaborazione di stringhe  risulta molto </a:t>
            </a:r>
            <a:r>
              <a:rPr lang="it-IT" sz="2800" dirty="0" smtClean="0"/>
              <a:t>agevolata.</a:t>
            </a:r>
            <a:endParaRPr lang="en-GB" sz="2800" dirty="0"/>
          </a:p>
        </p:txBody>
      </p:sp>
    </p:spTree>
    <p:extLst>
      <p:ext uri="{BB962C8B-B14F-4D97-AF65-F5344CB8AC3E}">
        <p14:creationId xmlns:p14="http://schemas.microsoft.com/office/powerpoint/2010/main" val="862761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461664"/>
            <a:ext cx="9144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Il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seguente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array:</a:t>
            </a:r>
            <a:endParaRPr kumimoji="0" lang="en-US" sz="2000" b="1"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1"/>
                </a:solidFill>
                <a:effectLst/>
                <a:latin typeface="Arial Unicode MS" pitchFamily="34" charset="-128"/>
                <a:cs typeface="Arial" pitchFamily="34" charset="0"/>
              </a:rPr>
              <a:t>char jenny [20];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può</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memorizzare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una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stringa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di al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più</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20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caratteri</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Possiamo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rappresentarlo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come segue:</a:t>
            </a:r>
          </a:p>
          <a:p>
            <a:pPr marL="0" marR="0" lvl="0" indent="0" defTabSz="914400" rtl="0" eaLnBrk="0" fontAlgn="base" latinLnBrk="0" hangingPunct="0">
              <a:lnSpc>
                <a:spcPct val="100000"/>
              </a:lnSpc>
              <a:spcBef>
                <a:spcPct val="0"/>
              </a:spcBef>
              <a:spcAft>
                <a:spcPct val="0"/>
              </a:spcAft>
              <a:buClrTx/>
              <a:buSzTx/>
              <a:buFontTx/>
              <a:buNone/>
              <a:tabLst/>
            </a:pPr>
            <a:r>
              <a:rPr lang="en-US" sz="2000" b="1" dirty="0" smtClean="0">
                <a:solidFill>
                  <a:schemeClr val="accent1"/>
                </a:solidFill>
                <a:latin typeface="Times New Roman" pitchFamily="18" charset="0"/>
                <a:cs typeface="Times New Roman" pitchFamily="18" charset="0"/>
              </a:rPr>
              <a:t>	jenny:</a:t>
            </a:r>
            <a:endParaRPr kumimoji="0" lang="en-US" sz="2000" b="1" i="0" u="none" strike="noStrike" cap="none" normalizeH="0" baseline="0" dirty="0" smtClean="0">
              <a:ln>
                <a:noFill/>
              </a:ln>
              <a:solidFill>
                <a:schemeClr val="accent1"/>
              </a:solidFill>
              <a:effectLst/>
              <a:latin typeface="Times New Roman" pitchFamily="18" charset="0"/>
              <a:cs typeface="Times New Roman" pitchFamily="18" charset="0"/>
            </a:endParaRPr>
          </a:p>
          <a:p>
            <a:pPr lvl="0" algn="just" eaLnBrk="0" fontAlgn="base" hangingPunct="0">
              <a:spcBef>
                <a:spcPct val="0"/>
              </a:spcBef>
              <a:spcAft>
                <a:spcPct val="0"/>
              </a:spcAft>
            </a:pPr>
            <a:endParaRPr lang="it-IT" sz="2000" dirty="0" smtClean="0"/>
          </a:p>
          <a:p>
            <a:pPr algn="just" eaLnBrk="0" fontAlgn="base" hangingPunct="0">
              <a:spcBef>
                <a:spcPct val="0"/>
              </a:spcBef>
              <a:spcAft>
                <a:spcPct val="0"/>
              </a:spcAft>
            </a:pPr>
            <a:r>
              <a:rPr lang="it-IT" sz="2000" dirty="0" smtClean="0"/>
              <a:t>Naturalmente non è necessario usare tutti e 20 i caratteri dell'array. </a:t>
            </a:r>
          </a:p>
          <a:p>
            <a:pPr algn="just" eaLnBrk="0" fontAlgn="base" hangingPunct="0">
              <a:spcBef>
                <a:spcPct val="0"/>
              </a:spcBef>
              <a:spcAft>
                <a:spcPct val="0"/>
              </a:spcAft>
            </a:pPr>
            <a:r>
              <a:rPr lang="it-IT" sz="2000" dirty="0" smtClean="0"/>
              <a:t>L'array </a:t>
            </a:r>
            <a:r>
              <a:rPr lang="it-IT" sz="2000" b="1" dirty="0" err="1" smtClean="0">
                <a:solidFill>
                  <a:schemeClr val="accent1"/>
                </a:solidFill>
              </a:rPr>
              <a:t>jenny</a:t>
            </a:r>
            <a:r>
              <a:rPr lang="it-IT" sz="2000" b="1" dirty="0" smtClean="0">
                <a:solidFill>
                  <a:schemeClr val="accent1"/>
                </a:solidFill>
              </a:rPr>
              <a:t> </a:t>
            </a:r>
            <a:r>
              <a:rPr lang="it-IT" sz="2000" dirty="0" smtClean="0"/>
              <a:t>si può usare per memorizzare sia la stringa di 5 caratteri </a:t>
            </a:r>
            <a:r>
              <a:rPr lang="it-IT" sz="2000" b="1" dirty="0" smtClean="0">
                <a:solidFill>
                  <a:schemeClr val="accent1"/>
                </a:solidFill>
              </a:rPr>
              <a:t>"Hello"</a:t>
            </a:r>
            <a:r>
              <a:rPr lang="it-IT" sz="2000" dirty="0" smtClean="0"/>
              <a:t> sia la stringa di 15 caratteri </a:t>
            </a:r>
            <a:r>
              <a:rPr lang="it-IT" sz="2000" b="1" dirty="0" smtClean="0">
                <a:solidFill>
                  <a:schemeClr val="accent1"/>
                </a:solidFill>
              </a:rPr>
              <a:t>"</a:t>
            </a:r>
            <a:r>
              <a:rPr lang="it-IT" sz="2000" b="1" dirty="0" err="1" smtClean="0">
                <a:solidFill>
                  <a:schemeClr val="accent1"/>
                </a:solidFill>
              </a:rPr>
              <a:t>Merry</a:t>
            </a:r>
            <a:r>
              <a:rPr lang="it-IT" sz="2000" b="1" dirty="0" smtClean="0">
                <a:solidFill>
                  <a:schemeClr val="accent1"/>
                </a:solidFill>
              </a:rPr>
              <a:t> Christmas"</a:t>
            </a:r>
            <a:r>
              <a:rPr lang="it-IT" sz="2000" dirty="0" smtClean="0">
                <a:solidFill>
                  <a:schemeClr val="accent1"/>
                </a:solidFill>
              </a:rPr>
              <a:t>. </a:t>
            </a:r>
            <a:r>
              <a:rPr lang="it-IT" sz="2000" dirty="0" smtClean="0"/>
              <a:t>Siccome l'array può contenere stringhe più corte della sua dimensione occorre prevedere una indicazione del punto in cui termina la stringa. </a:t>
            </a:r>
          </a:p>
          <a:p>
            <a:pPr algn="just" eaLnBrk="0" fontAlgn="base" hangingPunct="0">
              <a:spcBef>
                <a:spcPct val="0"/>
              </a:spcBef>
              <a:spcAft>
                <a:spcPct val="0"/>
              </a:spcAf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lang="it-IT" sz="2000" dirty="0" smtClean="0">
                <a:solidFill>
                  <a:srgbClr val="000000"/>
                </a:solidFill>
                <a:latin typeface="Times New Roman"/>
              </a:rPr>
              <a:t>Ad </a:t>
            </a:r>
            <a:r>
              <a:rPr lang="it-IT" sz="2000" dirty="0">
                <a:solidFill>
                  <a:srgbClr val="000000"/>
                </a:solidFill>
                <a:latin typeface="Times New Roman"/>
              </a:rPr>
              <a:t>esempio</a:t>
            </a:r>
            <a:r>
              <a:rPr lang="it-IT" sz="2000" dirty="0" smtClean="0">
                <a:solidFill>
                  <a:srgbClr val="000000"/>
                </a:solidFill>
                <a:latin typeface="Times New Roman"/>
              </a:rPr>
              <a:t>:</a:t>
            </a:r>
          </a:p>
          <a:p>
            <a:pPr algn="ctr" eaLnBrk="0" fontAlgn="base" hangingPunct="0">
              <a:spcBef>
                <a:spcPct val="0"/>
              </a:spcBef>
              <a:spcAft>
                <a:spcPct val="0"/>
              </a:spcAft>
            </a:pPr>
            <a:r>
              <a:rPr lang="it-IT" sz="2000" b="1" dirty="0" smtClean="0">
                <a:solidFill>
                  <a:schemeClr val="accent1"/>
                </a:solidFill>
                <a:latin typeface="Times New Roman"/>
              </a:rPr>
              <a:t>Jenny=Hello\0;</a:t>
            </a:r>
          </a:p>
          <a:p>
            <a:pPr algn="ctr" eaLnBrk="0" fontAlgn="base" hangingPunct="0">
              <a:spcBef>
                <a:spcPct val="0"/>
              </a:spcBef>
              <a:spcAft>
                <a:spcPct val="0"/>
              </a:spcAft>
            </a:pPr>
            <a:r>
              <a:rPr lang="it-IT" sz="2000" b="1" dirty="0" smtClean="0">
                <a:solidFill>
                  <a:schemeClr val="accent1"/>
                </a:solidFill>
                <a:latin typeface="Times New Roman"/>
              </a:rPr>
              <a:t>Jenny=Mery Christmas\0;</a:t>
            </a:r>
            <a:endParaRPr lang="it-IT" sz="2000" b="1" dirty="0">
              <a:solidFill>
                <a:schemeClr val="accent1"/>
              </a:solidFill>
              <a:latin typeface="Times New Roman"/>
            </a:endParaRPr>
          </a:p>
          <a:p>
            <a:r>
              <a:rPr lang="it-IT" sz="2000" dirty="0">
                <a:solidFill>
                  <a:srgbClr val="000000"/>
                </a:solidFill>
                <a:latin typeface="Times New Roman"/>
              </a:rPr>
              <a:t>Osserviamo che dopo il contenuto effettivo della stringa viene aggiunto un carattere nullo (</a:t>
            </a:r>
            <a:r>
              <a:rPr lang="it-IT" sz="2000" b="1" dirty="0">
                <a:solidFill>
                  <a:srgbClr val="000000"/>
                </a:solidFill>
                <a:latin typeface="Times New Roman"/>
              </a:rPr>
              <a:t>'\0'</a:t>
            </a:r>
            <a:r>
              <a:rPr lang="it-IT" sz="2000" dirty="0">
                <a:solidFill>
                  <a:srgbClr val="000000"/>
                </a:solidFill>
                <a:latin typeface="Times New Roman"/>
              </a:rPr>
              <a:t>) per indicare la fine della stringa. Pertanto l'array </a:t>
            </a:r>
            <a:r>
              <a:rPr lang="it-IT" sz="2000" dirty="0" err="1">
                <a:solidFill>
                  <a:srgbClr val="000000"/>
                </a:solidFill>
                <a:latin typeface="Times New Roman"/>
              </a:rPr>
              <a:t>jenny</a:t>
            </a:r>
            <a:r>
              <a:rPr lang="it-IT" sz="2000" dirty="0">
                <a:solidFill>
                  <a:srgbClr val="000000"/>
                </a:solidFill>
                <a:latin typeface="Times New Roman"/>
              </a:rPr>
              <a:t> può contenere al più stringhe di 19 caratteri.    </a:t>
            </a:r>
            <a:endParaRPr lang="en-GB" sz="2000" dirty="0" smtClean="0"/>
          </a:p>
          <a:p>
            <a:pPr lvl="0"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3190223739"/>
              </p:ext>
            </p:extLst>
          </p:nvPr>
        </p:nvGraphicFramePr>
        <p:xfrm>
          <a:off x="1763688" y="1772816"/>
          <a:ext cx="6096000" cy="370840"/>
        </p:xfrm>
        <a:graphic>
          <a:graphicData uri="http://schemas.openxmlformats.org/drawingml/2006/table">
            <a:tbl>
              <a:tblPr firstRow="1" bandRow="1">
                <a:tableStyleId>{5C22544A-7EE6-4342-B048-85BDC9FD1C3A}</a:tableStyleId>
              </a:tblPr>
              <a:tblGrid>
                <a:gridCol w="304800"/>
                <a:gridCol w="304800"/>
                <a:gridCol w="304800"/>
                <a:gridCol w="304800"/>
                <a:gridCol w="304800"/>
                <a:gridCol w="304800"/>
                <a:gridCol w="304800"/>
                <a:gridCol w="304800"/>
                <a:gridCol w="304800"/>
                <a:gridCol w="304800"/>
                <a:gridCol w="304800"/>
                <a:gridCol w="304800"/>
                <a:gridCol w="304800"/>
                <a:gridCol w="304800"/>
                <a:gridCol w="304800"/>
                <a:gridCol w="304800"/>
                <a:gridCol w="304800"/>
                <a:gridCol w="304800"/>
                <a:gridCol w="304800"/>
                <a:gridCol w="304800"/>
              </a:tblGrid>
              <a:tr h="370840">
                <a:tc>
                  <a:txBody>
                    <a:bodyPr/>
                    <a:lstStyle/>
                    <a:p>
                      <a:endParaRPr lang="en-GB" dirty="0"/>
                    </a:p>
                  </a:txBody>
                  <a:tcPr anchor="ctr" anchorCtr="1">
                    <a:solidFill>
                      <a:schemeClr val="accent1"/>
                    </a:solidFill>
                  </a:tcPr>
                </a:tc>
                <a:tc>
                  <a:txBody>
                    <a:bodyPr/>
                    <a:lstStyle/>
                    <a:p>
                      <a:endParaRPr lang="en-GB" dirty="0"/>
                    </a:p>
                  </a:txBody>
                  <a:tcPr anchor="ctr" anchorCtr="1">
                    <a:solidFill>
                      <a:schemeClr val="accent1"/>
                    </a:solidFill>
                  </a:tcPr>
                </a:tc>
                <a:tc>
                  <a:txBody>
                    <a:bodyPr/>
                    <a:lstStyle/>
                    <a:p>
                      <a:endParaRPr lang="en-GB" dirty="0"/>
                    </a:p>
                  </a:txBody>
                  <a:tcPr anchor="ctr" anchorCtr="1">
                    <a:solidFill>
                      <a:schemeClr val="accent1"/>
                    </a:solidFill>
                  </a:tcPr>
                </a:tc>
                <a:tc>
                  <a:txBody>
                    <a:bodyPr/>
                    <a:lstStyle/>
                    <a:p>
                      <a:endParaRPr lang="en-GB" dirty="0"/>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a:p>
                  </a:txBody>
                  <a:tcPr anchor="ctr" anchorCtr="1">
                    <a:solidFill>
                      <a:schemeClr val="accent1"/>
                    </a:solidFill>
                  </a:tcPr>
                </a:tc>
                <a:tc>
                  <a:txBody>
                    <a:bodyPr/>
                    <a:lstStyle/>
                    <a:p>
                      <a:endParaRPr lang="en-GB" dirty="0"/>
                    </a:p>
                  </a:txBody>
                  <a:tcPr anchor="ctr" anchorCtr="1">
                    <a:solidFill>
                      <a:schemeClr val="accent1"/>
                    </a:solidFill>
                  </a:tcPr>
                </a:tc>
              </a:tr>
            </a:tbl>
          </a:graphicData>
        </a:graphic>
      </p:graphicFrame>
    </p:spTree>
    <p:extLst>
      <p:ext uri="{BB962C8B-B14F-4D97-AF65-F5344CB8AC3E}">
        <p14:creationId xmlns:p14="http://schemas.microsoft.com/office/powerpoint/2010/main" val="789658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347" y="0"/>
            <a:ext cx="9172037" cy="70480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accent1"/>
                </a:solidFill>
                <a:effectLst/>
                <a:latin typeface="Times New Roman" pitchFamily="18" charset="0"/>
                <a:cs typeface="Times New Roman" pitchFamily="18" charset="0"/>
              </a:rPr>
              <a:t>Inizializzazione</a:t>
            </a:r>
            <a:r>
              <a:rPr kumimoji="0" lang="en-US" sz="2400" b="1"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accent1"/>
                </a:solidFill>
                <a:effectLst/>
                <a:latin typeface="Times New Roman" pitchFamily="18" charset="0"/>
                <a:cs typeface="Times New Roman" pitchFamily="18" charset="0"/>
              </a:rPr>
              <a:t>delle</a:t>
            </a:r>
            <a:r>
              <a:rPr kumimoji="0" lang="en-US" sz="2400" b="1"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accent1"/>
                </a:solidFill>
                <a:effectLst/>
                <a:latin typeface="Times New Roman" pitchFamily="18" charset="0"/>
                <a:cs typeface="Times New Roman" pitchFamily="18" charset="0"/>
              </a:rPr>
              <a:t>stringhe</a:t>
            </a:r>
            <a:endParaRPr kumimoji="0" lang="en-US" sz="2400" b="1"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Per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inizializzare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una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stringa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di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caratteri</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si</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può</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usare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la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stessa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notazione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usata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per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gli</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array:       </a:t>
            </a:r>
            <a:r>
              <a:rPr kumimoji="0" lang="en-US" sz="2000" b="1" i="0" u="none" strike="noStrike" cap="none" normalizeH="0" baseline="0" dirty="0" smtClean="0">
                <a:ln>
                  <a:noFill/>
                </a:ln>
                <a:solidFill>
                  <a:schemeClr val="accent1"/>
                </a:solidFill>
                <a:effectLst/>
                <a:latin typeface="Arial Unicode MS" pitchFamily="34" charset="-128"/>
                <a:cs typeface="Arial" pitchFamily="34" charset="0"/>
              </a:rPr>
              <a:t>char </a:t>
            </a:r>
            <a:r>
              <a:rPr kumimoji="0" lang="en-US" sz="2000" b="1" i="0" u="none" strike="noStrike" cap="none" normalizeH="0" baseline="0" dirty="0" err="1" smtClean="0">
                <a:ln>
                  <a:noFill/>
                </a:ln>
                <a:solidFill>
                  <a:schemeClr val="accent1"/>
                </a:solidFill>
                <a:effectLst/>
                <a:latin typeface="Arial Unicode MS" pitchFamily="34" charset="-128"/>
                <a:cs typeface="Arial" pitchFamily="34" charset="0"/>
              </a:rPr>
              <a:t>mystring</a:t>
            </a:r>
            <a:r>
              <a:rPr kumimoji="0" lang="en-US" sz="2000" b="1" i="0" u="none" strike="noStrike" cap="none" normalizeH="0" baseline="0" dirty="0" smtClean="0">
                <a:ln>
                  <a:noFill/>
                </a:ln>
                <a:solidFill>
                  <a:schemeClr val="accent1"/>
                </a:solidFill>
                <a:effectLst/>
                <a:latin typeface="Arial Unicode MS" pitchFamily="34" charset="-128"/>
                <a:cs typeface="Arial" pitchFamily="34" charset="0"/>
              </a:rPr>
              <a:t>[ ] = { 'H', 'e', 'l', 'l', 'o', '\0'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Abbiamo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così</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inizializzato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una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stringa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(array) di 6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valori</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di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tipo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dirty="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dirty="0" smtClean="0">
                <a:ln>
                  <a:noFill/>
                </a:ln>
                <a:solidFill>
                  <a:schemeClr val="accent1"/>
                </a:solidFill>
                <a:effectLst/>
                <a:latin typeface="Arial Unicode MS" pitchFamily="34" charset="-128"/>
                <a:cs typeface="Arial" pitchFamily="34" charset="0"/>
              </a:rPr>
              <a:t>char</a:t>
            </a:r>
            <a:r>
              <a:rPr kumimoji="0" lang="en-US" sz="20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la</a:t>
            </a:r>
            <a:r>
              <a:rPr lang="en-US" sz="2000" dirty="0">
                <a:solidFill>
                  <a:srgbClr val="000000"/>
                </a:solidFill>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parola</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dirty="0" smtClean="0">
                <a:ln>
                  <a:noFill/>
                </a:ln>
                <a:solidFill>
                  <a:schemeClr val="accent1"/>
                </a:solidFill>
                <a:effectLst/>
                <a:latin typeface="Arial Unicode MS" pitchFamily="34" charset="-128"/>
                <a:cs typeface="Times New Roman" pitchFamily="18" charset="0"/>
              </a:rPr>
              <a:t>Hello</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più</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il</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carattere</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cs typeface="Times New Roman" pitchFamily="18" charset="0"/>
              </a:rPr>
              <a:t>nullo</a:t>
            </a:r>
            <a:r>
              <a:rPr kumimoji="0" lang="en-US" sz="20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chemeClr val="accent1"/>
                </a:solidFill>
                <a:effectLst/>
                <a:latin typeface="Arial Unicode MS" pitchFamily="34" charset="-128"/>
                <a:cs typeface="Times New Roman" pitchFamily="18" charset="0"/>
              </a:rPr>
              <a:t>'\0'</a:t>
            </a:r>
            <a:r>
              <a:rPr kumimoji="0" lang="en-US" sz="20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a:latin typeface="Arial" pitchFamily="34" charset="0"/>
              <a:cs typeface="Arial" pitchFamily="34" charset="0"/>
            </a:endParaRPr>
          </a:p>
          <a:p>
            <a:pPr lvl="0" algn="just" eaLnBrk="0" fontAlgn="base" hangingPunct="0">
              <a:spcBef>
                <a:spcPct val="0"/>
              </a:spcBef>
              <a:spcAft>
                <a:spcPct val="0"/>
              </a:spcAft>
            </a:pPr>
            <a:r>
              <a:rPr lang="it-IT" sz="2000" dirty="0"/>
              <a:t>Possiamo anche inizializzare un array di caratteri usando una </a:t>
            </a:r>
            <a:r>
              <a:rPr lang="it-IT" sz="2000" b="1" u="sng" dirty="0">
                <a:solidFill>
                  <a:schemeClr val="accent1"/>
                </a:solidFill>
              </a:rPr>
              <a:t>stringa costante</a:t>
            </a:r>
            <a:r>
              <a:rPr lang="it-IT" sz="2000" b="1" dirty="0" smtClean="0">
                <a:solidFill>
                  <a:schemeClr val="accent1"/>
                </a:solidFill>
              </a:rPr>
              <a:t>.</a:t>
            </a:r>
          </a:p>
          <a:p>
            <a:pPr lvl="0" algn="just" eaLnBrk="0" fontAlgn="base" hangingPunct="0">
              <a:spcBef>
                <a:spcPct val="0"/>
              </a:spcBef>
              <a:spcAft>
                <a:spcPct val="0"/>
              </a:spcAft>
            </a:pPr>
            <a:r>
              <a:rPr lang="it-IT" sz="2000" dirty="0"/>
              <a:t>Alle stringhe costanti viene sempre aggiunto implicitamente un carattere nullo finale</a:t>
            </a:r>
            <a:r>
              <a:rPr lang="it-IT" sz="2000" b="1" dirty="0">
                <a:solidFill>
                  <a:schemeClr val="accent1"/>
                </a:solidFill>
              </a:rPr>
              <a:t> '\0'. </a:t>
            </a:r>
            <a:endParaRPr lang="it-IT" sz="2000" b="1" dirty="0" smtClean="0">
              <a:solidFill>
                <a:schemeClr val="accent1"/>
              </a:solidFill>
            </a:endParaRPr>
          </a:p>
          <a:p>
            <a:pPr lvl="0" algn="ctr" eaLnBrk="0" fontAlgn="base" hangingPunct="0">
              <a:spcBef>
                <a:spcPct val="0"/>
              </a:spcBef>
              <a:spcAft>
                <a:spcPct val="0"/>
              </a:spcAft>
            </a:pPr>
            <a:r>
              <a:rPr lang="en-GB" sz="2000" b="1" dirty="0">
                <a:solidFill>
                  <a:schemeClr val="accent1"/>
                </a:solidFill>
              </a:rPr>
              <a:t>char </a:t>
            </a:r>
            <a:r>
              <a:rPr lang="en-GB" sz="2000" b="1" dirty="0" err="1">
                <a:solidFill>
                  <a:schemeClr val="accent1"/>
                </a:solidFill>
              </a:rPr>
              <a:t>mystring</a:t>
            </a:r>
            <a:r>
              <a:rPr lang="en-GB" sz="2000" b="1" dirty="0">
                <a:solidFill>
                  <a:schemeClr val="accent1"/>
                </a:solidFill>
              </a:rPr>
              <a:t> [] = "Hello</a:t>
            </a:r>
            <a:r>
              <a:rPr lang="en-GB" sz="2000" b="1" dirty="0" smtClean="0">
                <a:solidFill>
                  <a:schemeClr val="accent1"/>
                </a:solidFill>
              </a:rPr>
              <a:t>";</a:t>
            </a:r>
          </a:p>
          <a:p>
            <a:pPr lvl="0" algn="just" eaLnBrk="0" fontAlgn="base" hangingPunct="0">
              <a:spcBef>
                <a:spcPct val="0"/>
              </a:spcBef>
              <a:spcAft>
                <a:spcPct val="0"/>
              </a:spcAft>
            </a:pPr>
            <a:r>
              <a:rPr lang="it-IT" sz="2000" dirty="0"/>
              <a:t>In entrambi i casi la dimensione dell'array </a:t>
            </a:r>
            <a:r>
              <a:rPr lang="it-IT" sz="2000" b="1" dirty="0" err="1">
                <a:solidFill>
                  <a:schemeClr val="accent1"/>
                </a:solidFill>
              </a:rPr>
              <a:t>mystring</a:t>
            </a:r>
            <a:r>
              <a:rPr lang="it-IT" sz="2000" dirty="0"/>
              <a:t>   è di 6 elementi di tipo</a:t>
            </a:r>
            <a:r>
              <a:rPr lang="it-IT" sz="2000" dirty="0">
                <a:solidFill>
                  <a:schemeClr val="accent1"/>
                </a:solidFill>
              </a:rPr>
              <a:t> </a:t>
            </a:r>
            <a:r>
              <a:rPr lang="it-IT" sz="2000" b="1" dirty="0" err="1">
                <a:solidFill>
                  <a:schemeClr val="accent1"/>
                </a:solidFill>
              </a:rPr>
              <a:t>char</a:t>
            </a:r>
            <a:r>
              <a:rPr lang="it-IT" sz="2000" dirty="0"/>
              <a:t>: i 5 caratteri di </a:t>
            </a:r>
            <a:r>
              <a:rPr lang="it-IT" sz="2000" b="1" dirty="0">
                <a:solidFill>
                  <a:schemeClr val="accent1"/>
                </a:solidFill>
              </a:rPr>
              <a:t>Hello</a:t>
            </a:r>
            <a:r>
              <a:rPr lang="it-IT" sz="2000" dirty="0"/>
              <a:t> e il carattere nullo finale ( </a:t>
            </a:r>
            <a:r>
              <a:rPr lang="it-IT" sz="2000" b="1" dirty="0">
                <a:solidFill>
                  <a:schemeClr val="accent1"/>
                </a:solidFill>
              </a:rPr>
              <a:t>'\0'</a:t>
            </a:r>
            <a:r>
              <a:rPr lang="it-IT" sz="2000" dirty="0"/>
              <a:t> ).  </a:t>
            </a:r>
            <a:endParaRPr lang="it-IT" sz="2000" dirty="0" smtClean="0"/>
          </a:p>
          <a:p>
            <a:pPr lvl="0" algn="just" eaLnBrk="0" fontAlgn="base" hangingPunct="0">
              <a:spcBef>
                <a:spcPct val="0"/>
              </a:spcBef>
              <a:spcAft>
                <a:spcPct val="0"/>
              </a:spcAft>
            </a:pPr>
            <a:endParaRPr lang="it-IT" sz="2000" dirty="0" smtClean="0"/>
          </a:p>
          <a:p>
            <a:pPr lvl="0" algn="just" eaLnBrk="0" fontAlgn="base" hangingPunct="0">
              <a:spcBef>
                <a:spcPct val="0"/>
              </a:spcBef>
              <a:spcAft>
                <a:spcPct val="0"/>
              </a:spcAft>
            </a:pPr>
            <a:r>
              <a:rPr lang="sv-SE" sz="2000" b="1" dirty="0">
                <a:solidFill>
                  <a:schemeClr val="accent1"/>
                </a:solidFill>
              </a:rPr>
              <a:t>mystring[0</a:t>
            </a:r>
            <a:r>
              <a:rPr lang="sv-SE" sz="2000" b="1" dirty="0" smtClean="0">
                <a:solidFill>
                  <a:schemeClr val="accent1"/>
                </a:solidFill>
              </a:rPr>
              <a:t>]='H</a:t>
            </a:r>
            <a:r>
              <a:rPr lang="sv-SE" sz="2000" b="1" dirty="0">
                <a:solidFill>
                  <a:schemeClr val="accent1"/>
                </a:solidFill>
              </a:rPr>
              <a:t>';</a:t>
            </a:r>
            <a:r>
              <a:rPr lang="sv-SE" sz="2000" dirty="0">
                <a:solidFill>
                  <a:schemeClr val="accent1"/>
                </a:solidFill>
              </a:rPr>
              <a:t/>
            </a:r>
            <a:br>
              <a:rPr lang="sv-SE" sz="2000" dirty="0">
                <a:solidFill>
                  <a:schemeClr val="accent1"/>
                </a:solidFill>
              </a:rPr>
            </a:br>
            <a:r>
              <a:rPr lang="sv-SE" sz="2000" b="1" dirty="0">
                <a:solidFill>
                  <a:schemeClr val="accent1"/>
                </a:solidFill>
              </a:rPr>
              <a:t>mystring[1</a:t>
            </a:r>
            <a:r>
              <a:rPr lang="sv-SE" sz="2000" b="1" dirty="0" smtClean="0">
                <a:solidFill>
                  <a:schemeClr val="accent1"/>
                </a:solidFill>
              </a:rPr>
              <a:t>]='e</a:t>
            </a:r>
            <a:r>
              <a:rPr lang="sv-SE" sz="2000" b="1" dirty="0">
                <a:solidFill>
                  <a:schemeClr val="accent1"/>
                </a:solidFill>
              </a:rPr>
              <a:t>';</a:t>
            </a:r>
            <a:r>
              <a:rPr lang="sv-SE" sz="2000" dirty="0">
                <a:solidFill>
                  <a:schemeClr val="accent1"/>
                </a:solidFill>
              </a:rPr>
              <a:t/>
            </a:r>
            <a:br>
              <a:rPr lang="sv-SE" sz="2000" dirty="0">
                <a:solidFill>
                  <a:schemeClr val="accent1"/>
                </a:solidFill>
              </a:rPr>
            </a:br>
            <a:r>
              <a:rPr lang="sv-SE" sz="2000" b="1" dirty="0">
                <a:solidFill>
                  <a:schemeClr val="accent1"/>
                </a:solidFill>
              </a:rPr>
              <a:t>mystring[2</a:t>
            </a:r>
            <a:r>
              <a:rPr lang="sv-SE" sz="2000" b="1" dirty="0" smtClean="0">
                <a:solidFill>
                  <a:schemeClr val="accent1"/>
                </a:solidFill>
              </a:rPr>
              <a:t>]='l</a:t>
            </a:r>
            <a:r>
              <a:rPr lang="sv-SE" sz="2000" b="1" dirty="0">
                <a:solidFill>
                  <a:schemeClr val="accent1"/>
                </a:solidFill>
              </a:rPr>
              <a:t>';</a:t>
            </a:r>
            <a:r>
              <a:rPr lang="sv-SE" sz="2000" dirty="0">
                <a:solidFill>
                  <a:schemeClr val="accent1"/>
                </a:solidFill>
              </a:rPr>
              <a:t/>
            </a:r>
            <a:br>
              <a:rPr lang="sv-SE" sz="2000" dirty="0">
                <a:solidFill>
                  <a:schemeClr val="accent1"/>
                </a:solidFill>
              </a:rPr>
            </a:br>
            <a:r>
              <a:rPr lang="sv-SE" sz="2000" b="1" dirty="0">
                <a:solidFill>
                  <a:schemeClr val="accent1"/>
                </a:solidFill>
              </a:rPr>
              <a:t>mystring[3</a:t>
            </a:r>
            <a:r>
              <a:rPr lang="sv-SE" sz="2000" b="1" dirty="0" smtClean="0">
                <a:solidFill>
                  <a:schemeClr val="accent1"/>
                </a:solidFill>
              </a:rPr>
              <a:t>]='l</a:t>
            </a:r>
            <a:r>
              <a:rPr lang="sv-SE" sz="2000" b="1" dirty="0">
                <a:solidFill>
                  <a:schemeClr val="accent1"/>
                </a:solidFill>
              </a:rPr>
              <a:t>';</a:t>
            </a:r>
            <a:r>
              <a:rPr lang="sv-SE" sz="2000" dirty="0">
                <a:solidFill>
                  <a:schemeClr val="accent1"/>
                </a:solidFill>
              </a:rPr>
              <a:t/>
            </a:r>
            <a:br>
              <a:rPr lang="sv-SE" sz="2000" dirty="0">
                <a:solidFill>
                  <a:schemeClr val="accent1"/>
                </a:solidFill>
              </a:rPr>
            </a:br>
            <a:r>
              <a:rPr lang="sv-SE" sz="2000" b="1" dirty="0">
                <a:solidFill>
                  <a:schemeClr val="accent1"/>
                </a:solidFill>
              </a:rPr>
              <a:t>mystring[4</a:t>
            </a:r>
            <a:r>
              <a:rPr lang="sv-SE" sz="2000" b="1" dirty="0" smtClean="0">
                <a:solidFill>
                  <a:schemeClr val="accent1"/>
                </a:solidFill>
              </a:rPr>
              <a:t>]='o</a:t>
            </a:r>
            <a:r>
              <a:rPr lang="sv-SE" sz="2000" b="1" dirty="0">
                <a:solidFill>
                  <a:schemeClr val="accent1"/>
                </a:solidFill>
              </a:rPr>
              <a:t>';</a:t>
            </a:r>
            <a:r>
              <a:rPr lang="sv-SE" sz="2000" dirty="0">
                <a:solidFill>
                  <a:schemeClr val="accent1"/>
                </a:solidFill>
              </a:rPr>
              <a:t/>
            </a:r>
            <a:br>
              <a:rPr lang="sv-SE" sz="2000" dirty="0">
                <a:solidFill>
                  <a:schemeClr val="accent1"/>
                </a:solidFill>
              </a:rPr>
            </a:br>
            <a:r>
              <a:rPr lang="sv-SE" sz="2000" dirty="0" smtClean="0">
                <a:solidFill>
                  <a:schemeClr val="accent1"/>
                </a:solidFill>
              </a:rPr>
              <a:t>				</a:t>
            </a:r>
            <a:r>
              <a:rPr lang="sv-SE" sz="2000" b="1" dirty="0" smtClean="0">
                <a:solidFill>
                  <a:schemeClr val="accent1"/>
                </a:solidFill>
              </a:rPr>
              <a:t>mystring[5</a:t>
            </a:r>
            <a:r>
              <a:rPr lang="sv-SE" sz="2000" b="1" dirty="0">
                <a:solidFill>
                  <a:schemeClr val="accent1"/>
                </a:solidFill>
              </a:rPr>
              <a:t>] = '\0';</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p:txBody>
      </p:sp>
    </p:spTree>
    <p:extLst>
      <p:ext uri="{BB962C8B-B14F-4D97-AF65-F5344CB8AC3E}">
        <p14:creationId xmlns:p14="http://schemas.microsoft.com/office/powerpoint/2010/main" val="2965930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353510"/>
            <a:ext cx="9144000" cy="61247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err="1" smtClean="0">
                <a:solidFill>
                  <a:srgbClr val="000000"/>
                </a:solidFill>
                <a:latin typeface="+mj-lt"/>
                <a:cs typeface="Times New Roman" pitchFamily="18" charset="0"/>
              </a:rPr>
              <a:t>Attenzione</a:t>
            </a:r>
            <a:r>
              <a:rPr lang="en-US" sz="2800" dirty="0" smtClean="0">
                <a:solidFill>
                  <a:srgbClr val="000000"/>
                </a:solidFill>
                <a:latin typeface="+mj-lt"/>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lang="en-US" sz="2800" dirty="0" smtClean="0">
                <a:solidFill>
                  <a:srgbClr val="000000"/>
                </a:solidFill>
                <a:latin typeface="+mj-lt"/>
                <a:cs typeface="Times New Roman" pitchFamily="18" charset="0"/>
              </a:rPr>
              <a:t>L</a:t>
            </a:r>
            <a:r>
              <a:rPr kumimoji="0" lang="en-US" sz="2800" b="0" i="0" u="none" strike="noStrike" cap="none" normalizeH="0" baseline="0" dirty="0" smtClean="0">
                <a:ln>
                  <a:noFill/>
                </a:ln>
                <a:solidFill>
                  <a:srgbClr val="000000"/>
                </a:solidFill>
                <a:effectLst/>
                <a:latin typeface="+mj-lt"/>
                <a:cs typeface="Times New Roman" pitchFamily="18" charset="0"/>
              </a:rPr>
              <a:t>a </a:t>
            </a:r>
            <a:r>
              <a:rPr kumimoji="0" lang="en-US" sz="2800" b="0" i="0" u="none" strike="noStrike" cap="none" normalizeH="0" baseline="0" dirty="0" err="1" smtClean="0">
                <a:ln>
                  <a:noFill/>
                </a:ln>
                <a:solidFill>
                  <a:srgbClr val="000000"/>
                </a:solidFill>
                <a:effectLst/>
                <a:latin typeface="+mj-lt"/>
                <a:cs typeface="Times New Roman" pitchFamily="18" charset="0"/>
              </a:rPr>
              <a:t>libreria</a:t>
            </a:r>
            <a:r>
              <a:rPr kumimoji="0" lang="en-US" sz="2800" b="0" i="0" u="none" strike="noStrike" cap="none" normalizeH="0" baseline="0" dirty="0" smtClean="0">
                <a:ln>
                  <a:noFill/>
                </a:ln>
                <a:solidFill>
                  <a:srgbClr val="000000"/>
                </a:solidFill>
                <a:effectLst/>
                <a:latin typeface="+mj-lt"/>
                <a:cs typeface="Times New Roman" pitchFamily="18" charset="0"/>
              </a:rPr>
              <a:t> standard (</a:t>
            </a:r>
            <a:r>
              <a:rPr kumimoji="0" lang="en-US" sz="2800" b="0" i="0" u="none" strike="noStrike" cap="none" normalizeH="0" baseline="0" dirty="0" err="1" smtClean="0">
                <a:ln>
                  <a:noFill/>
                </a:ln>
                <a:solidFill>
                  <a:srgbClr val="000000"/>
                </a:solidFill>
                <a:effectLst/>
                <a:latin typeface="+mj-lt"/>
                <a:cs typeface="Times New Roman" pitchFamily="18" charset="0"/>
              </a:rPr>
              <a:t>che</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si</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può</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includere</a:t>
            </a:r>
            <a:r>
              <a:rPr kumimoji="0" lang="en-US" sz="2800" b="0" i="0" u="none" strike="noStrike" cap="none" normalizeH="0" baseline="0" dirty="0" smtClean="0">
                <a:ln>
                  <a:noFill/>
                </a:ln>
                <a:solidFill>
                  <a:srgbClr val="000000"/>
                </a:solidFill>
                <a:effectLst/>
                <a:latin typeface="+mj-lt"/>
                <a:cs typeface="Times New Roman" pitchFamily="18" charset="0"/>
              </a:rPr>
              <a:t> con </a:t>
            </a:r>
            <a:r>
              <a:rPr kumimoji="0" lang="en-US" sz="2800" b="1" i="0" u="none" strike="noStrike" cap="none" normalizeH="0" baseline="0" dirty="0" smtClean="0">
                <a:ln>
                  <a:noFill/>
                </a:ln>
                <a:solidFill>
                  <a:srgbClr val="000000"/>
                </a:solidFill>
                <a:effectLst/>
                <a:latin typeface="+mj-lt"/>
                <a:cs typeface="Arial" pitchFamily="34" charset="0"/>
              </a:rPr>
              <a:t>#include &lt;</a:t>
            </a:r>
            <a:r>
              <a:rPr kumimoji="0" lang="en-US" sz="2800" b="1" i="0" u="none" strike="noStrike" cap="none" normalizeH="0" baseline="0" dirty="0" err="1" smtClean="0">
                <a:ln>
                  <a:noFill/>
                </a:ln>
                <a:solidFill>
                  <a:srgbClr val="000000"/>
                </a:solidFill>
                <a:effectLst/>
                <a:latin typeface="+mj-lt"/>
                <a:cs typeface="Arial" pitchFamily="34" charset="0"/>
              </a:rPr>
              <a:t>string.h</a:t>
            </a:r>
            <a:r>
              <a:rPr kumimoji="0" lang="en-US" sz="2800" b="1" i="0" u="none" strike="noStrike" cap="none" normalizeH="0" baseline="0" dirty="0" smtClean="0">
                <a:ln>
                  <a:noFill/>
                </a:ln>
                <a:solidFill>
                  <a:srgbClr val="000000"/>
                </a:solidFill>
                <a:effectLst/>
                <a:latin typeface="+mj-lt"/>
                <a:cs typeface="Arial" pitchFamily="34" charset="0"/>
              </a:rPr>
              <a:t>&gt;</a:t>
            </a:r>
            <a:r>
              <a:rPr kumimoji="0" lang="en-US" sz="2800" b="0" i="0" u="none" strike="noStrike" cap="none" normalizeH="0" baseline="0" dirty="0" smtClean="0">
                <a:ln>
                  <a:noFill/>
                </a:ln>
                <a:solidFill>
                  <a:srgbClr val="000000"/>
                </a:solidFill>
                <a:effectLst/>
                <a:latin typeface="+mj-lt"/>
                <a:cs typeface="Times New Roman" pitchFamily="18" charset="0"/>
              </a:rPr>
              <a:t> ) </a:t>
            </a:r>
            <a:r>
              <a:rPr kumimoji="0" lang="en-US" sz="2800" b="0" i="0" u="none" strike="noStrike" cap="none" normalizeH="0" baseline="0" dirty="0" err="1" smtClean="0">
                <a:ln>
                  <a:noFill/>
                </a:ln>
                <a:solidFill>
                  <a:srgbClr val="000000"/>
                </a:solidFill>
                <a:effectLst/>
                <a:latin typeface="+mj-lt"/>
                <a:cs typeface="Times New Roman" pitchFamily="18" charset="0"/>
              </a:rPr>
              <a:t>contiene</a:t>
            </a:r>
            <a:r>
              <a:rPr kumimoji="0" lang="en-US" sz="2800" b="0" i="0" u="none" strike="noStrike" cap="none" normalizeH="0" baseline="0" dirty="0" smtClean="0">
                <a:ln>
                  <a:noFill/>
                </a:ln>
                <a:solidFill>
                  <a:srgbClr val="000000"/>
                </a:solidFill>
                <a:effectLst/>
                <a:latin typeface="+mj-lt"/>
                <a:cs typeface="Times New Roman" pitchFamily="18" charset="0"/>
              </a:rPr>
              <a:t> la </a:t>
            </a:r>
            <a:r>
              <a:rPr kumimoji="0" lang="en-US" sz="2800" b="0" i="0" u="none" strike="noStrike" cap="none" normalizeH="0" baseline="0" dirty="0" err="1" smtClean="0">
                <a:ln>
                  <a:noFill/>
                </a:ln>
                <a:solidFill>
                  <a:srgbClr val="000000"/>
                </a:solidFill>
                <a:effectLst/>
                <a:latin typeface="+mj-lt"/>
                <a:cs typeface="Times New Roman" pitchFamily="18" charset="0"/>
              </a:rPr>
              <a:t>definizione</a:t>
            </a:r>
            <a:r>
              <a:rPr kumimoji="0" lang="en-US" sz="2800" b="0" i="0" u="none" strike="noStrike" cap="none" normalizeH="0" baseline="0" dirty="0" smtClean="0">
                <a:ln>
                  <a:noFill/>
                </a:ln>
                <a:solidFill>
                  <a:srgbClr val="000000"/>
                </a:solidFill>
                <a:effectLst/>
                <a:latin typeface="+mj-lt"/>
                <a:cs typeface="Times New Roman" pitchFamily="18" charset="0"/>
              </a:rPr>
              <a:t> di un </a:t>
            </a:r>
            <a:r>
              <a:rPr kumimoji="0" lang="en-US" sz="2800" b="0" i="0" u="none" strike="noStrike" cap="none" normalizeH="0" baseline="0" dirty="0" err="1" smtClean="0">
                <a:ln>
                  <a:noFill/>
                </a:ln>
                <a:solidFill>
                  <a:srgbClr val="000000"/>
                </a:solidFill>
                <a:effectLst/>
                <a:latin typeface="+mj-lt"/>
                <a:cs typeface="Times New Roman" pitchFamily="18" charset="0"/>
              </a:rPr>
              <a:t>certo</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numero</a:t>
            </a:r>
            <a:r>
              <a:rPr kumimoji="0" lang="en-US" sz="2800" b="0" i="0" u="none" strike="noStrike" cap="none" normalizeH="0" baseline="0" dirty="0" smtClean="0">
                <a:ln>
                  <a:noFill/>
                </a:ln>
                <a:solidFill>
                  <a:srgbClr val="000000"/>
                </a:solidFill>
                <a:effectLst/>
                <a:latin typeface="+mj-lt"/>
                <a:cs typeface="Times New Roman" pitchFamily="18" charset="0"/>
              </a:rPr>
              <a:t> di </a:t>
            </a:r>
            <a:r>
              <a:rPr kumimoji="0" lang="en-US" sz="2800" b="0" i="0" u="none" strike="noStrike" cap="none" normalizeH="0" baseline="0" dirty="0" err="1" smtClean="0">
                <a:ln>
                  <a:noFill/>
                </a:ln>
                <a:solidFill>
                  <a:srgbClr val="000000"/>
                </a:solidFill>
                <a:effectLst/>
                <a:latin typeface="+mj-lt"/>
                <a:cs typeface="Times New Roman" pitchFamily="18" charset="0"/>
              </a:rPr>
              <a:t>funzioni</a:t>
            </a:r>
            <a:r>
              <a:rPr lang="en-US" sz="2800" dirty="0">
                <a:solidFill>
                  <a:srgbClr val="000000"/>
                </a:solidFill>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quali</a:t>
            </a:r>
            <a:r>
              <a:rPr kumimoji="0" lang="en-US" sz="2800" b="0" i="0" u="none" strike="noStrike" cap="none" normalizeH="0" baseline="0" dirty="0" smtClean="0">
                <a:ln>
                  <a:noFill/>
                </a:ln>
                <a:solidFill>
                  <a:srgbClr val="000000"/>
                </a:solidFill>
                <a:effectLst/>
                <a:latin typeface="+mj-lt"/>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1" i="0" u="none" strike="noStrike" cap="none" normalizeH="0" baseline="0" dirty="0" err="1" smtClean="0">
                <a:ln>
                  <a:noFill/>
                </a:ln>
                <a:solidFill>
                  <a:srgbClr val="000000"/>
                </a:solidFill>
                <a:effectLst/>
                <a:latin typeface="+mj-lt"/>
                <a:cs typeface="Times New Roman" pitchFamily="18" charset="0"/>
              </a:rPr>
              <a:t>strcpy</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1" i="0" u="none" strike="noStrike" cap="none" normalizeH="0" baseline="0" dirty="0" smtClean="0">
                <a:ln>
                  <a:noFill/>
                </a:ln>
                <a:solidFill>
                  <a:srgbClr val="000000"/>
                </a:solidFill>
                <a:effectLst/>
                <a:latin typeface="+mj-lt"/>
                <a:cs typeface="Times New Roman" pitchFamily="18" charset="0"/>
              </a:rPr>
              <a:t> </a:t>
            </a:r>
            <a:r>
              <a:rPr kumimoji="0" lang="en-US" sz="2800" b="1" i="0" u="none" strike="noStrike" cap="none" normalizeH="0" baseline="0" dirty="0" err="1" smtClean="0">
                <a:ln>
                  <a:noFill/>
                </a:ln>
                <a:solidFill>
                  <a:srgbClr val="000000"/>
                </a:solidFill>
                <a:effectLst/>
                <a:latin typeface="+mj-lt"/>
                <a:cs typeface="Times New Roman" pitchFamily="18" charset="0"/>
              </a:rPr>
              <a:t>str</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ing</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1" i="0" u="none" strike="noStrike" cap="none" normalizeH="0" baseline="0" dirty="0" smtClean="0">
                <a:ln>
                  <a:noFill/>
                </a:ln>
                <a:solidFill>
                  <a:srgbClr val="000000"/>
                </a:solidFill>
                <a:effectLst/>
                <a:latin typeface="+mj-lt"/>
                <a:cs typeface="Times New Roman" pitchFamily="18" charset="0"/>
              </a:rPr>
              <a:t>c</a:t>
            </a:r>
            <a:r>
              <a:rPr kumimoji="0" lang="en-US" sz="2800" b="0" i="0" u="none" strike="noStrike" cap="none" normalizeH="0" baseline="0" dirty="0" smtClean="0">
                <a:ln>
                  <a:noFill/>
                </a:ln>
                <a:solidFill>
                  <a:srgbClr val="000000"/>
                </a:solidFill>
                <a:effectLst/>
                <a:latin typeface="+mj-lt"/>
                <a:cs typeface="Times New Roman" pitchFamily="18" charset="0"/>
              </a:rPr>
              <a:t>o</a:t>
            </a:r>
            <a:r>
              <a:rPr kumimoji="0" lang="en-US" sz="2800" b="1" i="0" u="none" strike="noStrike" cap="none" normalizeH="0" baseline="0" dirty="0" smtClean="0">
                <a:ln>
                  <a:noFill/>
                </a:ln>
                <a:solidFill>
                  <a:srgbClr val="000000"/>
                </a:solidFill>
                <a:effectLst/>
                <a:latin typeface="+mj-lt"/>
                <a:cs typeface="Times New Roman" pitchFamily="18" charset="0"/>
              </a:rPr>
              <a:t> </a:t>
            </a:r>
            <a:r>
              <a:rPr kumimoji="0" lang="en-US" sz="2800" b="1" i="0" u="none" strike="noStrike" cap="none" normalizeH="0" baseline="0" dirty="0" err="1" smtClean="0">
                <a:ln>
                  <a:noFill/>
                </a:ln>
                <a:solidFill>
                  <a:srgbClr val="000000"/>
                </a:solidFill>
                <a:effectLst/>
                <a:latin typeface="+mj-lt"/>
                <a:cs typeface="Times New Roman" pitchFamily="18" charset="0"/>
              </a:rPr>
              <a:t>py</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che</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si</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può</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richiamare</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nel</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seguente</a:t>
            </a:r>
            <a:r>
              <a:rPr kumimoji="0" lang="en-US" sz="2800" b="0" i="0" u="none" strike="noStrike" cap="none" normalizeH="0" baseline="0" dirty="0" smtClean="0">
                <a:ln>
                  <a:noFill/>
                </a:ln>
                <a:solidFill>
                  <a:srgbClr val="000000"/>
                </a:solidFill>
                <a:effectLst/>
                <a:latin typeface="+mj-lt"/>
                <a:cs typeface="Times New Roman" pitchFamily="18" charset="0"/>
              </a:rPr>
              <a:t> </a:t>
            </a:r>
            <a:r>
              <a:rPr kumimoji="0" lang="en-US" sz="2800" b="0" i="0" u="none" strike="noStrike" cap="none" normalizeH="0" baseline="0" dirty="0" err="1" smtClean="0">
                <a:ln>
                  <a:noFill/>
                </a:ln>
                <a:solidFill>
                  <a:srgbClr val="000000"/>
                </a:solidFill>
                <a:effectLst/>
                <a:latin typeface="+mj-lt"/>
                <a:cs typeface="Times New Roman" pitchFamily="18" charset="0"/>
              </a:rPr>
              <a:t>modo</a:t>
            </a:r>
            <a:r>
              <a:rPr kumimoji="0" lang="en-US" sz="2800" b="0" i="0" u="none" strike="noStrike" cap="none" normalizeH="0" baseline="0" dirty="0" smtClean="0">
                <a:ln>
                  <a:noFill/>
                </a:ln>
                <a:solidFill>
                  <a:srgbClr val="000000"/>
                </a:solidFill>
                <a:effectLst/>
                <a:latin typeface="+mj-lt"/>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accent1"/>
                </a:solidFill>
                <a:effectLst/>
                <a:latin typeface="+mj-lt"/>
                <a:cs typeface="Arial" pitchFamily="34" charset="0"/>
              </a:rPr>
              <a:t>strcpy</a:t>
            </a:r>
            <a:r>
              <a:rPr kumimoji="0" lang="en-US" sz="2800" b="1" i="0" u="none" strike="noStrike" cap="none" normalizeH="0" baseline="0" dirty="0" smtClean="0">
                <a:ln>
                  <a:noFill/>
                </a:ln>
                <a:solidFill>
                  <a:schemeClr val="accent1"/>
                </a:solidFill>
                <a:effectLst/>
                <a:latin typeface="+mj-lt"/>
                <a:cs typeface="Arial" pitchFamily="34" charset="0"/>
              </a:rPr>
              <a:t> (</a:t>
            </a:r>
            <a:r>
              <a:rPr kumimoji="0" lang="en-US" sz="2800" b="0" i="1" u="none" strike="noStrike" cap="none" normalizeH="0" baseline="0" dirty="0" smtClean="0">
                <a:ln>
                  <a:noFill/>
                </a:ln>
                <a:solidFill>
                  <a:schemeClr val="accent1"/>
                </a:solidFill>
                <a:effectLst/>
                <a:latin typeface="+mj-lt"/>
                <a:cs typeface="Arial" pitchFamily="34" charset="0"/>
              </a:rPr>
              <a:t>string1</a:t>
            </a:r>
            <a:r>
              <a:rPr kumimoji="0" lang="en-US" sz="2800" b="1" i="0" u="none" strike="noStrike" cap="none" normalizeH="0" baseline="0" dirty="0" smtClean="0">
                <a:ln>
                  <a:noFill/>
                </a:ln>
                <a:solidFill>
                  <a:schemeClr val="accent1"/>
                </a:solidFill>
                <a:effectLst/>
                <a:latin typeface="+mj-lt"/>
                <a:cs typeface="Arial" pitchFamily="34" charset="0"/>
              </a:rPr>
              <a:t>, </a:t>
            </a:r>
            <a:r>
              <a:rPr kumimoji="0" lang="en-US" sz="2800" b="0" i="1" u="none" strike="noStrike" cap="none" normalizeH="0" baseline="0" dirty="0" smtClean="0">
                <a:ln>
                  <a:noFill/>
                </a:ln>
                <a:solidFill>
                  <a:schemeClr val="accent1"/>
                </a:solidFill>
                <a:effectLst/>
                <a:latin typeface="+mj-lt"/>
                <a:cs typeface="Arial" pitchFamily="34" charset="0"/>
              </a:rPr>
              <a:t>string2</a:t>
            </a:r>
            <a:r>
              <a:rPr kumimoji="0" lang="en-US" sz="2800" b="1" i="0" u="none" strike="noStrike" cap="none" normalizeH="0" baseline="0" dirty="0" smtClean="0">
                <a:ln>
                  <a:noFill/>
                </a:ln>
                <a:solidFill>
                  <a:schemeClr val="accent1"/>
                </a:solidFill>
                <a:effectLst/>
                <a:latin typeface="+mj-lt"/>
                <a:cs typeface="Arial" pitchFamily="34" charset="0"/>
              </a:rPr>
              <a:t>);</a:t>
            </a:r>
            <a:r>
              <a:rPr kumimoji="0" lang="en-US" sz="2800" b="0" i="0" u="none" strike="noStrike" cap="none" normalizeH="0" baseline="0" dirty="0" smtClean="0">
                <a:ln>
                  <a:noFill/>
                </a:ln>
                <a:solidFill>
                  <a:schemeClr val="accent1"/>
                </a:solidFill>
                <a:effectLst/>
                <a:latin typeface="+mj-lt"/>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accent1"/>
              </a:solidFill>
              <a:effectLst/>
              <a:latin typeface="+mj-lt"/>
              <a:cs typeface="Arial" pitchFamily="34" charset="0"/>
            </a:endParaRPr>
          </a:p>
          <a:p>
            <a:pPr lvl="0" fontAlgn="base">
              <a:spcBef>
                <a:spcPct val="0"/>
              </a:spcBef>
              <a:spcAft>
                <a:spcPct val="0"/>
              </a:spcAft>
            </a:pPr>
            <a:r>
              <a:rPr lang="it-IT" sz="2800" dirty="0">
                <a:latin typeface="+mj-lt"/>
              </a:rPr>
              <a:t>L'effetto è copiare il contenuto di </a:t>
            </a:r>
            <a:r>
              <a:rPr lang="it-IT" sz="2800" b="1" i="1" dirty="0">
                <a:solidFill>
                  <a:schemeClr val="accent1"/>
                </a:solidFill>
                <a:latin typeface="+mj-lt"/>
              </a:rPr>
              <a:t>string2</a:t>
            </a:r>
            <a:r>
              <a:rPr lang="it-IT" sz="2800" dirty="0">
                <a:latin typeface="+mj-lt"/>
              </a:rPr>
              <a:t>   in </a:t>
            </a:r>
            <a:r>
              <a:rPr lang="it-IT" sz="2800" b="1" i="1" dirty="0">
                <a:solidFill>
                  <a:schemeClr val="accent1"/>
                </a:solidFill>
                <a:latin typeface="+mj-lt"/>
              </a:rPr>
              <a:t>string1</a:t>
            </a:r>
            <a:r>
              <a:rPr lang="it-IT" sz="2800" dirty="0">
                <a:latin typeface="+mj-lt"/>
              </a:rPr>
              <a:t>.  </a:t>
            </a:r>
            <a:endParaRPr lang="it-IT" sz="2800" dirty="0" smtClean="0">
              <a:latin typeface="+mj-lt"/>
            </a:endParaRPr>
          </a:p>
          <a:p>
            <a:pPr lvl="0" fontAlgn="base">
              <a:spcBef>
                <a:spcPct val="0"/>
              </a:spcBef>
              <a:spcAft>
                <a:spcPct val="0"/>
              </a:spcAft>
            </a:pPr>
            <a:r>
              <a:rPr lang="it-IT" sz="2800" b="1" i="1" dirty="0" smtClean="0">
                <a:solidFill>
                  <a:schemeClr val="accent1"/>
                </a:solidFill>
                <a:latin typeface="+mj-lt"/>
              </a:rPr>
              <a:t>string2</a:t>
            </a:r>
            <a:r>
              <a:rPr lang="it-IT" sz="2800" dirty="0">
                <a:latin typeface="+mj-lt"/>
              </a:rPr>
              <a:t> può essere sia un array sia una</a:t>
            </a:r>
            <a:r>
              <a:rPr lang="it-IT" sz="2800" b="1" dirty="0">
                <a:solidFill>
                  <a:schemeClr val="accent1"/>
                </a:solidFill>
                <a:latin typeface="+mj-lt"/>
              </a:rPr>
              <a:t> </a:t>
            </a:r>
            <a:r>
              <a:rPr lang="it-IT" sz="2800" b="1" u="sng" dirty="0">
                <a:solidFill>
                  <a:schemeClr val="accent1"/>
                </a:solidFill>
                <a:latin typeface="+mj-lt"/>
              </a:rPr>
              <a:t>stringa costante</a:t>
            </a:r>
            <a:r>
              <a:rPr lang="it-IT" sz="2800" b="1" dirty="0">
                <a:solidFill>
                  <a:schemeClr val="accent1"/>
                </a:solidFill>
                <a:latin typeface="+mj-lt"/>
              </a:rPr>
              <a:t>, </a:t>
            </a:r>
            <a:r>
              <a:rPr lang="it-IT" sz="2800" dirty="0">
                <a:latin typeface="+mj-lt"/>
              </a:rPr>
              <a:t>il che ci permette di assegnare la stringa costante </a:t>
            </a:r>
            <a:r>
              <a:rPr lang="it-IT" sz="2800" b="1" dirty="0">
                <a:solidFill>
                  <a:schemeClr val="accent1"/>
                </a:solidFill>
                <a:latin typeface="+mj-lt"/>
              </a:rPr>
              <a:t>"Hello"</a:t>
            </a:r>
            <a:r>
              <a:rPr lang="it-IT" sz="2800" dirty="0">
                <a:latin typeface="+mj-lt"/>
              </a:rPr>
              <a:t> </a:t>
            </a:r>
            <a:r>
              <a:rPr lang="it-IT" sz="2800" dirty="0" smtClean="0">
                <a:latin typeface="+mj-lt"/>
              </a:rPr>
              <a:t>all'array </a:t>
            </a:r>
            <a:r>
              <a:rPr lang="it-IT" sz="2800" dirty="0">
                <a:latin typeface="+mj-lt"/>
              </a:rPr>
              <a:t>di caratteri </a:t>
            </a:r>
            <a:r>
              <a:rPr lang="it-IT" sz="2800" b="1" dirty="0" err="1">
                <a:solidFill>
                  <a:schemeClr val="accent1"/>
                </a:solidFill>
                <a:latin typeface="+mj-lt"/>
              </a:rPr>
              <a:t>mystring</a:t>
            </a:r>
            <a:r>
              <a:rPr lang="it-IT" sz="2800" dirty="0">
                <a:solidFill>
                  <a:schemeClr val="accent1"/>
                </a:solidFill>
                <a:latin typeface="+mj-lt"/>
              </a:rPr>
              <a:t> </a:t>
            </a:r>
            <a:r>
              <a:rPr lang="it-IT" sz="2800" dirty="0">
                <a:latin typeface="+mj-lt"/>
              </a:rPr>
              <a:t>usando la seguente notazione</a:t>
            </a:r>
            <a:r>
              <a:rPr lang="it-IT" sz="2800" dirty="0" smtClean="0">
                <a:latin typeface="+mj-lt"/>
              </a:rPr>
              <a:t>:</a:t>
            </a:r>
          </a:p>
          <a:p>
            <a:pPr lvl="0" fontAlgn="base">
              <a:spcBef>
                <a:spcPct val="0"/>
              </a:spcBef>
              <a:spcAft>
                <a:spcPct val="0"/>
              </a:spcAft>
            </a:pPr>
            <a:endParaRPr lang="it-IT" sz="2800" dirty="0" smtClean="0">
              <a:latin typeface="+mj-lt"/>
            </a:endParaRPr>
          </a:p>
          <a:p>
            <a:pPr lvl="0" algn="ctr" fontAlgn="base">
              <a:spcBef>
                <a:spcPct val="0"/>
              </a:spcBef>
              <a:spcAft>
                <a:spcPct val="0"/>
              </a:spcAft>
            </a:pPr>
            <a:r>
              <a:rPr lang="it-IT" sz="2800" b="1" dirty="0" err="1" smtClean="0">
                <a:solidFill>
                  <a:schemeClr val="accent1"/>
                </a:solidFill>
                <a:latin typeface="+mj-lt"/>
              </a:rPr>
              <a:t>strcpy</a:t>
            </a:r>
            <a:r>
              <a:rPr lang="it-IT" sz="2800" b="1" dirty="0" smtClean="0">
                <a:solidFill>
                  <a:schemeClr val="accent1"/>
                </a:solidFill>
                <a:latin typeface="+mj-lt"/>
              </a:rPr>
              <a:t> </a:t>
            </a:r>
            <a:r>
              <a:rPr lang="it-IT" sz="2800" b="1" dirty="0">
                <a:solidFill>
                  <a:schemeClr val="accent1"/>
                </a:solidFill>
                <a:latin typeface="+mj-lt"/>
              </a:rPr>
              <a:t>(</a:t>
            </a:r>
            <a:r>
              <a:rPr lang="it-IT" sz="2800" b="1" dirty="0" err="1">
                <a:solidFill>
                  <a:schemeClr val="accent1"/>
                </a:solidFill>
                <a:latin typeface="+mj-lt"/>
              </a:rPr>
              <a:t>mystring</a:t>
            </a:r>
            <a:r>
              <a:rPr lang="it-IT" sz="2800" b="1" dirty="0">
                <a:solidFill>
                  <a:schemeClr val="accent1"/>
                </a:solidFill>
                <a:latin typeface="+mj-lt"/>
              </a:rPr>
              <a:t>, "Hello");</a:t>
            </a:r>
            <a:endParaRPr kumimoji="0" lang="en-US" sz="2800" b="0" i="0" u="none" strike="noStrike" cap="none" normalizeH="0" baseline="0" dirty="0" smtClean="0">
              <a:ln>
                <a:noFill/>
              </a:ln>
              <a:solidFill>
                <a:schemeClr val="accent1"/>
              </a:solidFill>
              <a:effectLst/>
              <a:latin typeface="+mj-lt"/>
              <a:cs typeface="Arial" pitchFamily="34" charset="0"/>
            </a:endParaRPr>
          </a:p>
        </p:txBody>
      </p:sp>
    </p:spTree>
    <p:extLst>
      <p:ext uri="{BB962C8B-B14F-4D97-AF65-F5344CB8AC3E}">
        <p14:creationId xmlns:p14="http://schemas.microsoft.com/office/powerpoint/2010/main" val="3729380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18458</TotalTime>
  <Words>300</Words>
  <Application>Microsoft Office PowerPoint</Application>
  <PresentationFormat>Presentazione su schermo (4:3)</PresentationFormat>
  <Paragraphs>143</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c:creator>
  <cp:lastModifiedBy>William</cp:lastModifiedBy>
  <cp:revision>104</cp:revision>
  <dcterms:created xsi:type="dcterms:W3CDTF">2011-10-18T08:32:55Z</dcterms:created>
  <dcterms:modified xsi:type="dcterms:W3CDTF">2012-11-13T22:02:00Z</dcterms:modified>
</cp:coreProperties>
</file>