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02" r:id="rId2"/>
    <p:sldId id="312" r:id="rId3"/>
    <p:sldId id="314" r:id="rId4"/>
    <p:sldId id="315" r:id="rId5"/>
    <p:sldId id="316" r:id="rId6"/>
    <p:sldId id="318" r:id="rId7"/>
    <p:sldId id="317" r:id="rId8"/>
    <p:sldId id="31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0" d="100"/>
          <a:sy n="70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Variabile_(informatica)" TargetMode="External"/><Relationship Id="rId2" Type="http://schemas.openxmlformats.org/officeDocument/2006/relationships/hyperlink" Target="http://it.wikipedia.org/w/index.php?title=Casellario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Numero_intero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it.wikipedia.org/wiki/Matr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555" y="73068"/>
            <a:ext cx="4499992" cy="67403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void </a:t>
            </a:r>
            <a:r>
              <a:rPr lang="en-GB" b="1" dirty="0" err="1"/>
              <a:t>binario</a:t>
            </a:r>
            <a:r>
              <a:rPr lang="en-GB" b="1" dirty="0"/>
              <a:t>(</a:t>
            </a:r>
            <a:r>
              <a:rPr lang="en-GB" b="1" dirty="0" err="1"/>
              <a:t>int</a:t>
            </a:r>
            <a:r>
              <a:rPr lang="en-GB" b="1" dirty="0"/>
              <a:t> n</a:t>
            </a:r>
            <a:r>
              <a:rPr lang="en-GB" b="1" dirty="0" smtClean="0"/>
              <a:t>);</a:t>
            </a:r>
          </a:p>
          <a:p>
            <a:r>
              <a:rPr lang="it-IT" b="1" dirty="0" smtClean="0"/>
              <a:t>…………………</a:t>
            </a:r>
            <a:endParaRPr lang="en-GB" b="1" dirty="0" smtClean="0"/>
          </a:p>
          <a:p>
            <a:r>
              <a:rPr lang="en-GB" b="1" dirty="0" err="1"/>
              <a:t>int</a:t>
            </a:r>
            <a:r>
              <a:rPr lang="en-GB" b="1" dirty="0"/>
              <a:t> main()</a:t>
            </a:r>
            <a:br>
              <a:rPr lang="en-GB" b="1" dirty="0"/>
            </a:br>
            <a:r>
              <a:rPr lang="en-GB" b="1" dirty="0"/>
              <a:t>{</a:t>
            </a:r>
            <a:br>
              <a:rPr lang="en-GB" b="1" dirty="0"/>
            </a:br>
            <a:r>
              <a:rPr lang="en-GB" b="1" dirty="0" smtClean="0"/>
              <a:t>	</a:t>
            </a:r>
            <a:r>
              <a:rPr lang="en-GB" b="1" dirty="0" err="1" smtClean="0"/>
              <a:t>int</a:t>
            </a:r>
            <a:r>
              <a:rPr lang="en-GB" b="1" dirty="0" smtClean="0"/>
              <a:t> </a:t>
            </a:r>
            <a:r>
              <a:rPr lang="en-GB" b="1" dirty="0"/>
              <a:t>n;</a:t>
            </a:r>
            <a:br>
              <a:rPr lang="en-GB" b="1" dirty="0"/>
            </a:br>
            <a:r>
              <a:rPr lang="en-GB" b="1" dirty="0" smtClean="0"/>
              <a:t>	char </a:t>
            </a:r>
            <a:r>
              <a:rPr lang="en-GB" b="1" dirty="0" err="1"/>
              <a:t>risposta</a:t>
            </a:r>
            <a:r>
              <a:rPr lang="en-GB" b="1" dirty="0"/>
              <a:t>;</a:t>
            </a:r>
            <a:br>
              <a:rPr lang="en-GB" b="1" dirty="0"/>
            </a:br>
            <a:r>
              <a:rPr lang="en-GB" b="1" dirty="0">
                <a:solidFill>
                  <a:schemeClr val="accent1"/>
                </a:solidFill>
              </a:rPr>
              <a:t>do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>
                <a:solidFill>
                  <a:schemeClr val="accent1"/>
                </a:solidFill>
              </a:rPr>
              <a:t>{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</a:t>
            </a:r>
            <a:r>
              <a:rPr lang="en-GB" b="1" dirty="0" err="1" smtClean="0"/>
              <a:t>cout</a:t>
            </a:r>
            <a:r>
              <a:rPr lang="en-GB" b="1" dirty="0"/>
              <a:t>&lt;&lt;"</a:t>
            </a:r>
            <a:r>
              <a:rPr lang="en-GB" b="1" dirty="0" err="1"/>
              <a:t>Inserisci</a:t>
            </a:r>
            <a:r>
              <a:rPr lang="en-GB" b="1" dirty="0"/>
              <a:t> un </a:t>
            </a:r>
            <a:r>
              <a:rPr lang="en-GB" b="1" dirty="0" err="1"/>
              <a:t>numero</a:t>
            </a:r>
            <a:r>
              <a:rPr lang="en-GB" b="1" dirty="0"/>
              <a:t> </a:t>
            </a:r>
            <a:r>
              <a:rPr lang="en-GB" b="1" dirty="0" smtClean="0"/>
              <a:t>	</a:t>
            </a:r>
            <a:r>
              <a:rPr lang="en-GB" b="1" dirty="0" err="1" smtClean="0"/>
              <a:t>decimale</a:t>
            </a:r>
            <a:r>
              <a:rPr lang="en-GB" b="1" dirty="0" smtClean="0"/>
              <a:t> </a:t>
            </a:r>
            <a:r>
              <a:rPr lang="en-GB" b="1" dirty="0"/>
              <a:t>per </a:t>
            </a:r>
            <a:r>
              <a:rPr lang="en-GB" b="1" dirty="0" err="1"/>
              <a:t>convertirlo</a:t>
            </a:r>
            <a:r>
              <a:rPr lang="en-GB" b="1" dirty="0"/>
              <a:t>: ";</a:t>
            </a:r>
            <a:br>
              <a:rPr lang="en-GB" b="1" dirty="0"/>
            </a:br>
            <a:r>
              <a:rPr lang="en-GB" b="1" dirty="0" smtClean="0"/>
              <a:t>	</a:t>
            </a:r>
            <a:r>
              <a:rPr lang="en-GB" b="1" dirty="0" err="1" smtClean="0"/>
              <a:t>cin</a:t>
            </a:r>
            <a:r>
              <a:rPr lang="en-GB" b="1" dirty="0"/>
              <a:t>&gt;&gt;n;</a:t>
            </a:r>
            <a:br>
              <a:rPr lang="en-GB" b="1" dirty="0"/>
            </a:br>
            <a:r>
              <a:rPr lang="en-GB" b="1" dirty="0" smtClean="0"/>
              <a:t>	if(n&lt;0</a:t>
            </a:r>
            <a:r>
              <a:rPr lang="en-GB" b="1" dirty="0"/>
              <a:t>)</a:t>
            </a:r>
            <a:br>
              <a:rPr lang="en-GB" b="1" dirty="0"/>
            </a:br>
            <a:r>
              <a:rPr lang="en-GB" b="1" dirty="0" smtClean="0"/>
              <a:t>	   </a:t>
            </a:r>
            <a:r>
              <a:rPr lang="en-GB" b="1" dirty="0" err="1" smtClean="0"/>
              <a:t>cout</a:t>
            </a:r>
            <a:r>
              <a:rPr lang="en-GB" b="1" dirty="0"/>
              <a:t>&lt;&lt;"</a:t>
            </a:r>
            <a:r>
              <a:rPr lang="en-GB" b="1" dirty="0" err="1"/>
              <a:t>Impossibile</a:t>
            </a:r>
            <a:r>
              <a:rPr lang="en-GB" b="1" dirty="0"/>
              <a:t> </a:t>
            </a:r>
            <a:r>
              <a:rPr lang="en-GB" b="1" dirty="0" err="1"/>
              <a:t>convertire</a:t>
            </a:r>
            <a:r>
              <a:rPr lang="en-GB" b="1" dirty="0"/>
              <a:t>";</a:t>
            </a:r>
            <a:br>
              <a:rPr lang="en-GB" b="1" dirty="0"/>
            </a:br>
            <a:r>
              <a:rPr lang="en-GB" b="1" dirty="0" smtClean="0"/>
              <a:t>	else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{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  </a:t>
            </a:r>
            <a:r>
              <a:rPr lang="en-GB" b="1" dirty="0" err="1" smtClean="0"/>
              <a:t>binario</a:t>
            </a:r>
            <a:r>
              <a:rPr lang="en-GB" b="1" dirty="0" smtClean="0"/>
              <a:t>(n);</a:t>
            </a:r>
          </a:p>
          <a:p>
            <a:r>
              <a:rPr lang="en-GB" b="1" dirty="0" smtClean="0"/>
              <a:t>	 </a:t>
            </a:r>
            <a:r>
              <a:rPr lang="en-GB" b="1" dirty="0" err="1" smtClean="0"/>
              <a:t>cout</a:t>
            </a:r>
            <a:r>
              <a:rPr lang="en-GB" b="1" dirty="0"/>
              <a:t>&lt;&lt;</a:t>
            </a:r>
            <a:r>
              <a:rPr lang="en-GB" b="1" dirty="0" err="1"/>
              <a:t>endl</a:t>
            </a:r>
            <a:r>
              <a:rPr lang="en-GB" b="1" dirty="0"/>
              <a:t>&lt;&lt;"</a:t>
            </a:r>
            <a:r>
              <a:rPr lang="en-GB" b="1" dirty="0" err="1"/>
              <a:t>Vuoi</a:t>
            </a:r>
            <a:r>
              <a:rPr lang="en-GB" b="1" dirty="0"/>
              <a:t> </a:t>
            </a:r>
            <a:r>
              <a:rPr lang="en-GB" b="1" dirty="0" err="1"/>
              <a:t>continuare</a:t>
            </a:r>
            <a:r>
              <a:rPr lang="en-GB" b="1" dirty="0"/>
              <a:t>? </a:t>
            </a:r>
            <a:r>
              <a:rPr lang="en-GB" b="1" dirty="0" smtClean="0"/>
              <a:t>	 [</a:t>
            </a:r>
            <a:r>
              <a:rPr lang="en-GB" b="1" dirty="0"/>
              <a:t>n=</a:t>
            </a:r>
            <a:r>
              <a:rPr lang="en-GB" b="1" dirty="0" err="1"/>
              <a:t>no,s</a:t>
            </a:r>
            <a:r>
              <a:rPr lang="en-GB" b="1" dirty="0"/>
              <a:t>=</a:t>
            </a:r>
            <a:r>
              <a:rPr lang="en-GB" b="1" dirty="0" err="1"/>
              <a:t>si</a:t>
            </a:r>
            <a:r>
              <a:rPr lang="en-GB" b="1" dirty="0"/>
              <a:t>]: ";</a:t>
            </a:r>
            <a:br>
              <a:rPr lang="en-GB" b="1" dirty="0"/>
            </a:br>
            <a:r>
              <a:rPr lang="en-GB" b="1" dirty="0" smtClean="0"/>
              <a:t>	 </a:t>
            </a:r>
            <a:r>
              <a:rPr lang="en-GB" b="1" dirty="0" err="1" smtClean="0"/>
              <a:t>cin</a:t>
            </a:r>
            <a:r>
              <a:rPr lang="en-GB" b="1" dirty="0"/>
              <a:t>&gt;&gt;</a:t>
            </a:r>
            <a:r>
              <a:rPr lang="en-GB" b="1" dirty="0" err="1"/>
              <a:t>risposta</a:t>
            </a:r>
            <a:r>
              <a:rPr lang="en-GB" b="1" dirty="0"/>
              <a:t>;</a:t>
            </a:r>
            <a:br>
              <a:rPr lang="en-GB" b="1" dirty="0"/>
            </a:br>
            <a:r>
              <a:rPr lang="en-GB" b="1" dirty="0" smtClean="0"/>
              <a:t>	}</a:t>
            </a:r>
          </a:p>
          <a:p>
            <a:r>
              <a:rPr lang="it-IT" b="1" dirty="0"/>
              <a:t>}</a:t>
            </a:r>
            <a:endParaRPr lang="en-GB" b="1" dirty="0" smtClean="0"/>
          </a:p>
          <a:p>
            <a:r>
              <a:rPr lang="it-IT" b="1" dirty="0" err="1">
                <a:solidFill>
                  <a:schemeClr val="accent1"/>
                </a:solidFill>
              </a:rPr>
              <a:t>while</a:t>
            </a:r>
            <a:r>
              <a:rPr lang="it-IT" b="1" dirty="0">
                <a:solidFill>
                  <a:schemeClr val="accent1"/>
                </a:solidFill>
              </a:rPr>
              <a:t>((risposta!='n') &amp;&amp; (risposta!='N</a:t>
            </a:r>
            <a:r>
              <a:rPr lang="it-IT" b="1" dirty="0" smtClean="0">
                <a:solidFill>
                  <a:schemeClr val="accent1"/>
                </a:solidFill>
              </a:rPr>
              <a:t>'));</a:t>
            </a:r>
          </a:p>
          <a:p>
            <a:r>
              <a:rPr lang="it-IT" b="1" dirty="0" err="1" smtClean="0"/>
              <a:t>return</a:t>
            </a:r>
            <a:r>
              <a:rPr lang="it-IT" b="1" dirty="0" smtClean="0"/>
              <a:t> 0; </a:t>
            </a:r>
            <a:r>
              <a:rPr lang="it-IT" b="1" dirty="0" err="1" smtClean="0"/>
              <a:t>system</a:t>
            </a:r>
            <a:r>
              <a:rPr lang="it-IT" b="1" dirty="0" smtClean="0"/>
              <a:t>(pause);</a:t>
            </a:r>
          </a:p>
          <a:p>
            <a:r>
              <a:rPr lang="it-IT" b="1" dirty="0"/>
              <a:t>}</a:t>
            </a:r>
            <a:endParaRPr lang="en-GB" b="1" dirty="0"/>
          </a:p>
        </p:txBody>
      </p:sp>
      <p:sp>
        <p:nvSpPr>
          <p:cNvPr id="5" name="Rettangolo 4"/>
          <p:cNvSpPr/>
          <p:nvPr/>
        </p:nvSpPr>
        <p:spPr>
          <a:xfrm>
            <a:off x="4727316" y="643910"/>
            <a:ext cx="416516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void </a:t>
            </a:r>
            <a:r>
              <a:rPr lang="en-GB" b="1" dirty="0" err="1"/>
              <a:t>binario</a:t>
            </a:r>
            <a:r>
              <a:rPr lang="en-GB" b="1" dirty="0"/>
              <a:t>(</a:t>
            </a:r>
            <a:r>
              <a:rPr lang="en-GB" b="1" dirty="0" err="1"/>
              <a:t>int</a:t>
            </a:r>
            <a:r>
              <a:rPr lang="en-GB" b="1" dirty="0"/>
              <a:t> n)</a:t>
            </a:r>
            <a:br>
              <a:rPr lang="en-GB" b="1" dirty="0"/>
            </a:br>
            <a:r>
              <a:rPr lang="en-GB" b="1" dirty="0"/>
              <a:t>{</a:t>
            </a:r>
            <a:br>
              <a:rPr lang="en-GB" b="1" dirty="0"/>
            </a:br>
            <a:r>
              <a:rPr lang="en-GB" b="1" dirty="0" smtClean="0"/>
              <a:t>	</a:t>
            </a:r>
            <a:r>
              <a:rPr lang="en-GB" b="1" dirty="0" err="1" smtClean="0"/>
              <a:t>int</a:t>
            </a:r>
            <a:r>
              <a:rPr lang="en-GB" b="1" dirty="0" smtClean="0"/>
              <a:t> </a:t>
            </a:r>
            <a:r>
              <a:rPr lang="en-GB" b="1" dirty="0"/>
              <a:t>A[100</a:t>
            </a:r>
            <a:r>
              <a:rPr lang="en-GB" b="1" dirty="0" smtClean="0"/>
              <a:t>];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</a:t>
            </a:r>
            <a:r>
              <a:rPr lang="en-GB" b="1" dirty="0" err="1" smtClean="0"/>
              <a:t>int</a:t>
            </a:r>
            <a:r>
              <a:rPr lang="en-GB" b="1" dirty="0" smtClean="0"/>
              <a:t> </a:t>
            </a:r>
            <a:r>
              <a:rPr lang="en-GB" b="1" dirty="0" err="1" smtClean="0"/>
              <a:t>cont</a:t>
            </a:r>
            <a:r>
              <a:rPr lang="en-GB" b="1" dirty="0" smtClean="0"/>
              <a:t>=0,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            </a:t>
            </a:r>
            <a:r>
              <a:rPr lang="en-GB" b="1" dirty="0" err="1" smtClean="0"/>
              <a:t>int</a:t>
            </a:r>
            <a:r>
              <a:rPr lang="en-GB" b="1" dirty="0" smtClean="0"/>
              <a:t>  </a:t>
            </a:r>
            <a:r>
              <a:rPr lang="en-GB" b="1" dirty="0" err="1" smtClean="0"/>
              <a:t>i</a:t>
            </a:r>
            <a:r>
              <a:rPr lang="en-GB" b="1" dirty="0" smtClean="0"/>
              <a:t>=0</a:t>
            </a:r>
            <a:r>
              <a:rPr lang="en-GB" b="1" dirty="0"/>
              <a:t>;</a:t>
            </a:r>
            <a:br>
              <a:rPr lang="en-GB" b="1" dirty="0"/>
            </a:br>
            <a:r>
              <a:rPr lang="en-GB" b="1" dirty="0" smtClean="0"/>
              <a:t>	</a:t>
            </a:r>
            <a:r>
              <a:rPr lang="en-GB" b="1" dirty="0" err="1" smtClean="0"/>
              <a:t>cout</a:t>
            </a:r>
            <a:r>
              <a:rPr lang="en-GB" b="1" dirty="0"/>
              <a:t>&lt;&lt;"</a:t>
            </a:r>
            <a:r>
              <a:rPr lang="en-GB" b="1" dirty="0" err="1"/>
              <a:t>Conversione</a:t>
            </a:r>
            <a:r>
              <a:rPr lang="en-GB" b="1" dirty="0"/>
              <a:t> </a:t>
            </a:r>
            <a:r>
              <a:rPr lang="en-GB" b="1" dirty="0" err="1"/>
              <a:t>binaria</a:t>
            </a:r>
            <a:r>
              <a:rPr lang="en-GB" b="1" dirty="0"/>
              <a:t>: ";</a:t>
            </a:r>
            <a:br>
              <a:rPr lang="en-GB" b="1" dirty="0"/>
            </a:br>
            <a:r>
              <a:rPr lang="en-GB" b="1" dirty="0" smtClean="0"/>
              <a:t>	if(n</a:t>
            </a:r>
            <a:r>
              <a:rPr lang="en-GB" b="1" dirty="0"/>
              <a:t>==0)</a:t>
            </a:r>
            <a:br>
              <a:rPr lang="en-GB" b="1" dirty="0"/>
            </a:br>
            <a:r>
              <a:rPr lang="en-GB" b="1" dirty="0" smtClean="0"/>
              <a:t>	 </a:t>
            </a:r>
            <a:r>
              <a:rPr lang="en-GB" b="1" dirty="0" err="1" smtClean="0"/>
              <a:t>cout</a:t>
            </a:r>
            <a:r>
              <a:rPr lang="en-GB" b="1" dirty="0"/>
              <a:t>&lt;&lt;"0</a:t>
            </a:r>
            <a:r>
              <a:rPr lang="en-GB" b="1" dirty="0" smtClean="0"/>
              <a:t>";</a:t>
            </a:r>
          </a:p>
          <a:p>
            <a:r>
              <a:rPr lang="en-GB" b="1" dirty="0" smtClean="0"/>
              <a:t>	else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  	   while(n&gt;0</a:t>
            </a:r>
            <a:r>
              <a:rPr lang="en-GB" b="1" dirty="0"/>
              <a:t>)</a:t>
            </a:r>
            <a:br>
              <a:rPr lang="en-GB" b="1" dirty="0"/>
            </a:br>
            <a:r>
              <a:rPr lang="en-GB" b="1" dirty="0" smtClean="0"/>
              <a:t>	{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    A[</a:t>
            </a:r>
            <a:r>
              <a:rPr lang="en-GB" b="1" dirty="0" err="1" smtClean="0"/>
              <a:t>cont</a:t>
            </a:r>
            <a:r>
              <a:rPr lang="en-GB" b="1" dirty="0" smtClean="0"/>
              <a:t>]=</a:t>
            </a:r>
            <a:r>
              <a:rPr lang="en-GB" b="1" dirty="0"/>
              <a:t>n%2;</a:t>
            </a:r>
            <a:br>
              <a:rPr lang="en-GB" b="1" dirty="0"/>
            </a:br>
            <a:r>
              <a:rPr lang="en-GB" b="1" dirty="0" smtClean="0"/>
              <a:t>	    n=n/2</a:t>
            </a:r>
            <a:r>
              <a:rPr lang="en-GB" b="1" dirty="0"/>
              <a:t>;</a:t>
            </a:r>
            <a:br>
              <a:rPr lang="en-GB" b="1" dirty="0"/>
            </a:br>
            <a:r>
              <a:rPr lang="en-GB" b="1" dirty="0" smtClean="0"/>
              <a:t>                      </a:t>
            </a:r>
            <a:r>
              <a:rPr lang="en-GB" b="1" dirty="0" err="1" smtClean="0"/>
              <a:t>cont</a:t>
            </a:r>
            <a:r>
              <a:rPr lang="en-GB" b="1" dirty="0" smtClean="0"/>
              <a:t>++;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}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	for(</a:t>
            </a:r>
            <a:r>
              <a:rPr lang="en-GB" b="1" dirty="0" err="1" smtClean="0"/>
              <a:t>i</a:t>
            </a:r>
            <a:r>
              <a:rPr lang="en-GB" b="1" dirty="0" smtClean="0"/>
              <a:t>=cont-1;i</a:t>
            </a:r>
            <a:r>
              <a:rPr lang="en-GB" b="1" dirty="0"/>
              <a:t>&gt;=0;i--)</a:t>
            </a:r>
            <a:br>
              <a:rPr lang="en-GB" b="1" dirty="0"/>
            </a:br>
            <a:r>
              <a:rPr lang="en-GB" b="1" dirty="0" smtClean="0"/>
              <a:t>                  </a:t>
            </a:r>
            <a:r>
              <a:rPr lang="en-GB" b="1" dirty="0" err="1" smtClean="0"/>
              <a:t>cout</a:t>
            </a:r>
            <a:r>
              <a:rPr lang="en-GB" b="1" dirty="0"/>
              <a:t>&lt;&lt;</a:t>
            </a:r>
            <a:r>
              <a:rPr lang="en-GB" b="1" dirty="0" smtClean="0"/>
              <a:t>A[</a:t>
            </a:r>
            <a:r>
              <a:rPr lang="en-GB" b="1" dirty="0" err="1" smtClean="0"/>
              <a:t>i</a:t>
            </a:r>
            <a:r>
              <a:rPr lang="en-GB" b="1" dirty="0" smtClean="0"/>
              <a:t>];</a:t>
            </a:r>
          </a:p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cout</a:t>
            </a:r>
            <a:r>
              <a:rPr lang="en-GB" b="1" dirty="0"/>
              <a:t>&lt;&lt;</a:t>
            </a:r>
            <a:r>
              <a:rPr lang="en-GB" b="1" dirty="0" err="1"/>
              <a:t>endl</a:t>
            </a:r>
            <a:r>
              <a:rPr lang="en-GB" b="1" dirty="0"/>
              <a:t>;</a:t>
            </a:r>
            <a:br>
              <a:rPr lang="en-GB" b="1" dirty="0"/>
            </a:br>
            <a:r>
              <a:rPr lang="en-GB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41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Realizzare una funzione che, dato un numero intero, verifichi se esso è un numero primo. Utilizzando poi la funzione appena realizzata, scrivere un programma che, dato un numero intero positivo, visualizzi a video tutti i numeri primi minori o uguali di quello dato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130261"/>
            <a:ext cx="3960440" cy="53553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bool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IsPrimeNumber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n);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main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LastNum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 do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&lt;&lt; "Calcolo dei    numeri </a:t>
            </a:r>
            <a:r>
              <a:rPr kumimoji="0" lang="it-IT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			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primi fino a: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cin &gt;&gt;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LastNum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while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LastNum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&lt;= 0);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for 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i = 1; i &lt;=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LastNum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 i++)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if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IsPrimeNumber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(i))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&lt;&lt; i &lt;&lt;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endl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system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("PAUSE");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return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44008" y="1268760"/>
            <a:ext cx="4378314" cy="50167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bool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IsPrimeNumber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n)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{ 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bool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primo=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true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(n &lt;= 0 || (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% 2 == 0)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primo=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false;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else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(n &lt;= 2)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primo=</a:t>
            </a:r>
            <a:r>
              <a:rPr lang="it-IT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it-IT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it-IT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else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(n&gt;2)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{</a:t>
            </a:r>
            <a:endParaRPr kumimoji="0" lang="it-IT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      for (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i = 3; i =&lt;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sqrt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(n); i ++)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(n % i == 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primo=false;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      }</a:t>
            </a:r>
            <a:endParaRPr kumimoji="0" lang="it-IT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return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primo;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1138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75310"/>
            <a:ext cx="255198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98091" y="44624"/>
            <a:ext cx="80648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Ordinamento di un vettore in modo crescente e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decrescente</a:t>
            </a:r>
          </a:p>
          <a:p>
            <a:pPr algn="ctr"/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void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visualizza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v[],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void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leggi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v[]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d); 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void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ordina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v[]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d); 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void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specchio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v[]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d); </a:t>
            </a:r>
            <a:br>
              <a:rPr lang="it-IT" sz="2000" dirty="0">
                <a:latin typeface="Times New Roman" pitchFamily="18" charset="0"/>
                <a:cs typeface="Times New Roman" pitchFamily="18" charset="0"/>
              </a:rPr>
            </a:b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() 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v[100];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&lt;&lt;"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inserisci il numero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(&lt;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100)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di elementi del vettore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cin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    leggi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v,dim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&lt;&lt;"VETTORE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SORGENTE "; 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visualizza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v,dim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ordina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v,dim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&lt;&lt;"VETTORE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ORDINATO IN MODO CRESCENTE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«&lt;&lt;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it-IT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visualizza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v,dim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it-IT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specchio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v,dim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&lt;&lt;"VETTORE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ORDINATO IN MODO DECRESCENTE "; 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visualizza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v,dim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(«pause»);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0;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8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75310"/>
            <a:ext cx="255198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939" y="195605"/>
            <a:ext cx="395300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leggi(vettore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v,int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for(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d;i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&lt;&lt;"inserisci il valore della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cella V [ "&lt;&lt;i&lt;&lt;" ] </a:t>
            </a:r>
            <a:r>
              <a:rPr lang="it-I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endl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cin&gt;&gt;v[i];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96" y="2787893"/>
            <a:ext cx="405335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visualizza(vettore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v,int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&lt;&lt;"i valori del vettore sono 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for(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d;i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endl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 "&lt;&lt;v[i];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652120" y="542285"/>
            <a:ext cx="3276859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ordina(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v[],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aus,n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n=d;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for(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d;i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for(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j=0;j&lt;n-1;j++)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if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(v[j]&gt;v[j+1])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{ 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aus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=v[j];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v[j]=v[j+1];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v[j+1]=</a:t>
            </a:r>
            <a:r>
              <a:rPr kumimoji="0" lang="it-IT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aus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n=n-1;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4150529"/>
            <a:ext cx="276229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specchio(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v[],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{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tmp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for(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i=0;i&lt;d/2;i++)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tmp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=v[i];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v[i]=v[d-i-1];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v[d-i-1]=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tmp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28442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307677"/>
            <a:ext cx="86096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ARRAY (RIEPILOGO)</a:t>
            </a:r>
          </a:p>
          <a:p>
            <a:pPr algn="ctr"/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 può immaginare un array come una sorta di 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2" tooltip="Casellario (pagina inesistente)"/>
              </a:rPr>
              <a:t>casellario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le cui caselle sono dette 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celle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 dell'array stesso. Ciascuna delle celle si comporta come una 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hlinkClick r:id="rId3" tooltip="Variabile (informatica)"/>
              </a:rPr>
              <a:t>variabile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 tradizionale; tutte le celle sono variabili di uno stesso tipo preesistente, detto 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tipo base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 dell'array. 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parlerà perciò di tipi come "array di interi", "array di stringhe", "array di caratteri" e così via. L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t-IT" sz="2400" i="1" dirty="0">
                <a:latin typeface="Times New Roman" pitchFamily="18" charset="0"/>
                <a:cs typeface="Times New Roman" pitchFamily="18" charset="0"/>
              </a:rPr>
              <a:t>dimensione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 dell'array (ovvero il numero celle di cui esso è composto) viene considerato parte della definizione del tipo array; in tal caso, si parlerà più precisamente di tipi come "array di 100 caratteri" o "array di 10 interi".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Ciascuna delle celle dell'array è identificata da un valore di 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indice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 L'indice è generalmente numerico e i valori che gli indici possono assumere sono numeri interi 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contigui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 che partono da 0 . Si potrà quindi parlare della cella di indice 0, di indice 1, e, in generale, di indice N, dove N è un intero compreso fra 0 e il valore massimo per gli indici dell'array.</a:t>
            </a:r>
          </a:p>
        </p:txBody>
      </p:sp>
    </p:spTree>
    <p:extLst>
      <p:ext uri="{BB962C8B-B14F-4D97-AF65-F5344CB8AC3E}">
        <p14:creationId xmlns:p14="http://schemas.microsoft.com/office/powerpoint/2010/main" val="41886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96" y="117692"/>
            <a:ext cx="8820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ARRAY MULTIDIMENDIONALI</a:t>
            </a:r>
            <a:endParaRPr lang="it-IT" b="1" dirty="0"/>
          </a:p>
          <a:p>
            <a:pPr algn="just"/>
            <a:r>
              <a:rPr lang="it-IT" dirty="0"/>
              <a:t> U</a:t>
            </a:r>
            <a:r>
              <a:rPr lang="it-IT" dirty="0" smtClean="0"/>
              <a:t>n </a:t>
            </a:r>
            <a:r>
              <a:rPr lang="it-IT" dirty="0"/>
              <a:t>array (sia esso associativo o meno) può avere più di una dimensione. Nel caso un array abbia più dimensioni (specialmente nel caso </a:t>
            </a:r>
            <a:r>
              <a:rPr lang="it-IT" b="1" dirty="0"/>
              <a:t>bidimensionale), </a:t>
            </a:r>
            <a:r>
              <a:rPr lang="it-IT" dirty="0"/>
              <a:t>esso viene spesso definito "matrice", in riferimento alla nozione matematica di </a:t>
            </a:r>
            <a:r>
              <a:rPr lang="it-IT" dirty="0">
                <a:hlinkClick r:id="rId2" tooltip="Matrice"/>
              </a:rPr>
              <a:t>matrice</a:t>
            </a:r>
            <a:r>
              <a:rPr lang="it-IT" dirty="0"/>
              <a:t> da cui prende ispirazione. La differenza è che una matrice ha due (o più) indici (ogni indice è una dimensione) e ogni elemento è identificato dalla combinazione di valori di tutti gli indici del vettore. </a:t>
            </a:r>
            <a:endParaRPr lang="it-IT" dirty="0" smtClean="0"/>
          </a:p>
          <a:p>
            <a:pPr algn="just"/>
            <a:r>
              <a:rPr lang="it-IT" dirty="0" smtClean="0"/>
              <a:t>MATRICE</a:t>
            </a:r>
          </a:p>
          <a:p>
            <a:pPr algn="just"/>
            <a:r>
              <a:rPr lang="it-IT" dirty="0"/>
              <a:t>una </a:t>
            </a:r>
            <a:r>
              <a:rPr lang="it-IT" b="1" dirty="0"/>
              <a:t>matrice</a:t>
            </a:r>
            <a:r>
              <a:rPr lang="it-IT" dirty="0"/>
              <a:t> è una tabella ordinata di elementi; ad esempio, la seguente è una matrice </a:t>
            </a:r>
            <a:r>
              <a:rPr lang="it-IT" dirty="0">
                <a:hlinkClick r:id="rId3" tooltip="Numero intero"/>
              </a:rPr>
              <a:t>intera</a:t>
            </a:r>
            <a:r>
              <a:rPr lang="it-IT" dirty="0" smtClean="0"/>
              <a:t>:</a:t>
            </a:r>
          </a:p>
          <a:p>
            <a:endParaRPr lang="it-IT" dirty="0"/>
          </a:p>
        </p:txBody>
      </p:sp>
      <p:pic>
        <p:nvPicPr>
          <p:cNvPr id="5122" name="Picture 2" descr="\begin{bmatrix}&#10;1 &amp; 0 &amp; 5 \\&#10;1 &amp; -2 &amp; 0&#10;\end{bmatrix}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90" y="2420888"/>
            <a:ext cx="163368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4644008" y="2634987"/>
            <a:ext cx="3933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/>
              <a:t>Righe, colonne, elementi</a:t>
            </a:r>
            <a:r>
              <a:rPr lang="it-IT" b="1" dirty="0"/>
              <a:t> 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140419" y="3382253"/>
            <a:ext cx="4855305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 righe orizzontali di una matrice sono chiamate</a:t>
            </a: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righe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mentre quelle verticali 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colonne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.In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generale, una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matrice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è una matrice con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righe 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colonne, dove</a:t>
            </a:r>
            <a:r>
              <a:rPr lang="it-IT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sono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Numero intero"/>
              </a:rPr>
              <a:t>interi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positivi fissati. </a:t>
            </a:r>
            <a:r>
              <a:rPr lang="it-IT" b="1" dirty="0"/>
              <a:t> </a:t>
            </a:r>
            <a:r>
              <a:rPr lang="it-IT" b="1" dirty="0" err="1" smtClean="0"/>
              <a:t>a</a:t>
            </a:r>
            <a:r>
              <a:rPr lang="it-IT" b="1" baseline="-25000" dirty="0" err="1" smtClean="0"/>
              <a:t>ij</a:t>
            </a:r>
            <a:r>
              <a:rPr lang="it-IT" dirty="0" smtClean="0"/>
              <a:t> l'</a:t>
            </a:r>
            <a:r>
              <a:rPr lang="it-IT" i="1" dirty="0" smtClean="0"/>
              <a:t>elemento</a:t>
            </a:r>
            <a:r>
              <a:rPr lang="it-IT" dirty="0"/>
              <a:t> posizionato alla riga </a:t>
            </a:r>
            <a:r>
              <a:rPr lang="it-IT" b="1" dirty="0" smtClean="0"/>
              <a:t>i</a:t>
            </a:r>
            <a:r>
              <a:rPr lang="it-IT" dirty="0" smtClean="0"/>
              <a:t>-esima </a:t>
            </a:r>
            <a:r>
              <a:rPr lang="it-IT" dirty="0"/>
              <a:t>e alla colonna </a:t>
            </a:r>
            <a:r>
              <a:rPr lang="it-IT" b="1" dirty="0" smtClean="0"/>
              <a:t>j</a:t>
            </a:r>
            <a:r>
              <a:rPr lang="it-IT" dirty="0" smtClean="0"/>
              <a:t>-esima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83" name="Picture 15" descr=" m \times n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913" y="-68263"/>
            <a:ext cx="504825" cy="9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\begin{bmatrix} a_{1,1} &amp; a_{1,2} &amp; \cdots &amp; a_{1,n} \\ a_{2,1} &amp; a_{2,2} &amp; \cdots &amp; a_{2,n} \\ \vdots &amp; \vdots &amp; \ddots &amp; \vdots \\ a_{m,1} &amp; a_{m,2} &amp; \cdots &amp; a_{m,n} \end{bmatrix}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296289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 A = \begin{bmatrix}&#10;1 &amp; 2  \\&#10;3 &amp; 4\end{bmatrix}.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5" y="5445224"/>
            <a:ext cx="2292747" cy="107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9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5496" y="771669"/>
            <a:ext cx="910850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leggi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m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[][])//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lettura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matrice quadrata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{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&lt;&lt;"Definisci le dimensioni della matrice quadratica 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&lt;&lt;"numero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(&lt;11)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righe e colonne =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cin&gt;&gt;n;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&lt;&lt;"Riempimento matrice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n;i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j=0;j&lt;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n;j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&lt;&lt;"inserisci il valore della cella M [ "&lt;&lt;i&lt;&lt;","&lt;&lt;j&lt;&lt;" ] 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cin&gt;&gt;m[i][j];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475656" y="836712"/>
            <a:ext cx="57606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trasposta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m[][], 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n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{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mem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i=0;i&lt;n-1;i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{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j=i+1;j&lt;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n;j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{ 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mem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=m[i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][j];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m[i][j]=m[j][i];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m[j][i]=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mem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;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4171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22203</TotalTime>
  <Words>516</Words>
  <Application>Microsoft Office PowerPoint</Application>
  <PresentationFormat>Presentazione su schermo (4:3)</PresentationFormat>
  <Paragraphs>150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132</cp:revision>
  <dcterms:created xsi:type="dcterms:W3CDTF">2011-10-18T08:32:55Z</dcterms:created>
  <dcterms:modified xsi:type="dcterms:W3CDTF">2012-12-04T10:36:57Z</dcterms:modified>
</cp:coreProperties>
</file>