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18" r:id="rId2"/>
    <p:sldId id="317" r:id="rId3"/>
    <p:sldId id="319" r:id="rId4"/>
    <p:sldId id="325" r:id="rId5"/>
    <p:sldId id="320" r:id="rId6"/>
    <p:sldId id="321" r:id="rId7"/>
    <p:sldId id="322" r:id="rId8"/>
    <p:sldId id="324" r:id="rId9"/>
    <p:sldId id="323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0" d="100"/>
          <a:sy n="7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7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96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645E-08B2-48A0-950C-6D891D88A61B}" type="datetimeFigureOut">
              <a:rPr lang="en-GB" smtClean="0"/>
              <a:t>02/12/2012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08B2-7953-4839-9FC0-16809F86981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Numero_intero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it.wikipedia.org/wiki/Matr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5496" y="117692"/>
            <a:ext cx="8820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ARRAY MULTIDIMENDIONALI</a:t>
            </a:r>
            <a:endParaRPr lang="it-IT" b="1" dirty="0"/>
          </a:p>
          <a:p>
            <a:pPr algn="just"/>
            <a:r>
              <a:rPr lang="it-IT" dirty="0"/>
              <a:t> U</a:t>
            </a:r>
            <a:r>
              <a:rPr lang="it-IT" dirty="0" smtClean="0"/>
              <a:t>n </a:t>
            </a:r>
            <a:r>
              <a:rPr lang="it-IT" dirty="0"/>
              <a:t>array (sia esso associativo o meno) può avere più di una dimensione. Nel caso un array abbia più dimensioni (specialmente nel caso </a:t>
            </a:r>
            <a:r>
              <a:rPr lang="it-IT" b="1" dirty="0"/>
              <a:t>bidimensionale), </a:t>
            </a:r>
            <a:r>
              <a:rPr lang="it-IT" dirty="0"/>
              <a:t>esso viene spesso definito "matrice", in riferimento alla nozione matematica di </a:t>
            </a:r>
            <a:r>
              <a:rPr lang="it-IT" dirty="0">
                <a:hlinkClick r:id="rId2" tooltip="Matrice"/>
              </a:rPr>
              <a:t>matrice</a:t>
            </a:r>
            <a:r>
              <a:rPr lang="it-IT" dirty="0"/>
              <a:t> da cui prende ispirazione. La differenza è che una matrice ha due (o più) indici (ogni indice è una dimensione) e ogni elemento è identificato dalla combinazione di valori di tutti gli indici del vettore. </a:t>
            </a:r>
            <a:endParaRPr lang="it-IT" dirty="0" smtClean="0"/>
          </a:p>
          <a:p>
            <a:pPr algn="just"/>
            <a:r>
              <a:rPr lang="it-IT" dirty="0" smtClean="0"/>
              <a:t>MATRICE</a:t>
            </a:r>
          </a:p>
          <a:p>
            <a:pPr algn="just"/>
            <a:r>
              <a:rPr lang="it-IT" dirty="0"/>
              <a:t>una </a:t>
            </a:r>
            <a:r>
              <a:rPr lang="it-IT" b="1" dirty="0"/>
              <a:t>matrice</a:t>
            </a:r>
            <a:r>
              <a:rPr lang="it-IT" dirty="0"/>
              <a:t> è una tabella ordinata di elementi; ad esempio, la seguente è una matrice </a:t>
            </a:r>
            <a:r>
              <a:rPr lang="it-IT" dirty="0">
                <a:hlinkClick r:id="rId3" tooltip="Numero intero"/>
              </a:rPr>
              <a:t>intera</a:t>
            </a:r>
            <a:r>
              <a:rPr lang="it-IT" dirty="0" smtClean="0"/>
              <a:t>:</a:t>
            </a:r>
          </a:p>
          <a:p>
            <a:endParaRPr lang="it-IT" dirty="0"/>
          </a:p>
        </p:txBody>
      </p:sp>
      <p:pic>
        <p:nvPicPr>
          <p:cNvPr id="5122" name="Picture 2" descr="\begin{bmatrix}&#10;1 &amp; 0 &amp; 5 \\&#10;1 &amp; -2 &amp; 0&#10;\end{bmatrix}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90" y="2420888"/>
            <a:ext cx="163368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4644008" y="2634987"/>
            <a:ext cx="3933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/>
              <a:t>Righe, colonne, elementi</a:t>
            </a:r>
            <a:r>
              <a:rPr lang="it-IT" b="1" dirty="0"/>
              <a:t> 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140419" y="3382253"/>
            <a:ext cx="4855305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Le righe orizzontali di una matrice sono chiamate</a:t>
            </a: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righe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mentre quelle verticali 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colonne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.In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generale, una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matrice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è una matrice con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righe 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colonne, dove</a:t>
            </a:r>
            <a:r>
              <a:rPr lang="it-IT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sono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Numero intero"/>
              </a:rPr>
              <a:t>interi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positivi fissati. </a:t>
            </a:r>
            <a:r>
              <a:rPr lang="it-IT" b="1" dirty="0"/>
              <a:t> </a:t>
            </a:r>
            <a:r>
              <a:rPr lang="it-IT" b="1" dirty="0" err="1" smtClean="0"/>
              <a:t>a</a:t>
            </a:r>
            <a:r>
              <a:rPr lang="it-IT" b="1" baseline="-25000" dirty="0" err="1" smtClean="0"/>
              <a:t>ij</a:t>
            </a:r>
            <a:r>
              <a:rPr lang="it-IT" dirty="0" smtClean="0"/>
              <a:t> l'</a:t>
            </a:r>
            <a:r>
              <a:rPr lang="it-IT" i="1" dirty="0" smtClean="0"/>
              <a:t>elemento</a:t>
            </a:r>
            <a:r>
              <a:rPr lang="it-IT" dirty="0"/>
              <a:t> posizionato alla riga </a:t>
            </a:r>
            <a:r>
              <a:rPr lang="it-IT" b="1" dirty="0" smtClean="0"/>
              <a:t>i</a:t>
            </a:r>
            <a:r>
              <a:rPr lang="it-IT" dirty="0" smtClean="0"/>
              <a:t>-esima </a:t>
            </a:r>
            <a:r>
              <a:rPr lang="it-IT" dirty="0"/>
              <a:t>e alla colonna </a:t>
            </a:r>
            <a:r>
              <a:rPr lang="it-IT" b="1" dirty="0" smtClean="0"/>
              <a:t>j</a:t>
            </a:r>
            <a:r>
              <a:rPr lang="it-IT" dirty="0" smtClean="0"/>
              <a:t>-esima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83" name="Picture 15" descr=" m \times n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913" y="-68263"/>
            <a:ext cx="504825" cy="9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\begin{bmatrix} a_{1,1} &amp; a_{1,2} &amp; \cdots &amp; a_{1,n} \\ a_{2,1} &amp; a_{2,2} &amp; \cdots &amp; a_{2,n} \\ \vdots &amp; \vdots &amp; \ddots &amp; \vdots \\ a_{m,1} &amp; a_{m,2} &amp; \cdots &amp; a_{m,n} \end{bmatrix}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296289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 A = \begin{bmatrix}&#10;1 &amp; 2  \\&#10;3 &amp; 4\end{bmatrix}.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5" y="5445224"/>
            <a:ext cx="2292747" cy="107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9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762000"/>
          </a:xfrm>
        </p:spPr>
        <p:txBody>
          <a:bodyPr/>
          <a:lstStyle/>
          <a:p>
            <a:r>
              <a:rPr lang="it-IT" dirty="0"/>
              <a:t>Ricerca dicotomica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8382000" cy="523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000" smtClean="0"/>
              <a:t>La ricerca di un elemento in un vettore può essere molto laboriosa in termini di tempo di esecuzione.</a:t>
            </a:r>
          </a:p>
          <a:p>
            <a:pPr>
              <a:lnSpc>
                <a:spcPct val="90000"/>
              </a:lnSpc>
            </a:pPr>
            <a:endParaRPr lang="it-IT" sz="2000" smtClean="0"/>
          </a:p>
          <a:p>
            <a:pPr>
              <a:lnSpc>
                <a:spcPct val="90000"/>
              </a:lnSpc>
            </a:pPr>
            <a:r>
              <a:rPr lang="it-IT" sz="2000" smtClean="0"/>
              <a:t>Se la base dati è molto grande è opportuno minimizzare questo tempo riducendo il numero di confronti tramite un semplice algoritmo detto di ricerca dicotomica.</a:t>
            </a:r>
          </a:p>
          <a:p>
            <a:pPr>
              <a:lnSpc>
                <a:spcPct val="90000"/>
              </a:lnSpc>
            </a:pPr>
            <a:endParaRPr lang="it-IT" sz="2000" smtClean="0"/>
          </a:p>
          <a:p>
            <a:pPr>
              <a:lnSpc>
                <a:spcPct val="90000"/>
              </a:lnSpc>
            </a:pPr>
            <a:r>
              <a:rPr lang="it-IT" sz="2000" smtClean="0"/>
              <a:t>Il vettore deve essere dapprima riordinato, poi si confronta l’elemento posto a metà vettore (indice = n/2) con l’elemento cercato. Si hanno 3 possibilità: a) é quello cercato; b) l’elemento cercato è più grande; c) l’elemento cercato è più piccolo.</a:t>
            </a:r>
          </a:p>
          <a:p>
            <a:pPr>
              <a:lnSpc>
                <a:spcPct val="90000"/>
              </a:lnSpc>
            </a:pPr>
            <a:endParaRPr lang="it-IT" sz="2000" smtClean="0"/>
          </a:p>
          <a:p>
            <a:pPr>
              <a:lnSpc>
                <a:spcPct val="90000"/>
              </a:lnSpc>
            </a:pPr>
            <a:r>
              <a:rPr lang="it-IT" sz="2000" smtClean="0"/>
              <a:t>Se l’elemento cercato è più grande si considera un nuovo vettore formato dalla sola seconda metà dell’intero vettore e si ricomincia la ricerca col confronto tra elemento cercato e elemento posto a metà del nuovo vettore; e così via.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059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8834F-2FFE-4A2B-8247-BCCECF1F5C2F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</a:t>
            </a:r>
            <a:r>
              <a:rPr lang="it-IT" sz="2400" b="1" dirty="0" smtClean="0"/>
              <a:t>dicotomica 1/5</a:t>
            </a:r>
            <a:endParaRPr lang="it-IT" sz="2400" b="1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#include &lt;</a:t>
            </a:r>
            <a:r>
              <a:rPr lang="it-IT" sz="2000" dirty="0" err="1">
                <a:solidFill>
                  <a:schemeClr val="accent2"/>
                </a:solidFill>
              </a:rPr>
              <a:t>stdio.h</a:t>
            </a:r>
            <a:r>
              <a:rPr lang="it-IT" sz="20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#include &lt;</a:t>
            </a:r>
            <a:r>
              <a:rPr lang="it-IT" sz="2000" dirty="0" err="1">
                <a:solidFill>
                  <a:schemeClr val="accent2"/>
                </a:solidFill>
              </a:rPr>
              <a:t>conio.h</a:t>
            </a:r>
            <a:r>
              <a:rPr lang="it-IT" sz="2000" dirty="0">
                <a:solidFill>
                  <a:schemeClr val="accent2"/>
                </a:solidFill>
              </a:rPr>
              <a:t>&gt;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</a:t>
            </a:r>
            <a:r>
              <a:rPr lang="it-IT" sz="2000" dirty="0" err="1">
                <a:solidFill>
                  <a:schemeClr val="accent2"/>
                </a:solidFill>
              </a:rPr>
              <a:t>define</a:t>
            </a:r>
            <a:r>
              <a:rPr lang="it-IT" sz="2000" dirty="0">
                <a:solidFill>
                  <a:schemeClr val="accent2"/>
                </a:solidFill>
              </a:rPr>
              <a:t> MAX_DATI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</a:t>
            </a:r>
            <a:r>
              <a:rPr lang="it-IT" sz="2000" dirty="0" err="1">
                <a:solidFill>
                  <a:schemeClr val="accent2"/>
                </a:solidFill>
              </a:rPr>
              <a:t>define</a:t>
            </a:r>
            <a:r>
              <a:rPr lang="it-IT" sz="2000" dirty="0">
                <a:solidFill>
                  <a:schemeClr val="accent2"/>
                </a:solidFill>
              </a:rPr>
              <a:t> FALSE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#</a:t>
            </a:r>
            <a:r>
              <a:rPr lang="it-IT" sz="2000" dirty="0" err="1">
                <a:solidFill>
                  <a:schemeClr val="accent2"/>
                </a:solidFill>
              </a:rPr>
              <a:t>define</a:t>
            </a:r>
            <a:r>
              <a:rPr lang="it-IT" sz="2000" dirty="0">
                <a:solidFill>
                  <a:schemeClr val="accent2"/>
                </a:solidFill>
              </a:rPr>
              <a:t> VERO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</a:t>
            </a:r>
            <a:r>
              <a:rPr lang="it-IT" sz="2000" dirty="0"/>
              <a:t> /*    prototipo delle funzioni di ricerca e di riordinamento   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void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>
                <a:solidFill>
                  <a:schemeClr val="accent2"/>
                </a:solidFill>
              </a:rPr>
              <a:t>trovato </a:t>
            </a:r>
            <a:r>
              <a:rPr lang="it-IT" sz="2000" dirty="0">
                <a:solidFill>
                  <a:schemeClr val="accent2"/>
                </a:solidFill>
              </a:rPr>
              <a:t>(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 ],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elemento,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&amp;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n_dati</a:t>
            </a:r>
            <a:r>
              <a:rPr lang="it-IT" sz="2000" dirty="0" smtClean="0">
                <a:solidFill>
                  <a:schemeClr val="accent2"/>
                </a:solidFill>
              </a:rPr>
              <a:t>, </a:t>
            </a:r>
            <a:r>
              <a:rPr lang="it-IT" sz="2000" dirty="0" err="1" smtClean="0">
                <a:solidFill>
                  <a:schemeClr val="accent2"/>
                </a:solidFill>
              </a:rPr>
              <a:t>bool</a:t>
            </a:r>
            <a:r>
              <a:rPr lang="it-IT" sz="2000" dirty="0" smtClean="0">
                <a:solidFill>
                  <a:schemeClr val="accent2"/>
                </a:solidFill>
              </a:rPr>
              <a:t>&amp; presente);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void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it-IT" sz="2000" b="1" dirty="0" err="1">
                <a:solidFill>
                  <a:schemeClr val="accent2"/>
                </a:solidFill>
                <a:cs typeface="Arial" pitchFamily="34" charset="0"/>
              </a:rPr>
              <a:t>bubble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(</a:t>
            </a: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int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vett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[ ], </a:t>
            </a:r>
            <a:r>
              <a:rPr lang="it-IT" sz="2000" dirty="0" err="1">
                <a:solidFill>
                  <a:schemeClr val="accent2"/>
                </a:solidFill>
                <a:cs typeface="Arial" pitchFamily="34" charset="0"/>
              </a:rPr>
              <a:t>int</a:t>
            </a:r>
            <a:r>
              <a:rPr lang="it-IT" sz="2000" dirty="0">
                <a:solidFill>
                  <a:schemeClr val="accent2"/>
                </a:solidFill>
                <a:cs typeface="Arial" pitchFamily="34" charset="0"/>
              </a:rPr>
              <a:t> n);</a:t>
            </a:r>
            <a:endParaRPr lang="it-IT" sz="2000" dirty="0">
              <a:solidFill>
                <a:schemeClr val="accent2"/>
              </a:solidFill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int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main</a:t>
            </a:r>
            <a:r>
              <a:rPr lang="it-IT" sz="2000" dirty="0">
                <a:solidFill>
                  <a:schemeClr val="accent2"/>
                </a:solidFill>
              </a:rPr>
              <a:t>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, dato, indice, </a:t>
            </a:r>
            <a:r>
              <a:rPr lang="it-IT" sz="2000" dirty="0" err="1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cercato;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 [MAX_DATI</a:t>
            </a:r>
            <a:r>
              <a:rPr lang="it-IT" sz="2000" dirty="0" smtClean="0">
                <a:solidFill>
                  <a:schemeClr val="accent2"/>
                </a:solidFill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bool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trova_elemento</a:t>
            </a:r>
            <a:r>
              <a:rPr lang="it-IT" sz="2000" dirty="0" smtClean="0">
                <a:solidFill>
                  <a:schemeClr val="accent2"/>
                </a:solidFill>
              </a:rPr>
              <a:t>=false;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7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8AC05-819F-4AC4-B847-5EBB8F5153A8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dicotomica </a:t>
            </a:r>
            <a:r>
              <a:rPr lang="it-IT" sz="2400" b="1" dirty="0" smtClean="0"/>
              <a:t>2/5</a:t>
            </a:r>
            <a:endParaRPr lang="it-IT" sz="2400" b="1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indice = </a:t>
            </a:r>
            <a:r>
              <a:rPr lang="it-IT" sz="2000" dirty="0" smtClean="0">
                <a:solidFill>
                  <a:schemeClr val="accent2"/>
                </a:solidFill>
              </a:rPr>
              <a:t>1;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&lt;&lt;«Introduci </a:t>
            </a:r>
            <a:r>
              <a:rPr lang="it-IT" sz="2000" dirty="0">
                <a:solidFill>
                  <a:schemeClr val="accent2"/>
                </a:solidFill>
              </a:rPr>
              <a:t>il </a:t>
            </a:r>
            <a:r>
              <a:rPr lang="it-IT" sz="2000" dirty="0" smtClean="0">
                <a:solidFill>
                  <a:schemeClr val="accent2"/>
                </a:solidFill>
              </a:rPr>
              <a:t>vettore terminando con -1»&lt;&lt;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&lt;&lt;«inserisci il primo elemento»&lt;&lt;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cin&gt;&gt;dato</a:t>
            </a: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vett</a:t>
            </a:r>
            <a:r>
              <a:rPr lang="it-IT" sz="2000" dirty="0" smtClean="0">
                <a:solidFill>
                  <a:schemeClr val="accent2"/>
                </a:solidFill>
              </a:rPr>
              <a:t>[0]=dato;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while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((dato!=-1) </a:t>
            </a:r>
            <a:r>
              <a:rPr lang="it-IT" sz="2000" dirty="0">
                <a:solidFill>
                  <a:schemeClr val="accent2"/>
                </a:solidFill>
              </a:rPr>
              <a:t>&amp;&amp; (indice &lt; MAX_DATI))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	</a:t>
            </a:r>
            <a:r>
              <a:rPr lang="it-IT" sz="2000" dirty="0" smtClean="0">
                <a:solidFill>
                  <a:schemeClr val="accent2"/>
                </a:solidFill>
              </a:rPr>
              <a:t>{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    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>
                <a:solidFill>
                  <a:schemeClr val="accent2"/>
                </a:solidFill>
              </a:rPr>
              <a:t>&lt;&lt;«inserisci </a:t>
            </a:r>
            <a:r>
              <a:rPr lang="it-IT" sz="2000" dirty="0" smtClean="0">
                <a:solidFill>
                  <a:schemeClr val="accent2"/>
                </a:solidFill>
              </a:rPr>
              <a:t>l’ </a:t>
            </a:r>
            <a:r>
              <a:rPr lang="it-IT" sz="2000" dirty="0">
                <a:solidFill>
                  <a:schemeClr val="accent2"/>
                </a:solidFill>
              </a:rPr>
              <a:t>elemento</a:t>
            </a:r>
            <a:r>
              <a:rPr lang="it-IT" sz="2000" dirty="0" smtClean="0">
                <a:solidFill>
                  <a:schemeClr val="accent2"/>
                </a:solidFill>
              </a:rPr>
              <a:t>»&lt;&lt;indice&lt;&lt;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>
                <a:solidFill>
                  <a:schemeClr val="accent2"/>
                </a:solidFill>
              </a:rPr>
              <a:t>;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          cin</a:t>
            </a:r>
            <a:r>
              <a:rPr lang="it-IT" sz="2000" dirty="0">
                <a:solidFill>
                  <a:schemeClr val="accent2"/>
                </a:solidFill>
              </a:rPr>
              <a:t>&gt;&gt;dato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           </a:t>
            </a:r>
            <a:r>
              <a:rPr lang="it-IT" sz="2000" dirty="0" err="1" smtClean="0">
                <a:solidFill>
                  <a:schemeClr val="accent2"/>
                </a:solidFill>
              </a:rPr>
              <a:t>vett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accent2"/>
                </a:solidFill>
              </a:rPr>
              <a:t>[indice] = dato;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         indice</a:t>
            </a:r>
            <a:r>
              <a:rPr lang="it-IT" sz="2000" dirty="0" smtClean="0">
                <a:solidFill>
                  <a:schemeClr val="accent2"/>
                </a:solidFill>
              </a:rPr>
              <a:t>++;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         }</a:t>
            </a: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num_dati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accent2"/>
                </a:solidFill>
              </a:rPr>
              <a:t>= indice;                   </a:t>
            </a:r>
            <a:r>
              <a:rPr lang="it-IT" sz="2000" dirty="0"/>
              <a:t>/*  in </a:t>
            </a:r>
            <a:r>
              <a:rPr lang="it-IT" sz="2000" dirty="0" err="1"/>
              <a:t>num_dati</a:t>
            </a:r>
            <a:r>
              <a:rPr lang="it-IT" sz="2000" dirty="0"/>
              <a:t> numero di dati letti  </a:t>
            </a:r>
            <a:r>
              <a:rPr lang="it-IT" sz="2000" dirty="0" smtClean="0"/>
              <a:t>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b="1" dirty="0" err="1">
                <a:solidFill>
                  <a:schemeClr val="accent2"/>
                </a:solidFill>
              </a:rPr>
              <a:t>bubble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);                   </a:t>
            </a:r>
            <a:r>
              <a:rPr lang="it-IT" sz="2000" dirty="0"/>
              <a:t>/*  riordina il vettore di interi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&lt;&lt;«Vettore </a:t>
            </a:r>
            <a:r>
              <a:rPr lang="it-IT" sz="2000" dirty="0">
                <a:solidFill>
                  <a:schemeClr val="accent2"/>
                </a:solidFill>
              </a:rPr>
              <a:t>riordinato</a:t>
            </a:r>
            <a:r>
              <a:rPr lang="it-IT" sz="2000" dirty="0" smtClean="0">
                <a:solidFill>
                  <a:schemeClr val="accent2"/>
                </a:solidFill>
              </a:rPr>
              <a:t>:”&lt;&lt;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 </a:t>
            </a:r>
            <a:r>
              <a:rPr lang="it-IT" sz="2000" dirty="0"/>
              <a:t>/*    visualizza il vettore riordinato 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for (indice = 0; indice &lt;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; indice++)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&lt;&lt;«Elemento </a:t>
            </a:r>
            <a:r>
              <a:rPr lang="it-IT" sz="2000" dirty="0">
                <a:solidFill>
                  <a:schemeClr val="accent2"/>
                </a:solidFill>
              </a:rPr>
              <a:t>di indice  </a:t>
            </a:r>
            <a:r>
              <a:rPr lang="it-IT" sz="2000" dirty="0" smtClean="0">
                <a:solidFill>
                  <a:schemeClr val="accent2"/>
                </a:solidFill>
              </a:rPr>
              <a:t>«&lt;&lt; indice&lt;&lt;«con valore»&lt;&lt;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 [indice]);</a:t>
            </a:r>
          </a:p>
        </p:txBody>
      </p:sp>
    </p:spTree>
    <p:extLst>
      <p:ext uri="{BB962C8B-B14F-4D97-AF65-F5344CB8AC3E}">
        <p14:creationId xmlns:p14="http://schemas.microsoft.com/office/powerpoint/2010/main" val="267870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8A84A-BC76-4552-986B-1D5296047E00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dicotomica </a:t>
            </a:r>
            <a:r>
              <a:rPr lang="it-IT" sz="2400" b="1" dirty="0" smtClean="0"/>
              <a:t>3/5</a:t>
            </a:r>
            <a:endParaRPr lang="it-IT" sz="24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/>
              <a:t>/*           richiede il dato da cercare        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&lt;&lt;«Quale </a:t>
            </a:r>
            <a:r>
              <a:rPr lang="it-IT" sz="2000" dirty="0">
                <a:solidFill>
                  <a:schemeClr val="accent2"/>
                </a:solidFill>
              </a:rPr>
              <a:t>dato vuoi cercare?   </a:t>
            </a:r>
            <a:r>
              <a:rPr lang="it-IT" sz="2000" dirty="0" smtClean="0">
                <a:solidFill>
                  <a:schemeClr val="accent2"/>
                </a:solidFill>
              </a:rPr>
              <a:t>«&lt;&lt;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cin&gt;&gt;cercato;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/>
              <a:t>/*  cerca il dato con la funzione trovato che restituisce col suo nome un valore logico (vero o falso) a seconda che il dato sia presente o meno nel vettore e, se presente, l’indice del dato nella variabile </a:t>
            </a:r>
            <a:r>
              <a:rPr lang="it-IT" sz="2000" dirty="0" err="1"/>
              <a:t>p_posiz</a:t>
            </a:r>
            <a:r>
              <a:rPr lang="it-IT" sz="2000" dirty="0"/>
              <a:t>  */</a:t>
            </a:r>
          </a:p>
          <a:p>
            <a:pPr>
              <a:buFontTx/>
              <a:buNone/>
            </a:pPr>
            <a:r>
              <a:rPr lang="it-IT" sz="2000" b="1" dirty="0">
                <a:solidFill>
                  <a:schemeClr val="accent2"/>
                </a:solidFill>
              </a:rPr>
              <a:t>trovato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, cercato, </a:t>
            </a:r>
            <a:r>
              <a:rPr lang="it-IT" sz="2000" dirty="0" err="1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num_dati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trova_elemento</a:t>
            </a:r>
            <a:r>
              <a:rPr lang="it-IT" sz="2000" dirty="0">
                <a:solidFill>
                  <a:schemeClr val="accent2"/>
                </a:solidFill>
              </a:rPr>
              <a:t>) 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if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(</a:t>
            </a:r>
            <a:r>
              <a:rPr lang="it-IT" sz="2000" dirty="0" err="1" smtClean="0">
                <a:solidFill>
                  <a:schemeClr val="accent2"/>
                </a:solidFill>
              </a:rPr>
              <a:t>trova_elemento</a:t>
            </a:r>
            <a:r>
              <a:rPr lang="it-IT" sz="2000" dirty="0" smtClean="0">
                <a:solidFill>
                  <a:schemeClr val="accent2"/>
                </a:solidFill>
              </a:rPr>
              <a:t>==</a:t>
            </a:r>
            <a:r>
              <a:rPr lang="it-IT" sz="2000" dirty="0" err="1" smtClean="0">
                <a:solidFill>
                  <a:schemeClr val="accent2"/>
                </a:solidFill>
              </a:rPr>
              <a:t>true</a:t>
            </a:r>
            <a:r>
              <a:rPr lang="it-IT" sz="2000" dirty="0" smtClean="0">
                <a:solidFill>
                  <a:schemeClr val="accent2"/>
                </a:solidFill>
              </a:rPr>
              <a:t>)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 smtClean="0">
                <a:solidFill>
                  <a:schemeClr val="accent2"/>
                </a:solidFill>
              </a:rPr>
              <a:t>&lt;&lt;«Dato </a:t>
            </a:r>
            <a:r>
              <a:rPr lang="it-IT" sz="2000" dirty="0">
                <a:solidFill>
                  <a:schemeClr val="accent2"/>
                </a:solidFill>
              </a:rPr>
              <a:t>presente in posizione </a:t>
            </a:r>
            <a:r>
              <a:rPr lang="it-IT" sz="2000" dirty="0" smtClean="0">
                <a:solidFill>
                  <a:schemeClr val="accent2"/>
                </a:solidFill>
              </a:rPr>
              <a:t>«&lt;&lt;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 smtClean="0">
                <a:solidFill>
                  <a:schemeClr val="accent2"/>
                </a:solidFill>
              </a:rPr>
              <a:t>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else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</a:t>
            </a:r>
            <a:r>
              <a:rPr lang="it-IT" sz="2000" dirty="0" smtClean="0">
                <a:solidFill>
                  <a:schemeClr val="accent2"/>
                </a:solidFill>
              </a:rPr>
              <a:t>     </a:t>
            </a:r>
            <a:r>
              <a:rPr lang="it-IT" sz="2000" dirty="0" err="1" smtClean="0">
                <a:solidFill>
                  <a:schemeClr val="accent2"/>
                </a:solidFill>
              </a:rPr>
              <a:t>cout</a:t>
            </a:r>
            <a:r>
              <a:rPr lang="it-IT" sz="2000" dirty="0">
                <a:solidFill>
                  <a:schemeClr val="accent2"/>
                </a:solidFill>
              </a:rPr>
              <a:t>&lt;&lt;« </a:t>
            </a:r>
            <a:r>
              <a:rPr lang="it-IT" sz="2000" dirty="0" smtClean="0">
                <a:solidFill>
                  <a:schemeClr val="accent2"/>
                </a:solidFill>
              </a:rPr>
              <a:t>Dato </a:t>
            </a:r>
            <a:r>
              <a:rPr lang="it-IT" sz="2000" dirty="0">
                <a:solidFill>
                  <a:schemeClr val="accent2"/>
                </a:solidFill>
              </a:rPr>
              <a:t>non </a:t>
            </a:r>
            <a:r>
              <a:rPr lang="it-IT" sz="2000" dirty="0" smtClean="0">
                <a:solidFill>
                  <a:schemeClr val="accent2"/>
                </a:solidFill>
              </a:rPr>
              <a:t>presente«&lt;&lt;</a:t>
            </a:r>
            <a:r>
              <a:rPr lang="it-IT" sz="2000" dirty="0" err="1" smtClean="0">
                <a:solidFill>
                  <a:schemeClr val="accent2"/>
                </a:solidFill>
              </a:rPr>
              <a:t>endl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}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46469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5769C-C1EA-49E6-BA17-B1AE562F0036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Ricerca </a:t>
            </a:r>
            <a:r>
              <a:rPr lang="it-IT" sz="2400" dirty="0" smtClean="0"/>
              <a:t>dicotomica 4/5</a:t>
            </a:r>
            <a:endParaRPr lang="it-IT" sz="24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t-IT" sz="2000" b="1" dirty="0" err="1" smtClean="0">
                <a:solidFill>
                  <a:schemeClr val="accent2"/>
                </a:solidFill>
              </a:rPr>
              <a:t>void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>
                <a:solidFill>
                  <a:schemeClr val="accent2"/>
                </a:solidFill>
              </a:rPr>
              <a:t>trovato </a:t>
            </a:r>
            <a:r>
              <a:rPr lang="it-IT" sz="2000" dirty="0">
                <a:solidFill>
                  <a:schemeClr val="accent2"/>
                </a:solidFill>
              </a:rPr>
              <a:t>(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 ],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dato,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smtClean="0">
                <a:solidFill>
                  <a:schemeClr val="accent2"/>
                </a:solidFill>
              </a:rPr>
              <a:t>&amp;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n_dati</a:t>
            </a:r>
            <a:r>
              <a:rPr lang="it-IT" sz="2000" dirty="0" smtClean="0">
                <a:solidFill>
                  <a:schemeClr val="accent2"/>
                </a:solidFill>
              </a:rPr>
              <a:t>, </a:t>
            </a:r>
            <a:r>
              <a:rPr lang="it-IT" sz="2000" dirty="0" err="1" smtClean="0">
                <a:solidFill>
                  <a:schemeClr val="accent2"/>
                </a:solidFill>
              </a:rPr>
              <a:t>bool</a:t>
            </a:r>
            <a:r>
              <a:rPr lang="it-IT" sz="2000" dirty="0" smtClean="0">
                <a:solidFill>
                  <a:schemeClr val="accent2"/>
                </a:solidFill>
              </a:rPr>
              <a:t> &amp;presente)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int</a:t>
            </a:r>
            <a:r>
              <a:rPr lang="it-IT" sz="2000" dirty="0">
                <a:solidFill>
                  <a:schemeClr val="accent2"/>
                </a:solidFill>
              </a:rPr>
              <a:t> meta, 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, 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 = 0;                </a:t>
            </a:r>
            <a:r>
              <a:rPr lang="it-IT" sz="2000" dirty="0"/>
              <a:t>/*  indice inferiore della porzione di vettore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 = </a:t>
            </a:r>
            <a:r>
              <a:rPr lang="it-IT" sz="2000" dirty="0" err="1">
                <a:solidFill>
                  <a:schemeClr val="accent2"/>
                </a:solidFill>
              </a:rPr>
              <a:t>n_dati</a:t>
            </a:r>
            <a:r>
              <a:rPr lang="it-IT" sz="2000" dirty="0">
                <a:solidFill>
                  <a:schemeClr val="accent2"/>
                </a:solidFill>
              </a:rPr>
              <a:t> - 1; </a:t>
            </a:r>
            <a:r>
              <a:rPr lang="it-IT" sz="2000" dirty="0"/>
              <a:t>/*  indice superiore della porzione di vettore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presente = FALSE;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 err="1">
                <a:solidFill>
                  <a:schemeClr val="accent2"/>
                </a:solidFill>
              </a:rPr>
              <a:t>while</a:t>
            </a:r>
            <a:r>
              <a:rPr lang="it-IT" sz="2000" dirty="0">
                <a:solidFill>
                  <a:schemeClr val="accent2"/>
                </a:solidFill>
              </a:rPr>
              <a:t> ((!presente) &amp;&amp; (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  &lt;=  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meta = (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 + 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) / 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/>
              <a:t>/*  confronto il dato cercato con l’elemento di metà del vettore    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</a:t>
            </a:r>
            <a:r>
              <a:rPr lang="it-IT" sz="2000" dirty="0" err="1">
                <a:solidFill>
                  <a:schemeClr val="accent2"/>
                </a:solidFill>
              </a:rPr>
              <a:t>if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[meta] == dato)	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	   presente = TRUE;                                 </a:t>
            </a:r>
            <a:r>
              <a:rPr lang="it-IT" sz="2000" dirty="0"/>
              <a:t>/*  è lui, finito!   */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372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37852-2F15-4DA4-95F3-8C26BF2D1DE5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Ricerca </a:t>
            </a:r>
            <a:r>
              <a:rPr lang="it-IT" sz="2400" b="1" dirty="0" smtClean="0"/>
              <a:t>dicotomica 5/5</a:t>
            </a:r>
            <a:endParaRPr lang="it-IT" sz="24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else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{</a:t>
            </a:r>
          </a:p>
          <a:p>
            <a:pPr>
              <a:buFontTx/>
              <a:buNone/>
            </a:pPr>
            <a:r>
              <a:rPr lang="it-IT" sz="2000" dirty="0"/>
              <a:t>/*         non è lui, procedo usando il metodo di bisezione         */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   </a:t>
            </a:r>
            <a:r>
              <a:rPr lang="it-IT" sz="2000" dirty="0" err="1">
                <a:solidFill>
                  <a:schemeClr val="accent2"/>
                </a:solidFill>
              </a:rPr>
              <a:t>if</a:t>
            </a:r>
            <a:r>
              <a:rPr lang="it-IT" sz="2000" dirty="0">
                <a:solidFill>
                  <a:schemeClr val="accent2"/>
                </a:solidFill>
              </a:rPr>
              <a:t> (</a:t>
            </a:r>
            <a:r>
              <a:rPr lang="it-IT" sz="2000" dirty="0" err="1">
                <a:solidFill>
                  <a:schemeClr val="accent2"/>
                </a:solidFill>
              </a:rPr>
              <a:t>vett</a:t>
            </a:r>
            <a:r>
              <a:rPr lang="it-IT" sz="2000" dirty="0">
                <a:solidFill>
                  <a:schemeClr val="accent2"/>
                </a:solidFill>
              </a:rPr>
              <a:t>[meta] &gt; dato)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           </a:t>
            </a:r>
            <a:r>
              <a:rPr lang="it-IT" sz="2000" dirty="0" err="1">
                <a:solidFill>
                  <a:schemeClr val="accent2"/>
                </a:solidFill>
              </a:rPr>
              <a:t>limite_sup</a:t>
            </a:r>
            <a:r>
              <a:rPr lang="it-IT" sz="2000" dirty="0">
                <a:solidFill>
                  <a:schemeClr val="accent2"/>
                </a:solidFill>
              </a:rPr>
              <a:t> = meta - 1;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	 else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                    </a:t>
            </a:r>
            <a:r>
              <a:rPr lang="it-IT" sz="2000" dirty="0" err="1">
                <a:solidFill>
                  <a:schemeClr val="accent2"/>
                </a:solidFill>
              </a:rPr>
              <a:t>limite_inf</a:t>
            </a:r>
            <a:r>
              <a:rPr lang="it-IT" sz="2000" dirty="0">
                <a:solidFill>
                  <a:schemeClr val="accent2"/>
                </a:solidFill>
              </a:rPr>
              <a:t> = meta + 1;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      }</a:t>
            </a: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	}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 err="1" smtClean="0">
                <a:solidFill>
                  <a:schemeClr val="accent2"/>
                </a:solidFill>
              </a:rPr>
              <a:t>p_posiz</a:t>
            </a:r>
            <a:r>
              <a:rPr lang="it-IT" sz="2000" dirty="0" smtClean="0">
                <a:solidFill>
                  <a:schemeClr val="accent2"/>
                </a:solidFill>
              </a:rPr>
              <a:t> </a:t>
            </a:r>
            <a:r>
              <a:rPr lang="it-IT" sz="2000" dirty="0">
                <a:solidFill>
                  <a:schemeClr val="accent2"/>
                </a:solidFill>
              </a:rPr>
              <a:t>= meta</a:t>
            </a:r>
            <a:r>
              <a:rPr lang="it-IT" sz="2000" dirty="0" smtClean="0">
                <a:solidFill>
                  <a:schemeClr val="accent2"/>
                </a:solidFill>
              </a:rPr>
              <a:t>;</a:t>
            </a:r>
            <a:endParaRPr lang="it-IT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it-IT" sz="2000" dirty="0">
                <a:solidFill>
                  <a:schemeClr val="accent2"/>
                </a:solidFill>
              </a:rPr>
              <a:t>}</a:t>
            </a:r>
          </a:p>
          <a:p>
            <a:pPr>
              <a:buFontTx/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8145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886" y="-27384"/>
            <a:ext cx="9111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Siano assegnati da tastiera due vettori di interi </a:t>
            </a:r>
            <a:r>
              <a:rPr lang="it-IT" b="1" dirty="0">
                <a:solidFill>
                  <a:srgbClr val="000000"/>
                </a:solidFill>
                <a:cs typeface="Arial" pitchFamily="34" charset="0"/>
              </a:rPr>
              <a:t>vett1</a:t>
            </a: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e </a:t>
            </a:r>
            <a:r>
              <a:rPr lang="it-IT" b="1" dirty="0">
                <a:solidFill>
                  <a:srgbClr val="000000"/>
                </a:solidFill>
                <a:cs typeface="Arial" pitchFamily="34" charset="0"/>
              </a:rPr>
              <a:t>vett2</a:t>
            </a: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(</a:t>
            </a:r>
            <a:r>
              <a:rPr lang="it-IT" dirty="0" err="1">
                <a:solidFill>
                  <a:srgbClr val="000000"/>
                </a:solidFill>
                <a:cs typeface="Arial" pitchFamily="34" charset="0"/>
              </a:rPr>
              <a:t>max</a:t>
            </a: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50 elementi).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Si progetti una funzione </a:t>
            </a:r>
            <a:r>
              <a:rPr lang="it-IT" b="1" dirty="0">
                <a:solidFill>
                  <a:srgbClr val="FF0000"/>
                </a:solidFill>
                <a:cs typeface="Arial" pitchFamily="34" charset="0"/>
              </a:rPr>
              <a:t>ALTERNA</a:t>
            </a: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che riceva in ingresso i due vettori e restituisca un vettore </a:t>
            </a:r>
            <a:r>
              <a:rPr lang="it-IT" b="1" dirty="0">
                <a:solidFill>
                  <a:srgbClr val="000000"/>
                </a:solidFill>
                <a:cs typeface="Arial" pitchFamily="34" charset="0"/>
              </a:rPr>
              <a:t>vett3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costituito alternando gli elementi di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vett1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vett2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(vedi esempi). La funzione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ALTERNA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deve anche restituire come valore di ritorno la somma di tutti gli elementi del vettore vett3.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268760"/>
            <a:ext cx="224901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Esempi INPUT: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 vett1 = 2 3 5 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vett2 = 4 3 8 7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OUTPUT: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 vett3 = 2 4 3 3 5 8 1 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 Somma: 33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382778" y="1556792"/>
            <a:ext cx="66602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 calcola il minimo tra i riempimenti di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vett1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(n) 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vett2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(m), diciamolo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Si effettuano poi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min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iterazioni iniziali che inseriscono i primi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min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elementi di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vett1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alternati ai primi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min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elementi di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vett2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nel vettore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vett3.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questo punto uno dei due vettori è esaurito e non resta che scaricare l'altro sul vettore</a:t>
            </a:r>
            <a:r>
              <a:rPr lang="it-IT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vett3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questo caso, la sequenza dei passi da compiere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è: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endParaRPr lang="it-IT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b="1" dirty="0" err="1" smtClean="0">
                <a:solidFill>
                  <a:srgbClr val="FF0000"/>
                </a:solidFill>
              </a:rPr>
              <a:t>min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= minimo tra n e m</a:t>
            </a:r>
            <a:r>
              <a:rPr lang="it-IT" b="1" dirty="0" smtClean="0">
                <a:solidFill>
                  <a:srgbClr val="FF0000"/>
                </a:solidFill>
              </a:rPr>
              <a:t>;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    for (i che va da 0 a </a:t>
            </a:r>
            <a:r>
              <a:rPr lang="it-IT" b="1" dirty="0" err="1">
                <a:solidFill>
                  <a:srgbClr val="FF0000"/>
                </a:solidFill>
              </a:rPr>
              <a:t>min</a:t>
            </a:r>
            <a:r>
              <a:rPr lang="it-IT" b="1" dirty="0">
                <a:solidFill>
                  <a:srgbClr val="FF0000"/>
                </a:solidFill>
              </a:rPr>
              <a:t> escluso) {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inserisci elemento corrente di vett1 in vett3</a:t>
            </a:r>
          </a:p>
          <a:p>
            <a:r>
              <a:rPr lang="it-IT" b="1" dirty="0">
                <a:solidFill>
                  <a:srgbClr val="FF0000"/>
                </a:solidFill>
              </a:rPr>
              <a:t>        inserisci elemento corrente di vett2 in vett3</a:t>
            </a:r>
          </a:p>
          <a:p>
            <a:r>
              <a:rPr lang="it-IT" b="1" dirty="0">
                <a:solidFill>
                  <a:srgbClr val="FF0000"/>
                </a:solidFill>
              </a:rPr>
              <a:t>    </a:t>
            </a:r>
            <a:r>
              <a:rPr lang="it-IT" b="1" dirty="0" smtClean="0">
                <a:solidFill>
                  <a:srgbClr val="FF0000"/>
                </a:solidFill>
              </a:rPr>
              <a:t>}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    inserisci i restanti elementi di vett1 su vett3 (se ci sono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    inserisci i restanti elementi di vett2 su vett3 (se ci sono);</a:t>
            </a:r>
          </a:p>
        </p:txBody>
      </p:sp>
    </p:spTree>
    <p:extLst>
      <p:ext uri="{BB962C8B-B14F-4D97-AF65-F5344CB8AC3E}">
        <p14:creationId xmlns:p14="http://schemas.microsoft.com/office/powerpoint/2010/main" val="13879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9" y="474344"/>
            <a:ext cx="914373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err="1" smtClean="0">
                <a:solidFill>
                  <a:srgbClr val="000000"/>
                </a:solidFill>
                <a:cs typeface="Arial" pitchFamily="34" charset="0"/>
              </a:rPr>
              <a:t>int</a:t>
            </a:r>
            <a:r>
              <a:rPr lang="it-IT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Alterna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(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vett1[], 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n1,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vett2[],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n2,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vett3[],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&amp; n3)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{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if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(n1 &lt; n2)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 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= n1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else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= n2;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it-IT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n3 = 0; //preleva alternativamente gli elementi fino alla fine del vettore più corto (di lunghezza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for (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i = 0; i &lt;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; i++)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      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vett3[n3] = vett1[i];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     n3++;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     vett3[n3] = vett2[i];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      n3++;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  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} //scarica, eventualmente, il primo vettore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for (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i =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; i &lt; n1; i++)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it-IT" dirty="0" smtClean="0">
                <a:solidFill>
                  <a:srgbClr val="000000"/>
                </a:solidFill>
                <a:cs typeface="Arial" pitchFamily="34" charset="0"/>
              </a:rPr>
              <a:t>{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vett3[n3] = vett1[i]; n3++;</a:t>
            </a: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 }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//scarica, eventualmente, il secondo vettore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for (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int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i =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minlen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; i &lt; n2; i++)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cs typeface="Arial" pitchFamily="34" charset="0"/>
              </a:rPr>
              <a:t>{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vett3[n3] = vett2[i]; n3++;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return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SommaElems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(vett3, n3);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}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18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5496" y="771669"/>
            <a:ext cx="910850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leggi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m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[][])//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lettura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matrice quadrata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{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&lt;&lt;"Definisci le dimensioni della matrice quadratica 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&lt;&lt;"numero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(&lt;11)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righe e colonne =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cin&gt;&gt;n;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&lt;&lt;"Riempimento matrice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i=0;i&lt;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n;i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j=0;j&lt;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n;j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&lt;&lt;"inserisci il valore della cella M [ "&lt;&lt;i&lt;&lt;","&lt;&lt;j&lt;&lt;" ] 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cin&gt;&gt;m[i][j];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} </a:t>
            </a:r>
            <a: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9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7504" y="160179"/>
            <a:ext cx="576064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void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trasposta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m[][])</a:t>
            </a:r>
            <a:endParaRPr kumimoji="0" lang="it-IT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{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temp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kumimoji="0" lang="it-IT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i=0;i&lt;n-1;i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{</a:t>
            </a:r>
            <a:endParaRPr kumimoji="0" lang="it-IT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for(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j=i+1;j&lt;</a:t>
            </a:r>
            <a:r>
              <a:rPr kumimoji="0" lang="it-IT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n;j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{ </a:t>
            </a:r>
            <a:endParaRPr kumimoji="0" lang="it-IT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temp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=m[i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][j];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   m[i][j]=m[j][i];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       m[j][i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temp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} </a:t>
            </a:r>
            <a:endParaRPr kumimoji="0" lang="it-IT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}</a:t>
            </a:r>
            <a:endParaRPr kumimoji="0" lang="it-IT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} 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5580111" y="620688"/>
            <a:ext cx="1578229" cy="2031325"/>
            <a:chOff x="5580112" y="620688"/>
            <a:chExt cx="1578229" cy="2031325"/>
          </a:xfrm>
        </p:grpSpPr>
        <p:sp>
          <p:nvSpPr>
            <p:cNvPr id="2" name="Doppia parentesi quadra 1"/>
            <p:cNvSpPr/>
            <p:nvPr/>
          </p:nvSpPr>
          <p:spPr>
            <a:xfrm>
              <a:off x="5580112" y="620688"/>
              <a:ext cx="1578229" cy="1015662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5868144" y="620688"/>
              <a:ext cx="129019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lain" startAt="12"/>
              </a:pPr>
              <a:r>
                <a:rPr lang="it-IT" dirty="0" smtClean="0"/>
                <a:t>-1   34</a:t>
              </a:r>
            </a:p>
            <a:p>
              <a:pPr marL="342900" indent="-342900">
                <a:buAutoNum type="arabicPlain" startAt="12"/>
              </a:pPr>
              <a:r>
                <a:rPr lang="it-IT" dirty="0"/>
                <a:t> </a:t>
              </a:r>
              <a:r>
                <a:rPr lang="it-IT" dirty="0" smtClean="0"/>
                <a:t> 3   11</a:t>
              </a:r>
            </a:p>
            <a:p>
              <a:r>
                <a:rPr lang="it-IT" dirty="0" smtClean="0"/>
                <a:t>11   45  0		</a:t>
              </a:r>
            </a:p>
            <a:p>
              <a:endParaRPr lang="it-IT" dirty="0" smtClean="0"/>
            </a:p>
            <a:p>
              <a:endParaRPr lang="it-IT" dirty="0" smtClean="0"/>
            </a:p>
            <a:p>
              <a:pPr marL="342900" indent="-342900">
                <a:buAutoNum type="arabicPlain" startAt="22"/>
              </a:pPr>
              <a:endParaRPr lang="it-IT" dirty="0"/>
            </a:p>
          </p:txBody>
        </p:sp>
      </p:grpSp>
      <p:grpSp>
        <p:nvGrpSpPr>
          <p:cNvPr id="7" name="Gruppo 6"/>
          <p:cNvGrpSpPr/>
          <p:nvPr/>
        </p:nvGrpSpPr>
        <p:grpSpPr>
          <a:xfrm>
            <a:off x="5658067" y="1988840"/>
            <a:ext cx="1578229" cy="1754326"/>
            <a:chOff x="5580112" y="620688"/>
            <a:chExt cx="1578229" cy="1754326"/>
          </a:xfrm>
        </p:grpSpPr>
        <p:sp>
          <p:nvSpPr>
            <p:cNvPr id="8" name="Doppia parentesi quadra 7"/>
            <p:cNvSpPr/>
            <p:nvPr/>
          </p:nvSpPr>
          <p:spPr>
            <a:xfrm>
              <a:off x="5580112" y="620688"/>
              <a:ext cx="1578229" cy="1015662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5868144" y="620688"/>
              <a:ext cx="129019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lain" startAt="12"/>
              </a:pPr>
              <a:r>
                <a:rPr lang="it-IT" dirty="0" smtClean="0"/>
                <a:t>13   11</a:t>
              </a:r>
            </a:p>
            <a:p>
              <a:r>
                <a:rPr lang="it-IT" dirty="0" smtClean="0"/>
                <a:t>-1   3   45</a:t>
              </a:r>
            </a:p>
            <a:p>
              <a:r>
                <a:rPr lang="it-IT" dirty="0" smtClean="0"/>
                <a:t>34  11  0	</a:t>
              </a:r>
            </a:p>
            <a:p>
              <a:endParaRPr lang="it-IT" dirty="0" smtClean="0"/>
            </a:p>
            <a:p>
              <a:endParaRPr lang="it-IT" dirty="0" smtClean="0"/>
            </a:p>
            <a:p>
              <a:pPr marL="342900" indent="-342900">
                <a:buAutoNum type="arabicPlain" startAt="22"/>
              </a:pPr>
              <a:endParaRPr lang="it-IT" dirty="0"/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5004048" y="112851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A=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033251" y="2246085"/>
            <a:ext cx="49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30000" dirty="0" smtClean="0"/>
              <a:t>T</a:t>
            </a:r>
            <a:r>
              <a:rPr lang="it-IT" dirty="0" smtClean="0"/>
              <a:t>=</a:t>
            </a:r>
            <a:endParaRPr lang="it-IT" baseline="30000" dirty="0"/>
          </a:p>
        </p:txBody>
      </p:sp>
    </p:spTree>
    <p:extLst>
      <p:ext uri="{BB962C8B-B14F-4D97-AF65-F5344CB8AC3E}">
        <p14:creationId xmlns:p14="http://schemas.microsoft.com/office/powerpoint/2010/main" val="41716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162" y="111978"/>
            <a:ext cx="909083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Per creare </a:t>
            </a:r>
            <a:r>
              <a:rPr lang="it-IT" b="1" dirty="0">
                <a:solidFill>
                  <a:srgbClr val="FF0000"/>
                </a:solidFill>
              </a:rPr>
              <a:t>numeri casuali </a:t>
            </a:r>
            <a:r>
              <a:rPr lang="it-IT" dirty="0"/>
              <a:t>in C++ si usano principalmente due funzioni: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 smtClean="0"/>
              <a:t>srand</a:t>
            </a:r>
            <a:r>
              <a:rPr lang="it-IT" b="1" dirty="0" smtClean="0"/>
              <a:t>(), rand</a:t>
            </a:r>
            <a:r>
              <a:rPr lang="it-IT" b="1" dirty="0"/>
              <a:t>()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/>
              <a:t>A</a:t>
            </a:r>
            <a:r>
              <a:rPr lang="it-IT" dirty="0" smtClean="0"/>
              <a:t>ll'inizio </a:t>
            </a:r>
            <a:r>
              <a:rPr lang="it-IT" dirty="0"/>
              <a:t>del codice dobbiamo includere la libreria </a:t>
            </a:r>
            <a:r>
              <a:rPr lang="it-IT" b="1" dirty="0" smtClean="0"/>
              <a:t>&lt;</a:t>
            </a:r>
            <a:r>
              <a:rPr lang="it-IT" b="1" dirty="0" err="1"/>
              <a:t>time.h</a:t>
            </a:r>
            <a:r>
              <a:rPr lang="it-IT" b="1" dirty="0" smtClean="0"/>
              <a:t>&gt;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Poi, inizializziamo la funzione rand() così</a:t>
            </a:r>
            <a:r>
              <a:rPr lang="it-IT" dirty="0" smtClean="0"/>
              <a:t>: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err="1" smtClean="0"/>
              <a:t>srand</a:t>
            </a:r>
            <a:r>
              <a:rPr lang="it-IT" b="1" dirty="0" smtClean="0"/>
              <a:t>(time(NULL));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/>
              <a:t>Una volta fatto questo non ci rimane che utilizzare rand() per generare numeri casuali in questo modo</a:t>
            </a:r>
            <a:r>
              <a:rPr lang="it-IT" dirty="0" smtClean="0"/>
              <a:t>: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>
                <a:solidFill>
                  <a:srgbClr val="FF0000"/>
                </a:solidFill>
              </a:rPr>
              <a:t>rand() % x</a:t>
            </a:r>
            <a:r>
              <a:rPr lang="it-IT" b="1" dirty="0" smtClean="0">
                <a:solidFill>
                  <a:srgbClr val="FF0000"/>
                </a:solidFill>
              </a:rPr>
              <a:t>;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Dove x è il numero massimo 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Esempio</a:t>
            </a:r>
            <a:r>
              <a:rPr lang="it-IT" dirty="0" smtClean="0"/>
              <a:t>: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>
                <a:solidFill>
                  <a:srgbClr val="00B050"/>
                </a:solidFill>
              </a:rPr>
              <a:t>#</a:t>
            </a:r>
            <a:r>
              <a:rPr lang="it-IT" b="1" dirty="0" smtClean="0">
                <a:solidFill>
                  <a:srgbClr val="00B050"/>
                </a:solidFill>
              </a:rPr>
              <a:t>include&lt;</a:t>
            </a:r>
            <a:r>
              <a:rPr lang="it-IT" b="1" dirty="0" err="1" smtClean="0">
                <a:solidFill>
                  <a:srgbClr val="00B050"/>
                </a:solidFill>
              </a:rPr>
              <a:t>time.h</a:t>
            </a:r>
            <a:r>
              <a:rPr lang="it-IT" b="1" dirty="0" smtClean="0">
                <a:solidFill>
                  <a:srgbClr val="00B050"/>
                </a:solidFill>
              </a:rPr>
              <a:t>&gt;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 err="1">
                <a:solidFill>
                  <a:srgbClr val="00B050"/>
                </a:solidFill>
              </a:rPr>
              <a:t>using</a:t>
            </a:r>
            <a:r>
              <a:rPr lang="it-IT" b="1" dirty="0">
                <a:solidFill>
                  <a:srgbClr val="00B050"/>
                </a:solidFill>
              </a:rPr>
              <a:t> </a:t>
            </a:r>
            <a:r>
              <a:rPr lang="it-IT" b="1" dirty="0" err="1">
                <a:solidFill>
                  <a:srgbClr val="00B050"/>
                </a:solidFill>
              </a:rPr>
              <a:t>namespace</a:t>
            </a:r>
            <a:r>
              <a:rPr lang="it-IT" b="1" dirty="0">
                <a:solidFill>
                  <a:srgbClr val="00B050"/>
                </a:solidFill>
              </a:rPr>
              <a:t> </a:t>
            </a:r>
            <a:r>
              <a:rPr lang="it-IT" b="1" dirty="0" err="1">
                <a:solidFill>
                  <a:srgbClr val="00B050"/>
                </a:solidFill>
              </a:rPr>
              <a:t>std</a:t>
            </a:r>
            <a:r>
              <a:rPr lang="it-IT" b="1" dirty="0" smtClean="0">
                <a:solidFill>
                  <a:srgbClr val="00B050"/>
                </a:solidFill>
              </a:rPr>
              <a:t>;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 err="1">
                <a:solidFill>
                  <a:srgbClr val="00B050"/>
                </a:solidFill>
              </a:rPr>
              <a:t>int</a:t>
            </a:r>
            <a:r>
              <a:rPr lang="it-IT" b="1" dirty="0">
                <a:solidFill>
                  <a:srgbClr val="00B050"/>
                </a:solidFill>
              </a:rPr>
              <a:t> </a:t>
            </a:r>
            <a:r>
              <a:rPr lang="it-IT" b="1" dirty="0" err="1">
                <a:solidFill>
                  <a:srgbClr val="00B050"/>
                </a:solidFill>
              </a:rPr>
              <a:t>main</a:t>
            </a:r>
            <a:r>
              <a:rPr lang="it-IT" b="1" dirty="0" smtClean="0">
                <a:solidFill>
                  <a:srgbClr val="00B050"/>
                </a:solidFill>
              </a:rPr>
              <a:t>()</a:t>
            </a:r>
          </a:p>
          <a:p>
            <a:r>
              <a:rPr lang="it-IT" b="1" dirty="0" smtClean="0">
                <a:solidFill>
                  <a:srgbClr val="00B050"/>
                </a:solidFill>
              </a:rPr>
              <a:t> </a:t>
            </a:r>
            <a:r>
              <a:rPr lang="it-IT" b="1" dirty="0">
                <a:solidFill>
                  <a:srgbClr val="00B050"/>
                </a:solidFill>
              </a:rPr>
              <a:t>{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     </a:t>
            </a:r>
            <a:r>
              <a:rPr lang="it-IT" b="1" dirty="0" err="1">
                <a:solidFill>
                  <a:srgbClr val="00B050"/>
                </a:solidFill>
              </a:rPr>
              <a:t>int</a:t>
            </a:r>
            <a:r>
              <a:rPr lang="it-IT" b="1" dirty="0">
                <a:solidFill>
                  <a:srgbClr val="00B050"/>
                </a:solidFill>
              </a:rPr>
              <a:t> A;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     </a:t>
            </a:r>
            <a:r>
              <a:rPr lang="it-IT" b="1" dirty="0" err="1" smtClean="0">
                <a:solidFill>
                  <a:srgbClr val="00B050"/>
                </a:solidFill>
              </a:rPr>
              <a:t>srand</a:t>
            </a:r>
            <a:r>
              <a:rPr lang="it-IT" b="1" dirty="0" smtClean="0">
                <a:solidFill>
                  <a:srgbClr val="00B050"/>
                </a:solidFill>
              </a:rPr>
              <a:t>(time(NULL</a:t>
            </a:r>
            <a:r>
              <a:rPr lang="it-IT" b="1" dirty="0">
                <a:solidFill>
                  <a:srgbClr val="00B050"/>
                </a:solidFill>
              </a:rPr>
              <a:t>));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     A = rand() % 5</a:t>
            </a:r>
            <a:r>
              <a:rPr lang="it-IT" b="1" dirty="0" smtClean="0">
                <a:solidFill>
                  <a:srgbClr val="00B050"/>
                </a:solidFill>
              </a:rPr>
              <a:t>; </a:t>
            </a:r>
            <a:r>
              <a:rPr lang="it-IT" b="1" dirty="0" err="1" smtClean="0">
                <a:solidFill>
                  <a:srgbClr val="00B050"/>
                </a:solidFill>
              </a:rPr>
              <a:t>return</a:t>
            </a:r>
            <a:r>
              <a:rPr lang="it-IT" b="1" dirty="0" smtClean="0">
                <a:solidFill>
                  <a:srgbClr val="00B050"/>
                </a:solidFill>
              </a:rPr>
              <a:t> 0;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b="1" dirty="0">
                <a:solidFill>
                  <a:srgbClr val="00B050"/>
                </a:solidFill>
              </a:rPr>
              <a:t> </a:t>
            </a:r>
            <a:r>
              <a:rPr lang="it-IT" b="1" dirty="0" smtClean="0">
                <a:solidFill>
                  <a:srgbClr val="00B050"/>
                </a:solidFill>
              </a:rPr>
              <a:t>}</a:t>
            </a:r>
            <a:r>
              <a:rPr lang="it-IT" b="1" dirty="0">
                <a:solidFill>
                  <a:srgbClr val="00B050"/>
                </a:solidFill>
              </a:rPr>
              <a:t/>
            </a:r>
            <a:br>
              <a:rPr lang="it-IT" b="1" dirty="0">
                <a:solidFill>
                  <a:srgbClr val="00B050"/>
                </a:solidFill>
              </a:rPr>
            </a:br>
            <a:r>
              <a:rPr lang="it-IT" dirty="0"/>
              <a:t>In questo caso la variabile A sarà un numero compreso tra 0 e 4. </a:t>
            </a:r>
            <a:endParaRPr lang="it-IT" dirty="0" smtClean="0"/>
          </a:p>
          <a:p>
            <a:r>
              <a:rPr lang="it-IT" dirty="0" smtClean="0"/>
              <a:t>Quindi </a:t>
            </a:r>
            <a:r>
              <a:rPr lang="it-IT" dirty="0"/>
              <a:t>per avere un numero tra 1 e 5 bisogna semplicemente aggiungere 1 così: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     A = rand() % 5 + 1;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53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6506" y="24474"/>
            <a:ext cx="912749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Algoritmo di ordinamento per scambio (a bolle o </a:t>
            </a:r>
            <a:r>
              <a:rPr lang="it-IT" b="1" dirty="0" err="1" smtClean="0"/>
              <a:t>bubble</a:t>
            </a:r>
            <a:r>
              <a:rPr lang="it-IT" b="1" dirty="0" smtClean="0"/>
              <a:t> </a:t>
            </a:r>
            <a:r>
              <a:rPr lang="it-IT" b="1" dirty="0" err="1" smtClean="0"/>
              <a:t>sort</a:t>
            </a:r>
            <a:r>
              <a:rPr lang="it-IT" b="1" dirty="0" smtClean="0"/>
              <a:t>)</a:t>
            </a:r>
          </a:p>
          <a:p>
            <a:r>
              <a:rPr lang="it-IT" b="1" dirty="0" smtClean="0"/>
              <a:t>….</a:t>
            </a:r>
          </a:p>
          <a:p>
            <a:r>
              <a:rPr lang="it-IT" b="1" dirty="0" err="1" smtClean="0"/>
              <a:t>const</a:t>
            </a:r>
            <a:r>
              <a:rPr lang="it-IT" b="1" dirty="0" smtClean="0"/>
              <a:t> 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 smtClean="0"/>
              <a:t>maxDim</a:t>
            </a:r>
            <a:r>
              <a:rPr lang="it-IT" b="1" dirty="0" smtClean="0"/>
              <a:t>=100;</a:t>
            </a:r>
          </a:p>
          <a:p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 smtClean="0"/>
              <a:t>dim</a:t>
            </a:r>
            <a:r>
              <a:rPr lang="it-IT" b="1" dirty="0" smtClean="0"/>
              <a:t>, </a:t>
            </a:r>
            <a:r>
              <a:rPr lang="it-IT" b="1" dirty="0" err="1" smtClean="0"/>
              <a:t>pmin</a:t>
            </a:r>
            <a:r>
              <a:rPr lang="it-IT" b="1" dirty="0" smtClean="0"/>
              <a:t>;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dimensione_vett</a:t>
            </a:r>
            <a:r>
              <a:rPr lang="it-IT" b="1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it-IT" b="1" dirty="0" err="1" smtClean="0">
                <a:solidFill>
                  <a:schemeClr val="accent1"/>
                </a:solidFill>
              </a:rPr>
              <a:t>void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b="1" dirty="0" err="1" smtClean="0">
                <a:solidFill>
                  <a:schemeClr val="accent1"/>
                </a:solidFill>
              </a:rPr>
              <a:t>carica_vettore</a:t>
            </a:r>
            <a:r>
              <a:rPr lang="it-IT" b="1" dirty="0" smtClean="0">
                <a:solidFill>
                  <a:schemeClr val="accent1"/>
                </a:solidFill>
              </a:rPr>
              <a:t>(</a:t>
            </a:r>
            <a:r>
              <a:rPr lang="it-IT" b="1" dirty="0" err="1">
                <a:solidFill>
                  <a:schemeClr val="accent1"/>
                </a:solidFill>
              </a:rPr>
              <a:t>int</a:t>
            </a:r>
            <a:r>
              <a:rPr lang="it-IT" b="1" dirty="0">
                <a:solidFill>
                  <a:schemeClr val="accent1"/>
                </a:solidFill>
              </a:rPr>
              <a:t> v[], </a:t>
            </a:r>
            <a:r>
              <a:rPr lang="it-IT" b="1" dirty="0" err="1">
                <a:solidFill>
                  <a:schemeClr val="accent1"/>
                </a:solidFill>
              </a:rPr>
              <a:t>int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dimVet</a:t>
            </a:r>
            <a:r>
              <a:rPr lang="it-IT" b="1" dirty="0" smtClean="0">
                <a:solidFill>
                  <a:schemeClr val="accent1"/>
                </a:solidFill>
              </a:rPr>
              <a:t>);</a:t>
            </a:r>
          </a:p>
          <a:p>
            <a:r>
              <a:rPr lang="it-IT" b="1" dirty="0" err="1" smtClean="0">
                <a:solidFill>
                  <a:srgbClr val="92D050"/>
                </a:solidFill>
              </a:rPr>
              <a:t>void</a:t>
            </a:r>
            <a:r>
              <a:rPr lang="it-IT" b="1" dirty="0" smtClean="0">
                <a:solidFill>
                  <a:srgbClr val="92D050"/>
                </a:solidFill>
              </a:rPr>
              <a:t> </a:t>
            </a:r>
            <a:r>
              <a:rPr lang="it-IT" b="1" dirty="0" err="1" smtClean="0">
                <a:solidFill>
                  <a:srgbClr val="92D050"/>
                </a:solidFill>
              </a:rPr>
              <a:t>visualizza_vett</a:t>
            </a:r>
            <a:r>
              <a:rPr lang="it-IT" b="1" dirty="0" smtClean="0">
                <a:solidFill>
                  <a:srgbClr val="92D050"/>
                </a:solidFill>
              </a:rPr>
              <a:t>(</a:t>
            </a:r>
            <a:r>
              <a:rPr lang="it-IT" b="1" dirty="0" err="1" smtClean="0">
                <a:solidFill>
                  <a:srgbClr val="92D050"/>
                </a:solidFill>
              </a:rPr>
              <a:t>int</a:t>
            </a:r>
            <a:r>
              <a:rPr lang="it-IT" b="1" dirty="0" smtClean="0">
                <a:solidFill>
                  <a:srgbClr val="92D050"/>
                </a:solidFill>
              </a:rPr>
              <a:t> v[], </a:t>
            </a:r>
            <a:r>
              <a:rPr lang="it-IT" b="1" dirty="0" err="1" smtClean="0">
                <a:solidFill>
                  <a:srgbClr val="92D050"/>
                </a:solidFill>
              </a:rPr>
              <a:t>int</a:t>
            </a:r>
            <a:r>
              <a:rPr lang="it-IT" b="1" dirty="0" smtClean="0">
                <a:solidFill>
                  <a:srgbClr val="92D050"/>
                </a:solidFill>
              </a:rPr>
              <a:t> </a:t>
            </a:r>
            <a:r>
              <a:rPr lang="it-IT" b="1" dirty="0" err="1" smtClean="0">
                <a:solidFill>
                  <a:srgbClr val="92D050"/>
                </a:solidFill>
              </a:rPr>
              <a:t>dimVet</a:t>
            </a:r>
            <a:r>
              <a:rPr lang="it-IT" b="1" dirty="0" smtClean="0">
                <a:solidFill>
                  <a:srgbClr val="92D050"/>
                </a:solidFill>
              </a:rPr>
              <a:t>);</a:t>
            </a:r>
          </a:p>
          <a:p>
            <a:r>
              <a:rPr lang="it-IT" b="1" dirty="0" err="1" smtClean="0">
                <a:solidFill>
                  <a:srgbClr val="00B050"/>
                </a:solidFill>
              </a:rPr>
              <a:t>void</a:t>
            </a:r>
            <a:r>
              <a:rPr lang="it-IT" b="1" dirty="0" smtClean="0">
                <a:solidFill>
                  <a:srgbClr val="00B050"/>
                </a:solidFill>
              </a:rPr>
              <a:t> scambia(</a:t>
            </a:r>
            <a:r>
              <a:rPr lang="it-IT" b="1" dirty="0" err="1" smtClean="0">
                <a:solidFill>
                  <a:srgbClr val="00B050"/>
                </a:solidFill>
              </a:rPr>
              <a:t>int</a:t>
            </a:r>
            <a:r>
              <a:rPr lang="it-IT" b="1" dirty="0" smtClean="0">
                <a:solidFill>
                  <a:srgbClr val="00B050"/>
                </a:solidFill>
              </a:rPr>
              <a:t> &amp;x, </a:t>
            </a:r>
            <a:r>
              <a:rPr lang="it-IT" b="1" dirty="0" err="1" smtClean="0">
                <a:solidFill>
                  <a:srgbClr val="00B050"/>
                </a:solidFill>
              </a:rPr>
              <a:t>int</a:t>
            </a:r>
            <a:r>
              <a:rPr lang="it-IT" b="1" dirty="0" smtClean="0">
                <a:solidFill>
                  <a:srgbClr val="00B050"/>
                </a:solidFill>
              </a:rPr>
              <a:t> &amp;y);</a:t>
            </a:r>
          </a:p>
          <a:p>
            <a:r>
              <a:rPr lang="it-IT" b="1" dirty="0" err="1" smtClean="0">
                <a:solidFill>
                  <a:schemeClr val="accent2"/>
                </a:solidFill>
              </a:rPr>
              <a:t>void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</a:rPr>
              <a:t>ordinamento_vettore</a:t>
            </a:r>
            <a:r>
              <a:rPr lang="it-IT" b="1" dirty="0" smtClean="0">
                <a:solidFill>
                  <a:schemeClr val="accent2"/>
                </a:solidFill>
              </a:rPr>
              <a:t>(</a:t>
            </a:r>
            <a:r>
              <a:rPr lang="it-IT" b="1" dirty="0" err="1" smtClean="0">
                <a:solidFill>
                  <a:schemeClr val="accent2"/>
                </a:solidFill>
              </a:rPr>
              <a:t>int</a:t>
            </a:r>
            <a:r>
              <a:rPr lang="it-IT" b="1" dirty="0" smtClean="0">
                <a:solidFill>
                  <a:schemeClr val="accent2"/>
                </a:solidFill>
              </a:rPr>
              <a:t> v[], </a:t>
            </a:r>
            <a:r>
              <a:rPr lang="it-IT" b="1" dirty="0" err="1" smtClean="0">
                <a:solidFill>
                  <a:schemeClr val="accent2"/>
                </a:solidFill>
              </a:rPr>
              <a:t>int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</a:rPr>
              <a:t>dim</a:t>
            </a:r>
            <a:r>
              <a:rPr lang="it-IT" b="1" dirty="0" smtClean="0">
                <a:solidFill>
                  <a:schemeClr val="accent2"/>
                </a:solidFill>
              </a:rPr>
              <a:t>);</a:t>
            </a:r>
          </a:p>
          <a:p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 smtClean="0"/>
              <a:t>main</a:t>
            </a:r>
            <a:r>
              <a:rPr lang="it-IT" b="1" dirty="0" smtClean="0"/>
              <a:t>()</a:t>
            </a:r>
          </a:p>
          <a:p>
            <a:r>
              <a:rPr lang="it-IT" b="1" dirty="0" smtClean="0"/>
              <a:t>{</a:t>
            </a:r>
          </a:p>
          <a:p>
            <a:r>
              <a:rPr lang="it-IT" b="1" dirty="0" err="1" smtClean="0"/>
              <a:t>char</a:t>
            </a:r>
            <a:r>
              <a:rPr lang="it-IT" b="1" dirty="0" smtClean="0"/>
              <a:t> </a:t>
            </a:r>
            <a:r>
              <a:rPr lang="it-IT" b="1" dirty="0" err="1" smtClean="0"/>
              <a:t>quit</a:t>
            </a:r>
            <a:r>
              <a:rPr lang="it-IT" b="1" dirty="0" smtClean="0"/>
              <a:t>=‘\0’;</a:t>
            </a:r>
          </a:p>
          <a:p>
            <a:r>
              <a:rPr lang="it-IT" b="1" dirty="0" err="1" smtClean="0"/>
              <a:t>int</a:t>
            </a:r>
            <a:r>
              <a:rPr lang="it-IT" b="1" dirty="0" smtClean="0"/>
              <a:t> array[</a:t>
            </a:r>
            <a:r>
              <a:rPr lang="it-IT" b="1" dirty="0" err="1" smtClean="0"/>
              <a:t>maxDim</a:t>
            </a:r>
            <a:r>
              <a:rPr lang="it-IT" b="1" dirty="0" smtClean="0"/>
              <a:t>];</a:t>
            </a:r>
          </a:p>
          <a:p>
            <a:r>
              <a:rPr lang="it-IT" b="1" dirty="0" smtClean="0"/>
              <a:t>  </a:t>
            </a:r>
            <a:r>
              <a:rPr lang="it-IT" b="1" dirty="0" err="1" smtClean="0"/>
              <a:t>while</a:t>
            </a:r>
            <a:r>
              <a:rPr lang="it-IT" b="1" dirty="0" smtClean="0"/>
              <a:t> (</a:t>
            </a:r>
            <a:r>
              <a:rPr lang="it-IT" b="1" dirty="0" err="1" smtClean="0"/>
              <a:t>quit</a:t>
            </a:r>
            <a:r>
              <a:rPr lang="it-IT" b="1" dirty="0" smtClean="0"/>
              <a:t>!=‘q’)</a:t>
            </a:r>
          </a:p>
          <a:p>
            <a:r>
              <a:rPr lang="it-IT" b="1" dirty="0" smtClean="0"/>
              <a:t> {</a:t>
            </a:r>
          </a:p>
          <a:p>
            <a:r>
              <a:rPr lang="it-IT" b="1" dirty="0" smtClean="0"/>
              <a:t>   </a:t>
            </a:r>
            <a:r>
              <a:rPr lang="it-IT" b="1" dirty="0" err="1" smtClean="0"/>
              <a:t>dimensione_vett</a:t>
            </a:r>
            <a:r>
              <a:rPr lang="it-IT" b="1" dirty="0" smtClean="0"/>
              <a:t>();</a:t>
            </a:r>
            <a:r>
              <a:rPr lang="it-IT" b="1" dirty="0"/>
              <a:t> </a:t>
            </a:r>
            <a:endParaRPr lang="it-IT" b="1" dirty="0" smtClean="0"/>
          </a:p>
          <a:p>
            <a:r>
              <a:rPr lang="it-IT" b="1" dirty="0" smtClean="0"/>
              <a:t>   </a:t>
            </a:r>
            <a:r>
              <a:rPr lang="it-IT" b="1" dirty="0" err="1" smtClean="0"/>
              <a:t>carica_vettore</a:t>
            </a:r>
            <a:r>
              <a:rPr lang="it-IT" b="1" dirty="0" smtClean="0"/>
              <a:t>(array, 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 smtClean="0"/>
              <a:t>dim</a:t>
            </a:r>
            <a:r>
              <a:rPr lang="it-IT" b="1" dirty="0" smtClean="0"/>
              <a:t>);</a:t>
            </a:r>
          </a:p>
          <a:p>
            <a:r>
              <a:rPr lang="it-IT" b="1" dirty="0" smtClean="0"/>
              <a:t>    </a:t>
            </a:r>
            <a:r>
              <a:rPr lang="it-IT" b="1" dirty="0" err="1" smtClean="0"/>
              <a:t>visualizza_vett</a:t>
            </a:r>
            <a:r>
              <a:rPr lang="it-IT" b="1" dirty="0" smtClean="0"/>
              <a:t>(array,  </a:t>
            </a:r>
            <a:r>
              <a:rPr lang="it-IT" b="1" dirty="0" err="1" smtClean="0"/>
              <a:t>dim</a:t>
            </a:r>
            <a:r>
              <a:rPr lang="it-IT" b="1" dirty="0" smtClean="0"/>
              <a:t>);</a:t>
            </a:r>
          </a:p>
          <a:p>
            <a:r>
              <a:rPr lang="it-IT" b="1" dirty="0" smtClean="0"/>
              <a:t>    </a:t>
            </a:r>
            <a:r>
              <a:rPr lang="it-IT" b="1" dirty="0" err="1" smtClean="0"/>
              <a:t>ordinamento_vettore</a:t>
            </a:r>
            <a:r>
              <a:rPr lang="it-IT" b="1" dirty="0" smtClean="0"/>
              <a:t>(array, </a:t>
            </a:r>
            <a:r>
              <a:rPr lang="it-IT" b="1" dirty="0" err="1"/>
              <a:t>dim</a:t>
            </a:r>
            <a:r>
              <a:rPr lang="it-IT" b="1" dirty="0" smtClean="0"/>
              <a:t>);</a:t>
            </a:r>
          </a:p>
          <a:p>
            <a:r>
              <a:rPr lang="it-IT" b="1" dirty="0" smtClean="0"/>
              <a:t>    </a:t>
            </a:r>
            <a:r>
              <a:rPr lang="it-IT" b="1" dirty="0" err="1" smtClean="0"/>
              <a:t>cout</a:t>
            </a:r>
            <a:r>
              <a:rPr lang="it-IT" b="1" dirty="0" smtClean="0"/>
              <a:t>&lt;&lt;«premere q per uscire»&lt;&lt;</a:t>
            </a:r>
            <a:r>
              <a:rPr lang="it-IT" b="1" dirty="0" err="1" smtClean="0"/>
              <a:t>endl</a:t>
            </a:r>
            <a:r>
              <a:rPr lang="it-IT" b="1" dirty="0" smtClean="0"/>
              <a:t>;</a:t>
            </a:r>
          </a:p>
          <a:p>
            <a:r>
              <a:rPr lang="it-IT" b="1" dirty="0" smtClean="0"/>
              <a:t>    cin&gt;&gt;</a:t>
            </a:r>
            <a:r>
              <a:rPr lang="it-IT" b="1" dirty="0" err="1" smtClean="0"/>
              <a:t>quit</a:t>
            </a:r>
            <a:r>
              <a:rPr lang="it-IT" b="1" dirty="0" smtClean="0"/>
              <a:t>:</a:t>
            </a:r>
          </a:p>
          <a:p>
            <a:r>
              <a:rPr lang="it-IT" b="1" dirty="0" smtClean="0"/>
              <a:t>  }</a:t>
            </a:r>
          </a:p>
          <a:p>
            <a:r>
              <a:rPr lang="it-IT" b="1" dirty="0" err="1" smtClean="0"/>
              <a:t>return</a:t>
            </a:r>
            <a:r>
              <a:rPr lang="it-IT" b="1" dirty="0" smtClean="0"/>
              <a:t> 0</a:t>
            </a:r>
          </a:p>
          <a:p>
            <a:r>
              <a:rPr lang="it-IT" b="1" dirty="0"/>
              <a:t>}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64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6506" y="24474"/>
            <a:ext cx="912749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err="1" smtClean="0">
                <a:solidFill>
                  <a:srgbClr val="FF0000"/>
                </a:solidFill>
              </a:rPr>
              <a:t>int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dimensione_vett</a:t>
            </a:r>
            <a:r>
              <a:rPr lang="it-IT" sz="2000" b="1" dirty="0" smtClean="0">
                <a:solidFill>
                  <a:srgbClr val="FF0000"/>
                </a:solidFill>
              </a:rPr>
              <a:t>()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{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  do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  {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     </a:t>
            </a:r>
            <a:r>
              <a:rPr lang="it-IT" sz="2000" b="1" dirty="0" err="1" smtClean="0">
                <a:solidFill>
                  <a:srgbClr val="FF0000"/>
                </a:solidFill>
              </a:rPr>
              <a:t>cout</a:t>
            </a:r>
            <a:r>
              <a:rPr lang="it-IT" sz="2000" b="1" dirty="0" smtClean="0">
                <a:solidFill>
                  <a:srgbClr val="FF0000"/>
                </a:solidFill>
              </a:rPr>
              <a:t>&lt;&lt;«inserisci la dimensione del vettore»&lt;&lt;</a:t>
            </a:r>
            <a:r>
              <a:rPr lang="it-IT" sz="2000" b="1" dirty="0" err="1" smtClean="0">
                <a:solidFill>
                  <a:srgbClr val="FF0000"/>
                </a:solidFill>
              </a:rPr>
              <a:t>endl</a:t>
            </a:r>
            <a:r>
              <a:rPr lang="it-IT" sz="2000" b="1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     cin&gt;&gt;</a:t>
            </a:r>
            <a:r>
              <a:rPr lang="it-IT" sz="2000" b="1" dirty="0" err="1" smtClean="0">
                <a:solidFill>
                  <a:srgbClr val="FF0000"/>
                </a:solidFill>
              </a:rPr>
              <a:t>dim</a:t>
            </a:r>
            <a:r>
              <a:rPr lang="it-IT" sz="2000" b="1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   }</a:t>
            </a:r>
            <a:r>
              <a:rPr lang="it-IT" sz="2000" b="1" dirty="0" err="1" smtClean="0">
                <a:solidFill>
                  <a:srgbClr val="FF0000"/>
                </a:solidFill>
              </a:rPr>
              <a:t>while</a:t>
            </a:r>
            <a:r>
              <a:rPr lang="it-IT" sz="2000" b="1" dirty="0" smtClean="0">
                <a:solidFill>
                  <a:srgbClr val="FF0000"/>
                </a:solidFill>
              </a:rPr>
              <a:t>((</a:t>
            </a:r>
            <a:r>
              <a:rPr lang="it-IT" sz="2000" b="1" dirty="0" err="1" smtClean="0">
                <a:solidFill>
                  <a:srgbClr val="FF0000"/>
                </a:solidFill>
              </a:rPr>
              <a:t>dim</a:t>
            </a:r>
            <a:r>
              <a:rPr lang="it-IT" sz="2000" b="1" dirty="0" smtClean="0">
                <a:solidFill>
                  <a:srgbClr val="FF0000"/>
                </a:solidFill>
              </a:rPr>
              <a:t>&lt;1)||(</a:t>
            </a:r>
            <a:r>
              <a:rPr lang="it-IT" sz="2000" b="1" dirty="0" err="1" smtClean="0">
                <a:solidFill>
                  <a:srgbClr val="FF0000"/>
                </a:solidFill>
              </a:rPr>
              <a:t>dim</a:t>
            </a:r>
            <a:r>
              <a:rPr lang="it-IT" sz="2000" b="1" dirty="0" smtClean="0">
                <a:solidFill>
                  <a:srgbClr val="FF0000"/>
                </a:solidFill>
              </a:rPr>
              <a:t>&gt;</a:t>
            </a:r>
            <a:r>
              <a:rPr lang="it-IT" sz="2000" b="1" dirty="0" err="1" smtClean="0">
                <a:solidFill>
                  <a:srgbClr val="FF0000"/>
                </a:solidFill>
              </a:rPr>
              <a:t>maxDim</a:t>
            </a:r>
            <a:r>
              <a:rPr lang="it-IT" sz="2000" b="1" dirty="0" smtClean="0">
                <a:solidFill>
                  <a:srgbClr val="FF0000"/>
                </a:solidFill>
              </a:rPr>
              <a:t>));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  </a:t>
            </a:r>
            <a:r>
              <a:rPr lang="it-IT" sz="2000" b="1" dirty="0" err="1" smtClean="0">
                <a:solidFill>
                  <a:srgbClr val="FF0000"/>
                </a:solidFill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dim</a:t>
            </a:r>
            <a:r>
              <a:rPr lang="it-IT" sz="2000" b="1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}--------------------------------------------------------------------------------------------</a:t>
            </a:r>
            <a:endParaRPr lang="it-IT" sz="2000" b="1" dirty="0" smtClean="0">
              <a:solidFill>
                <a:schemeClr val="accent1"/>
              </a:solidFill>
            </a:endParaRPr>
          </a:p>
          <a:p>
            <a:pPr algn="just"/>
            <a:r>
              <a:rPr lang="it-IT" sz="2000" b="1" dirty="0" err="1" smtClean="0">
                <a:solidFill>
                  <a:schemeClr val="accent1"/>
                </a:solidFill>
              </a:rPr>
              <a:t>void</a:t>
            </a:r>
            <a:r>
              <a:rPr 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 err="1" smtClean="0">
                <a:solidFill>
                  <a:schemeClr val="accent1"/>
                </a:solidFill>
              </a:rPr>
              <a:t>carica_vettore</a:t>
            </a:r>
            <a:r>
              <a:rPr lang="it-IT" sz="2000" b="1" dirty="0" smtClean="0">
                <a:solidFill>
                  <a:schemeClr val="accent1"/>
                </a:solidFill>
              </a:rPr>
              <a:t>(</a:t>
            </a:r>
            <a:r>
              <a:rPr lang="it-IT" sz="2000" b="1" dirty="0" err="1">
                <a:solidFill>
                  <a:schemeClr val="accent1"/>
                </a:solidFill>
              </a:rPr>
              <a:t>int</a:t>
            </a:r>
            <a:r>
              <a:rPr lang="it-IT" sz="2000" b="1" dirty="0">
                <a:solidFill>
                  <a:schemeClr val="accent1"/>
                </a:solidFill>
              </a:rPr>
              <a:t> v[], </a:t>
            </a:r>
            <a:r>
              <a:rPr lang="it-IT" sz="2000" b="1" dirty="0" err="1">
                <a:solidFill>
                  <a:schemeClr val="accent1"/>
                </a:solidFill>
              </a:rPr>
              <a:t>int</a:t>
            </a:r>
            <a:r>
              <a:rPr lang="it-IT" sz="2000" b="1" dirty="0">
                <a:solidFill>
                  <a:schemeClr val="accent1"/>
                </a:solidFill>
              </a:rPr>
              <a:t> </a:t>
            </a:r>
            <a:r>
              <a:rPr lang="it-IT" sz="2000" b="1" dirty="0" err="1">
                <a:solidFill>
                  <a:schemeClr val="accent1"/>
                </a:solidFill>
              </a:rPr>
              <a:t>dimVet</a:t>
            </a:r>
            <a:r>
              <a:rPr lang="it-IT" sz="2000" b="1" dirty="0" smtClean="0">
                <a:solidFill>
                  <a:schemeClr val="accent1"/>
                </a:solidFill>
              </a:rPr>
              <a:t>)</a:t>
            </a: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</a:rPr>
              <a:t>{</a:t>
            </a: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</a:rPr>
              <a:t>   </a:t>
            </a:r>
            <a:r>
              <a:rPr lang="it-IT" sz="2000" b="1" dirty="0" err="1" smtClean="0">
                <a:solidFill>
                  <a:schemeClr val="accent1"/>
                </a:solidFill>
              </a:rPr>
              <a:t>srand</a:t>
            </a:r>
            <a:r>
              <a:rPr lang="it-IT" sz="2000" b="1" dirty="0" smtClean="0">
                <a:solidFill>
                  <a:schemeClr val="accent1"/>
                </a:solidFill>
              </a:rPr>
              <a:t>(time(NULL));</a:t>
            </a: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</a:rPr>
              <a:t>    for(</a:t>
            </a:r>
            <a:r>
              <a:rPr lang="it-IT" sz="2000" b="1" dirty="0" err="1" smtClean="0">
                <a:solidFill>
                  <a:schemeClr val="accent1"/>
                </a:solidFill>
              </a:rPr>
              <a:t>int</a:t>
            </a:r>
            <a:r>
              <a:rPr lang="it-IT" sz="2000" b="1" dirty="0" smtClean="0">
                <a:solidFill>
                  <a:schemeClr val="accent1"/>
                </a:solidFill>
              </a:rPr>
              <a:t> i=0;i&lt;</a:t>
            </a:r>
            <a:r>
              <a:rPr lang="it-IT" sz="2000" b="1" dirty="0" err="1" smtClean="0">
                <a:solidFill>
                  <a:schemeClr val="accent1"/>
                </a:solidFill>
              </a:rPr>
              <a:t>dimvett;i</a:t>
            </a:r>
            <a:r>
              <a:rPr lang="it-IT" sz="2000" b="1" dirty="0" smtClean="0">
                <a:solidFill>
                  <a:schemeClr val="accent1"/>
                </a:solidFill>
              </a:rPr>
              <a:t>++)</a:t>
            </a:r>
          </a:p>
          <a:p>
            <a:pPr algn="just"/>
            <a:r>
              <a:rPr lang="it-IT" sz="2000" b="1" dirty="0" smtClean="0">
                <a:solidFill>
                  <a:schemeClr val="accent1"/>
                </a:solidFill>
              </a:rPr>
              <a:t>     {v[i]=rand();}</a:t>
            </a:r>
          </a:p>
          <a:p>
            <a:pPr algn="just"/>
            <a:r>
              <a:rPr lang="it-IT" sz="2000" b="1" dirty="0">
                <a:solidFill>
                  <a:schemeClr val="accent1"/>
                </a:solidFill>
              </a:rPr>
              <a:t>}</a:t>
            </a:r>
            <a:r>
              <a:rPr lang="it-IT" sz="2000" b="1" dirty="0" smtClean="0">
                <a:solidFill>
                  <a:schemeClr val="accent1"/>
                </a:solidFill>
              </a:rPr>
              <a:t> --------------------------------------------------------------------------------------------------------</a:t>
            </a:r>
            <a:endParaRPr lang="it-IT" sz="2000" b="1" dirty="0">
              <a:solidFill>
                <a:schemeClr val="accent1"/>
              </a:solidFill>
            </a:endParaRPr>
          </a:p>
          <a:p>
            <a:pPr algn="just"/>
            <a:r>
              <a:rPr lang="it-IT" sz="2000" b="1" dirty="0" err="1" smtClean="0">
                <a:solidFill>
                  <a:srgbClr val="92D050"/>
                </a:solidFill>
              </a:rPr>
              <a:t>void</a:t>
            </a:r>
            <a:r>
              <a:rPr lang="it-IT" sz="2000" b="1" dirty="0" smtClean="0">
                <a:solidFill>
                  <a:srgbClr val="92D050"/>
                </a:solidFill>
              </a:rPr>
              <a:t> </a:t>
            </a:r>
            <a:r>
              <a:rPr lang="it-IT" sz="2000" b="1" dirty="0" err="1" smtClean="0">
                <a:solidFill>
                  <a:srgbClr val="92D050"/>
                </a:solidFill>
              </a:rPr>
              <a:t>visualizza_vett</a:t>
            </a:r>
            <a:r>
              <a:rPr lang="it-IT" sz="2000" b="1" dirty="0" smtClean="0">
                <a:solidFill>
                  <a:srgbClr val="92D050"/>
                </a:solidFill>
              </a:rPr>
              <a:t>(</a:t>
            </a:r>
            <a:r>
              <a:rPr lang="it-IT" sz="2000" b="1" dirty="0" err="1" smtClean="0">
                <a:solidFill>
                  <a:srgbClr val="92D050"/>
                </a:solidFill>
              </a:rPr>
              <a:t>int</a:t>
            </a:r>
            <a:r>
              <a:rPr lang="it-IT" sz="2000" b="1" dirty="0" smtClean="0">
                <a:solidFill>
                  <a:srgbClr val="92D050"/>
                </a:solidFill>
              </a:rPr>
              <a:t> v[], </a:t>
            </a:r>
            <a:r>
              <a:rPr lang="it-IT" sz="2000" b="1" dirty="0" err="1" smtClean="0">
                <a:solidFill>
                  <a:srgbClr val="92D050"/>
                </a:solidFill>
              </a:rPr>
              <a:t>int</a:t>
            </a:r>
            <a:r>
              <a:rPr lang="it-IT" sz="2000" b="1" dirty="0" smtClean="0">
                <a:solidFill>
                  <a:srgbClr val="92D050"/>
                </a:solidFill>
              </a:rPr>
              <a:t> </a:t>
            </a:r>
            <a:r>
              <a:rPr lang="it-IT" sz="2000" b="1" dirty="0" err="1" smtClean="0">
                <a:solidFill>
                  <a:srgbClr val="92D050"/>
                </a:solidFill>
              </a:rPr>
              <a:t>dimVet</a:t>
            </a:r>
            <a:r>
              <a:rPr lang="it-IT" sz="2000" b="1" dirty="0" smtClean="0">
                <a:solidFill>
                  <a:srgbClr val="92D050"/>
                </a:solidFill>
              </a:rPr>
              <a:t>)</a:t>
            </a:r>
          </a:p>
          <a:p>
            <a:pPr algn="just"/>
            <a:r>
              <a:rPr lang="it-IT" sz="2000" b="1" dirty="0" smtClean="0">
                <a:solidFill>
                  <a:srgbClr val="92D050"/>
                </a:solidFill>
              </a:rPr>
              <a:t>{</a:t>
            </a:r>
          </a:p>
          <a:p>
            <a:pPr algn="just"/>
            <a:r>
              <a:rPr lang="it-IT" sz="2000" b="1" dirty="0">
                <a:solidFill>
                  <a:srgbClr val="92D050"/>
                </a:solidFill>
              </a:rPr>
              <a:t> </a:t>
            </a:r>
            <a:r>
              <a:rPr lang="it-IT" sz="2000" b="1" dirty="0" smtClean="0">
                <a:solidFill>
                  <a:srgbClr val="92D050"/>
                </a:solidFill>
              </a:rPr>
              <a:t> </a:t>
            </a:r>
            <a:r>
              <a:rPr lang="it-IT" sz="2000" b="1" dirty="0" err="1" smtClean="0">
                <a:solidFill>
                  <a:srgbClr val="92D050"/>
                </a:solidFill>
              </a:rPr>
              <a:t>cout</a:t>
            </a:r>
            <a:r>
              <a:rPr lang="it-IT" sz="2000" b="1" dirty="0" smtClean="0">
                <a:solidFill>
                  <a:srgbClr val="92D050"/>
                </a:solidFill>
              </a:rPr>
              <a:t>&lt;&lt;«visualizzazione vettore»&lt;&lt;</a:t>
            </a:r>
            <a:r>
              <a:rPr lang="it-IT" sz="2000" b="1" dirty="0" err="1" smtClean="0">
                <a:solidFill>
                  <a:srgbClr val="92D050"/>
                </a:solidFill>
              </a:rPr>
              <a:t>endl</a:t>
            </a:r>
            <a:r>
              <a:rPr lang="it-IT" sz="2000" b="1" dirty="0" smtClean="0">
                <a:solidFill>
                  <a:srgbClr val="92D050"/>
                </a:solidFill>
              </a:rPr>
              <a:t>;</a:t>
            </a:r>
          </a:p>
          <a:p>
            <a:pPr algn="just"/>
            <a:r>
              <a:rPr lang="it-IT" sz="2000" b="1" dirty="0" smtClean="0">
                <a:solidFill>
                  <a:srgbClr val="92D050"/>
                </a:solidFill>
              </a:rPr>
              <a:t>  for(</a:t>
            </a:r>
            <a:r>
              <a:rPr lang="it-IT" sz="2000" b="1" dirty="0" err="1" smtClean="0">
                <a:solidFill>
                  <a:srgbClr val="92D050"/>
                </a:solidFill>
              </a:rPr>
              <a:t>int</a:t>
            </a:r>
            <a:r>
              <a:rPr lang="it-IT" sz="2000" b="1" dirty="0" smtClean="0">
                <a:solidFill>
                  <a:srgbClr val="92D050"/>
                </a:solidFill>
              </a:rPr>
              <a:t> </a:t>
            </a:r>
            <a:r>
              <a:rPr lang="it-IT" sz="2000" b="1" dirty="0">
                <a:solidFill>
                  <a:srgbClr val="92D050"/>
                </a:solidFill>
              </a:rPr>
              <a:t>i=0;i&lt;</a:t>
            </a:r>
            <a:r>
              <a:rPr lang="it-IT" sz="2000" b="1" dirty="0" err="1">
                <a:solidFill>
                  <a:srgbClr val="92D050"/>
                </a:solidFill>
              </a:rPr>
              <a:t>dimVett;i</a:t>
            </a:r>
            <a:r>
              <a:rPr lang="it-IT" sz="2000" b="1" dirty="0">
                <a:solidFill>
                  <a:srgbClr val="92D050"/>
                </a:solidFill>
              </a:rPr>
              <a:t>++)</a:t>
            </a:r>
          </a:p>
          <a:p>
            <a:pPr algn="just"/>
            <a:r>
              <a:rPr lang="it-IT" sz="2000" b="1" dirty="0" smtClean="0">
                <a:solidFill>
                  <a:srgbClr val="92D050"/>
                </a:solidFill>
              </a:rPr>
              <a:t>   </a:t>
            </a:r>
            <a:r>
              <a:rPr lang="it-IT" sz="2000" b="1" dirty="0" err="1" smtClean="0">
                <a:solidFill>
                  <a:srgbClr val="92D050"/>
                </a:solidFill>
              </a:rPr>
              <a:t>cout</a:t>
            </a:r>
            <a:r>
              <a:rPr lang="it-IT" sz="2000" b="1" dirty="0">
                <a:solidFill>
                  <a:srgbClr val="92D050"/>
                </a:solidFill>
              </a:rPr>
              <a:t>&lt;&lt;elemento di posto&lt;&lt;i&lt;&lt;   &lt;&lt;v[i]&lt;&lt;</a:t>
            </a:r>
            <a:r>
              <a:rPr lang="it-IT" sz="2000" b="1" dirty="0" err="1">
                <a:solidFill>
                  <a:srgbClr val="92D050"/>
                </a:solidFill>
              </a:rPr>
              <a:t>endl</a:t>
            </a:r>
            <a:r>
              <a:rPr lang="it-IT" sz="2000" b="1" dirty="0">
                <a:solidFill>
                  <a:srgbClr val="92D050"/>
                </a:solidFill>
              </a:rPr>
              <a:t>;</a:t>
            </a:r>
          </a:p>
          <a:p>
            <a:pPr algn="just"/>
            <a:r>
              <a:rPr lang="it-IT" sz="2000" b="1" dirty="0" smtClean="0">
                <a:solidFill>
                  <a:srgbClr val="92D050"/>
                </a:solidFill>
              </a:rPr>
              <a:t>}--------------------------------------------------------------------------------------------------------------</a:t>
            </a:r>
            <a:endParaRPr lang="it-IT" sz="2000" b="1" dirty="0">
              <a:solidFill>
                <a:srgbClr val="92D050"/>
              </a:solidFill>
            </a:endParaRPr>
          </a:p>
          <a:p>
            <a:pPr algn="just"/>
            <a:endParaRPr lang="it-IT" b="1" dirty="0" smtClean="0">
              <a:solidFill>
                <a:srgbClr val="92D05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47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286" y="-27384"/>
            <a:ext cx="912749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rgbClr val="00B050"/>
                </a:solidFill>
              </a:rPr>
              <a:t>void</a:t>
            </a:r>
            <a:r>
              <a:rPr lang="it-IT" sz="2000" b="1" dirty="0" smtClean="0">
                <a:solidFill>
                  <a:srgbClr val="00B050"/>
                </a:solidFill>
              </a:rPr>
              <a:t> scambia(</a:t>
            </a:r>
            <a:r>
              <a:rPr lang="it-IT" sz="2000" b="1" dirty="0" err="1" smtClean="0">
                <a:solidFill>
                  <a:srgbClr val="00B050"/>
                </a:solidFill>
              </a:rPr>
              <a:t>int</a:t>
            </a:r>
            <a:r>
              <a:rPr lang="it-IT" sz="2000" b="1" dirty="0" smtClean="0">
                <a:solidFill>
                  <a:srgbClr val="00B050"/>
                </a:solidFill>
              </a:rPr>
              <a:t> &amp;x, </a:t>
            </a:r>
            <a:r>
              <a:rPr lang="it-IT" sz="2000" b="1" dirty="0" err="1" smtClean="0">
                <a:solidFill>
                  <a:srgbClr val="00B050"/>
                </a:solidFill>
              </a:rPr>
              <a:t>int</a:t>
            </a:r>
            <a:r>
              <a:rPr lang="it-IT" sz="2000" b="1" dirty="0" smtClean="0">
                <a:solidFill>
                  <a:srgbClr val="00B050"/>
                </a:solidFill>
              </a:rPr>
              <a:t> &amp;y)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{  </a:t>
            </a:r>
            <a:r>
              <a:rPr lang="it-IT" sz="2000" b="1" dirty="0" err="1" smtClean="0">
                <a:solidFill>
                  <a:srgbClr val="00B050"/>
                </a:solidFill>
              </a:rPr>
              <a:t>int</a:t>
            </a:r>
            <a:r>
              <a:rPr lang="it-IT" sz="2000" b="1" dirty="0" smtClean="0">
                <a:solidFill>
                  <a:srgbClr val="00B050"/>
                </a:solidFill>
              </a:rPr>
              <a:t> </a:t>
            </a:r>
            <a:r>
              <a:rPr lang="it-IT" sz="2000" b="1" dirty="0" err="1" smtClean="0">
                <a:solidFill>
                  <a:srgbClr val="00B050"/>
                </a:solidFill>
              </a:rPr>
              <a:t>temp</a:t>
            </a:r>
            <a:r>
              <a:rPr lang="it-IT" sz="2000" b="1" dirty="0" smtClean="0">
                <a:solidFill>
                  <a:srgbClr val="00B050"/>
                </a:solidFill>
              </a:rPr>
              <a:t>;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   </a:t>
            </a:r>
            <a:r>
              <a:rPr lang="it-IT" sz="2000" b="1" dirty="0" err="1" smtClean="0">
                <a:solidFill>
                  <a:srgbClr val="00B050"/>
                </a:solidFill>
              </a:rPr>
              <a:t>temp</a:t>
            </a:r>
            <a:r>
              <a:rPr lang="it-IT" sz="2000" b="1" dirty="0" smtClean="0">
                <a:solidFill>
                  <a:srgbClr val="00B050"/>
                </a:solidFill>
              </a:rPr>
              <a:t>=x;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   x=y;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   y=</a:t>
            </a:r>
            <a:r>
              <a:rPr lang="it-IT" sz="2000" b="1" dirty="0" err="1" smtClean="0">
                <a:solidFill>
                  <a:srgbClr val="00B050"/>
                </a:solidFill>
              </a:rPr>
              <a:t>temp</a:t>
            </a:r>
            <a:r>
              <a:rPr lang="it-IT" sz="2000" b="1" dirty="0" smtClean="0">
                <a:solidFill>
                  <a:srgbClr val="00B050"/>
                </a:solidFill>
              </a:rPr>
              <a:t>;</a:t>
            </a:r>
          </a:p>
          <a:p>
            <a:r>
              <a:rPr lang="it-IT" sz="2000" b="1" dirty="0" smtClean="0">
                <a:solidFill>
                  <a:srgbClr val="00B050"/>
                </a:solidFill>
              </a:rPr>
              <a:t>}--------------------------------------------------------------------------------------------------------</a:t>
            </a:r>
          </a:p>
          <a:p>
            <a:r>
              <a:rPr lang="it-IT" sz="2000" b="1" dirty="0" err="1" smtClean="0">
                <a:solidFill>
                  <a:schemeClr val="accent2"/>
                </a:solidFill>
              </a:rPr>
              <a:t>void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 err="1" smtClean="0">
                <a:solidFill>
                  <a:schemeClr val="accent2"/>
                </a:solidFill>
              </a:rPr>
              <a:t>ordinamento_vettore</a:t>
            </a:r>
            <a:r>
              <a:rPr lang="it-IT" sz="2000" b="1" dirty="0" smtClean="0">
                <a:solidFill>
                  <a:schemeClr val="accent2"/>
                </a:solidFill>
              </a:rPr>
              <a:t>(</a:t>
            </a:r>
            <a:r>
              <a:rPr lang="it-IT" sz="2000" b="1" dirty="0" err="1" smtClean="0">
                <a:solidFill>
                  <a:schemeClr val="accent2"/>
                </a:solidFill>
              </a:rPr>
              <a:t>int</a:t>
            </a:r>
            <a:r>
              <a:rPr lang="it-IT" sz="2000" b="1" dirty="0" smtClean="0">
                <a:solidFill>
                  <a:schemeClr val="accent2"/>
                </a:solidFill>
              </a:rPr>
              <a:t> v[], </a:t>
            </a:r>
            <a:r>
              <a:rPr lang="it-IT" sz="2000" b="1" dirty="0" err="1" smtClean="0">
                <a:solidFill>
                  <a:schemeClr val="accent2"/>
                </a:solidFill>
              </a:rPr>
              <a:t>int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 err="1" smtClean="0">
                <a:solidFill>
                  <a:schemeClr val="accent2"/>
                </a:solidFill>
              </a:rPr>
              <a:t>dim</a:t>
            </a:r>
            <a:r>
              <a:rPr lang="it-IT" sz="20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{ </a:t>
            </a:r>
            <a:r>
              <a:rPr lang="it-IT" sz="2000" b="1" dirty="0" err="1" smtClean="0">
                <a:solidFill>
                  <a:schemeClr val="accent2"/>
                </a:solidFill>
              </a:rPr>
              <a:t>bool</a:t>
            </a:r>
            <a:r>
              <a:rPr lang="it-IT" sz="2000" b="1" dirty="0" smtClean="0">
                <a:solidFill>
                  <a:schemeClr val="accent2"/>
                </a:solidFill>
              </a:rPr>
              <a:t> scambio; </a:t>
            </a:r>
            <a:r>
              <a:rPr lang="it-IT" sz="2000" b="1" dirty="0" err="1" smtClean="0">
                <a:solidFill>
                  <a:schemeClr val="accent2"/>
                </a:solidFill>
              </a:rPr>
              <a:t>int</a:t>
            </a:r>
            <a:r>
              <a:rPr lang="it-IT" sz="2000" b="1" dirty="0" smtClean="0">
                <a:solidFill>
                  <a:schemeClr val="accent2"/>
                </a:solidFill>
              </a:rPr>
              <a:t> i, j;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j=1;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do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{   scambio=false;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i=0;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do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{   </a:t>
            </a:r>
            <a:r>
              <a:rPr lang="it-IT" sz="2000" b="1" dirty="0" err="1" smtClean="0">
                <a:solidFill>
                  <a:schemeClr val="accent2"/>
                </a:solidFill>
              </a:rPr>
              <a:t>if</a:t>
            </a:r>
            <a:r>
              <a:rPr lang="it-IT" sz="2000" b="1" dirty="0" smtClean="0">
                <a:solidFill>
                  <a:schemeClr val="accent2"/>
                </a:solidFill>
              </a:rPr>
              <a:t>(v[i]&gt;v[i+1])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    { scambia(v[i],v[i+1]);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      scambia=</a:t>
            </a:r>
            <a:r>
              <a:rPr lang="it-IT" sz="2000" b="1" dirty="0" err="1" smtClean="0">
                <a:solidFill>
                  <a:schemeClr val="accent2"/>
                </a:solidFill>
              </a:rPr>
              <a:t>true</a:t>
            </a:r>
            <a:r>
              <a:rPr lang="it-IT" sz="2000" b="1" dirty="0" smtClean="0">
                <a:solidFill>
                  <a:schemeClr val="accent2"/>
                </a:solidFill>
              </a:rPr>
              <a:t>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    }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     i++;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</a:t>
            </a:r>
            <a:r>
              <a:rPr lang="it-IT" sz="2000" b="1" dirty="0" err="1" smtClean="0">
                <a:solidFill>
                  <a:schemeClr val="accent2"/>
                </a:solidFill>
              </a:rPr>
              <a:t>while</a:t>
            </a:r>
            <a:r>
              <a:rPr lang="it-IT" sz="2000" b="1" dirty="0" smtClean="0">
                <a:solidFill>
                  <a:schemeClr val="accent2"/>
                </a:solidFill>
              </a:rPr>
              <a:t>(i&lt;</a:t>
            </a:r>
            <a:r>
              <a:rPr lang="it-IT" sz="2000" b="1" dirty="0" err="1" smtClean="0">
                <a:solidFill>
                  <a:schemeClr val="accent2"/>
                </a:solidFill>
              </a:rPr>
              <a:t>dim</a:t>
            </a:r>
            <a:r>
              <a:rPr lang="it-IT" sz="2000" b="1" dirty="0" smtClean="0">
                <a:solidFill>
                  <a:schemeClr val="accent2"/>
                </a:solidFill>
              </a:rPr>
              <a:t>-j);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    </a:t>
            </a:r>
            <a:r>
              <a:rPr lang="it-IT" sz="2000" b="1" dirty="0" err="1" smtClean="0">
                <a:solidFill>
                  <a:schemeClr val="accent2"/>
                </a:solidFill>
              </a:rPr>
              <a:t>j++</a:t>
            </a:r>
            <a:r>
              <a:rPr lang="it-IT" sz="2000" b="1" dirty="0" smtClean="0">
                <a:solidFill>
                  <a:schemeClr val="accent2"/>
                </a:solidFill>
              </a:rPr>
              <a:t>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   }  </a:t>
            </a:r>
            <a:r>
              <a:rPr lang="it-IT" sz="2000" b="1" dirty="0" err="1" smtClean="0">
                <a:solidFill>
                  <a:schemeClr val="accent2"/>
                </a:solidFill>
              </a:rPr>
              <a:t>while</a:t>
            </a:r>
            <a:r>
              <a:rPr lang="it-IT" sz="2000" b="1" dirty="0" smtClean="0">
                <a:solidFill>
                  <a:schemeClr val="accent2"/>
                </a:solidFill>
              </a:rPr>
              <a:t>(scambio==</a:t>
            </a:r>
            <a:r>
              <a:rPr lang="it-IT" sz="2000" b="1" dirty="0" err="1" smtClean="0">
                <a:solidFill>
                  <a:schemeClr val="accent2"/>
                </a:solidFill>
              </a:rPr>
              <a:t>true</a:t>
            </a:r>
            <a:r>
              <a:rPr lang="it-IT" sz="2000" b="1" dirty="0" smtClean="0">
                <a:solidFill>
                  <a:schemeClr val="accent2"/>
                </a:solidFill>
              </a:rPr>
              <a:t> &amp;&amp; j&lt;=dim-1);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}-------------------------------------------------------------------------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211960" y="4725144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ATTENZIONE!!!!</a:t>
            </a:r>
          </a:p>
          <a:p>
            <a:r>
              <a:rPr lang="it-IT" b="1" dirty="0" smtClean="0"/>
              <a:t>NON DEVE ESSERE AGGIUNTA LA CONDIZIONE </a:t>
            </a:r>
            <a:r>
              <a:rPr lang="it-IT" b="1" dirty="0" smtClean="0">
                <a:solidFill>
                  <a:srgbClr val="FF0000"/>
                </a:solidFill>
              </a:rPr>
              <a:t>SCAMBIO==FALSE </a:t>
            </a:r>
            <a:r>
              <a:rPr lang="it-IT" b="1" dirty="0" smtClean="0"/>
              <a:t> ALTRIMENTI IL PROGRAMMA GIRA ALL’INFINITO</a:t>
            </a:r>
            <a:endParaRPr lang="it-IT" b="1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4610033" y="5805264"/>
            <a:ext cx="1834175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5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6244" y="28464"/>
            <a:ext cx="89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Scrivere un programma per la ricerca di un elemento in una matrice assegnata e visualizzare a video la sua frequenza.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91" y="908720"/>
            <a:ext cx="542369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….</a:t>
            </a:r>
            <a:r>
              <a:rPr lang="it-IT" sz="16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void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leggi(matrice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m,int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&amp;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val,int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r,int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c);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void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confronto(matrice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m,int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&amp;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val,int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r,int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c);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void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istogramma(matrice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m,matrix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p,int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r,int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c);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int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main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()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{  </a:t>
            </a:r>
            <a:r>
              <a:rPr lang="it-IT" sz="16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int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err="1">
                <a:solidFill>
                  <a:srgbClr val="000000"/>
                </a:solidFill>
                <a:latin typeface="+mj-lt"/>
                <a:cs typeface="Arial" pitchFamily="34" charset="0"/>
              </a:rPr>
              <a:t>r,c,val,rip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; </a:t>
            </a:r>
            <a:endParaRPr lang="it-IT" sz="16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</a:t>
            </a:r>
            <a:r>
              <a:rPr lang="it-IT" sz="16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int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m[10][10]; 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//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dichiarazione  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della matrice</a:t>
            </a:r>
            <a:endParaRPr lang="it-IT" sz="16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</a:t>
            </a:r>
            <a:r>
              <a:rPr lang="it-IT" sz="16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int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p[100][2]; </a:t>
            </a: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//dichiarazione matrice di appoggio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 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cout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&lt;&lt;"\n Definisci le dimensioni della matrice : ";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  cin&gt;&gt;r;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  cin&gt;&gt;c;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leggi(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m,val,r,c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confronto(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m,val,r,c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return</a:t>
            </a:r>
            <a:r>
              <a:rPr lang="it-IT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}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677370" y="3068960"/>
            <a:ext cx="64565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void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leggi(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m[][],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&amp;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val,int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r,int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c)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{ 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int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i,j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 for(i=0;i&lt;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r;i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++)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   { for(j=0;j&lt;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c;j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++)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      { </a:t>
            </a: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cout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&lt;&lt;"\n Inserisci il valore della cella [ "&lt;&lt;i&lt;&lt;","&lt;&lt;j&lt;&lt;" ] : ";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        cin&gt;&gt;m[i][j];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      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 </a:t>
            </a:r>
            <a:r>
              <a:rPr lang="it-IT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   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err="1">
                <a:solidFill>
                  <a:schemeClr val="accent1"/>
                </a:solidFill>
                <a:latin typeface="+mj-lt"/>
                <a:cs typeface="Arial" pitchFamily="34" charset="0"/>
              </a:rPr>
              <a:t>cout</a:t>
            </a: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&lt;&lt;"\n Inserisci il valore da confrontare : ";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cin&gt;&gt;val;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}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0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72491" y="172953"/>
            <a:ext cx="470376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void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confronto(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m[][],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val,int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r,int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{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int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i,j,s,a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s=0;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cout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&lt;&lt;"\n Matrice : ";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for(i=0;i&lt;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r;i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cout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&lt;&lt;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endl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for(j=0;j&lt;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c;j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  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cout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&lt;&lt;" "&lt;&lt;m[i][j];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 for(i=0;i&lt;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r;i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++)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    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{ for(j=0;j&lt;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c;j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++)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                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if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(m[i][j]==val)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                  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s=s+1;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          }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</a:t>
            </a:r>
            <a:r>
              <a:rPr lang="it-IT" sz="2000" b="1" dirty="0" err="1" smtClean="0">
                <a:solidFill>
                  <a:srgbClr val="00B050"/>
                </a:solidFill>
                <a:latin typeface="+mj-lt"/>
                <a:cs typeface="Arial" pitchFamily="34" charset="0"/>
              </a:rPr>
              <a:t>cout</a:t>
            </a: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&lt;&lt;"\n Il valore "&lt;&lt;val&lt;&lt;" </a:t>
            </a:r>
            <a:r>
              <a:rPr lang="it-IT" sz="2000" b="1" dirty="0" err="1">
                <a:solidFill>
                  <a:srgbClr val="00B050"/>
                </a:solidFill>
                <a:latin typeface="+mj-lt"/>
                <a:cs typeface="Arial" pitchFamily="34" charset="0"/>
              </a:rPr>
              <a:t>e'</a:t>
            </a: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presente </a:t>
            </a:r>
            <a:r>
              <a:rPr lang="it-IT" sz="2000" b="1" dirty="0">
                <a:solidFill>
                  <a:srgbClr val="00B050"/>
                </a:solidFill>
                <a:latin typeface="+mj-lt"/>
                <a:cs typeface="Arial" pitchFamily="34" charset="0"/>
              </a:rPr>
              <a:t>"&lt;&lt;s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&lt;&lt;</a:t>
            </a:r>
            <a:r>
              <a:rPr lang="it-IT" sz="2000" b="1" dirty="0">
                <a:solidFill>
                  <a:srgbClr val="00B050"/>
                </a:solidFill>
                <a:cs typeface="Arial" pitchFamily="34" charset="0"/>
              </a:rPr>
              <a:t>"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volte</a:t>
            </a:r>
            <a:r>
              <a:rPr lang="it-IT" sz="2000" b="1" dirty="0">
                <a:solidFill>
                  <a:srgbClr val="00B050"/>
                </a:solidFill>
                <a:cs typeface="Arial" pitchFamily="34" charset="0"/>
              </a:rPr>
              <a:t>"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&lt;&lt;</a:t>
            </a:r>
            <a:r>
              <a:rPr lang="it-IT" sz="2000" b="1" dirty="0" err="1" smtClean="0">
                <a:solidFill>
                  <a:srgbClr val="00B050"/>
                </a:solidFill>
                <a:latin typeface="+mj-lt"/>
                <a:cs typeface="Arial" pitchFamily="34" charset="0"/>
              </a:rPr>
              <a:t>endl</a:t>
            </a: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;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 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cs typeface="Arial" pitchFamily="34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731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23608</TotalTime>
  <Words>1649</Words>
  <Application>Microsoft Office PowerPoint</Application>
  <PresentationFormat>Presentazione su schermo (4:3)</PresentationFormat>
  <Paragraphs>285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Ricerca dicotomica</vt:lpstr>
      <vt:lpstr>Ricerca dicotomica 1/5</vt:lpstr>
      <vt:lpstr>Ricerca dicotomica 2/5</vt:lpstr>
      <vt:lpstr>Ricerca dicotomica 3/5</vt:lpstr>
      <vt:lpstr>Ricerca dicotomica 4/5</vt:lpstr>
      <vt:lpstr>Ricerca dicotomica 5/5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.</dc:creator>
  <cp:lastModifiedBy>William</cp:lastModifiedBy>
  <cp:revision>153</cp:revision>
  <dcterms:created xsi:type="dcterms:W3CDTF">2011-10-18T08:32:55Z</dcterms:created>
  <dcterms:modified xsi:type="dcterms:W3CDTF">2012-12-05T10:02:31Z</dcterms:modified>
</cp:coreProperties>
</file>