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318" r:id="rId2"/>
    <p:sldId id="317" r:id="rId3"/>
    <p:sldId id="319" r:id="rId4"/>
    <p:sldId id="325" r:id="rId5"/>
    <p:sldId id="320" r:id="rId6"/>
    <p:sldId id="321" r:id="rId7"/>
    <p:sldId id="322" r:id="rId8"/>
    <p:sldId id="324" r:id="rId9"/>
    <p:sldId id="323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33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60"/>
  </p:normalViewPr>
  <p:slideViewPr>
    <p:cSldViewPr>
      <p:cViewPr>
        <p:scale>
          <a:sx n="70" d="100"/>
          <a:sy n="70" d="100"/>
        </p:scale>
        <p:origin x="-118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932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5913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7762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6901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016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387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743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37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481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811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3645E-08B2-48A0-950C-6D891D88A61B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961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3645E-08B2-48A0-950C-6D891D88A61B}" type="datetimeFigureOut">
              <a:rPr lang="en-GB" smtClean="0"/>
              <a:t>02/12/2012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E08B2-7953-4839-9FC0-16809F86981F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416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it.wikipedia.org/wiki/Numero_intero" TargetMode="External"/><Relationship Id="rId7" Type="http://schemas.openxmlformats.org/officeDocument/2006/relationships/image" Target="../media/image4.png"/><Relationship Id="rId2" Type="http://schemas.openxmlformats.org/officeDocument/2006/relationships/hyperlink" Target="http://it.wikipedia.org/wiki/Matric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5496" y="117692"/>
            <a:ext cx="88204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 smtClean="0"/>
              <a:t>ARRAY MULTIDIMENDIONALI</a:t>
            </a:r>
            <a:endParaRPr lang="it-IT" b="1" dirty="0"/>
          </a:p>
          <a:p>
            <a:pPr algn="just"/>
            <a:r>
              <a:rPr lang="it-IT" dirty="0"/>
              <a:t> U</a:t>
            </a:r>
            <a:r>
              <a:rPr lang="it-IT" dirty="0" smtClean="0"/>
              <a:t>n </a:t>
            </a:r>
            <a:r>
              <a:rPr lang="it-IT" dirty="0"/>
              <a:t>array (sia esso associativo o meno) può avere più di una dimensione. Nel caso un array abbia più dimensioni (specialmente nel caso </a:t>
            </a:r>
            <a:r>
              <a:rPr lang="it-IT" b="1" dirty="0"/>
              <a:t>bidimensionale), </a:t>
            </a:r>
            <a:r>
              <a:rPr lang="it-IT" dirty="0"/>
              <a:t>esso viene spesso definito "matrice", in riferimento alla nozione matematica di </a:t>
            </a:r>
            <a:r>
              <a:rPr lang="it-IT" dirty="0">
                <a:hlinkClick r:id="rId2" tooltip="Matrice"/>
              </a:rPr>
              <a:t>matrice</a:t>
            </a:r>
            <a:r>
              <a:rPr lang="it-IT" dirty="0"/>
              <a:t> da cui prende ispirazione. La differenza è che una matrice ha due (o più) indici (ogni indice è una dimensione) e ogni elemento è identificato dalla combinazione di valori di tutti gli indici del vettore. </a:t>
            </a:r>
            <a:endParaRPr lang="it-IT" dirty="0" smtClean="0"/>
          </a:p>
          <a:p>
            <a:pPr algn="just"/>
            <a:r>
              <a:rPr lang="it-IT" dirty="0" smtClean="0"/>
              <a:t>MATRICE</a:t>
            </a:r>
          </a:p>
          <a:p>
            <a:pPr algn="just"/>
            <a:r>
              <a:rPr lang="it-IT" dirty="0"/>
              <a:t>una </a:t>
            </a:r>
            <a:r>
              <a:rPr lang="it-IT" b="1" dirty="0"/>
              <a:t>matrice</a:t>
            </a:r>
            <a:r>
              <a:rPr lang="it-IT" dirty="0"/>
              <a:t> è una tabella ordinata di elementi; ad esempio, la seguente è una matrice </a:t>
            </a:r>
            <a:r>
              <a:rPr lang="it-IT" dirty="0">
                <a:hlinkClick r:id="rId3" tooltip="Numero intero"/>
              </a:rPr>
              <a:t>intera</a:t>
            </a:r>
            <a:r>
              <a:rPr lang="it-IT" dirty="0" smtClean="0"/>
              <a:t>:</a:t>
            </a:r>
          </a:p>
          <a:p>
            <a:endParaRPr lang="it-IT" dirty="0"/>
          </a:p>
        </p:txBody>
      </p:sp>
      <p:pic>
        <p:nvPicPr>
          <p:cNvPr id="5122" name="Picture 2" descr="\begin{bmatrix}&#10;1 &amp; 0 &amp; 5 \\&#10;1 &amp; -2 &amp; 0&#10;\end{bmatrix}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190" y="2420888"/>
            <a:ext cx="1633682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tangolo 1"/>
          <p:cNvSpPr/>
          <p:nvPr/>
        </p:nvSpPr>
        <p:spPr>
          <a:xfrm>
            <a:off x="4644008" y="2634987"/>
            <a:ext cx="39338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/>
              <a:t>Righe, colonne, elementi</a:t>
            </a:r>
            <a:r>
              <a:rPr lang="it-IT" b="1" dirty="0"/>
              <a:t> </a:t>
            </a: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4140419" y="3382253"/>
            <a:ext cx="4855305" cy="221599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Le righe orizzontali di una matrice sono chiamate</a:t>
            </a:r>
            <a:r>
              <a:rPr kumimoji="0" lang="it-IT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righe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mentre quelle verticali 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colonne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.In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generale, una 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matrice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it-IT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è una matrice con 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m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righe  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colonne, dove</a:t>
            </a:r>
            <a:r>
              <a:rPr lang="it-IT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it-IT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e 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n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sono 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Times New Roman" pitchFamily="18" charset="0"/>
                <a:cs typeface="Times New Roman" pitchFamily="18" charset="0"/>
                <a:hlinkClick r:id="rId3" tooltip="Numero intero"/>
              </a:rPr>
              <a:t>interi</a:t>
            </a:r>
            <a:r>
              <a:rPr kumimoji="0" lang="it-IT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 positivi fissati. </a:t>
            </a:r>
            <a:r>
              <a:rPr lang="it-IT" b="1" dirty="0"/>
              <a:t> </a:t>
            </a:r>
            <a:r>
              <a:rPr lang="it-IT" b="1" dirty="0" err="1" smtClean="0"/>
              <a:t>a</a:t>
            </a:r>
            <a:r>
              <a:rPr lang="it-IT" b="1" baseline="-25000" dirty="0" err="1" smtClean="0"/>
              <a:t>ij</a:t>
            </a:r>
            <a:r>
              <a:rPr lang="it-IT" dirty="0" smtClean="0"/>
              <a:t> l'</a:t>
            </a:r>
            <a:r>
              <a:rPr lang="it-IT" i="1" dirty="0" smtClean="0"/>
              <a:t>elemento</a:t>
            </a:r>
            <a:r>
              <a:rPr lang="it-IT" dirty="0"/>
              <a:t> posizionato alla riga </a:t>
            </a:r>
            <a:r>
              <a:rPr lang="it-IT" b="1" dirty="0" smtClean="0"/>
              <a:t>i</a:t>
            </a:r>
            <a:r>
              <a:rPr lang="it-IT" dirty="0" smtClean="0"/>
              <a:t>-esima </a:t>
            </a:r>
            <a:r>
              <a:rPr lang="it-IT" dirty="0"/>
              <a:t>e alla colonna </a:t>
            </a:r>
            <a:r>
              <a:rPr lang="it-IT" b="1" dirty="0" smtClean="0"/>
              <a:t>j</a:t>
            </a:r>
            <a:r>
              <a:rPr lang="it-IT" dirty="0" smtClean="0"/>
              <a:t>-esima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83" name="Picture 15" descr=" m \times n 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7913" y="-68263"/>
            <a:ext cx="504825" cy="95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5" name="Picture 17" descr="\begin{bmatrix} a_{1,1} &amp; a_{1,2} &amp; \cdots &amp; a_{1,n} \\ a_{2,1} &amp; a_{2,2} &amp; \cdots &amp; a_{2,n} \\ \vdots &amp; \vdots &amp; \ddots &amp; \vdots \\ a_{m,1} &amp; a_{m,2} &amp; \cdots &amp; a_{m,n} \end{bmatrix} 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501008"/>
            <a:ext cx="2962898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7" name="Picture 19" descr=" A = \begin{bmatrix}&#10;1 &amp; 2  \\&#10;3 &amp; 4\end{bmatrix}. 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085" y="5445224"/>
            <a:ext cx="2292747" cy="1078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692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116632"/>
            <a:ext cx="8229600" cy="762000"/>
          </a:xfrm>
        </p:spPr>
        <p:txBody>
          <a:bodyPr/>
          <a:lstStyle/>
          <a:p>
            <a:r>
              <a:rPr lang="it-IT" dirty="0"/>
              <a:t>Ricerca dicotomica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219200"/>
            <a:ext cx="8382000" cy="523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it-IT" sz="2000" smtClean="0"/>
              <a:t>La ricerca di un elemento in un vettore può essere molto laboriosa in termini di tempo di esecuzione.</a:t>
            </a:r>
          </a:p>
          <a:p>
            <a:pPr>
              <a:lnSpc>
                <a:spcPct val="90000"/>
              </a:lnSpc>
            </a:pPr>
            <a:endParaRPr lang="it-IT" sz="2000" smtClean="0"/>
          </a:p>
          <a:p>
            <a:pPr>
              <a:lnSpc>
                <a:spcPct val="90000"/>
              </a:lnSpc>
            </a:pPr>
            <a:r>
              <a:rPr lang="it-IT" sz="2000" smtClean="0"/>
              <a:t>Se la base dati è molto grande è opportuno minimizzare questo tempo riducendo il numero di confronti tramite un semplice algoritmo detto di ricerca dicotomica.</a:t>
            </a:r>
          </a:p>
          <a:p>
            <a:pPr>
              <a:lnSpc>
                <a:spcPct val="90000"/>
              </a:lnSpc>
            </a:pPr>
            <a:endParaRPr lang="it-IT" sz="2000" smtClean="0"/>
          </a:p>
          <a:p>
            <a:pPr>
              <a:lnSpc>
                <a:spcPct val="90000"/>
              </a:lnSpc>
            </a:pPr>
            <a:r>
              <a:rPr lang="it-IT" sz="2000" smtClean="0"/>
              <a:t>Il vettore deve essere dapprima riordinato, poi si confronta l’elemento posto a metà vettore (indice = n/2) con l’elemento cercato. Si hanno 3 possibilità: a) é quello cercato; b) l’elemento cercato è più grande; c) l’elemento cercato è più piccolo.</a:t>
            </a:r>
          </a:p>
          <a:p>
            <a:pPr>
              <a:lnSpc>
                <a:spcPct val="90000"/>
              </a:lnSpc>
            </a:pPr>
            <a:endParaRPr lang="it-IT" sz="2000" smtClean="0"/>
          </a:p>
          <a:p>
            <a:pPr>
              <a:lnSpc>
                <a:spcPct val="90000"/>
              </a:lnSpc>
            </a:pPr>
            <a:r>
              <a:rPr lang="it-IT" sz="2000" smtClean="0"/>
              <a:t>Se l’elemento cercato è più grande si considera un nuovo vettore formato dalla sola seconda metà dell’intero vettore e si ricomincia la ricerca col confronto tra elemento cercato e elemento posto a metà del nuovo vettore; e così via.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50598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8834F-2FFE-4A2B-8247-BCCECF1F5C2F}" type="slidenum">
              <a:rPr lang="en-US"/>
              <a:pPr/>
              <a:t>11</a:t>
            </a:fld>
            <a:endParaRPr lang="en-US" sz="140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Ricerca </a:t>
            </a:r>
            <a:r>
              <a:rPr lang="it-IT" sz="2400" b="1" dirty="0" smtClean="0"/>
              <a:t>dicotomica 1/5</a:t>
            </a:r>
            <a:endParaRPr lang="it-IT" sz="2400" b="1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#include &lt;</a:t>
            </a:r>
            <a:r>
              <a:rPr lang="it-IT" sz="2000" dirty="0" err="1">
                <a:solidFill>
                  <a:schemeClr val="accent2"/>
                </a:solidFill>
              </a:rPr>
              <a:t>stdio.h</a:t>
            </a:r>
            <a:r>
              <a:rPr lang="it-IT" sz="2000" dirty="0">
                <a:solidFill>
                  <a:schemeClr val="accent2"/>
                </a:solidFill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#include &lt;</a:t>
            </a:r>
            <a:r>
              <a:rPr lang="it-IT" sz="2000" dirty="0" err="1">
                <a:solidFill>
                  <a:schemeClr val="accent2"/>
                </a:solidFill>
              </a:rPr>
              <a:t>conio.h</a:t>
            </a:r>
            <a:r>
              <a:rPr lang="it-IT" sz="2000" dirty="0">
                <a:solidFill>
                  <a:schemeClr val="accent2"/>
                </a:solidFill>
              </a:rPr>
              <a:t>&gt;</a:t>
            </a:r>
          </a:p>
          <a:p>
            <a:pPr>
              <a:lnSpc>
                <a:spcPct val="90000"/>
              </a:lnSpc>
              <a:buFontTx/>
              <a:buNone/>
            </a:pPr>
            <a:endParaRPr lang="it-IT" sz="20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#</a:t>
            </a:r>
            <a:r>
              <a:rPr lang="it-IT" sz="2000" dirty="0" err="1">
                <a:solidFill>
                  <a:schemeClr val="accent2"/>
                </a:solidFill>
              </a:rPr>
              <a:t>define</a:t>
            </a:r>
            <a:r>
              <a:rPr lang="it-IT" sz="2000" dirty="0">
                <a:solidFill>
                  <a:schemeClr val="accent2"/>
                </a:solidFill>
              </a:rPr>
              <a:t> MAX_DATI 100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#</a:t>
            </a:r>
            <a:r>
              <a:rPr lang="it-IT" sz="2000" dirty="0" err="1">
                <a:solidFill>
                  <a:schemeClr val="accent2"/>
                </a:solidFill>
              </a:rPr>
              <a:t>define</a:t>
            </a:r>
            <a:r>
              <a:rPr lang="it-IT" sz="2000" dirty="0">
                <a:solidFill>
                  <a:schemeClr val="accent2"/>
                </a:solidFill>
              </a:rPr>
              <a:t> FALSE 0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#</a:t>
            </a:r>
            <a:r>
              <a:rPr lang="it-IT" sz="2000" dirty="0" err="1">
                <a:solidFill>
                  <a:schemeClr val="accent2"/>
                </a:solidFill>
              </a:rPr>
              <a:t>define</a:t>
            </a:r>
            <a:r>
              <a:rPr lang="it-IT" sz="2000" dirty="0">
                <a:solidFill>
                  <a:schemeClr val="accent2"/>
                </a:solidFill>
              </a:rPr>
              <a:t> VERO 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     </a:t>
            </a:r>
            <a:r>
              <a:rPr lang="it-IT" sz="2000" dirty="0"/>
              <a:t> /*    prototipo delle funzioni di ricerca e di riordinamento    */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 err="1" smtClean="0">
                <a:solidFill>
                  <a:schemeClr val="accent2"/>
                </a:solidFill>
              </a:rPr>
              <a:t>void</a:t>
            </a:r>
            <a:r>
              <a:rPr lang="it-IT" sz="2000" b="1" dirty="0" smtClean="0">
                <a:solidFill>
                  <a:schemeClr val="accent2"/>
                </a:solidFill>
              </a:rPr>
              <a:t> </a:t>
            </a:r>
            <a:r>
              <a:rPr lang="it-IT" sz="2000" b="1" dirty="0">
                <a:solidFill>
                  <a:schemeClr val="accent2"/>
                </a:solidFill>
              </a:rPr>
              <a:t>trovato </a:t>
            </a:r>
            <a:r>
              <a:rPr lang="it-IT" sz="2000" dirty="0">
                <a:solidFill>
                  <a:schemeClr val="accent2"/>
                </a:solidFill>
              </a:rPr>
              <a:t>(</a:t>
            </a:r>
            <a:r>
              <a:rPr lang="it-IT" sz="2000" dirty="0" err="1">
                <a:solidFill>
                  <a:schemeClr val="accent2"/>
                </a:solidFill>
              </a:rPr>
              <a:t>int</a:t>
            </a:r>
            <a:r>
              <a:rPr lang="it-IT" sz="2000" dirty="0">
                <a:solidFill>
                  <a:schemeClr val="accent2"/>
                </a:solidFill>
              </a:rPr>
              <a:t> </a:t>
            </a:r>
            <a:r>
              <a:rPr lang="it-IT" sz="2000" dirty="0" err="1">
                <a:solidFill>
                  <a:schemeClr val="accent2"/>
                </a:solidFill>
              </a:rPr>
              <a:t>vett</a:t>
            </a:r>
            <a:r>
              <a:rPr lang="it-IT" sz="2000" dirty="0">
                <a:solidFill>
                  <a:schemeClr val="accent2"/>
                </a:solidFill>
              </a:rPr>
              <a:t>[ ], </a:t>
            </a:r>
            <a:r>
              <a:rPr lang="it-IT" sz="2000" dirty="0" err="1">
                <a:solidFill>
                  <a:schemeClr val="accent2"/>
                </a:solidFill>
              </a:rPr>
              <a:t>int</a:t>
            </a:r>
            <a:r>
              <a:rPr lang="it-IT" sz="2000" dirty="0">
                <a:solidFill>
                  <a:schemeClr val="accent2"/>
                </a:solidFill>
              </a:rPr>
              <a:t> elemento, </a:t>
            </a:r>
            <a:r>
              <a:rPr lang="it-IT" sz="2000" dirty="0" err="1">
                <a:solidFill>
                  <a:schemeClr val="accent2"/>
                </a:solidFill>
              </a:rPr>
              <a:t>int</a:t>
            </a:r>
            <a:r>
              <a:rPr lang="it-IT" sz="2000" dirty="0">
                <a:solidFill>
                  <a:schemeClr val="accent2"/>
                </a:solidFill>
              </a:rPr>
              <a:t> </a:t>
            </a:r>
            <a:r>
              <a:rPr lang="it-IT" sz="2000" dirty="0" smtClean="0">
                <a:solidFill>
                  <a:schemeClr val="accent2"/>
                </a:solidFill>
              </a:rPr>
              <a:t>&amp;</a:t>
            </a:r>
            <a:r>
              <a:rPr lang="it-IT" sz="2000" dirty="0" err="1" smtClean="0">
                <a:solidFill>
                  <a:schemeClr val="accent2"/>
                </a:solidFill>
              </a:rPr>
              <a:t>p_posiz</a:t>
            </a:r>
            <a:r>
              <a:rPr lang="it-IT" sz="2000" dirty="0">
                <a:solidFill>
                  <a:schemeClr val="accent2"/>
                </a:solidFill>
              </a:rPr>
              <a:t>, </a:t>
            </a:r>
            <a:r>
              <a:rPr lang="it-IT" sz="2000" dirty="0" err="1">
                <a:solidFill>
                  <a:schemeClr val="accent2"/>
                </a:solidFill>
              </a:rPr>
              <a:t>int</a:t>
            </a:r>
            <a:r>
              <a:rPr lang="it-IT" sz="2000" dirty="0">
                <a:solidFill>
                  <a:schemeClr val="accent2"/>
                </a:solidFill>
              </a:rPr>
              <a:t> </a:t>
            </a:r>
            <a:r>
              <a:rPr lang="it-IT" sz="2000" dirty="0" err="1" smtClean="0">
                <a:solidFill>
                  <a:schemeClr val="accent2"/>
                </a:solidFill>
              </a:rPr>
              <a:t>n_dati</a:t>
            </a:r>
            <a:r>
              <a:rPr lang="it-IT" sz="2000" dirty="0" smtClean="0">
                <a:solidFill>
                  <a:schemeClr val="accent2"/>
                </a:solidFill>
              </a:rPr>
              <a:t>, </a:t>
            </a:r>
            <a:r>
              <a:rPr lang="it-IT" sz="2000" dirty="0" err="1" smtClean="0">
                <a:solidFill>
                  <a:schemeClr val="accent2"/>
                </a:solidFill>
              </a:rPr>
              <a:t>bool</a:t>
            </a:r>
            <a:r>
              <a:rPr lang="it-IT" sz="2000" dirty="0" smtClean="0">
                <a:solidFill>
                  <a:schemeClr val="accent2"/>
                </a:solidFill>
              </a:rPr>
              <a:t>&amp; presente);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 err="1">
                <a:solidFill>
                  <a:schemeClr val="accent2"/>
                </a:solidFill>
                <a:cs typeface="Arial" pitchFamily="34" charset="0"/>
              </a:rPr>
              <a:t>void</a:t>
            </a:r>
            <a:r>
              <a:rPr lang="it-IT" sz="2000" dirty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it-IT" sz="2000" b="1" dirty="0" err="1">
                <a:solidFill>
                  <a:schemeClr val="accent2"/>
                </a:solidFill>
                <a:cs typeface="Arial" pitchFamily="34" charset="0"/>
              </a:rPr>
              <a:t>bubble</a:t>
            </a:r>
            <a:r>
              <a:rPr lang="it-IT" sz="2000" dirty="0">
                <a:solidFill>
                  <a:schemeClr val="accent2"/>
                </a:solidFill>
                <a:cs typeface="Arial" pitchFamily="34" charset="0"/>
              </a:rPr>
              <a:t> (</a:t>
            </a:r>
            <a:r>
              <a:rPr lang="it-IT" sz="2000" dirty="0" err="1">
                <a:solidFill>
                  <a:schemeClr val="accent2"/>
                </a:solidFill>
                <a:cs typeface="Arial" pitchFamily="34" charset="0"/>
              </a:rPr>
              <a:t>int</a:t>
            </a:r>
            <a:r>
              <a:rPr lang="it-IT" sz="2000" dirty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it-IT" sz="2000" dirty="0" err="1">
                <a:solidFill>
                  <a:schemeClr val="accent2"/>
                </a:solidFill>
                <a:cs typeface="Arial" pitchFamily="34" charset="0"/>
              </a:rPr>
              <a:t>vett</a:t>
            </a:r>
            <a:r>
              <a:rPr lang="it-IT" sz="2000" dirty="0">
                <a:solidFill>
                  <a:schemeClr val="accent2"/>
                </a:solidFill>
                <a:cs typeface="Arial" pitchFamily="34" charset="0"/>
              </a:rPr>
              <a:t>[ ], </a:t>
            </a:r>
            <a:r>
              <a:rPr lang="it-IT" sz="2000" dirty="0" err="1">
                <a:solidFill>
                  <a:schemeClr val="accent2"/>
                </a:solidFill>
                <a:cs typeface="Arial" pitchFamily="34" charset="0"/>
              </a:rPr>
              <a:t>int</a:t>
            </a:r>
            <a:r>
              <a:rPr lang="it-IT" sz="2000" dirty="0">
                <a:solidFill>
                  <a:schemeClr val="accent2"/>
                </a:solidFill>
                <a:cs typeface="Arial" pitchFamily="34" charset="0"/>
              </a:rPr>
              <a:t> n);</a:t>
            </a:r>
            <a:endParaRPr lang="it-IT" sz="2000" dirty="0">
              <a:solidFill>
                <a:schemeClr val="accent2"/>
              </a:solidFill>
              <a:cs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it-IT" sz="20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 err="1" smtClean="0">
                <a:solidFill>
                  <a:schemeClr val="accent2"/>
                </a:solidFill>
              </a:rPr>
              <a:t>int</a:t>
            </a:r>
            <a:r>
              <a:rPr lang="it-IT" sz="2000" dirty="0" smtClean="0">
                <a:solidFill>
                  <a:schemeClr val="accent2"/>
                </a:solidFill>
              </a:rPr>
              <a:t> </a:t>
            </a:r>
            <a:r>
              <a:rPr lang="it-IT" sz="2000" dirty="0" err="1" smtClean="0">
                <a:solidFill>
                  <a:schemeClr val="accent2"/>
                </a:solidFill>
              </a:rPr>
              <a:t>main</a:t>
            </a:r>
            <a:r>
              <a:rPr lang="it-IT" sz="2000" dirty="0">
                <a:solidFill>
                  <a:schemeClr val="accent2"/>
                </a:solidFill>
              </a:rPr>
              <a:t>()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 err="1">
                <a:solidFill>
                  <a:schemeClr val="accent2"/>
                </a:solidFill>
              </a:rPr>
              <a:t>int</a:t>
            </a:r>
            <a:r>
              <a:rPr lang="it-IT" sz="2000" dirty="0">
                <a:solidFill>
                  <a:schemeClr val="accent2"/>
                </a:solidFill>
              </a:rPr>
              <a:t> </a:t>
            </a:r>
            <a:r>
              <a:rPr lang="it-IT" sz="2000" dirty="0" err="1">
                <a:solidFill>
                  <a:schemeClr val="accent2"/>
                </a:solidFill>
              </a:rPr>
              <a:t>num_dati</a:t>
            </a:r>
            <a:r>
              <a:rPr lang="it-IT" sz="2000" dirty="0">
                <a:solidFill>
                  <a:schemeClr val="accent2"/>
                </a:solidFill>
              </a:rPr>
              <a:t>, dato, indice, </a:t>
            </a:r>
            <a:r>
              <a:rPr lang="it-IT" sz="2000" dirty="0" err="1">
                <a:solidFill>
                  <a:schemeClr val="accent2"/>
                </a:solidFill>
              </a:rPr>
              <a:t>p_posiz</a:t>
            </a:r>
            <a:r>
              <a:rPr lang="it-IT" sz="2000" dirty="0">
                <a:solidFill>
                  <a:schemeClr val="accent2"/>
                </a:solidFill>
              </a:rPr>
              <a:t>, cercato;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 err="1">
                <a:solidFill>
                  <a:schemeClr val="accent2"/>
                </a:solidFill>
              </a:rPr>
              <a:t>int</a:t>
            </a:r>
            <a:r>
              <a:rPr lang="it-IT" sz="2000" dirty="0">
                <a:solidFill>
                  <a:schemeClr val="accent2"/>
                </a:solidFill>
              </a:rPr>
              <a:t> </a:t>
            </a:r>
            <a:r>
              <a:rPr lang="it-IT" sz="2000" dirty="0" err="1">
                <a:solidFill>
                  <a:schemeClr val="accent2"/>
                </a:solidFill>
              </a:rPr>
              <a:t>vett</a:t>
            </a:r>
            <a:r>
              <a:rPr lang="it-IT" sz="2000" dirty="0">
                <a:solidFill>
                  <a:schemeClr val="accent2"/>
                </a:solidFill>
              </a:rPr>
              <a:t> [MAX_DATI</a:t>
            </a:r>
            <a:r>
              <a:rPr lang="it-IT" sz="2000" dirty="0" smtClean="0">
                <a:solidFill>
                  <a:schemeClr val="accent2"/>
                </a:solidFill>
              </a:rPr>
              <a:t>];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 err="1" smtClean="0">
                <a:solidFill>
                  <a:schemeClr val="accent2"/>
                </a:solidFill>
              </a:rPr>
              <a:t>bool</a:t>
            </a:r>
            <a:r>
              <a:rPr lang="it-IT" sz="2000" dirty="0" smtClean="0">
                <a:solidFill>
                  <a:schemeClr val="accent2"/>
                </a:solidFill>
              </a:rPr>
              <a:t> </a:t>
            </a:r>
            <a:r>
              <a:rPr lang="it-IT" sz="2000" dirty="0" err="1" smtClean="0">
                <a:solidFill>
                  <a:schemeClr val="accent2"/>
                </a:solidFill>
              </a:rPr>
              <a:t>trova_elemento</a:t>
            </a:r>
            <a:r>
              <a:rPr lang="it-IT" sz="2000" dirty="0" smtClean="0">
                <a:solidFill>
                  <a:schemeClr val="accent2"/>
                </a:solidFill>
              </a:rPr>
              <a:t>=false;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endParaRPr lang="it-IT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972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8AC05-819F-4AC4-B847-5EBB8F5153A8}" type="slidenum">
              <a:rPr lang="en-US"/>
              <a:pPr/>
              <a:t>12</a:t>
            </a:fld>
            <a:endParaRPr lang="en-US" sz="1400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Ricerca dicotomica </a:t>
            </a:r>
            <a:r>
              <a:rPr lang="it-IT" sz="2400" b="1" dirty="0" smtClean="0"/>
              <a:t>2/5</a:t>
            </a:r>
            <a:endParaRPr lang="it-IT" sz="2400" b="1" dirty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indice = </a:t>
            </a:r>
            <a:r>
              <a:rPr lang="it-IT" sz="2000" dirty="0" smtClean="0">
                <a:solidFill>
                  <a:schemeClr val="accent2"/>
                </a:solidFill>
              </a:rPr>
              <a:t>1;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it-IT" sz="2000" dirty="0" err="1" smtClean="0">
                <a:solidFill>
                  <a:schemeClr val="accent2"/>
                </a:solidFill>
              </a:rPr>
              <a:t>cout</a:t>
            </a:r>
            <a:r>
              <a:rPr lang="it-IT" sz="2000" dirty="0" smtClean="0">
                <a:solidFill>
                  <a:schemeClr val="accent2"/>
                </a:solidFill>
              </a:rPr>
              <a:t>&lt;&lt;«Introduci </a:t>
            </a:r>
            <a:r>
              <a:rPr lang="it-IT" sz="2000" dirty="0">
                <a:solidFill>
                  <a:schemeClr val="accent2"/>
                </a:solidFill>
              </a:rPr>
              <a:t>il </a:t>
            </a:r>
            <a:r>
              <a:rPr lang="it-IT" sz="2000" dirty="0" smtClean="0">
                <a:solidFill>
                  <a:schemeClr val="accent2"/>
                </a:solidFill>
              </a:rPr>
              <a:t>vettore terminando con -1»&lt;&lt;</a:t>
            </a:r>
            <a:r>
              <a:rPr lang="it-IT" sz="2000" dirty="0" err="1" smtClean="0">
                <a:solidFill>
                  <a:schemeClr val="accent2"/>
                </a:solidFill>
              </a:rPr>
              <a:t>endl</a:t>
            </a:r>
            <a:r>
              <a:rPr lang="it-IT" sz="2000" dirty="0" smtClean="0">
                <a:solidFill>
                  <a:schemeClr val="accent2"/>
                </a:solidFill>
              </a:rPr>
              <a:t>;</a:t>
            </a:r>
          </a:p>
          <a:p>
            <a:pPr>
              <a:buFontTx/>
              <a:buNone/>
            </a:pPr>
            <a:r>
              <a:rPr lang="it-IT" sz="2000" dirty="0" err="1" smtClean="0">
                <a:solidFill>
                  <a:schemeClr val="accent2"/>
                </a:solidFill>
              </a:rPr>
              <a:t>cout</a:t>
            </a:r>
            <a:r>
              <a:rPr lang="it-IT" sz="2000" dirty="0" smtClean="0">
                <a:solidFill>
                  <a:schemeClr val="accent2"/>
                </a:solidFill>
              </a:rPr>
              <a:t>&lt;&lt;«inserisci il primo elemento»&lt;&lt;</a:t>
            </a:r>
            <a:r>
              <a:rPr lang="it-IT" sz="2000" dirty="0" err="1" smtClean="0">
                <a:solidFill>
                  <a:schemeClr val="accent2"/>
                </a:solidFill>
              </a:rPr>
              <a:t>endl</a:t>
            </a:r>
            <a:r>
              <a:rPr lang="it-IT" sz="2000" dirty="0" smtClean="0">
                <a:solidFill>
                  <a:schemeClr val="accent2"/>
                </a:solidFill>
              </a:rPr>
              <a:t>;</a:t>
            </a:r>
          </a:p>
          <a:p>
            <a:pPr>
              <a:buFontTx/>
              <a:buNone/>
            </a:pPr>
            <a:r>
              <a:rPr lang="it-IT" sz="2000" dirty="0" smtClean="0">
                <a:solidFill>
                  <a:schemeClr val="accent2"/>
                </a:solidFill>
              </a:rPr>
              <a:t>cin&gt;&gt;dato</a:t>
            </a:r>
          </a:p>
          <a:p>
            <a:pPr>
              <a:buFontTx/>
              <a:buNone/>
            </a:pPr>
            <a:r>
              <a:rPr lang="it-IT" sz="2000" dirty="0" err="1" smtClean="0">
                <a:solidFill>
                  <a:schemeClr val="accent2"/>
                </a:solidFill>
              </a:rPr>
              <a:t>vett</a:t>
            </a:r>
            <a:r>
              <a:rPr lang="it-IT" sz="2000" dirty="0" smtClean="0">
                <a:solidFill>
                  <a:schemeClr val="accent2"/>
                </a:solidFill>
              </a:rPr>
              <a:t>[0]=dato;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it-IT" sz="2000" dirty="0" err="1">
                <a:solidFill>
                  <a:schemeClr val="accent2"/>
                </a:solidFill>
              </a:rPr>
              <a:t>while</a:t>
            </a:r>
            <a:r>
              <a:rPr lang="it-IT" sz="2000" dirty="0">
                <a:solidFill>
                  <a:schemeClr val="accent2"/>
                </a:solidFill>
              </a:rPr>
              <a:t> </a:t>
            </a:r>
            <a:r>
              <a:rPr lang="it-IT" sz="2000" dirty="0" smtClean="0">
                <a:solidFill>
                  <a:schemeClr val="accent2"/>
                </a:solidFill>
              </a:rPr>
              <a:t>((dato!=-1) </a:t>
            </a:r>
            <a:r>
              <a:rPr lang="it-IT" sz="2000" dirty="0">
                <a:solidFill>
                  <a:schemeClr val="accent2"/>
                </a:solidFill>
              </a:rPr>
              <a:t>&amp;&amp; (indice &lt; MAX_DATI))</a:t>
            </a: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   	</a:t>
            </a:r>
            <a:r>
              <a:rPr lang="it-IT" sz="2000" dirty="0" smtClean="0">
                <a:solidFill>
                  <a:schemeClr val="accent2"/>
                </a:solidFill>
              </a:rPr>
              <a:t>{</a:t>
            </a: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 </a:t>
            </a:r>
            <a:r>
              <a:rPr lang="it-IT" sz="2000" dirty="0" smtClean="0">
                <a:solidFill>
                  <a:schemeClr val="accent2"/>
                </a:solidFill>
              </a:rPr>
              <a:t>         </a:t>
            </a:r>
            <a:r>
              <a:rPr lang="it-IT" sz="2000" dirty="0" err="1" smtClean="0">
                <a:solidFill>
                  <a:schemeClr val="accent2"/>
                </a:solidFill>
              </a:rPr>
              <a:t>cout</a:t>
            </a:r>
            <a:r>
              <a:rPr lang="it-IT" sz="2000" dirty="0">
                <a:solidFill>
                  <a:schemeClr val="accent2"/>
                </a:solidFill>
              </a:rPr>
              <a:t>&lt;&lt;«inserisci </a:t>
            </a:r>
            <a:r>
              <a:rPr lang="it-IT" sz="2000" dirty="0" smtClean="0">
                <a:solidFill>
                  <a:schemeClr val="accent2"/>
                </a:solidFill>
              </a:rPr>
              <a:t>l’ </a:t>
            </a:r>
            <a:r>
              <a:rPr lang="it-IT" sz="2000" dirty="0">
                <a:solidFill>
                  <a:schemeClr val="accent2"/>
                </a:solidFill>
              </a:rPr>
              <a:t>elemento</a:t>
            </a:r>
            <a:r>
              <a:rPr lang="it-IT" sz="2000" dirty="0" smtClean="0">
                <a:solidFill>
                  <a:schemeClr val="accent2"/>
                </a:solidFill>
              </a:rPr>
              <a:t>»&lt;&lt;indice&lt;&lt;</a:t>
            </a:r>
            <a:r>
              <a:rPr lang="it-IT" sz="2000" dirty="0" err="1" smtClean="0">
                <a:solidFill>
                  <a:schemeClr val="accent2"/>
                </a:solidFill>
              </a:rPr>
              <a:t>endl</a:t>
            </a:r>
            <a:r>
              <a:rPr lang="it-IT" sz="2000" dirty="0">
                <a:solidFill>
                  <a:schemeClr val="accent2"/>
                </a:solidFill>
              </a:rPr>
              <a:t>;</a:t>
            </a:r>
          </a:p>
          <a:p>
            <a:pPr>
              <a:buFontTx/>
              <a:buNone/>
            </a:pPr>
            <a:r>
              <a:rPr lang="it-IT" sz="2000" dirty="0" smtClean="0">
                <a:solidFill>
                  <a:schemeClr val="accent2"/>
                </a:solidFill>
              </a:rPr>
              <a:t>          cin</a:t>
            </a:r>
            <a:r>
              <a:rPr lang="it-IT" sz="2000" dirty="0">
                <a:solidFill>
                  <a:schemeClr val="accent2"/>
                </a:solidFill>
              </a:rPr>
              <a:t>&gt;&gt;dato</a:t>
            </a:r>
          </a:p>
          <a:p>
            <a:pPr>
              <a:buFontTx/>
              <a:buNone/>
            </a:pPr>
            <a:r>
              <a:rPr lang="it-IT" sz="2000" dirty="0" smtClean="0">
                <a:solidFill>
                  <a:schemeClr val="accent2"/>
                </a:solidFill>
              </a:rPr>
              <a:t>           </a:t>
            </a:r>
            <a:r>
              <a:rPr lang="it-IT" sz="2000" dirty="0" err="1" smtClean="0">
                <a:solidFill>
                  <a:schemeClr val="accent2"/>
                </a:solidFill>
              </a:rPr>
              <a:t>vett</a:t>
            </a:r>
            <a:r>
              <a:rPr lang="it-IT" sz="2000" dirty="0" smtClean="0">
                <a:solidFill>
                  <a:schemeClr val="accent2"/>
                </a:solidFill>
              </a:rPr>
              <a:t> </a:t>
            </a:r>
            <a:r>
              <a:rPr lang="it-IT" sz="2000" dirty="0">
                <a:solidFill>
                  <a:schemeClr val="accent2"/>
                </a:solidFill>
              </a:rPr>
              <a:t>[indice] = dato;</a:t>
            </a: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	           indice</a:t>
            </a:r>
            <a:r>
              <a:rPr lang="it-IT" sz="2000" dirty="0" smtClean="0">
                <a:solidFill>
                  <a:schemeClr val="accent2"/>
                </a:solidFill>
              </a:rPr>
              <a:t>++;</a:t>
            </a: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 </a:t>
            </a:r>
            <a:r>
              <a:rPr lang="it-IT" sz="2000" dirty="0" smtClean="0">
                <a:solidFill>
                  <a:schemeClr val="accent2"/>
                </a:solidFill>
              </a:rPr>
              <a:t>         }</a:t>
            </a:r>
          </a:p>
          <a:p>
            <a:pPr>
              <a:buFontTx/>
              <a:buNone/>
            </a:pPr>
            <a:r>
              <a:rPr lang="it-IT" sz="2000" dirty="0" err="1" smtClean="0">
                <a:solidFill>
                  <a:schemeClr val="accent2"/>
                </a:solidFill>
              </a:rPr>
              <a:t>num_dati</a:t>
            </a:r>
            <a:r>
              <a:rPr lang="it-IT" sz="2000" dirty="0" smtClean="0">
                <a:solidFill>
                  <a:schemeClr val="accent2"/>
                </a:solidFill>
              </a:rPr>
              <a:t> </a:t>
            </a:r>
            <a:r>
              <a:rPr lang="it-IT" sz="2000" dirty="0">
                <a:solidFill>
                  <a:schemeClr val="accent2"/>
                </a:solidFill>
              </a:rPr>
              <a:t>= indice;                   </a:t>
            </a:r>
            <a:r>
              <a:rPr lang="it-IT" sz="2000" dirty="0"/>
              <a:t>/*  in </a:t>
            </a:r>
            <a:r>
              <a:rPr lang="it-IT" sz="2000" dirty="0" err="1"/>
              <a:t>num_dati</a:t>
            </a:r>
            <a:r>
              <a:rPr lang="it-IT" sz="2000" dirty="0"/>
              <a:t> numero di dati letti  </a:t>
            </a:r>
            <a:r>
              <a:rPr lang="it-IT" sz="2000" dirty="0" smtClean="0"/>
              <a:t>*/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it-IT" sz="2000" b="1" dirty="0" err="1">
                <a:solidFill>
                  <a:schemeClr val="accent2"/>
                </a:solidFill>
              </a:rPr>
              <a:t>bubble</a:t>
            </a:r>
            <a:r>
              <a:rPr lang="it-IT" sz="2000" dirty="0">
                <a:solidFill>
                  <a:schemeClr val="accent2"/>
                </a:solidFill>
              </a:rPr>
              <a:t> (</a:t>
            </a:r>
            <a:r>
              <a:rPr lang="it-IT" sz="2000" dirty="0" err="1">
                <a:solidFill>
                  <a:schemeClr val="accent2"/>
                </a:solidFill>
              </a:rPr>
              <a:t>vett</a:t>
            </a:r>
            <a:r>
              <a:rPr lang="it-IT" sz="2000" dirty="0">
                <a:solidFill>
                  <a:schemeClr val="accent2"/>
                </a:solidFill>
              </a:rPr>
              <a:t>, </a:t>
            </a:r>
            <a:r>
              <a:rPr lang="it-IT" sz="2000" dirty="0" err="1">
                <a:solidFill>
                  <a:schemeClr val="accent2"/>
                </a:solidFill>
              </a:rPr>
              <a:t>num_dati</a:t>
            </a:r>
            <a:r>
              <a:rPr lang="it-IT" sz="2000" dirty="0">
                <a:solidFill>
                  <a:schemeClr val="accent2"/>
                </a:solidFill>
              </a:rPr>
              <a:t>);                   </a:t>
            </a:r>
            <a:r>
              <a:rPr lang="it-IT" sz="2000" dirty="0"/>
              <a:t>/*  riordina il vettore di interi   */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it-IT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it-IT" sz="2000" dirty="0" err="1" smtClean="0">
                <a:solidFill>
                  <a:schemeClr val="accent2"/>
                </a:solidFill>
              </a:rPr>
              <a:t>cout</a:t>
            </a:r>
            <a:r>
              <a:rPr lang="it-IT" sz="2000" dirty="0" smtClean="0">
                <a:solidFill>
                  <a:schemeClr val="accent2"/>
                </a:solidFill>
              </a:rPr>
              <a:t>&lt;&lt;«Vettore </a:t>
            </a:r>
            <a:r>
              <a:rPr lang="it-IT" sz="2000" dirty="0">
                <a:solidFill>
                  <a:schemeClr val="accent2"/>
                </a:solidFill>
              </a:rPr>
              <a:t>riordinato</a:t>
            </a:r>
            <a:r>
              <a:rPr lang="it-IT" sz="2000" dirty="0" smtClean="0">
                <a:solidFill>
                  <a:schemeClr val="accent2"/>
                </a:solidFill>
              </a:rPr>
              <a:t>:”&lt;&lt;</a:t>
            </a:r>
            <a:r>
              <a:rPr lang="it-IT" sz="2000" dirty="0" err="1" smtClean="0">
                <a:solidFill>
                  <a:schemeClr val="accent2"/>
                </a:solidFill>
              </a:rPr>
              <a:t>endl</a:t>
            </a:r>
            <a:r>
              <a:rPr lang="it-IT" sz="2000" dirty="0" smtClean="0">
                <a:solidFill>
                  <a:schemeClr val="accent2"/>
                </a:solidFill>
              </a:rPr>
              <a:t>; </a:t>
            </a:r>
            <a:r>
              <a:rPr lang="it-IT" sz="2000" dirty="0"/>
              <a:t>/*    visualizza il vettore riordinato    */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for (indice = 0; indice &lt; </a:t>
            </a:r>
            <a:r>
              <a:rPr lang="it-IT" sz="2000" dirty="0" err="1">
                <a:solidFill>
                  <a:schemeClr val="accent2"/>
                </a:solidFill>
              </a:rPr>
              <a:t>num_dati</a:t>
            </a:r>
            <a:r>
              <a:rPr lang="it-IT" sz="2000" dirty="0">
                <a:solidFill>
                  <a:schemeClr val="accent2"/>
                </a:solidFill>
              </a:rPr>
              <a:t>; indice++)</a:t>
            </a: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      </a:t>
            </a:r>
            <a:r>
              <a:rPr lang="it-IT" sz="2000" dirty="0" err="1" smtClean="0">
                <a:solidFill>
                  <a:schemeClr val="accent2"/>
                </a:solidFill>
              </a:rPr>
              <a:t>cout</a:t>
            </a:r>
            <a:r>
              <a:rPr lang="it-IT" sz="2000" dirty="0" smtClean="0">
                <a:solidFill>
                  <a:schemeClr val="accent2"/>
                </a:solidFill>
              </a:rPr>
              <a:t>&lt;&lt;«Elemento </a:t>
            </a:r>
            <a:r>
              <a:rPr lang="it-IT" sz="2000" dirty="0">
                <a:solidFill>
                  <a:schemeClr val="accent2"/>
                </a:solidFill>
              </a:rPr>
              <a:t>di indice  </a:t>
            </a:r>
            <a:r>
              <a:rPr lang="it-IT" sz="2000" dirty="0" smtClean="0">
                <a:solidFill>
                  <a:schemeClr val="accent2"/>
                </a:solidFill>
              </a:rPr>
              <a:t>«&lt;&lt; indice&lt;&lt;«con valore»&lt;&lt; </a:t>
            </a:r>
            <a:r>
              <a:rPr lang="it-IT" sz="2000" dirty="0" err="1">
                <a:solidFill>
                  <a:schemeClr val="accent2"/>
                </a:solidFill>
              </a:rPr>
              <a:t>vett</a:t>
            </a:r>
            <a:r>
              <a:rPr lang="it-IT" sz="2000" dirty="0">
                <a:solidFill>
                  <a:schemeClr val="accent2"/>
                </a:solidFill>
              </a:rPr>
              <a:t> [indice]);</a:t>
            </a:r>
          </a:p>
        </p:txBody>
      </p:sp>
    </p:spTree>
    <p:extLst>
      <p:ext uri="{BB962C8B-B14F-4D97-AF65-F5344CB8AC3E}">
        <p14:creationId xmlns:p14="http://schemas.microsoft.com/office/powerpoint/2010/main" val="2678700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D8A84A-BC76-4552-986B-1D5296047E00}" type="slidenum">
              <a:rPr lang="en-US"/>
              <a:pPr/>
              <a:t>13</a:t>
            </a:fld>
            <a:endParaRPr lang="en-US" sz="1400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Ricerca dicotomica </a:t>
            </a:r>
            <a:r>
              <a:rPr lang="it-IT" sz="2400" b="1" dirty="0" smtClean="0"/>
              <a:t>3/5</a:t>
            </a:r>
            <a:endParaRPr lang="it-IT" sz="2400" dirty="0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 </a:t>
            </a:r>
            <a:r>
              <a:rPr lang="it-IT" sz="2000" dirty="0"/>
              <a:t>/*           richiede il dato da cercare           */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it-IT" sz="2000" dirty="0" err="1" smtClean="0">
                <a:solidFill>
                  <a:schemeClr val="accent2"/>
                </a:solidFill>
              </a:rPr>
              <a:t>cout</a:t>
            </a:r>
            <a:r>
              <a:rPr lang="it-IT" sz="2000" dirty="0" smtClean="0">
                <a:solidFill>
                  <a:schemeClr val="accent2"/>
                </a:solidFill>
              </a:rPr>
              <a:t>&lt;&lt;«Quale </a:t>
            </a:r>
            <a:r>
              <a:rPr lang="it-IT" sz="2000" dirty="0">
                <a:solidFill>
                  <a:schemeClr val="accent2"/>
                </a:solidFill>
              </a:rPr>
              <a:t>dato vuoi cercare?   </a:t>
            </a:r>
            <a:r>
              <a:rPr lang="it-IT" sz="2000" dirty="0" smtClean="0">
                <a:solidFill>
                  <a:schemeClr val="accent2"/>
                </a:solidFill>
              </a:rPr>
              <a:t>«&lt;&lt;</a:t>
            </a:r>
            <a:r>
              <a:rPr lang="it-IT" sz="2000" dirty="0" err="1" smtClean="0">
                <a:solidFill>
                  <a:schemeClr val="accent2"/>
                </a:solidFill>
              </a:rPr>
              <a:t>endl</a:t>
            </a:r>
            <a:r>
              <a:rPr lang="it-IT" sz="2000" dirty="0" smtClean="0">
                <a:solidFill>
                  <a:schemeClr val="accent2"/>
                </a:solidFill>
              </a:rPr>
              <a:t>;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it-IT" sz="2000" dirty="0" smtClean="0">
                <a:solidFill>
                  <a:schemeClr val="accent2"/>
                </a:solidFill>
              </a:rPr>
              <a:t>cin&gt;&gt;cercato;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it-IT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 </a:t>
            </a:r>
            <a:r>
              <a:rPr lang="it-IT" sz="2000" dirty="0"/>
              <a:t>/*  cerca il dato con la funzione trovato che restituisce col suo nome un valore logico (vero o falso) a seconda che il dato sia presente o meno nel vettore e, se presente, l’indice del dato nella variabile </a:t>
            </a:r>
            <a:r>
              <a:rPr lang="it-IT" sz="2000" dirty="0" err="1"/>
              <a:t>p_posiz</a:t>
            </a:r>
            <a:r>
              <a:rPr lang="it-IT" sz="2000" dirty="0"/>
              <a:t>  */</a:t>
            </a:r>
          </a:p>
          <a:p>
            <a:pPr>
              <a:buFontTx/>
              <a:buNone/>
            </a:pPr>
            <a:r>
              <a:rPr lang="it-IT" sz="2000" b="1" dirty="0">
                <a:solidFill>
                  <a:schemeClr val="accent2"/>
                </a:solidFill>
              </a:rPr>
              <a:t>trovato</a:t>
            </a:r>
            <a:r>
              <a:rPr lang="it-IT" sz="2000" dirty="0">
                <a:solidFill>
                  <a:schemeClr val="accent2"/>
                </a:solidFill>
              </a:rPr>
              <a:t> (</a:t>
            </a:r>
            <a:r>
              <a:rPr lang="it-IT" sz="2000" dirty="0" err="1">
                <a:solidFill>
                  <a:schemeClr val="accent2"/>
                </a:solidFill>
              </a:rPr>
              <a:t>vett</a:t>
            </a:r>
            <a:r>
              <a:rPr lang="it-IT" sz="2000" dirty="0">
                <a:solidFill>
                  <a:schemeClr val="accent2"/>
                </a:solidFill>
              </a:rPr>
              <a:t>, cercato, </a:t>
            </a:r>
            <a:r>
              <a:rPr lang="it-IT" sz="2000" dirty="0" err="1">
                <a:solidFill>
                  <a:schemeClr val="accent2"/>
                </a:solidFill>
              </a:rPr>
              <a:t>p_posiz</a:t>
            </a:r>
            <a:r>
              <a:rPr lang="it-IT" sz="2000" dirty="0">
                <a:solidFill>
                  <a:schemeClr val="accent2"/>
                </a:solidFill>
              </a:rPr>
              <a:t>, </a:t>
            </a:r>
            <a:r>
              <a:rPr lang="it-IT" sz="2000" dirty="0" err="1">
                <a:solidFill>
                  <a:schemeClr val="accent2"/>
                </a:solidFill>
              </a:rPr>
              <a:t>num_dati</a:t>
            </a:r>
            <a:r>
              <a:rPr lang="it-IT" sz="2000" dirty="0">
                <a:solidFill>
                  <a:schemeClr val="accent2"/>
                </a:solidFill>
              </a:rPr>
              <a:t>, </a:t>
            </a:r>
            <a:r>
              <a:rPr lang="it-IT" sz="2000" dirty="0" err="1">
                <a:solidFill>
                  <a:schemeClr val="accent2"/>
                </a:solidFill>
              </a:rPr>
              <a:t>trova_elemento</a:t>
            </a:r>
            <a:r>
              <a:rPr lang="it-IT" sz="2000" dirty="0">
                <a:solidFill>
                  <a:schemeClr val="accent2"/>
                </a:solidFill>
              </a:rPr>
              <a:t>) </a:t>
            </a:r>
            <a:r>
              <a:rPr lang="it-IT" sz="2000" dirty="0" smtClean="0">
                <a:solidFill>
                  <a:schemeClr val="accent2"/>
                </a:solidFill>
              </a:rPr>
              <a:t>;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it-IT" sz="2000" dirty="0" err="1">
                <a:solidFill>
                  <a:schemeClr val="accent2"/>
                </a:solidFill>
              </a:rPr>
              <a:t>if</a:t>
            </a:r>
            <a:r>
              <a:rPr lang="it-IT" sz="2000" dirty="0">
                <a:solidFill>
                  <a:schemeClr val="accent2"/>
                </a:solidFill>
              </a:rPr>
              <a:t> </a:t>
            </a:r>
            <a:r>
              <a:rPr lang="it-IT" sz="2000" dirty="0" smtClean="0">
                <a:solidFill>
                  <a:schemeClr val="accent2"/>
                </a:solidFill>
              </a:rPr>
              <a:t>(</a:t>
            </a:r>
            <a:r>
              <a:rPr lang="it-IT" sz="2000" dirty="0" err="1" smtClean="0">
                <a:solidFill>
                  <a:schemeClr val="accent2"/>
                </a:solidFill>
              </a:rPr>
              <a:t>trova_elemento</a:t>
            </a:r>
            <a:r>
              <a:rPr lang="it-IT" sz="2000" dirty="0" smtClean="0">
                <a:solidFill>
                  <a:schemeClr val="accent2"/>
                </a:solidFill>
              </a:rPr>
              <a:t>==</a:t>
            </a:r>
            <a:r>
              <a:rPr lang="it-IT" sz="2000" dirty="0" err="1" smtClean="0">
                <a:solidFill>
                  <a:schemeClr val="accent2"/>
                </a:solidFill>
              </a:rPr>
              <a:t>true</a:t>
            </a:r>
            <a:r>
              <a:rPr lang="it-IT" sz="2000" dirty="0" smtClean="0">
                <a:solidFill>
                  <a:schemeClr val="accent2"/>
                </a:solidFill>
              </a:rPr>
              <a:t>)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	      </a:t>
            </a:r>
            <a:r>
              <a:rPr lang="it-IT" sz="2000" dirty="0" err="1" smtClean="0">
                <a:solidFill>
                  <a:schemeClr val="accent2"/>
                </a:solidFill>
              </a:rPr>
              <a:t>cout</a:t>
            </a:r>
            <a:r>
              <a:rPr lang="it-IT" sz="2000" dirty="0" smtClean="0">
                <a:solidFill>
                  <a:schemeClr val="accent2"/>
                </a:solidFill>
              </a:rPr>
              <a:t>&lt;&lt;«Dato </a:t>
            </a:r>
            <a:r>
              <a:rPr lang="it-IT" sz="2000" dirty="0">
                <a:solidFill>
                  <a:schemeClr val="accent2"/>
                </a:solidFill>
              </a:rPr>
              <a:t>presente in posizione </a:t>
            </a:r>
            <a:r>
              <a:rPr lang="it-IT" sz="2000" dirty="0" smtClean="0">
                <a:solidFill>
                  <a:schemeClr val="accent2"/>
                </a:solidFill>
              </a:rPr>
              <a:t>«&lt;&lt;</a:t>
            </a:r>
            <a:r>
              <a:rPr lang="it-IT" sz="2000" dirty="0" err="1" smtClean="0">
                <a:solidFill>
                  <a:schemeClr val="accent2"/>
                </a:solidFill>
              </a:rPr>
              <a:t>p_posiz</a:t>
            </a:r>
            <a:r>
              <a:rPr lang="it-IT" sz="2000" dirty="0" smtClean="0">
                <a:solidFill>
                  <a:schemeClr val="accent2"/>
                </a:solidFill>
              </a:rPr>
              <a:t>&lt;&lt;</a:t>
            </a:r>
            <a:r>
              <a:rPr lang="it-IT" sz="2000" dirty="0" err="1" smtClean="0">
                <a:solidFill>
                  <a:schemeClr val="accent2"/>
                </a:solidFill>
              </a:rPr>
              <a:t>endl</a:t>
            </a:r>
            <a:r>
              <a:rPr lang="it-IT" sz="2000" dirty="0" smtClean="0">
                <a:solidFill>
                  <a:schemeClr val="accent2"/>
                </a:solidFill>
              </a:rPr>
              <a:t>;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else</a:t>
            </a: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	 </a:t>
            </a:r>
            <a:r>
              <a:rPr lang="it-IT" sz="2000" dirty="0" smtClean="0">
                <a:solidFill>
                  <a:schemeClr val="accent2"/>
                </a:solidFill>
              </a:rPr>
              <a:t>     </a:t>
            </a:r>
            <a:r>
              <a:rPr lang="it-IT" sz="2000" dirty="0" err="1" smtClean="0">
                <a:solidFill>
                  <a:schemeClr val="accent2"/>
                </a:solidFill>
              </a:rPr>
              <a:t>cout</a:t>
            </a:r>
            <a:r>
              <a:rPr lang="it-IT" sz="2000" dirty="0">
                <a:solidFill>
                  <a:schemeClr val="accent2"/>
                </a:solidFill>
              </a:rPr>
              <a:t>&lt;&lt;« </a:t>
            </a:r>
            <a:r>
              <a:rPr lang="it-IT" sz="2000" dirty="0" smtClean="0">
                <a:solidFill>
                  <a:schemeClr val="accent2"/>
                </a:solidFill>
              </a:rPr>
              <a:t>Dato </a:t>
            </a:r>
            <a:r>
              <a:rPr lang="it-IT" sz="2000" dirty="0">
                <a:solidFill>
                  <a:schemeClr val="accent2"/>
                </a:solidFill>
              </a:rPr>
              <a:t>non </a:t>
            </a:r>
            <a:r>
              <a:rPr lang="it-IT" sz="2000" dirty="0" smtClean="0">
                <a:solidFill>
                  <a:schemeClr val="accent2"/>
                </a:solidFill>
              </a:rPr>
              <a:t>presente«&lt;&lt;</a:t>
            </a:r>
            <a:r>
              <a:rPr lang="it-IT" sz="2000" dirty="0" err="1" smtClean="0">
                <a:solidFill>
                  <a:schemeClr val="accent2"/>
                </a:solidFill>
              </a:rPr>
              <a:t>endl</a:t>
            </a:r>
            <a:r>
              <a:rPr lang="it-IT" sz="2000" dirty="0" smtClean="0">
                <a:solidFill>
                  <a:schemeClr val="accent2"/>
                </a:solidFill>
              </a:rPr>
              <a:t>;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}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6464699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F5769C-C1EA-49E6-BA17-B1AE562F0036}" type="slidenum">
              <a:rPr lang="en-US"/>
              <a:pPr/>
              <a:t>14</a:t>
            </a:fld>
            <a:endParaRPr lang="en-US" sz="1400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Ricerca </a:t>
            </a:r>
            <a:r>
              <a:rPr lang="it-IT" sz="2400" dirty="0" smtClean="0"/>
              <a:t>dicotomica 4/5</a:t>
            </a:r>
            <a:endParaRPr lang="it-IT" sz="2400" dirty="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None/>
            </a:pPr>
            <a:r>
              <a:rPr lang="it-IT" sz="2000" b="1" dirty="0" err="1" smtClean="0">
                <a:solidFill>
                  <a:schemeClr val="accent2"/>
                </a:solidFill>
              </a:rPr>
              <a:t>void</a:t>
            </a:r>
            <a:r>
              <a:rPr lang="it-IT" sz="2000" b="1" dirty="0" smtClean="0">
                <a:solidFill>
                  <a:schemeClr val="accent2"/>
                </a:solidFill>
              </a:rPr>
              <a:t> </a:t>
            </a:r>
            <a:r>
              <a:rPr lang="it-IT" sz="2000" b="1" dirty="0">
                <a:solidFill>
                  <a:schemeClr val="accent2"/>
                </a:solidFill>
              </a:rPr>
              <a:t>trovato </a:t>
            </a:r>
            <a:r>
              <a:rPr lang="it-IT" sz="2000" dirty="0">
                <a:solidFill>
                  <a:schemeClr val="accent2"/>
                </a:solidFill>
              </a:rPr>
              <a:t>(</a:t>
            </a:r>
            <a:r>
              <a:rPr lang="it-IT" sz="2000" dirty="0" err="1">
                <a:solidFill>
                  <a:schemeClr val="accent2"/>
                </a:solidFill>
              </a:rPr>
              <a:t>int</a:t>
            </a:r>
            <a:r>
              <a:rPr lang="it-IT" sz="2000" dirty="0">
                <a:solidFill>
                  <a:schemeClr val="accent2"/>
                </a:solidFill>
              </a:rPr>
              <a:t> </a:t>
            </a:r>
            <a:r>
              <a:rPr lang="it-IT" sz="2000" dirty="0" err="1">
                <a:solidFill>
                  <a:schemeClr val="accent2"/>
                </a:solidFill>
              </a:rPr>
              <a:t>vett</a:t>
            </a:r>
            <a:r>
              <a:rPr lang="it-IT" sz="2000" dirty="0">
                <a:solidFill>
                  <a:schemeClr val="accent2"/>
                </a:solidFill>
              </a:rPr>
              <a:t>[ ], </a:t>
            </a:r>
            <a:r>
              <a:rPr lang="it-IT" sz="2000" dirty="0" err="1">
                <a:solidFill>
                  <a:schemeClr val="accent2"/>
                </a:solidFill>
              </a:rPr>
              <a:t>int</a:t>
            </a:r>
            <a:r>
              <a:rPr lang="it-IT" sz="2000" dirty="0">
                <a:solidFill>
                  <a:schemeClr val="accent2"/>
                </a:solidFill>
              </a:rPr>
              <a:t> dato, </a:t>
            </a:r>
            <a:r>
              <a:rPr lang="it-IT" sz="2000" dirty="0" err="1">
                <a:solidFill>
                  <a:schemeClr val="accent2"/>
                </a:solidFill>
              </a:rPr>
              <a:t>int</a:t>
            </a:r>
            <a:r>
              <a:rPr lang="it-IT" sz="2000" dirty="0">
                <a:solidFill>
                  <a:schemeClr val="accent2"/>
                </a:solidFill>
              </a:rPr>
              <a:t> </a:t>
            </a:r>
            <a:r>
              <a:rPr lang="it-IT" sz="2000" dirty="0" smtClean="0">
                <a:solidFill>
                  <a:schemeClr val="accent2"/>
                </a:solidFill>
              </a:rPr>
              <a:t>&amp;</a:t>
            </a:r>
            <a:r>
              <a:rPr lang="it-IT" sz="2000" dirty="0" err="1" smtClean="0">
                <a:solidFill>
                  <a:schemeClr val="accent2"/>
                </a:solidFill>
              </a:rPr>
              <a:t>p_posiz</a:t>
            </a:r>
            <a:r>
              <a:rPr lang="it-IT" sz="2000" dirty="0">
                <a:solidFill>
                  <a:schemeClr val="accent2"/>
                </a:solidFill>
              </a:rPr>
              <a:t>, </a:t>
            </a:r>
            <a:r>
              <a:rPr lang="it-IT" sz="2000" dirty="0" err="1">
                <a:solidFill>
                  <a:schemeClr val="accent2"/>
                </a:solidFill>
              </a:rPr>
              <a:t>int</a:t>
            </a:r>
            <a:r>
              <a:rPr lang="it-IT" sz="2000" dirty="0">
                <a:solidFill>
                  <a:schemeClr val="accent2"/>
                </a:solidFill>
              </a:rPr>
              <a:t> </a:t>
            </a:r>
            <a:r>
              <a:rPr lang="it-IT" sz="2000" dirty="0" err="1" smtClean="0">
                <a:solidFill>
                  <a:schemeClr val="accent2"/>
                </a:solidFill>
              </a:rPr>
              <a:t>n_dati</a:t>
            </a:r>
            <a:r>
              <a:rPr lang="it-IT" sz="2000" dirty="0" smtClean="0">
                <a:solidFill>
                  <a:schemeClr val="accent2"/>
                </a:solidFill>
              </a:rPr>
              <a:t>, </a:t>
            </a:r>
            <a:r>
              <a:rPr lang="it-IT" sz="2000" dirty="0" err="1" smtClean="0">
                <a:solidFill>
                  <a:schemeClr val="accent2"/>
                </a:solidFill>
              </a:rPr>
              <a:t>bool</a:t>
            </a:r>
            <a:r>
              <a:rPr lang="it-IT" sz="2000" dirty="0" smtClean="0">
                <a:solidFill>
                  <a:schemeClr val="accent2"/>
                </a:solidFill>
              </a:rPr>
              <a:t> &amp;presente)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 err="1">
                <a:solidFill>
                  <a:schemeClr val="accent2"/>
                </a:solidFill>
              </a:rPr>
              <a:t>int</a:t>
            </a:r>
            <a:r>
              <a:rPr lang="it-IT" sz="2000" dirty="0">
                <a:solidFill>
                  <a:schemeClr val="accent2"/>
                </a:solidFill>
              </a:rPr>
              <a:t> meta, </a:t>
            </a:r>
            <a:r>
              <a:rPr lang="it-IT" sz="2000" dirty="0" err="1">
                <a:solidFill>
                  <a:schemeClr val="accent2"/>
                </a:solidFill>
              </a:rPr>
              <a:t>limite_inf</a:t>
            </a:r>
            <a:r>
              <a:rPr lang="it-IT" sz="2000" dirty="0">
                <a:solidFill>
                  <a:schemeClr val="accent2"/>
                </a:solidFill>
              </a:rPr>
              <a:t>, </a:t>
            </a:r>
            <a:r>
              <a:rPr lang="it-IT" sz="2000" dirty="0" err="1">
                <a:solidFill>
                  <a:schemeClr val="accent2"/>
                </a:solidFill>
              </a:rPr>
              <a:t>limite_sup</a:t>
            </a:r>
            <a:r>
              <a:rPr lang="it-IT" sz="2000" dirty="0">
                <a:solidFill>
                  <a:schemeClr val="accent2"/>
                </a:solidFill>
              </a:rPr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endParaRPr lang="it-IT" sz="20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 err="1">
                <a:solidFill>
                  <a:schemeClr val="accent2"/>
                </a:solidFill>
              </a:rPr>
              <a:t>limite_inf</a:t>
            </a:r>
            <a:r>
              <a:rPr lang="it-IT" sz="2000" dirty="0">
                <a:solidFill>
                  <a:schemeClr val="accent2"/>
                </a:solidFill>
              </a:rPr>
              <a:t> = 0;                </a:t>
            </a:r>
            <a:r>
              <a:rPr lang="it-IT" sz="2000" dirty="0"/>
              <a:t>/*  indice inferiore della porzione di vettore */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 err="1">
                <a:solidFill>
                  <a:schemeClr val="accent2"/>
                </a:solidFill>
              </a:rPr>
              <a:t>limite_sup</a:t>
            </a:r>
            <a:r>
              <a:rPr lang="it-IT" sz="2000" dirty="0">
                <a:solidFill>
                  <a:schemeClr val="accent2"/>
                </a:solidFill>
              </a:rPr>
              <a:t> = </a:t>
            </a:r>
            <a:r>
              <a:rPr lang="it-IT" sz="2000" dirty="0" err="1">
                <a:solidFill>
                  <a:schemeClr val="accent2"/>
                </a:solidFill>
              </a:rPr>
              <a:t>n_dati</a:t>
            </a:r>
            <a:r>
              <a:rPr lang="it-IT" sz="2000" dirty="0">
                <a:solidFill>
                  <a:schemeClr val="accent2"/>
                </a:solidFill>
              </a:rPr>
              <a:t> - 1; </a:t>
            </a:r>
            <a:r>
              <a:rPr lang="it-IT" sz="2000" dirty="0"/>
              <a:t>/*  indice superiore della porzione di vettore */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presente = FALSE;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 err="1">
                <a:solidFill>
                  <a:schemeClr val="accent2"/>
                </a:solidFill>
              </a:rPr>
              <a:t>while</a:t>
            </a:r>
            <a:r>
              <a:rPr lang="it-IT" sz="2000" dirty="0">
                <a:solidFill>
                  <a:schemeClr val="accent2"/>
                </a:solidFill>
              </a:rPr>
              <a:t> ((!presente) &amp;&amp; (</a:t>
            </a:r>
            <a:r>
              <a:rPr lang="it-IT" sz="2000" dirty="0" err="1">
                <a:solidFill>
                  <a:schemeClr val="accent2"/>
                </a:solidFill>
              </a:rPr>
              <a:t>limite_inf</a:t>
            </a:r>
            <a:r>
              <a:rPr lang="it-IT" sz="2000" dirty="0">
                <a:solidFill>
                  <a:schemeClr val="accent2"/>
                </a:solidFill>
              </a:rPr>
              <a:t>  &lt;=  </a:t>
            </a:r>
            <a:r>
              <a:rPr lang="it-IT" sz="2000" dirty="0" err="1">
                <a:solidFill>
                  <a:schemeClr val="accent2"/>
                </a:solidFill>
              </a:rPr>
              <a:t>limite_sup</a:t>
            </a:r>
            <a:r>
              <a:rPr lang="it-IT" sz="2000" dirty="0">
                <a:solidFill>
                  <a:schemeClr val="accent2"/>
                </a:solidFill>
              </a:rPr>
              <a:t>))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	 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	  meta = (</a:t>
            </a:r>
            <a:r>
              <a:rPr lang="it-IT" sz="2000" dirty="0" err="1">
                <a:solidFill>
                  <a:schemeClr val="accent2"/>
                </a:solidFill>
              </a:rPr>
              <a:t>limite_sup</a:t>
            </a:r>
            <a:r>
              <a:rPr lang="it-IT" sz="2000" dirty="0">
                <a:solidFill>
                  <a:schemeClr val="accent2"/>
                </a:solidFill>
              </a:rPr>
              <a:t> + </a:t>
            </a:r>
            <a:r>
              <a:rPr lang="it-IT" sz="2000" dirty="0" err="1">
                <a:solidFill>
                  <a:schemeClr val="accent2"/>
                </a:solidFill>
              </a:rPr>
              <a:t>limite_inf</a:t>
            </a:r>
            <a:r>
              <a:rPr lang="it-IT" sz="2000" dirty="0">
                <a:solidFill>
                  <a:schemeClr val="accent2"/>
                </a:solidFill>
              </a:rPr>
              <a:t>) / 2;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/>
              <a:t>/*  confronto il dato cercato con l’elemento di metà del vettore       */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     </a:t>
            </a:r>
            <a:r>
              <a:rPr lang="it-IT" sz="2000" dirty="0" err="1">
                <a:solidFill>
                  <a:schemeClr val="accent2"/>
                </a:solidFill>
              </a:rPr>
              <a:t>if</a:t>
            </a:r>
            <a:r>
              <a:rPr lang="it-IT" sz="2000" dirty="0">
                <a:solidFill>
                  <a:schemeClr val="accent2"/>
                </a:solidFill>
              </a:rPr>
              <a:t> (</a:t>
            </a:r>
            <a:r>
              <a:rPr lang="it-IT" sz="2000" dirty="0" err="1">
                <a:solidFill>
                  <a:schemeClr val="accent2"/>
                </a:solidFill>
              </a:rPr>
              <a:t>vett</a:t>
            </a:r>
            <a:r>
              <a:rPr lang="it-IT" sz="2000" dirty="0">
                <a:solidFill>
                  <a:schemeClr val="accent2"/>
                </a:solidFill>
              </a:rPr>
              <a:t>[meta] == dato)	  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		   presente = TRUE;                                 </a:t>
            </a:r>
            <a:r>
              <a:rPr lang="it-IT" sz="2000" dirty="0"/>
              <a:t>/*  è lui, finito!   */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137291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37852-2F15-4DA4-95F3-8C26BF2D1DE5}" type="slidenum">
              <a:rPr lang="en-US"/>
              <a:pPr/>
              <a:t>15</a:t>
            </a:fld>
            <a:endParaRPr lang="en-US" sz="1400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Ricerca </a:t>
            </a:r>
            <a:r>
              <a:rPr lang="it-IT" sz="2400" b="1" dirty="0" smtClean="0"/>
              <a:t>dicotomica 5/5</a:t>
            </a:r>
            <a:endParaRPr lang="it-IT" sz="2400" b="1" dirty="0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   else</a:t>
            </a: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         {</a:t>
            </a:r>
          </a:p>
          <a:p>
            <a:pPr>
              <a:buFontTx/>
              <a:buNone/>
            </a:pPr>
            <a:r>
              <a:rPr lang="it-IT" sz="2000" dirty="0"/>
              <a:t>/*         non è lui, procedo usando il metodo di bisezione         */</a:t>
            </a: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            </a:t>
            </a:r>
            <a:r>
              <a:rPr lang="it-IT" sz="2000" dirty="0" err="1">
                <a:solidFill>
                  <a:schemeClr val="accent2"/>
                </a:solidFill>
              </a:rPr>
              <a:t>if</a:t>
            </a:r>
            <a:r>
              <a:rPr lang="it-IT" sz="2000" dirty="0">
                <a:solidFill>
                  <a:schemeClr val="accent2"/>
                </a:solidFill>
              </a:rPr>
              <a:t> (</a:t>
            </a:r>
            <a:r>
              <a:rPr lang="it-IT" sz="2000" dirty="0" err="1">
                <a:solidFill>
                  <a:schemeClr val="accent2"/>
                </a:solidFill>
              </a:rPr>
              <a:t>vett</a:t>
            </a:r>
            <a:r>
              <a:rPr lang="it-IT" sz="2000" dirty="0">
                <a:solidFill>
                  <a:schemeClr val="accent2"/>
                </a:solidFill>
              </a:rPr>
              <a:t>[meta] &gt; dato)</a:t>
            </a: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                    </a:t>
            </a:r>
            <a:r>
              <a:rPr lang="it-IT" sz="2000" dirty="0" err="1">
                <a:solidFill>
                  <a:schemeClr val="accent2"/>
                </a:solidFill>
              </a:rPr>
              <a:t>limite_sup</a:t>
            </a:r>
            <a:r>
              <a:rPr lang="it-IT" sz="2000" dirty="0">
                <a:solidFill>
                  <a:schemeClr val="accent2"/>
                </a:solidFill>
              </a:rPr>
              <a:t> = meta - 1;</a:t>
            </a: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		 else</a:t>
            </a: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                    </a:t>
            </a:r>
            <a:r>
              <a:rPr lang="it-IT" sz="2000" dirty="0" err="1">
                <a:solidFill>
                  <a:schemeClr val="accent2"/>
                </a:solidFill>
              </a:rPr>
              <a:t>limite_inf</a:t>
            </a:r>
            <a:r>
              <a:rPr lang="it-IT" sz="2000" dirty="0">
                <a:solidFill>
                  <a:schemeClr val="accent2"/>
                </a:solidFill>
              </a:rPr>
              <a:t> = meta + 1;</a:t>
            </a: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	      }</a:t>
            </a: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	}</a:t>
            </a:r>
          </a:p>
          <a:p>
            <a:pPr>
              <a:buFontTx/>
              <a:buNone/>
            </a:pPr>
            <a:r>
              <a:rPr lang="it-IT" sz="2000" dirty="0" smtClean="0">
                <a:solidFill>
                  <a:schemeClr val="accent2"/>
                </a:solidFill>
              </a:rPr>
              <a:t> </a:t>
            </a:r>
            <a:r>
              <a:rPr lang="it-IT" sz="2000" dirty="0" err="1" smtClean="0">
                <a:solidFill>
                  <a:schemeClr val="accent2"/>
                </a:solidFill>
              </a:rPr>
              <a:t>p_posiz</a:t>
            </a:r>
            <a:r>
              <a:rPr lang="it-IT" sz="2000" dirty="0" smtClean="0">
                <a:solidFill>
                  <a:schemeClr val="accent2"/>
                </a:solidFill>
              </a:rPr>
              <a:t> </a:t>
            </a:r>
            <a:r>
              <a:rPr lang="it-IT" sz="2000" dirty="0">
                <a:solidFill>
                  <a:schemeClr val="accent2"/>
                </a:solidFill>
              </a:rPr>
              <a:t>= meta</a:t>
            </a:r>
            <a:r>
              <a:rPr lang="it-IT" sz="2000" dirty="0" smtClean="0">
                <a:solidFill>
                  <a:schemeClr val="accent2"/>
                </a:solidFill>
              </a:rPr>
              <a:t>;</a:t>
            </a:r>
            <a:endParaRPr lang="it-IT" sz="2000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it-IT" sz="2000" dirty="0">
                <a:solidFill>
                  <a:schemeClr val="accent2"/>
                </a:solidFill>
              </a:rPr>
              <a:t>}</a:t>
            </a:r>
          </a:p>
          <a:p>
            <a:pPr>
              <a:buFontTx/>
              <a:buNone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9814533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32886" y="-27384"/>
            <a:ext cx="911111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>
                <a:solidFill>
                  <a:srgbClr val="000000"/>
                </a:solidFill>
                <a:cs typeface="Arial" pitchFamily="34" charset="0"/>
              </a:rPr>
              <a:t>Siano assegnati da tastiera due vettori di interi </a:t>
            </a:r>
            <a:r>
              <a:rPr lang="it-IT" b="1" dirty="0">
                <a:solidFill>
                  <a:srgbClr val="000000"/>
                </a:solidFill>
                <a:cs typeface="Arial" pitchFamily="34" charset="0"/>
              </a:rPr>
              <a:t>vett1</a:t>
            </a:r>
            <a:r>
              <a:rPr lang="it-IT" dirty="0">
                <a:solidFill>
                  <a:srgbClr val="000000"/>
                </a:solidFill>
                <a:cs typeface="Arial" pitchFamily="34" charset="0"/>
              </a:rPr>
              <a:t> e </a:t>
            </a:r>
            <a:r>
              <a:rPr lang="it-IT" b="1" dirty="0">
                <a:solidFill>
                  <a:srgbClr val="000000"/>
                </a:solidFill>
                <a:cs typeface="Arial" pitchFamily="34" charset="0"/>
              </a:rPr>
              <a:t>vett2</a:t>
            </a:r>
            <a:r>
              <a:rPr lang="it-IT" dirty="0">
                <a:solidFill>
                  <a:srgbClr val="000000"/>
                </a:solidFill>
                <a:cs typeface="Arial" pitchFamily="34" charset="0"/>
              </a:rPr>
              <a:t> (</a:t>
            </a:r>
            <a:r>
              <a:rPr lang="it-IT" dirty="0" err="1">
                <a:solidFill>
                  <a:srgbClr val="000000"/>
                </a:solidFill>
                <a:cs typeface="Arial" pitchFamily="34" charset="0"/>
              </a:rPr>
              <a:t>max</a:t>
            </a:r>
            <a:r>
              <a:rPr lang="it-IT" dirty="0">
                <a:solidFill>
                  <a:srgbClr val="000000"/>
                </a:solidFill>
                <a:cs typeface="Arial" pitchFamily="34" charset="0"/>
              </a:rPr>
              <a:t> 50 elementi).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t-IT" dirty="0">
                <a:solidFill>
                  <a:srgbClr val="000000"/>
                </a:solidFill>
                <a:cs typeface="Arial" pitchFamily="34" charset="0"/>
              </a:rPr>
              <a:t>Si progetti una funzione </a:t>
            </a:r>
            <a:r>
              <a:rPr lang="it-IT" b="1" dirty="0">
                <a:solidFill>
                  <a:srgbClr val="FF0000"/>
                </a:solidFill>
                <a:cs typeface="Arial" pitchFamily="34" charset="0"/>
              </a:rPr>
              <a:t>ALTERNA</a:t>
            </a:r>
            <a:r>
              <a:rPr lang="it-IT" dirty="0">
                <a:solidFill>
                  <a:srgbClr val="000000"/>
                </a:solidFill>
                <a:cs typeface="Arial" pitchFamily="34" charset="0"/>
              </a:rPr>
              <a:t> che riceva in ingresso i due vettori e restituisca un vettore </a:t>
            </a:r>
            <a:r>
              <a:rPr lang="it-IT" b="1" dirty="0">
                <a:solidFill>
                  <a:srgbClr val="000000"/>
                </a:solidFill>
                <a:cs typeface="Arial" pitchFamily="34" charset="0"/>
              </a:rPr>
              <a:t>vett3 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costituito alternando gli elementi di 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vett1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e 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vett2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(vedi esempi). La funzione 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cs typeface="Arial" pitchFamily="34" charset="0"/>
              </a:rPr>
              <a:t>ALTERNA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 deve anche restituire come valore di ritorno la somma di tutti gli elementi del vettore vett3.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7504" y="1268760"/>
            <a:ext cx="2249014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cs typeface="Arial" pitchFamily="34" charset="0"/>
              </a:rPr>
              <a:t>Esempi INPUT: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cs typeface="Arial" pitchFamily="34" charset="0"/>
              </a:rPr>
              <a:t> vett1 = 2 3 5 1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cs typeface="Arial" pitchFamily="34" charset="0"/>
              </a:rPr>
              <a:t>vett2 = 4 3 8 7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cs typeface="Arial" pitchFamily="34" charset="0"/>
              </a:rPr>
              <a:t>OUTPUT: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cs typeface="Arial" pitchFamily="34" charset="0"/>
              </a:rPr>
              <a:t> vett3 = 2 4 3 3 5 8 1 7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cs typeface="Arial" pitchFamily="34" charset="0"/>
              </a:rPr>
              <a:t> Somma: 33 </a:t>
            </a:r>
          </a:p>
        </p:txBody>
      </p:sp>
      <p:sp>
        <p:nvSpPr>
          <p:cNvPr id="6" name="Rettangolo 5"/>
          <p:cNvSpPr/>
          <p:nvPr/>
        </p:nvSpPr>
        <p:spPr>
          <a:xfrm>
            <a:off x="2382778" y="1556792"/>
            <a:ext cx="666023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Si calcola il minimo tra i riempimenti di 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vett1 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(n) e 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vett2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(m), diciamolo 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min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Si effettuano poi </a:t>
            </a:r>
            <a:r>
              <a:rPr lang="it-IT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min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iterazioni iniziali che inseriscono i primi </a:t>
            </a:r>
            <a:r>
              <a:rPr lang="it-IT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min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elementi di 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vett1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alternati ai primi </a:t>
            </a:r>
            <a:r>
              <a:rPr lang="it-IT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min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elementi di 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vett2 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nel vettore </a:t>
            </a:r>
            <a:r>
              <a:rPr lang="it-IT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vett3. </a:t>
            </a:r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 questo punto uno dei due vettori è esaurito e non resta che scaricare l'altro sul vettore</a:t>
            </a:r>
            <a:r>
              <a:rPr lang="it-IT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vett3</a:t>
            </a:r>
            <a:r>
              <a:rPr lang="it-I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</a:t>
            </a:r>
            <a:endParaRPr lang="it-IT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 questo caso, la sequenza dei passi da compiere </a:t>
            </a:r>
            <a:r>
              <a:rPr lang="it-I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è:</a:t>
            </a:r>
            <a:endParaRPr lang="it-IT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it-IT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</a:t>
            </a:r>
            <a:endParaRPr lang="it-IT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it-IT" b="1" dirty="0" err="1" smtClean="0">
                <a:solidFill>
                  <a:srgbClr val="FF0000"/>
                </a:solidFill>
              </a:rPr>
              <a:t>min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>
                <a:solidFill>
                  <a:srgbClr val="FF0000"/>
                </a:solidFill>
              </a:rPr>
              <a:t>= minimo tra n e m</a:t>
            </a:r>
            <a:r>
              <a:rPr lang="it-IT" b="1" dirty="0" smtClean="0">
                <a:solidFill>
                  <a:srgbClr val="FF0000"/>
                </a:solidFill>
              </a:rPr>
              <a:t>;</a:t>
            </a:r>
            <a:endParaRPr lang="it-IT" b="1" dirty="0">
              <a:solidFill>
                <a:srgbClr val="FF0000"/>
              </a:solidFill>
            </a:endParaRPr>
          </a:p>
          <a:p>
            <a:r>
              <a:rPr lang="it-IT" b="1" dirty="0">
                <a:solidFill>
                  <a:srgbClr val="FF0000"/>
                </a:solidFill>
              </a:rPr>
              <a:t>    for (i che va da 0 a </a:t>
            </a:r>
            <a:r>
              <a:rPr lang="it-IT" b="1" dirty="0" err="1">
                <a:solidFill>
                  <a:srgbClr val="FF0000"/>
                </a:solidFill>
              </a:rPr>
              <a:t>min</a:t>
            </a:r>
            <a:r>
              <a:rPr lang="it-IT" b="1" dirty="0">
                <a:solidFill>
                  <a:srgbClr val="FF0000"/>
                </a:solidFill>
              </a:rPr>
              <a:t> escluso) {</a:t>
            </a:r>
          </a:p>
          <a:p>
            <a:r>
              <a:rPr lang="it-IT" b="1" dirty="0">
                <a:solidFill>
                  <a:srgbClr val="FF0000"/>
                </a:solidFill>
              </a:rPr>
              <a:t>        inserisci elemento corrente di vett1 in vett3</a:t>
            </a:r>
          </a:p>
          <a:p>
            <a:r>
              <a:rPr lang="it-IT" b="1" dirty="0">
                <a:solidFill>
                  <a:srgbClr val="FF0000"/>
                </a:solidFill>
              </a:rPr>
              <a:t>        inserisci elemento corrente di vett2 in vett3</a:t>
            </a:r>
          </a:p>
          <a:p>
            <a:r>
              <a:rPr lang="it-IT" b="1" dirty="0">
                <a:solidFill>
                  <a:srgbClr val="FF0000"/>
                </a:solidFill>
              </a:rPr>
              <a:t>    </a:t>
            </a:r>
            <a:r>
              <a:rPr lang="it-IT" b="1" dirty="0" smtClean="0">
                <a:solidFill>
                  <a:srgbClr val="FF0000"/>
                </a:solidFill>
              </a:rPr>
              <a:t>}</a:t>
            </a:r>
            <a:endParaRPr lang="it-IT" b="1" dirty="0">
              <a:solidFill>
                <a:srgbClr val="FF0000"/>
              </a:solidFill>
            </a:endParaRPr>
          </a:p>
          <a:p>
            <a:r>
              <a:rPr lang="it-IT" b="1" dirty="0">
                <a:solidFill>
                  <a:srgbClr val="FF0000"/>
                </a:solidFill>
              </a:rPr>
              <a:t>    inserisci i restanti elementi di vett1 su vett3 (se ci sono</a:t>
            </a:r>
            <a:r>
              <a:rPr lang="it-IT" b="1" dirty="0" smtClean="0">
                <a:solidFill>
                  <a:srgbClr val="FF0000"/>
                </a:solidFill>
              </a:rPr>
              <a:t>);</a:t>
            </a:r>
            <a:endParaRPr lang="it-IT" b="1" dirty="0">
              <a:solidFill>
                <a:srgbClr val="FF0000"/>
              </a:solidFill>
            </a:endParaRPr>
          </a:p>
          <a:p>
            <a:r>
              <a:rPr lang="it-IT" b="1" dirty="0">
                <a:solidFill>
                  <a:srgbClr val="FF0000"/>
                </a:solidFill>
              </a:rPr>
              <a:t>    inserisci i restanti elementi di vett2 su vett3 (se ci sono);</a:t>
            </a:r>
          </a:p>
        </p:txBody>
      </p:sp>
    </p:spTree>
    <p:extLst>
      <p:ext uri="{BB962C8B-B14F-4D97-AF65-F5344CB8AC3E}">
        <p14:creationId xmlns:p14="http://schemas.microsoft.com/office/powerpoint/2010/main" val="138795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69" y="474344"/>
            <a:ext cx="9143731" cy="59093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b="1" dirty="0" err="1" smtClean="0">
                <a:solidFill>
                  <a:srgbClr val="000000"/>
                </a:solidFill>
                <a:cs typeface="Arial" pitchFamily="34" charset="0"/>
              </a:rPr>
              <a:t>int</a:t>
            </a:r>
            <a:r>
              <a:rPr lang="it-IT" b="1" dirty="0" smtClean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kumimoji="0" lang="it-IT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Alterna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(</a:t>
            </a:r>
            <a:r>
              <a:rPr kumimoji="0" lang="it-IT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int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vett1[],  </a:t>
            </a:r>
            <a:r>
              <a:rPr kumimoji="0" lang="it-IT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int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n1, </a:t>
            </a:r>
            <a:r>
              <a:rPr kumimoji="0" lang="it-IT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int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vett2[], </a:t>
            </a:r>
            <a:r>
              <a:rPr kumimoji="0" lang="it-IT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int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n2, </a:t>
            </a:r>
            <a:r>
              <a:rPr kumimoji="0" lang="it-IT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int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vett3[], </a:t>
            </a:r>
            <a:r>
              <a:rPr kumimoji="0" lang="it-IT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int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&amp; n3)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{ </a:t>
            </a:r>
            <a:r>
              <a:rPr kumimoji="0" lang="it-IT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int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</a:t>
            </a:r>
            <a:r>
              <a:rPr kumimoji="0" lang="it-IT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minlen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  </a:t>
            </a:r>
            <a:r>
              <a:rPr kumimoji="0" lang="it-IT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if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(n1 &lt; n2)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    </a:t>
            </a:r>
            <a:r>
              <a:rPr kumimoji="0" lang="it-IT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minlen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= n1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  else </a:t>
            </a:r>
            <a:r>
              <a:rPr kumimoji="0" lang="it-IT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minlen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= n2;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</a:t>
            </a:r>
            <a:r>
              <a:rPr kumimoji="0" lang="it-IT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n3 = 0; //preleva alternativamente gli elementi fino alla fine del vettore più corto (di lunghezza </a:t>
            </a:r>
            <a:r>
              <a:rPr kumimoji="0" lang="it-IT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minlen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for (</a:t>
            </a:r>
            <a:r>
              <a:rPr kumimoji="0" lang="it-IT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int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i = 0; i &lt; </a:t>
            </a:r>
            <a:r>
              <a:rPr kumimoji="0" lang="it-IT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minlen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; i++)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 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it-IT" dirty="0" smtClean="0">
                <a:solidFill>
                  <a:srgbClr val="000000"/>
                </a:solidFill>
                <a:cs typeface="Arial" pitchFamily="34" charset="0"/>
              </a:rPr>
              <a:t>       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vett3[n3] = vett1[i];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       n3++;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       vett3[n3] = vett2[i];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        n3++;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dirty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it-IT" dirty="0" smtClean="0">
                <a:solidFill>
                  <a:srgbClr val="000000"/>
                </a:solidFill>
                <a:cs typeface="Arial" pitchFamily="34" charset="0"/>
              </a:rPr>
              <a:t>   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} //scarica, eventualmente, il primo vettore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for (</a:t>
            </a:r>
            <a:r>
              <a:rPr kumimoji="0" lang="it-IT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int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i = </a:t>
            </a:r>
            <a:r>
              <a:rPr kumimoji="0" lang="it-IT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minlen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; i &lt; n1; i++)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</a:t>
            </a:r>
            <a:r>
              <a:rPr lang="it-IT" dirty="0" smtClean="0">
                <a:solidFill>
                  <a:srgbClr val="000000"/>
                </a:solidFill>
                <a:cs typeface="Arial" pitchFamily="34" charset="0"/>
              </a:rPr>
              <a:t>{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vett3[n3] = vett1[i]; n3++;</a:t>
            </a:r>
            <a:r>
              <a:rPr lang="it-IT" dirty="0">
                <a:solidFill>
                  <a:srgbClr val="000000"/>
                </a:solidFill>
                <a:cs typeface="Arial" pitchFamily="34" charset="0"/>
              </a:rPr>
              <a:t> }</a:t>
            </a:r>
            <a:endParaRPr kumimoji="0" lang="it-IT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//scarica, eventualmente, il secondo vettore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for (</a:t>
            </a:r>
            <a:r>
              <a:rPr kumimoji="0" lang="it-IT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int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i = </a:t>
            </a:r>
            <a:r>
              <a:rPr kumimoji="0" lang="it-IT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minlen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; i &lt; n2; i++)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</a:t>
            </a:r>
            <a:r>
              <a:rPr lang="it-IT" dirty="0">
                <a:solidFill>
                  <a:srgbClr val="000000"/>
                </a:solidFill>
                <a:cs typeface="Arial" pitchFamily="34" charset="0"/>
              </a:rPr>
              <a:t>{ 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vett3[n3] = vett2[i]; n3++; }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return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</a:t>
            </a:r>
            <a:r>
              <a:rPr kumimoji="0" lang="it-IT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SommaElems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(vett3, n3);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cs typeface="Arial" pitchFamily="34" charset="0"/>
              </a:rPr>
              <a:t> }</a:t>
            </a:r>
            <a:r>
              <a:rPr kumimoji="0" lang="it-IT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7186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7"/>
          <p:cNvSpPr>
            <a:spLocks noChangeArrowheads="1"/>
          </p:cNvSpPr>
          <p:nvPr/>
        </p:nvSpPr>
        <p:spPr bwMode="auto">
          <a:xfrm>
            <a:off x="35496" y="771669"/>
            <a:ext cx="9108504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void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400" b="1" i="0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leggi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int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m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[][])//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lettura</a:t>
            </a:r>
            <a:r>
              <a:rPr kumimoji="0" lang="it-IT" sz="24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matrice quadrata</a:t>
            </a:r>
            <a:endParaRPr kumimoji="0" lang="it-IT" sz="24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{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cout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&lt;&lt;"Definisci le dimensioni della matrice quadratica : ";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cout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&lt;&lt;"numero 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max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(&lt;11)</a:t>
            </a:r>
            <a:r>
              <a:rPr kumimoji="0" lang="it-IT" sz="2400" b="1" i="0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righe e colonne = ";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cin&gt;&gt;n;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cout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&lt;&lt;"Riempimento matrice ";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for(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int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i=0;i&lt;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n;i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++)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   for(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int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j=0;j&lt;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n;j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++)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  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cout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&lt;&lt;"inserisci il valore della cella M [ "&lt;&lt;i&lt;&lt;","&lt;&lt;j&lt;&lt;" ] : ";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     cin&gt;&gt;m[i][j];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     }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} </a:t>
            </a:r>
            <a:r>
              <a:rPr kumimoji="0" lang="it-IT" sz="9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it-IT" sz="9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it-IT" sz="18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25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8"/>
          <p:cNvSpPr>
            <a:spLocks noChangeArrowheads="1"/>
          </p:cNvSpPr>
          <p:nvPr/>
        </p:nvSpPr>
        <p:spPr bwMode="auto">
          <a:xfrm>
            <a:off x="107504" y="160179"/>
            <a:ext cx="5760640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void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400" b="1" i="0" u="sng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trasposta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int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m[][])</a:t>
            </a:r>
            <a:endParaRPr kumimoji="0" lang="it-IT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{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int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temp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;</a:t>
            </a:r>
            <a:endParaRPr kumimoji="0" lang="it-IT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  for(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int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i=0;i&lt;n-1;i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++)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   {</a:t>
            </a:r>
            <a:endParaRPr kumimoji="0" lang="it-IT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 for(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int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j=i+1;j&lt;</a:t>
            </a:r>
            <a:r>
              <a:rPr kumimoji="0" lang="it-IT" sz="2400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n;j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++)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   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{ </a:t>
            </a:r>
            <a:endParaRPr kumimoji="0" lang="it-IT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it-IT" sz="2400" b="1" dirty="0" err="1" smtClean="0">
                <a:latin typeface="Times New Roman" pitchFamily="18" charset="0"/>
                <a:cs typeface="Times New Roman" pitchFamily="18" charset="0"/>
              </a:rPr>
              <a:t>temp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=m[i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][j];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        m[i][j]=m[j][i];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        m[j][i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]=</a:t>
            </a:r>
            <a:r>
              <a:rPr lang="it-IT" sz="2400" b="1" dirty="0" err="1" smtClean="0">
                <a:latin typeface="Times New Roman" pitchFamily="18" charset="0"/>
                <a:cs typeface="Times New Roman" pitchFamily="18" charset="0"/>
              </a:rPr>
              <a:t>temp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} </a:t>
            </a:r>
            <a:endParaRPr kumimoji="0" lang="it-IT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4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kumimoji="0" lang="it-IT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}</a:t>
            </a:r>
            <a:endParaRPr kumimoji="0" lang="it-IT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} </a:t>
            </a:r>
          </a:p>
        </p:txBody>
      </p:sp>
      <p:grpSp>
        <p:nvGrpSpPr>
          <p:cNvPr id="4" name="Gruppo 3"/>
          <p:cNvGrpSpPr/>
          <p:nvPr/>
        </p:nvGrpSpPr>
        <p:grpSpPr>
          <a:xfrm>
            <a:off x="5580111" y="620688"/>
            <a:ext cx="1578229" cy="2031325"/>
            <a:chOff x="5580112" y="620688"/>
            <a:chExt cx="1578229" cy="2031325"/>
          </a:xfrm>
        </p:grpSpPr>
        <p:sp>
          <p:nvSpPr>
            <p:cNvPr id="2" name="Doppia parentesi quadra 1"/>
            <p:cNvSpPr/>
            <p:nvPr/>
          </p:nvSpPr>
          <p:spPr>
            <a:xfrm>
              <a:off x="5580112" y="620688"/>
              <a:ext cx="1578229" cy="1015662"/>
            </a:xfrm>
            <a:prstGeom prst="bracketPair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" name="CasellaDiTesto 2"/>
            <p:cNvSpPr txBox="1"/>
            <p:nvPr/>
          </p:nvSpPr>
          <p:spPr>
            <a:xfrm>
              <a:off x="5868144" y="620688"/>
              <a:ext cx="1290197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AutoNum type="arabicPlain" startAt="12"/>
              </a:pPr>
              <a:r>
                <a:rPr lang="it-IT" dirty="0" smtClean="0"/>
                <a:t>-1   34</a:t>
              </a:r>
            </a:p>
            <a:p>
              <a:pPr marL="342900" indent="-342900">
                <a:buAutoNum type="arabicPlain" startAt="12"/>
              </a:pPr>
              <a:r>
                <a:rPr lang="it-IT" dirty="0"/>
                <a:t> </a:t>
              </a:r>
              <a:r>
                <a:rPr lang="it-IT" dirty="0" smtClean="0"/>
                <a:t> 3   11</a:t>
              </a:r>
            </a:p>
            <a:p>
              <a:r>
                <a:rPr lang="it-IT" dirty="0" smtClean="0"/>
                <a:t>11   45  0		</a:t>
              </a:r>
            </a:p>
            <a:p>
              <a:endParaRPr lang="it-IT" dirty="0" smtClean="0"/>
            </a:p>
            <a:p>
              <a:endParaRPr lang="it-IT" dirty="0" smtClean="0"/>
            </a:p>
            <a:p>
              <a:pPr marL="342900" indent="-342900">
                <a:buAutoNum type="arabicPlain" startAt="22"/>
              </a:pPr>
              <a:endParaRPr lang="it-IT" dirty="0"/>
            </a:p>
          </p:txBody>
        </p:sp>
      </p:grpSp>
      <p:grpSp>
        <p:nvGrpSpPr>
          <p:cNvPr id="7" name="Gruppo 6"/>
          <p:cNvGrpSpPr/>
          <p:nvPr/>
        </p:nvGrpSpPr>
        <p:grpSpPr>
          <a:xfrm>
            <a:off x="5658067" y="1988840"/>
            <a:ext cx="1578229" cy="1754326"/>
            <a:chOff x="5580112" y="620688"/>
            <a:chExt cx="1578229" cy="1754326"/>
          </a:xfrm>
        </p:grpSpPr>
        <p:sp>
          <p:nvSpPr>
            <p:cNvPr id="8" name="Doppia parentesi quadra 7"/>
            <p:cNvSpPr/>
            <p:nvPr/>
          </p:nvSpPr>
          <p:spPr>
            <a:xfrm>
              <a:off x="5580112" y="620688"/>
              <a:ext cx="1578229" cy="1015662"/>
            </a:xfrm>
            <a:prstGeom prst="bracketPair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CasellaDiTesto 8"/>
            <p:cNvSpPr txBox="1"/>
            <p:nvPr/>
          </p:nvSpPr>
          <p:spPr>
            <a:xfrm>
              <a:off x="5868144" y="620688"/>
              <a:ext cx="1290197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AutoNum type="arabicPlain" startAt="12"/>
              </a:pPr>
              <a:r>
                <a:rPr lang="it-IT" dirty="0" smtClean="0"/>
                <a:t>13   11</a:t>
              </a:r>
            </a:p>
            <a:p>
              <a:r>
                <a:rPr lang="it-IT" dirty="0" smtClean="0"/>
                <a:t>-1   3   45</a:t>
              </a:r>
            </a:p>
            <a:p>
              <a:r>
                <a:rPr lang="it-IT" dirty="0" smtClean="0"/>
                <a:t>34  11  0	</a:t>
              </a:r>
            </a:p>
            <a:p>
              <a:endParaRPr lang="it-IT" dirty="0" smtClean="0"/>
            </a:p>
            <a:p>
              <a:endParaRPr lang="it-IT" dirty="0" smtClean="0"/>
            </a:p>
            <a:p>
              <a:pPr marL="342900" indent="-342900">
                <a:buAutoNum type="arabicPlain" startAt="22"/>
              </a:pPr>
              <a:endParaRPr lang="it-IT" dirty="0"/>
            </a:p>
          </p:txBody>
        </p:sp>
      </p:grpSp>
      <p:sp>
        <p:nvSpPr>
          <p:cNvPr id="10" name="CasellaDiTesto 9"/>
          <p:cNvSpPr txBox="1"/>
          <p:nvPr/>
        </p:nvSpPr>
        <p:spPr>
          <a:xfrm>
            <a:off x="5004048" y="1128519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A=</a:t>
            </a:r>
            <a:endParaRPr lang="it-IT" dirty="0"/>
          </a:p>
        </p:txBody>
      </p:sp>
      <p:sp>
        <p:nvSpPr>
          <p:cNvPr id="14" name="CasellaDiTesto 13"/>
          <p:cNvSpPr txBox="1"/>
          <p:nvPr/>
        </p:nvSpPr>
        <p:spPr>
          <a:xfrm>
            <a:off x="5033251" y="2246085"/>
            <a:ext cx="490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A</a:t>
            </a:r>
            <a:r>
              <a:rPr lang="it-IT" baseline="30000" dirty="0" smtClean="0"/>
              <a:t>T</a:t>
            </a:r>
            <a:r>
              <a:rPr lang="it-IT" dirty="0" smtClean="0"/>
              <a:t>=</a:t>
            </a:r>
            <a:endParaRPr lang="it-IT" baseline="30000" dirty="0"/>
          </a:p>
        </p:txBody>
      </p:sp>
    </p:spTree>
    <p:extLst>
      <p:ext uri="{BB962C8B-B14F-4D97-AF65-F5344CB8AC3E}">
        <p14:creationId xmlns:p14="http://schemas.microsoft.com/office/powerpoint/2010/main" val="417166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3162" y="111978"/>
            <a:ext cx="909083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Per creare </a:t>
            </a:r>
            <a:r>
              <a:rPr lang="it-IT" b="1" dirty="0">
                <a:solidFill>
                  <a:srgbClr val="FF0000"/>
                </a:solidFill>
              </a:rPr>
              <a:t>numeri casuali </a:t>
            </a:r>
            <a:r>
              <a:rPr lang="it-IT" dirty="0"/>
              <a:t>in C++ si usano principalmente due funzioni:</a:t>
            </a:r>
            <a:r>
              <a:rPr lang="it-IT" dirty="0"/>
              <a:t/>
            </a:r>
            <a:br>
              <a:rPr lang="it-IT" dirty="0"/>
            </a:br>
            <a:r>
              <a:rPr lang="it-IT" b="1" dirty="0" err="1" smtClean="0"/>
              <a:t>srand</a:t>
            </a:r>
            <a:r>
              <a:rPr lang="it-IT" b="1" dirty="0" smtClean="0"/>
              <a:t>(), rand</a:t>
            </a:r>
            <a:r>
              <a:rPr lang="it-IT" b="1" dirty="0"/>
              <a:t>()</a:t>
            </a:r>
            <a:r>
              <a:rPr lang="it-IT" b="1" dirty="0"/>
              <a:t/>
            </a:r>
            <a:br>
              <a:rPr lang="it-IT" b="1" dirty="0"/>
            </a:br>
            <a:r>
              <a:rPr lang="it-IT" dirty="0"/>
              <a:t>A</a:t>
            </a:r>
            <a:r>
              <a:rPr lang="it-IT" dirty="0" smtClean="0"/>
              <a:t>ll'inizio </a:t>
            </a:r>
            <a:r>
              <a:rPr lang="it-IT" dirty="0"/>
              <a:t>del codice dobbiamo includere la libreria </a:t>
            </a:r>
            <a:r>
              <a:rPr lang="it-IT" b="1" dirty="0" smtClean="0"/>
              <a:t>&lt;</a:t>
            </a:r>
            <a:r>
              <a:rPr lang="it-IT" b="1" dirty="0" err="1"/>
              <a:t>time.h</a:t>
            </a:r>
            <a:r>
              <a:rPr lang="it-IT" b="1" dirty="0" smtClean="0"/>
              <a:t>&gt;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Poi, inizializziamo la funzione rand() così</a:t>
            </a:r>
            <a:r>
              <a:rPr lang="it-IT" dirty="0" smtClean="0"/>
              <a:t>:</a:t>
            </a:r>
            <a:r>
              <a:rPr lang="it-IT" dirty="0"/>
              <a:t/>
            </a:r>
            <a:br>
              <a:rPr lang="it-IT" dirty="0"/>
            </a:br>
            <a:r>
              <a:rPr lang="it-IT" b="1" dirty="0" err="1" smtClean="0"/>
              <a:t>srand</a:t>
            </a:r>
            <a:r>
              <a:rPr lang="it-IT" b="1" dirty="0" smtClean="0"/>
              <a:t>(time(NULL));</a:t>
            </a:r>
            <a:r>
              <a:rPr lang="it-IT" b="1" dirty="0"/>
              <a:t/>
            </a:r>
            <a:br>
              <a:rPr lang="it-IT" b="1" dirty="0"/>
            </a:br>
            <a:r>
              <a:rPr lang="it-IT" dirty="0"/>
              <a:t>Una volta fatto questo non ci rimane che utilizzare rand() per generare numeri casuali in questo modo</a:t>
            </a:r>
            <a:r>
              <a:rPr lang="it-IT" dirty="0" smtClean="0"/>
              <a:t>:</a:t>
            </a:r>
            <a:r>
              <a:rPr lang="it-IT" dirty="0"/>
              <a:t/>
            </a:r>
            <a:br>
              <a:rPr lang="it-IT" dirty="0"/>
            </a:br>
            <a:r>
              <a:rPr lang="it-IT" b="1" dirty="0">
                <a:solidFill>
                  <a:srgbClr val="FF0000"/>
                </a:solidFill>
              </a:rPr>
              <a:t>rand() % x</a:t>
            </a:r>
            <a:r>
              <a:rPr lang="it-IT" b="1" dirty="0" smtClean="0">
                <a:solidFill>
                  <a:srgbClr val="FF0000"/>
                </a:solidFill>
              </a:rPr>
              <a:t>;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Dove x è il numero massimo </a:t>
            </a:r>
            <a:r>
              <a:rPr lang="it-IT" dirty="0" smtClean="0"/>
              <a:t>.</a:t>
            </a:r>
          </a:p>
          <a:p>
            <a:endParaRPr lang="it-IT" dirty="0" smtClean="0"/>
          </a:p>
          <a:p>
            <a:r>
              <a:rPr lang="it-IT" dirty="0" smtClean="0"/>
              <a:t> </a:t>
            </a:r>
            <a:r>
              <a:rPr lang="it-IT" dirty="0"/>
              <a:t>Esempio</a:t>
            </a:r>
            <a:r>
              <a:rPr lang="it-IT" dirty="0" smtClean="0"/>
              <a:t>:</a:t>
            </a:r>
            <a:r>
              <a:rPr lang="it-IT" dirty="0"/>
              <a:t/>
            </a:r>
            <a:br>
              <a:rPr lang="it-IT" dirty="0"/>
            </a:br>
            <a:r>
              <a:rPr lang="it-IT" b="1" dirty="0">
                <a:solidFill>
                  <a:srgbClr val="00B050"/>
                </a:solidFill>
              </a:rPr>
              <a:t>#</a:t>
            </a:r>
            <a:r>
              <a:rPr lang="it-IT" b="1" dirty="0" smtClean="0">
                <a:solidFill>
                  <a:srgbClr val="00B050"/>
                </a:solidFill>
              </a:rPr>
              <a:t>include&lt;</a:t>
            </a:r>
            <a:r>
              <a:rPr lang="it-IT" b="1" dirty="0" err="1" smtClean="0">
                <a:solidFill>
                  <a:srgbClr val="00B050"/>
                </a:solidFill>
              </a:rPr>
              <a:t>time.h</a:t>
            </a:r>
            <a:r>
              <a:rPr lang="it-IT" b="1" dirty="0" smtClean="0">
                <a:solidFill>
                  <a:srgbClr val="00B050"/>
                </a:solidFill>
              </a:rPr>
              <a:t>&gt;</a:t>
            </a:r>
            <a:r>
              <a:rPr lang="it-IT" b="1" dirty="0">
                <a:solidFill>
                  <a:srgbClr val="00B050"/>
                </a:solidFill>
              </a:rPr>
              <a:t/>
            </a:r>
            <a:br>
              <a:rPr lang="it-IT" b="1" dirty="0">
                <a:solidFill>
                  <a:srgbClr val="00B050"/>
                </a:solidFill>
              </a:rPr>
            </a:br>
            <a:r>
              <a:rPr lang="it-IT" b="1" dirty="0" err="1">
                <a:solidFill>
                  <a:srgbClr val="00B050"/>
                </a:solidFill>
              </a:rPr>
              <a:t>using</a:t>
            </a:r>
            <a:r>
              <a:rPr lang="it-IT" b="1" dirty="0">
                <a:solidFill>
                  <a:srgbClr val="00B050"/>
                </a:solidFill>
              </a:rPr>
              <a:t> </a:t>
            </a:r>
            <a:r>
              <a:rPr lang="it-IT" b="1" dirty="0" err="1">
                <a:solidFill>
                  <a:srgbClr val="00B050"/>
                </a:solidFill>
              </a:rPr>
              <a:t>namespace</a:t>
            </a:r>
            <a:r>
              <a:rPr lang="it-IT" b="1" dirty="0">
                <a:solidFill>
                  <a:srgbClr val="00B050"/>
                </a:solidFill>
              </a:rPr>
              <a:t> </a:t>
            </a:r>
            <a:r>
              <a:rPr lang="it-IT" b="1" dirty="0" err="1">
                <a:solidFill>
                  <a:srgbClr val="00B050"/>
                </a:solidFill>
              </a:rPr>
              <a:t>std</a:t>
            </a:r>
            <a:r>
              <a:rPr lang="it-IT" b="1" dirty="0" smtClean="0">
                <a:solidFill>
                  <a:srgbClr val="00B050"/>
                </a:solidFill>
              </a:rPr>
              <a:t>;</a:t>
            </a:r>
            <a:r>
              <a:rPr lang="it-IT" b="1" dirty="0">
                <a:solidFill>
                  <a:srgbClr val="00B050"/>
                </a:solidFill>
              </a:rPr>
              <a:t/>
            </a:r>
            <a:br>
              <a:rPr lang="it-IT" b="1" dirty="0">
                <a:solidFill>
                  <a:srgbClr val="00B050"/>
                </a:solidFill>
              </a:rPr>
            </a:br>
            <a:r>
              <a:rPr lang="it-IT" b="1" dirty="0" err="1">
                <a:solidFill>
                  <a:srgbClr val="00B050"/>
                </a:solidFill>
              </a:rPr>
              <a:t>int</a:t>
            </a:r>
            <a:r>
              <a:rPr lang="it-IT" b="1" dirty="0">
                <a:solidFill>
                  <a:srgbClr val="00B050"/>
                </a:solidFill>
              </a:rPr>
              <a:t> </a:t>
            </a:r>
            <a:r>
              <a:rPr lang="it-IT" b="1" dirty="0" err="1">
                <a:solidFill>
                  <a:srgbClr val="00B050"/>
                </a:solidFill>
              </a:rPr>
              <a:t>main</a:t>
            </a:r>
            <a:r>
              <a:rPr lang="it-IT" b="1" dirty="0" smtClean="0">
                <a:solidFill>
                  <a:srgbClr val="00B050"/>
                </a:solidFill>
              </a:rPr>
              <a:t>()</a:t>
            </a:r>
          </a:p>
          <a:p>
            <a:r>
              <a:rPr lang="it-IT" b="1" dirty="0" smtClean="0">
                <a:solidFill>
                  <a:srgbClr val="00B050"/>
                </a:solidFill>
              </a:rPr>
              <a:t> </a:t>
            </a:r>
            <a:r>
              <a:rPr lang="it-IT" b="1" dirty="0">
                <a:solidFill>
                  <a:srgbClr val="00B050"/>
                </a:solidFill>
              </a:rPr>
              <a:t>{</a:t>
            </a:r>
            <a:r>
              <a:rPr lang="it-IT" b="1" dirty="0">
                <a:solidFill>
                  <a:srgbClr val="00B050"/>
                </a:solidFill>
              </a:rPr>
              <a:t/>
            </a:r>
            <a:br>
              <a:rPr lang="it-IT" b="1" dirty="0">
                <a:solidFill>
                  <a:srgbClr val="00B050"/>
                </a:solidFill>
              </a:rPr>
            </a:br>
            <a:r>
              <a:rPr lang="it-IT" b="1" dirty="0">
                <a:solidFill>
                  <a:srgbClr val="00B050"/>
                </a:solidFill>
              </a:rPr>
              <a:t>     </a:t>
            </a:r>
            <a:r>
              <a:rPr lang="it-IT" b="1" dirty="0" err="1">
                <a:solidFill>
                  <a:srgbClr val="00B050"/>
                </a:solidFill>
              </a:rPr>
              <a:t>int</a:t>
            </a:r>
            <a:r>
              <a:rPr lang="it-IT" b="1" dirty="0">
                <a:solidFill>
                  <a:srgbClr val="00B050"/>
                </a:solidFill>
              </a:rPr>
              <a:t> A;</a:t>
            </a:r>
            <a:r>
              <a:rPr lang="it-IT" b="1" dirty="0">
                <a:solidFill>
                  <a:srgbClr val="00B050"/>
                </a:solidFill>
              </a:rPr>
              <a:t/>
            </a:r>
            <a:br>
              <a:rPr lang="it-IT" b="1" dirty="0">
                <a:solidFill>
                  <a:srgbClr val="00B050"/>
                </a:solidFill>
              </a:rPr>
            </a:br>
            <a:r>
              <a:rPr lang="it-IT" b="1" dirty="0">
                <a:solidFill>
                  <a:srgbClr val="00B050"/>
                </a:solidFill>
              </a:rPr>
              <a:t>     </a:t>
            </a:r>
            <a:r>
              <a:rPr lang="it-IT" b="1" dirty="0" err="1" smtClean="0">
                <a:solidFill>
                  <a:srgbClr val="00B050"/>
                </a:solidFill>
              </a:rPr>
              <a:t>srand</a:t>
            </a:r>
            <a:r>
              <a:rPr lang="it-IT" b="1" dirty="0" smtClean="0">
                <a:solidFill>
                  <a:srgbClr val="00B050"/>
                </a:solidFill>
              </a:rPr>
              <a:t>(time(NULL</a:t>
            </a:r>
            <a:r>
              <a:rPr lang="it-IT" b="1" dirty="0">
                <a:solidFill>
                  <a:srgbClr val="00B050"/>
                </a:solidFill>
              </a:rPr>
              <a:t>));</a:t>
            </a:r>
            <a:r>
              <a:rPr lang="it-IT" b="1" dirty="0">
                <a:solidFill>
                  <a:srgbClr val="00B050"/>
                </a:solidFill>
              </a:rPr>
              <a:t/>
            </a:r>
            <a:br>
              <a:rPr lang="it-IT" b="1" dirty="0">
                <a:solidFill>
                  <a:srgbClr val="00B050"/>
                </a:solidFill>
              </a:rPr>
            </a:br>
            <a:r>
              <a:rPr lang="it-IT" b="1" dirty="0">
                <a:solidFill>
                  <a:srgbClr val="00B050"/>
                </a:solidFill>
              </a:rPr>
              <a:t>     A = rand() % 5</a:t>
            </a:r>
            <a:r>
              <a:rPr lang="it-IT" b="1" dirty="0" smtClean="0">
                <a:solidFill>
                  <a:srgbClr val="00B050"/>
                </a:solidFill>
              </a:rPr>
              <a:t>; </a:t>
            </a:r>
            <a:r>
              <a:rPr lang="it-IT" b="1" dirty="0" err="1" smtClean="0">
                <a:solidFill>
                  <a:srgbClr val="00B050"/>
                </a:solidFill>
              </a:rPr>
              <a:t>return</a:t>
            </a:r>
            <a:r>
              <a:rPr lang="it-IT" b="1" dirty="0" smtClean="0">
                <a:solidFill>
                  <a:srgbClr val="00B050"/>
                </a:solidFill>
              </a:rPr>
              <a:t> 0;</a:t>
            </a:r>
            <a:r>
              <a:rPr lang="it-IT" b="1" dirty="0">
                <a:solidFill>
                  <a:srgbClr val="00B050"/>
                </a:solidFill>
              </a:rPr>
              <a:t/>
            </a:r>
            <a:br>
              <a:rPr lang="it-IT" b="1" dirty="0">
                <a:solidFill>
                  <a:srgbClr val="00B050"/>
                </a:solidFill>
              </a:rPr>
            </a:br>
            <a:r>
              <a:rPr lang="it-IT" b="1" dirty="0">
                <a:solidFill>
                  <a:srgbClr val="00B050"/>
                </a:solidFill>
              </a:rPr>
              <a:t> </a:t>
            </a:r>
            <a:r>
              <a:rPr lang="it-IT" b="1" dirty="0" smtClean="0">
                <a:solidFill>
                  <a:srgbClr val="00B050"/>
                </a:solidFill>
              </a:rPr>
              <a:t>}</a:t>
            </a:r>
            <a:r>
              <a:rPr lang="it-IT" b="1" dirty="0">
                <a:solidFill>
                  <a:srgbClr val="00B050"/>
                </a:solidFill>
              </a:rPr>
              <a:t/>
            </a:r>
            <a:br>
              <a:rPr lang="it-IT" b="1" dirty="0">
                <a:solidFill>
                  <a:srgbClr val="00B050"/>
                </a:solidFill>
              </a:rPr>
            </a:br>
            <a:r>
              <a:rPr lang="it-IT" dirty="0"/>
              <a:t>In questo caso la variabile A sarà un numero compreso tra 0 e 4. </a:t>
            </a:r>
            <a:endParaRPr lang="it-IT" dirty="0" smtClean="0"/>
          </a:p>
          <a:p>
            <a:r>
              <a:rPr lang="it-IT" dirty="0" smtClean="0"/>
              <a:t>Quindi </a:t>
            </a:r>
            <a:r>
              <a:rPr lang="it-IT" dirty="0"/>
              <a:t>per avere un numero tra 1 e 5 bisogna semplicemente aggiungere 1 così: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     A = rand() % 5 + 1;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1530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16506" y="24474"/>
            <a:ext cx="9127494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Algoritmo di ordinamento per scambio (a bolle o </a:t>
            </a:r>
            <a:r>
              <a:rPr lang="it-IT" b="1" dirty="0" err="1" smtClean="0"/>
              <a:t>bubble</a:t>
            </a:r>
            <a:r>
              <a:rPr lang="it-IT" b="1" dirty="0" smtClean="0"/>
              <a:t> </a:t>
            </a:r>
            <a:r>
              <a:rPr lang="it-IT" b="1" dirty="0" err="1" smtClean="0"/>
              <a:t>sort</a:t>
            </a:r>
            <a:r>
              <a:rPr lang="it-IT" b="1" dirty="0" smtClean="0"/>
              <a:t>)</a:t>
            </a:r>
          </a:p>
          <a:p>
            <a:r>
              <a:rPr lang="it-IT" b="1" dirty="0" smtClean="0"/>
              <a:t>….</a:t>
            </a:r>
          </a:p>
          <a:p>
            <a:r>
              <a:rPr lang="it-IT" b="1" dirty="0" err="1" smtClean="0"/>
              <a:t>const</a:t>
            </a:r>
            <a:r>
              <a:rPr lang="it-IT" b="1" dirty="0" smtClean="0"/>
              <a:t> </a:t>
            </a:r>
            <a:r>
              <a:rPr lang="it-IT" b="1" dirty="0" err="1" smtClean="0"/>
              <a:t>int</a:t>
            </a:r>
            <a:r>
              <a:rPr lang="it-IT" b="1" dirty="0" smtClean="0"/>
              <a:t> </a:t>
            </a:r>
            <a:r>
              <a:rPr lang="it-IT" b="1" dirty="0" err="1" smtClean="0"/>
              <a:t>maxDim</a:t>
            </a:r>
            <a:r>
              <a:rPr lang="it-IT" b="1" dirty="0" smtClean="0"/>
              <a:t>=100;</a:t>
            </a:r>
          </a:p>
          <a:p>
            <a:r>
              <a:rPr lang="it-IT" b="1" dirty="0" err="1" smtClean="0"/>
              <a:t>int</a:t>
            </a:r>
            <a:r>
              <a:rPr lang="it-IT" b="1" dirty="0" smtClean="0"/>
              <a:t> </a:t>
            </a:r>
            <a:r>
              <a:rPr lang="it-IT" b="1" dirty="0" err="1" smtClean="0"/>
              <a:t>dim</a:t>
            </a:r>
            <a:r>
              <a:rPr lang="it-IT" b="1" dirty="0" smtClean="0"/>
              <a:t>, </a:t>
            </a:r>
            <a:r>
              <a:rPr lang="it-IT" b="1" dirty="0" err="1" smtClean="0"/>
              <a:t>pmin</a:t>
            </a:r>
            <a:r>
              <a:rPr lang="it-IT" b="1" dirty="0" smtClean="0"/>
              <a:t>;</a:t>
            </a:r>
          </a:p>
          <a:p>
            <a:r>
              <a:rPr lang="it-IT" b="1" dirty="0" err="1" smtClean="0">
                <a:solidFill>
                  <a:srgbClr val="FF0000"/>
                </a:solidFill>
              </a:rPr>
              <a:t>int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dimensione_vett</a:t>
            </a:r>
            <a:r>
              <a:rPr lang="it-IT" b="1" dirty="0" smtClean="0">
                <a:solidFill>
                  <a:srgbClr val="FF0000"/>
                </a:solidFill>
              </a:rPr>
              <a:t>();</a:t>
            </a:r>
          </a:p>
          <a:p>
            <a:r>
              <a:rPr lang="it-IT" b="1" dirty="0" err="1" smtClean="0">
                <a:solidFill>
                  <a:schemeClr val="accent1"/>
                </a:solidFill>
              </a:rPr>
              <a:t>void</a:t>
            </a:r>
            <a:r>
              <a:rPr lang="it-IT" b="1" dirty="0" smtClean="0">
                <a:solidFill>
                  <a:schemeClr val="accent1"/>
                </a:solidFill>
              </a:rPr>
              <a:t> </a:t>
            </a:r>
            <a:r>
              <a:rPr lang="it-IT" b="1" dirty="0" err="1" smtClean="0">
                <a:solidFill>
                  <a:schemeClr val="accent1"/>
                </a:solidFill>
              </a:rPr>
              <a:t>carica_vettore</a:t>
            </a:r>
            <a:r>
              <a:rPr lang="it-IT" b="1" dirty="0" smtClean="0">
                <a:solidFill>
                  <a:schemeClr val="accent1"/>
                </a:solidFill>
              </a:rPr>
              <a:t>(</a:t>
            </a:r>
            <a:r>
              <a:rPr lang="it-IT" b="1" dirty="0" err="1">
                <a:solidFill>
                  <a:schemeClr val="accent1"/>
                </a:solidFill>
              </a:rPr>
              <a:t>int</a:t>
            </a:r>
            <a:r>
              <a:rPr lang="it-IT" b="1" dirty="0">
                <a:solidFill>
                  <a:schemeClr val="accent1"/>
                </a:solidFill>
              </a:rPr>
              <a:t> v[], </a:t>
            </a:r>
            <a:r>
              <a:rPr lang="it-IT" b="1" dirty="0" err="1">
                <a:solidFill>
                  <a:schemeClr val="accent1"/>
                </a:solidFill>
              </a:rPr>
              <a:t>int</a:t>
            </a:r>
            <a:r>
              <a:rPr lang="it-IT" b="1" dirty="0">
                <a:solidFill>
                  <a:schemeClr val="accent1"/>
                </a:solidFill>
              </a:rPr>
              <a:t> </a:t>
            </a:r>
            <a:r>
              <a:rPr lang="it-IT" b="1" dirty="0" err="1">
                <a:solidFill>
                  <a:schemeClr val="accent1"/>
                </a:solidFill>
              </a:rPr>
              <a:t>dimVet</a:t>
            </a:r>
            <a:r>
              <a:rPr lang="it-IT" b="1" dirty="0" smtClean="0">
                <a:solidFill>
                  <a:schemeClr val="accent1"/>
                </a:solidFill>
              </a:rPr>
              <a:t>);</a:t>
            </a:r>
          </a:p>
          <a:p>
            <a:r>
              <a:rPr lang="it-IT" b="1" dirty="0" err="1" smtClean="0">
                <a:solidFill>
                  <a:srgbClr val="92D050"/>
                </a:solidFill>
              </a:rPr>
              <a:t>void</a:t>
            </a:r>
            <a:r>
              <a:rPr lang="it-IT" b="1" dirty="0" smtClean="0">
                <a:solidFill>
                  <a:srgbClr val="92D050"/>
                </a:solidFill>
              </a:rPr>
              <a:t> </a:t>
            </a:r>
            <a:r>
              <a:rPr lang="it-IT" b="1" dirty="0" err="1" smtClean="0">
                <a:solidFill>
                  <a:srgbClr val="92D050"/>
                </a:solidFill>
              </a:rPr>
              <a:t>visualizza_vett</a:t>
            </a:r>
            <a:r>
              <a:rPr lang="it-IT" b="1" dirty="0" smtClean="0">
                <a:solidFill>
                  <a:srgbClr val="92D050"/>
                </a:solidFill>
              </a:rPr>
              <a:t>(</a:t>
            </a:r>
            <a:r>
              <a:rPr lang="it-IT" b="1" dirty="0" err="1" smtClean="0">
                <a:solidFill>
                  <a:srgbClr val="92D050"/>
                </a:solidFill>
              </a:rPr>
              <a:t>int</a:t>
            </a:r>
            <a:r>
              <a:rPr lang="it-IT" b="1" dirty="0" smtClean="0">
                <a:solidFill>
                  <a:srgbClr val="92D050"/>
                </a:solidFill>
              </a:rPr>
              <a:t> v[], </a:t>
            </a:r>
            <a:r>
              <a:rPr lang="it-IT" b="1" dirty="0" err="1" smtClean="0">
                <a:solidFill>
                  <a:srgbClr val="92D050"/>
                </a:solidFill>
              </a:rPr>
              <a:t>int</a:t>
            </a:r>
            <a:r>
              <a:rPr lang="it-IT" b="1" dirty="0" smtClean="0">
                <a:solidFill>
                  <a:srgbClr val="92D050"/>
                </a:solidFill>
              </a:rPr>
              <a:t> </a:t>
            </a:r>
            <a:r>
              <a:rPr lang="it-IT" b="1" dirty="0" err="1" smtClean="0">
                <a:solidFill>
                  <a:srgbClr val="92D050"/>
                </a:solidFill>
              </a:rPr>
              <a:t>dimVet</a:t>
            </a:r>
            <a:r>
              <a:rPr lang="it-IT" b="1" dirty="0" smtClean="0">
                <a:solidFill>
                  <a:srgbClr val="92D050"/>
                </a:solidFill>
              </a:rPr>
              <a:t>);</a:t>
            </a:r>
          </a:p>
          <a:p>
            <a:r>
              <a:rPr lang="it-IT" b="1" dirty="0" err="1" smtClean="0">
                <a:solidFill>
                  <a:srgbClr val="00B050"/>
                </a:solidFill>
              </a:rPr>
              <a:t>void</a:t>
            </a:r>
            <a:r>
              <a:rPr lang="it-IT" b="1" dirty="0" smtClean="0">
                <a:solidFill>
                  <a:srgbClr val="00B050"/>
                </a:solidFill>
              </a:rPr>
              <a:t> scambia(</a:t>
            </a:r>
            <a:r>
              <a:rPr lang="it-IT" b="1" dirty="0" err="1" smtClean="0">
                <a:solidFill>
                  <a:srgbClr val="00B050"/>
                </a:solidFill>
              </a:rPr>
              <a:t>int</a:t>
            </a:r>
            <a:r>
              <a:rPr lang="it-IT" b="1" dirty="0" smtClean="0">
                <a:solidFill>
                  <a:srgbClr val="00B050"/>
                </a:solidFill>
              </a:rPr>
              <a:t> &amp;x, </a:t>
            </a:r>
            <a:r>
              <a:rPr lang="it-IT" b="1" dirty="0" err="1" smtClean="0">
                <a:solidFill>
                  <a:srgbClr val="00B050"/>
                </a:solidFill>
              </a:rPr>
              <a:t>int</a:t>
            </a:r>
            <a:r>
              <a:rPr lang="it-IT" b="1" dirty="0" smtClean="0">
                <a:solidFill>
                  <a:srgbClr val="00B050"/>
                </a:solidFill>
              </a:rPr>
              <a:t> &amp;y);</a:t>
            </a:r>
          </a:p>
          <a:p>
            <a:r>
              <a:rPr lang="it-IT" b="1" dirty="0" err="1" smtClean="0">
                <a:solidFill>
                  <a:schemeClr val="accent2"/>
                </a:solidFill>
              </a:rPr>
              <a:t>void</a:t>
            </a:r>
            <a:r>
              <a:rPr lang="it-IT" b="1" dirty="0" smtClean="0">
                <a:solidFill>
                  <a:schemeClr val="accent2"/>
                </a:solidFill>
              </a:rPr>
              <a:t> </a:t>
            </a:r>
            <a:r>
              <a:rPr lang="it-IT" b="1" dirty="0" err="1" smtClean="0">
                <a:solidFill>
                  <a:schemeClr val="accent2"/>
                </a:solidFill>
              </a:rPr>
              <a:t>ordinamento_vettore</a:t>
            </a:r>
            <a:r>
              <a:rPr lang="it-IT" b="1" dirty="0" smtClean="0">
                <a:solidFill>
                  <a:schemeClr val="accent2"/>
                </a:solidFill>
              </a:rPr>
              <a:t>(</a:t>
            </a:r>
            <a:r>
              <a:rPr lang="it-IT" b="1" dirty="0" err="1" smtClean="0">
                <a:solidFill>
                  <a:schemeClr val="accent2"/>
                </a:solidFill>
              </a:rPr>
              <a:t>int</a:t>
            </a:r>
            <a:r>
              <a:rPr lang="it-IT" b="1" dirty="0" smtClean="0">
                <a:solidFill>
                  <a:schemeClr val="accent2"/>
                </a:solidFill>
              </a:rPr>
              <a:t> v[], </a:t>
            </a:r>
            <a:r>
              <a:rPr lang="it-IT" b="1" dirty="0" err="1" smtClean="0">
                <a:solidFill>
                  <a:schemeClr val="accent2"/>
                </a:solidFill>
              </a:rPr>
              <a:t>int</a:t>
            </a:r>
            <a:r>
              <a:rPr lang="it-IT" b="1" dirty="0" smtClean="0">
                <a:solidFill>
                  <a:schemeClr val="accent2"/>
                </a:solidFill>
              </a:rPr>
              <a:t> </a:t>
            </a:r>
            <a:r>
              <a:rPr lang="it-IT" b="1" dirty="0" err="1" smtClean="0">
                <a:solidFill>
                  <a:schemeClr val="accent2"/>
                </a:solidFill>
              </a:rPr>
              <a:t>dim</a:t>
            </a:r>
            <a:r>
              <a:rPr lang="it-IT" b="1" dirty="0" smtClean="0">
                <a:solidFill>
                  <a:schemeClr val="accent2"/>
                </a:solidFill>
              </a:rPr>
              <a:t>);</a:t>
            </a:r>
          </a:p>
          <a:p>
            <a:r>
              <a:rPr lang="it-IT" b="1" dirty="0" err="1" smtClean="0"/>
              <a:t>int</a:t>
            </a:r>
            <a:r>
              <a:rPr lang="it-IT" b="1" dirty="0" smtClean="0"/>
              <a:t> </a:t>
            </a:r>
            <a:r>
              <a:rPr lang="it-IT" b="1" dirty="0" err="1" smtClean="0"/>
              <a:t>main</a:t>
            </a:r>
            <a:r>
              <a:rPr lang="it-IT" b="1" dirty="0" smtClean="0"/>
              <a:t>()</a:t>
            </a:r>
          </a:p>
          <a:p>
            <a:r>
              <a:rPr lang="it-IT" b="1" dirty="0" smtClean="0"/>
              <a:t>{</a:t>
            </a:r>
          </a:p>
          <a:p>
            <a:r>
              <a:rPr lang="it-IT" b="1" dirty="0" err="1" smtClean="0"/>
              <a:t>char</a:t>
            </a:r>
            <a:r>
              <a:rPr lang="it-IT" b="1" dirty="0" smtClean="0"/>
              <a:t> </a:t>
            </a:r>
            <a:r>
              <a:rPr lang="it-IT" b="1" dirty="0" err="1" smtClean="0"/>
              <a:t>quit</a:t>
            </a:r>
            <a:r>
              <a:rPr lang="it-IT" b="1" dirty="0" smtClean="0"/>
              <a:t>=‘\0’;</a:t>
            </a:r>
          </a:p>
          <a:p>
            <a:r>
              <a:rPr lang="it-IT" b="1" dirty="0" err="1" smtClean="0"/>
              <a:t>int</a:t>
            </a:r>
            <a:r>
              <a:rPr lang="it-IT" b="1" dirty="0" smtClean="0"/>
              <a:t> array[</a:t>
            </a:r>
            <a:r>
              <a:rPr lang="it-IT" b="1" dirty="0" err="1" smtClean="0"/>
              <a:t>maxDim</a:t>
            </a:r>
            <a:r>
              <a:rPr lang="it-IT" b="1" dirty="0" smtClean="0"/>
              <a:t>];</a:t>
            </a:r>
          </a:p>
          <a:p>
            <a:r>
              <a:rPr lang="it-IT" b="1" dirty="0" smtClean="0"/>
              <a:t>  </a:t>
            </a:r>
            <a:r>
              <a:rPr lang="it-IT" b="1" dirty="0" err="1" smtClean="0"/>
              <a:t>while</a:t>
            </a:r>
            <a:r>
              <a:rPr lang="it-IT" b="1" dirty="0" smtClean="0"/>
              <a:t> (</a:t>
            </a:r>
            <a:r>
              <a:rPr lang="it-IT" b="1" dirty="0" err="1" smtClean="0"/>
              <a:t>quit</a:t>
            </a:r>
            <a:r>
              <a:rPr lang="it-IT" b="1" dirty="0" smtClean="0"/>
              <a:t>!=‘q’)</a:t>
            </a:r>
          </a:p>
          <a:p>
            <a:r>
              <a:rPr lang="it-IT" b="1" dirty="0" smtClean="0"/>
              <a:t> {</a:t>
            </a:r>
          </a:p>
          <a:p>
            <a:r>
              <a:rPr lang="it-IT" b="1" dirty="0" smtClean="0"/>
              <a:t>   </a:t>
            </a:r>
            <a:r>
              <a:rPr lang="it-IT" b="1" dirty="0" err="1" smtClean="0"/>
              <a:t>dimensione_vett</a:t>
            </a:r>
            <a:r>
              <a:rPr lang="it-IT" b="1" dirty="0" smtClean="0"/>
              <a:t>();</a:t>
            </a:r>
            <a:r>
              <a:rPr lang="it-IT" b="1" dirty="0"/>
              <a:t> </a:t>
            </a:r>
            <a:endParaRPr lang="it-IT" b="1" dirty="0" smtClean="0"/>
          </a:p>
          <a:p>
            <a:r>
              <a:rPr lang="it-IT" b="1" dirty="0" smtClean="0"/>
              <a:t>   </a:t>
            </a:r>
            <a:r>
              <a:rPr lang="it-IT" b="1" dirty="0" err="1" smtClean="0"/>
              <a:t>carica_vettore</a:t>
            </a:r>
            <a:r>
              <a:rPr lang="it-IT" b="1" dirty="0" smtClean="0"/>
              <a:t>(array, </a:t>
            </a:r>
            <a:r>
              <a:rPr lang="it-IT" b="1" dirty="0" err="1"/>
              <a:t>int</a:t>
            </a:r>
            <a:r>
              <a:rPr lang="it-IT" b="1" dirty="0"/>
              <a:t> </a:t>
            </a:r>
            <a:r>
              <a:rPr lang="it-IT" b="1" dirty="0" err="1" smtClean="0"/>
              <a:t>dim</a:t>
            </a:r>
            <a:r>
              <a:rPr lang="it-IT" b="1" dirty="0" smtClean="0"/>
              <a:t>);</a:t>
            </a:r>
          </a:p>
          <a:p>
            <a:r>
              <a:rPr lang="it-IT" b="1" dirty="0" smtClean="0"/>
              <a:t>    </a:t>
            </a:r>
            <a:r>
              <a:rPr lang="it-IT" b="1" dirty="0" err="1" smtClean="0"/>
              <a:t>visualizza_vett</a:t>
            </a:r>
            <a:r>
              <a:rPr lang="it-IT" b="1" dirty="0" smtClean="0"/>
              <a:t>(array,  </a:t>
            </a:r>
            <a:r>
              <a:rPr lang="it-IT" b="1" dirty="0" err="1" smtClean="0"/>
              <a:t>dim</a:t>
            </a:r>
            <a:r>
              <a:rPr lang="it-IT" b="1" dirty="0" smtClean="0"/>
              <a:t>);</a:t>
            </a:r>
          </a:p>
          <a:p>
            <a:r>
              <a:rPr lang="it-IT" b="1" dirty="0" smtClean="0"/>
              <a:t>    </a:t>
            </a:r>
            <a:r>
              <a:rPr lang="it-IT" b="1" dirty="0" err="1" smtClean="0"/>
              <a:t>ordinamento_vettore</a:t>
            </a:r>
            <a:r>
              <a:rPr lang="it-IT" b="1" dirty="0" smtClean="0"/>
              <a:t>(array, </a:t>
            </a:r>
            <a:r>
              <a:rPr lang="it-IT" b="1" dirty="0" err="1"/>
              <a:t>dim</a:t>
            </a:r>
            <a:r>
              <a:rPr lang="it-IT" b="1" dirty="0" smtClean="0"/>
              <a:t>);</a:t>
            </a:r>
          </a:p>
          <a:p>
            <a:r>
              <a:rPr lang="it-IT" b="1" dirty="0" smtClean="0"/>
              <a:t>    </a:t>
            </a:r>
            <a:r>
              <a:rPr lang="it-IT" b="1" dirty="0" err="1" smtClean="0"/>
              <a:t>cout</a:t>
            </a:r>
            <a:r>
              <a:rPr lang="it-IT" b="1" dirty="0" smtClean="0"/>
              <a:t>&lt;&lt;«premere q per uscire»&lt;&lt;</a:t>
            </a:r>
            <a:r>
              <a:rPr lang="it-IT" b="1" dirty="0" err="1" smtClean="0"/>
              <a:t>endl</a:t>
            </a:r>
            <a:r>
              <a:rPr lang="it-IT" b="1" dirty="0" smtClean="0"/>
              <a:t>;</a:t>
            </a:r>
          </a:p>
          <a:p>
            <a:r>
              <a:rPr lang="it-IT" b="1" dirty="0" smtClean="0"/>
              <a:t>    cin&gt;&gt;</a:t>
            </a:r>
            <a:r>
              <a:rPr lang="it-IT" b="1" dirty="0" err="1" smtClean="0"/>
              <a:t>quit</a:t>
            </a:r>
            <a:r>
              <a:rPr lang="it-IT" b="1" dirty="0" smtClean="0"/>
              <a:t>:</a:t>
            </a:r>
          </a:p>
          <a:p>
            <a:r>
              <a:rPr lang="it-IT" b="1" dirty="0" smtClean="0"/>
              <a:t>  }</a:t>
            </a:r>
          </a:p>
          <a:p>
            <a:r>
              <a:rPr lang="it-IT" b="1" dirty="0" err="1" smtClean="0"/>
              <a:t>return</a:t>
            </a:r>
            <a:r>
              <a:rPr lang="it-IT" b="1" dirty="0" smtClean="0"/>
              <a:t> 0</a:t>
            </a:r>
          </a:p>
          <a:p>
            <a:r>
              <a:rPr lang="it-IT" b="1" dirty="0"/>
              <a:t>}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6643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16506" y="24474"/>
            <a:ext cx="9127494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 err="1" smtClean="0">
                <a:solidFill>
                  <a:srgbClr val="FF0000"/>
                </a:solidFill>
              </a:rPr>
              <a:t>int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dimensione_vett</a:t>
            </a:r>
            <a:r>
              <a:rPr lang="it-IT" sz="2000" b="1" dirty="0" smtClean="0">
                <a:solidFill>
                  <a:srgbClr val="FF0000"/>
                </a:solidFill>
              </a:rPr>
              <a:t>()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{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   do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   {</a:t>
            </a:r>
          </a:p>
          <a:p>
            <a:pPr algn="just"/>
            <a:r>
              <a:rPr lang="it-IT" sz="2000" b="1" dirty="0">
                <a:solidFill>
                  <a:srgbClr val="FF0000"/>
                </a:solidFill>
              </a:rPr>
              <a:t> </a:t>
            </a:r>
            <a:r>
              <a:rPr lang="it-IT" sz="2000" b="1" dirty="0" smtClean="0">
                <a:solidFill>
                  <a:srgbClr val="FF0000"/>
                </a:solidFill>
              </a:rPr>
              <a:t>     </a:t>
            </a:r>
            <a:r>
              <a:rPr lang="it-IT" sz="2000" b="1" dirty="0" err="1" smtClean="0">
                <a:solidFill>
                  <a:srgbClr val="FF0000"/>
                </a:solidFill>
              </a:rPr>
              <a:t>cout</a:t>
            </a:r>
            <a:r>
              <a:rPr lang="it-IT" sz="2000" b="1" dirty="0" smtClean="0">
                <a:solidFill>
                  <a:srgbClr val="FF0000"/>
                </a:solidFill>
              </a:rPr>
              <a:t>&lt;&lt;«inserisci la dimensione del vettore»&lt;&lt;</a:t>
            </a:r>
            <a:r>
              <a:rPr lang="it-IT" sz="2000" b="1" dirty="0" err="1" smtClean="0">
                <a:solidFill>
                  <a:srgbClr val="FF0000"/>
                </a:solidFill>
              </a:rPr>
              <a:t>endl</a:t>
            </a:r>
            <a:r>
              <a:rPr lang="it-IT" sz="2000" b="1" dirty="0" smtClean="0">
                <a:solidFill>
                  <a:srgbClr val="FF0000"/>
                </a:solidFill>
              </a:rPr>
              <a:t>;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      cin&gt;&gt;</a:t>
            </a:r>
            <a:r>
              <a:rPr lang="it-IT" sz="2000" b="1" dirty="0" err="1" smtClean="0">
                <a:solidFill>
                  <a:srgbClr val="FF0000"/>
                </a:solidFill>
              </a:rPr>
              <a:t>dim</a:t>
            </a:r>
            <a:r>
              <a:rPr lang="it-IT" sz="2000" b="1" dirty="0" smtClean="0">
                <a:solidFill>
                  <a:srgbClr val="FF0000"/>
                </a:solidFill>
              </a:rPr>
              <a:t>;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    }</a:t>
            </a:r>
            <a:r>
              <a:rPr lang="it-IT" sz="2000" b="1" dirty="0" err="1" smtClean="0">
                <a:solidFill>
                  <a:srgbClr val="FF0000"/>
                </a:solidFill>
              </a:rPr>
              <a:t>while</a:t>
            </a:r>
            <a:r>
              <a:rPr lang="it-IT" sz="2000" b="1" dirty="0" smtClean="0">
                <a:solidFill>
                  <a:srgbClr val="FF0000"/>
                </a:solidFill>
              </a:rPr>
              <a:t>((</a:t>
            </a:r>
            <a:r>
              <a:rPr lang="it-IT" sz="2000" b="1" dirty="0" err="1" smtClean="0">
                <a:solidFill>
                  <a:srgbClr val="FF0000"/>
                </a:solidFill>
              </a:rPr>
              <a:t>dim</a:t>
            </a:r>
            <a:r>
              <a:rPr lang="it-IT" sz="2000" b="1" dirty="0" smtClean="0">
                <a:solidFill>
                  <a:srgbClr val="FF0000"/>
                </a:solidFill>
              </a:rPr>
              <a:t>&lt;1)||(</a:t>
            </a:r>
            <a:r>
              <a:rPr lang="it-IT" sz="2000" b="1" dirty="0" err="1" smtClean="0">
                <a:solidFill>
                  <a:srgbClr val="FF0000"/>
                </a:solidFill>
              </a:rPr>
              <a:t>dim</a:t>
            </a:r>
            <a:r>
              <a:rPr lang="it-IT" sz="2000" b="1" dirty="0" smtClean="0">
                <a:solidFill>
                  <a:srgbClr val="FF0000"/>
                </a:solidFill>
              </a:rPr>
              <a:t>&gt;</a:t>
            </a:r>
            <a:r>
              <a:rPr lang="it-IT" sz="2000" b="1" dirty="0" err="1" smtClean="0">
                <a:solidFill>
                  <a:srgbClr val="FF0000"/>
                </a:solidFill>
              </a:rPr>
              <a:t>maxDim</a:t>
            </a:r>
            <a:r>
              <a:rPr lang="it-IT" sz="2000" b="1" dirty="0" smtClean="0">
                <a:solidFill>
                  <a:srgbClr val="FF0000"/>
                </a:solidFill>
              </a:rPr>
              <a:t>));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  </a:t>
            </a:r>
            <a:r>
              <a:rPr lang="it-IT" sz="2000" b="1" dirty="0" err="1" smtClean="0">
                <a:solidFill>
                  <a:srgbClr val="FF0000"/>
                </a:solidFill>
              </a:rPr>
              <a:t>return</a:t>
            </a:r>
            <a:r>
              <a:rPr lang="it-IT" sz="2000" b="1" dirty="0" smtClean="0">
                <a:solidFill>
                  <a:srgbClr val="FF0000"/>
                </a:solidFill>
              </a:rPr>
              <a:t> </a:t>
            </a:r>
            <a:r>
              <a:rPr lang="it-IT" sz="2000" b="1" dirty="0" err="1" smtClean="0">
                <a:solidFill>
                  <a:srgbClr val="FF0000"/>
                </a:solidFill>
              </a:rPr>
              <a:t>dim</a:t>
            </a:r>
            <a:r>
              <a:rPr lang="it-IT" sz="2000" b="1" dirty="0" smtClean="0">
                <a:solidFill>
                  <a:srgbClr val="FF0000"/>
                </a:solidFill>
              </a:rPr>
              <a:t>;</a:t>
            </a: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</a:rPr>
              <a:t>}--------------------------------------------------------------------------------------------</a:t>
            </a:r>
            <a:endParaRPr lang="it-IT" sz="2000" b="1" dirty="0" smtClean="0">
              <a:solidFill>
                <a:schemeClr val="accent1"/>
              </a:solidFill>
            </a:endParaRPr>
          </a:p>
          <a:p>
            <a:pPr algn="just"/>
            <a:r>
              <a:rPr lang="it-IT" sz="2000" b="1" dirty="0" err="1" smtClean="0">
                <a:solidFill>
                  <a:schemeClr val="accent1"/>
                </a:solidFill>
              </a:rPr>
              <a:t>void</a:t>
            </a:r>
            <a:r>
              <a:rPr lang="it-IT" sz="2000" b="1" dirty="0" smtClean="0">
                <a:solidFill>
                  <a:schemeClr val="accent1"/>
                </a:solidFill>
              </a:rPr>
              <a:t> </a:t>
            </a:r>
            <a:r>
              <a:rPr lang="it-IT" sz="2000" b="1" dirty="0" err="1" smtClean="0">
                <a:solidFill>
                  <a:schemeClr val="accent1"/>
                </a:solidFill>
              </a:rPr>
              <a:t>carica_vettore</a:t>
            </a:r>
            <a:r>
              <a:rPr lang="it-IT" sz="2000" b="1" dirty="0" smtClean="0">
                <a:solidFill>
                  <a:schemeClr val="accent1"/>
                </a:solidFill>
              </a:rPr>
              <a:t>(</a:t>
            </a:r>
            <a:r>
              <a:rPr lang="it-IT" sz="2000" b="1" dirty="0" err="1">
                <a:solidFill>
                  <a:schemeClr val="accent1"/>
                </a:solidFill>
              </a:rPr>
              <a:t>int</a:t>
            </a:r>
            <a:r>
              <a:rPr lang="it-IT" sz="2000" b="1" dirty="0">
                <a:solidFill>
                  <a:schemeClr val="accent1"/>
                </a:solidFill>
              </a:rPr>
              <a:t> v[], </a:t>
            </a:r>
            <a:r>
              <a:rPr lang="it-IT" sz="2000" b="1" dirty="0" err="1">
                <a:solidFill>
                  <a:schemeClr val="accent1"/>
                </a:solidFill>
              </a:rPr>
              <a:t>int</a:t>
            </a:r>
            <a:r>
              <a:rPr lang="it-IT" sz="2000" b="1" dirty="0">
                <a:solidFill>
                  <a:schemeClr val="accent1"/>
                </a:solidFill>
              </a:rPr>
              <a:t> </a:t>
            </a:r>
            <a:r>
              <a:rPr lang="it-IT" sz="2000" b="1" dirty="0" err="1">
                <a:solidFill>
                  <a:schemeClr val="accent1"/>
                </a:solidFill>
              </a:rPr>
              <a:t>dimVet</a:t>
            </a:r>
            <a:r>
              <a:rPr lang="it-IT" sz="2000" b="1" dirty="0" smtClean="0">
                <a:solidFill>
                  <a:schemeClr val="accent1"/>
                </a:solidFill>
              </a:rPr>
              <a:t>)</a:t>
            </a:r>
          </a:p>
          <a:p>
            <a:pPr algn="just"/>
            <a:r>
              <a:rPr lang="it-IT" sz="2000" b="1" dirty="0" smtClean="0">
                <a:solidFill>
                  <a:schemeClr val="accent1"/>
                </a:solidFill>
              </a:rPr>
              <a:t>{</a:t>
            </a:r>
          </a:p>
          <a:p>
            <a:pPr algn="just"/>
            <a:r>
              <a:rPr lang="it-IT" sz="2000" b="1" dirty="0" smtClean="0">
                <a:solidFill>
                  <a:schemeClr val="accent1"/>
                </a:solidFill>
              </a:rPr>
              <a:t>   </a:t>
            </a:r>
            <a:r>
              <a:rPr lang="it-IT" sz="2000" b="1" dirty="0" err="1" smtClean="0">
                <a:solidFill>
                  <a:schemeClr val="accent1"/>
                </a:solidFill>
              </a:rPr>
              <a:t>srand</a:t>
            </a:r>
            <a:r>
              <a:rPr lang="it-IT" sz="2000" b="1" dirty="0" smtClean="0">
                <a:solidFill>
                  <a:schemeClr val="accent1"/>
                </a:solidFill>
              </a:rPr>
              <a:t>(time(NULL));</a:t>
            </a:r>
          </a:p>
          <a:p>
            <a:pPr algn="just"/>
            <a:r>
              <a:rPr lang="it-IT" sz="2000" b="1" dirty="0" smtClean="0">
                <a:solidFill>
                  <a:schemeClr val="accent1"/>
                </a:solidFill>
              </a:rPr>
              <a:t>    for(</a:t>
            </a:r>
            <a:r>
              <a:rPr lang="it-IT" sz="2000" b="1" dirty="0" err="1" smtClean="0">
                <a:solidFill>
                  <a:schemeClr val="accent1"/>
                </a:solidFill>
              </a:rPr>
              <a:t>int</a:t>
            </a:r>
            <a:r>
              <a:rPr lang="it-IT" sz="2000" b="1" dirty="0" smtClean="0">
                <a:solidFill>
                  <a:schemeClr val="accent1"/>
                </a:solidFill>
              </a:rPr>
              <a:t> i=0;i&lt;</a:t>
            </a:r>
            <a:r>
              <a:rPr lang="it-IT" sz="2000" b="1" dirty="0" err="1" smtClean="0">
                <a:solidFill>
                  <a:schemeClr val="accent1"/>
                </a:solidFill>
              </a:rPr>
              <a:t>dimvett;i</a:t>
            </a:r>
            <a:r>
              <a:rPr lang="it-IT" sz="2000" b="1" dirty="0" smtClean="0">
                <a:solidFill>
                  <a:schemeClr val="accent1"/>
                </a:solidFill>
              </a:rPr>
              <a:t>++)</a:t>
            </a:r>
          </a:p>
          <a:p>
            <a:pPr algn="just"/>
            <a:r>
              <a:rPr lang="it-IT" sz="2000" b="1" dirty="0" smtClean="0">
                <a:solidFill>
                  <a:schemeClr val="accent1"/>
                </a:solidFill>
              </a:rPr>
              <a:t>     {v[i]=rand();}</a:t>
            </a:r>
          </a:p>
          <a:p>
            <a:pPr algn="just"/>
            <a:r>
              <a:rPr lang="it-IT" sz="2000" b="1" dirty="0">
                <a:solidFill>
                  <a:schemeClr val="accent1"/>
                </a:solidFill>
              </a:rPr>
              <a:t>}</a:t>
            </a:r>
            <a:r>
              <a:rPr lang="it-IT" sz="2000" b="1" dirty="0" smtClean="0">
                <a:solidFill>
                  <a:schemeClr val="accent1"/>
                </a:solidFill>
              </a:rPr>
              <a:t> --------------------------------------------------------------------------------------------------------</a:t>
            </a:r>
            <a:endParaRPr lang="it-IT" sz="2000" b="1" dirty="0">
              <a:solidFill>
                <a:schemeClr val="accent1"/>
              </a:solidFill>
            </a:endParaRPr>
          </a:p>
          <a:p>
            <a:pPr algn="just"/>
            <a:r>
              <a:rPr lang="it-IT" sz="2000" b="1" dirty="0" err="1" smtClean="0">
                <a:solidFill>
                  <a:srgbClr val="92D050"/>
                </a:solidFill>
              </a:rPr>
              <a:t>void</a:t>
            </a:r>
            <a:r>
              <a:rPr lang="it-IT" sz="2000" b="1" dirty="0" smtClean="0">
                <a:solidFill>
                  <a:srgbClr val="92D050"/>
                </a:solidFill>
              </a:rPr>
              <a:t> </a:t>
            </a:r>
            <a:r>
              <a:rPr lang="it-IT" sz="2000" b="1" dirty="0" err="1" smtClean="0">
                <a:solidFill>
                  <a:srgbClr val="92D050"/>
                </a:solidFill>
              </a:rPr>
              <a:t>visualizza_vett</a:t>
            </a:r>
            <a:r>
              <a:rPr lang="it-IT" sz="2000" b="1" dirty="0" smtClean="0">
                <a:solidFill>
                  <a:srgbClr val="92D050"/>
                </a:solidFill>
              </a:rPr>
              <a:t>(</a:t>
            </a:r>
            <a:r>
              <a:rPr lang="it-IT" sz="2000" b="1" dirty="0" err="1" smtClean="0">
                <a:solidFill>
                  <a:srgbClr val="92D050"/>
                </a:solidFill>
              </a:rPr>
              <a:t>int</a:t>
            </a:r>
            <a:r>
              <a:rPr lang="it-IT" sz="2000" b="1" dirty="0" smtClean="0">
                <a:solidFill>
                  <a:srgbClr val="92D050"/>
                </a:solidFill>
              </a:rPr>
              <a:t> v[], </a:t>
            </a:r>
            <a:r>
              <a:rPr lang="it-IT" sz="2000" b="1" dirty="0" err="1" smtClean="0">
                <a:solidFill>
                  <a:srgbClr val="92D050"/>
                </a:solidFill>
              </a:rPr>
              <a:t>int</a:t>
            </a:r>
            <a:r>
              <a:rPr lang="it-IT" sz="2000" b="1" dirty="0" smtClean="0">
                <a:solidFill>
                  <a:srgbClr val="92D050"/>
                </a:solidFill>
              </a:rPr>
              <a:t> </a:t>
            </a:r>
            <a:r>
              <a:rPr lang="it-IT" sz="2000" b="1" dirty="0" err="1" smtClean="0">
                <a:solidFill>
                  <a:srgbClr val="92D050"/>
                </a:solidFill>
              </a:rPr>
              <a:t>dimVet</a:t>
            </a:r>
            <a:r>
              <a:rPr lang="it-IT" sz="2000" b="1" dirty="0" smtClean="0">
                <a:solidFill>
                  <a:srgbClr val="92D050"/>
                </a:solidFill>
              </a:rPr>
              <a:t>)</a:t>
            </a:r>
          </a:p>
          <a:p>
            <a:pPr algn="just"/>
            <a:r>
              <a:rPr lang="it-IT" sz="2000" b="1" dirty="0" smtClean="0">
                <a:solidFill>
                  <a:srgbClr val="92D050"/>
                </a:solidFill>
              </a:rPr>
              <a:t>{</a:t>
            </a:r>
          </a:p>
          <a:p>
            <a:pPr algn="just"/>
            <a:r>
              <a:rPr lang="it-IT" sz="2000" b="1" dirty="0">
                <a:solidFill>
                  <a:srgbClr val="92D050"/>
                </a:solidFill>
              </a:rPr>
              <a:t> </a:t>
            </a:r>
            <a:r>
              <a:rPr lang="it-IT" sz="2000" b="1" dirty="0" smtClean="0">
                <a:solidFill>
                  <a:srgbClr val="92D050"/>
                </a:solidFill>
              </a:rPr>
              <a:t> </a:t>
            </a:r>
            <a:r>
              <a:rPr lang="it-IT" sz="2000" b="1" dirty="0" err="1" smtClean="0">
                <a:solidFill>
                  <a:srgbClr val="92D050"/>
                </a:solidFill>
              </a:rPr>
              <a:t>cout</a:t>
            </a:r>
            <a:r>
              <a:rPr lang="it-IT" sz="2000" b="1" dirty="0" smtClean="0">
                <a:solidFill>
                  <a:srgbClr val="92D050"/>
                </a:solidFill>
              </a:rPr>
              <a:t>&lt;&lt;«visualizzazione vettore»&lt;&lt;</a:t>
            </a:r>
            <a:r>
              <a:rPr lang="it-IT" sz="2000" b="1" dirty="0" err="1" smtClean="0">
                <a:solidFill>
                  <a:srgbClr val="92D050"/>
                </a:solidFill>
              </a:rPr>
              <a:t>endl</a:t>
            </a:r>
            <a:r>
              <a:rPr lang="it-IT" sz="2000" b="1" dirty="0" smtClean="0">
                <a:solidFill>
                  <a:srgbClr val="92D050"/>
                </a:solidFill>
              </a:rPr>
              <a:t>;</a:t>
            </a:r>
          </a:p>
          <a:p>
            <a:pPr algn="just"/>
            <a:r>
              <a:rPr lang="it-IT" sz="2000" b="1" dirty="0" smtClean="0">
                <a:solidFill>
                  <a:srgbClr val="92D050"/>
                </a:solidFill>
              </a:rPr>
              <a:t>  for(</a:t>
            </a:r>
            <a:r>
              <a:rPr lang="it-IT" sz="2000" b="1" dirty="0" err="1" smtClean="0">
                <a:solidFill>
                  <a:srgbClr val="92D050"/>
                </a:solidFill>
              </a:rPr>
              <a:t>int</a:t>
            </a:r>
            <a:r>
              <a:rPr lang="it-IT" sz="2000" b="1" dirty="0" smtClean="0">
                <a:solidFill>
                  <a:srgbClr val="92D050"/>
                </a:solidFill>
              </a:rPr>
              <a:t> </a:t>
            </a:r>
            <a:r>
              <a:rPr lang="it-IT" sz="2000" b="1" dirty="0">
                <a:solidFill>
                  <a:srgbClr val="92D050"/>
                </a:solidFill>
              </a:rPr>
              <a:t>i=0;i&lt;</a:t>
            </a:r>
            <a:r>
              <a:rPr lang="it-IT" sz="2000" b="1" dirty="0" err="1">
                <a:solidFill>
                  <a:srgbClr val="92D050"/>
                </a:solidFill>
              </a:rPr>
              <a:t>dimVett;i</a:t>
            </a:r>
            <a:r>
              <a:rPr lang="it-IT" sz="2000" b="1" dirty="0">
                <a:solidFill>
                  <a:srgbClr val="92D050"/>
                </a:solidFill>
              </a:rPr>
              <a:t>++)</a:t>
            </a:r>
          </a:p>
          <a:p>
            <a:pPr algn="just"/>
            <a:r>
              <a:rPr lang="it-IT" sz="2000" b="1" dirty="0" smtClean="0">
                <a:solidFill>
                  <a:srgbClr val="92D050"/>
                </a:solidFill>
              </a:rPr>
              <a:t>   </a:t>
            </a:r>
            <a:r>
              <a:rPr lang="it-IT" sz="2000" b="1" dirty="0" err="1" smtClean="0">
                <a:solidFill>
                  <a:srgbClr val="92D050"/>
                </a:solidFill>
              </a:rPr>
              <a:t>cout</a:t>
            </a:r>
            <a:r>
              <a:rPr lang="it-IT" sz="2000" b="1" dirty="0">
                <a:solidFill>
                  <a:srgbClr val="92D050"/>
                </a:solidFill>
              </a:rPr>
              <a:t>&lt;&lt;elemento di posto&lt;&lt;i&lt;&lt;   &lt;&lt;v[i]&lt;&lt;</a:t>
            </a:r>
            <a:r>
              <a:rPr lang="it-IT" sz="2000" b="1" dirty="0" err="1">
                <a:solidFill>
                  <a:srgbClr val="92D050"/>
                </a:solidFill>
              </a:rPr>
              <a:t>endl</a:t>
            </a:r>
            <a:r>
              <a:rPr lang="it-IT" sz="2000" b="1" dirty="0">
                <a:solidFill>
                  <a:srgbClr val="92D050"/>
                </a:solidFill>
              </a:rPr>
              <a:t>;</a:t>
            </a:r>
          </a:p>
          <a:p>
            <a:pPr algn="just"/>
            <a:r>
              <a:rPr lang="it-IT" sz="2000" b="1" dirty="0" smtClean="0">
                <a:solidFill>
                  <a:srgbClr val="92D050"/>
                </a:solidFill>
              </a:rPr>
              <a:t>}--------------------------------------------------------------------------------------------------------------</a:t>
            </a:r>
            <a:endParaRPr lang="it-IT" sz="2000" b="1" dirty="0">
              <a:solidFill>
                <a:srgbClr val="92D050"/>
              </a:solidFill>
            </a:endParaRPr>
          </a:p>
          <a:p>
            <a:pPr algn="just"/>
            <a:endParaRPr lang="it-IT" b="1" dirty="0" smtClean="0">
              <a:solidFill>
                <a:srgbClr val="92D050"/>
              </a:solidFill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3475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/>
          <p:cNvSpPr txBox="1"/>
          <p:nvPr/>
        </p:nvSpPr>
        <p:spPr>
          <a:xfrm>
            <a:off x="46286" y="-27384"/>
            <a:ext cx="9127494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 err="1" smtClean="0">
                <a:solidFill>
                  <a:srgbClr val="00B050"/>
                </a:solidFill>
              </a:rPr>
              <a:t>void</a:t>
            </a:r>
            <a:r>
              <a:rPr lang="it-IT" sz="2000" b="1" dirty="0" smtClean="0">
                <a:solidFill>
                  <a:srgbClr val="00B050"/>
                </a:solidFill>
              </a:rPr>
              <a:t> scambia(</a:t>
            </a:r>
            <a:r>
              <a:rPr lang="it-IT" sz="2000" b="1" dirty="0" err="1" smtClean="0">
                <a:solidFill>
                  <a:srgbClr val="00B050"/>
                </a:solidFill>
              </a:rPr>
              <a:t>int</a:t>
            </a:r>
            <a:r>
              <a:rPr lang="it-IT" sz="2000" b="1" dirty="0" smtClean="0">
                <a:solidFill>
                  <a:srgbClr val="00B050"/>
                </a:solidFill>
              </a:rPr>
              <a:t> &amp;x, </a:t>
            </a:r>
            <a:r>
              <a:rPr lang="it-IT" sz="2000" b="1" dirty="0" err="1" smtClean="0">
                <a:solidFill>
                  <a:srgbClr val="00B050"/>
                </a:solidFill>
              </a:rPr>
              <a:t>int</a:t>
            </a:r>
            <a:r>
              <a:rPr lang="it-IT" sz="2000" b="1" dirty="0" smtClean="0">
                <a:solidFill>
                  <a:srgbClr val="00B050"/>
                </a:solidFill>
              </a:rPr>
              <a:t> &amp;y)</a:t>
            </a:r>
          </a:p>
          <a:p>
            <a:r>
              <a:rPr lang="it-IT" sz="2000" b="1" dirty="0" smtClean="0">
                <a:solidFill>
                  <a:srgbClr val="00B050"/>
                </a:solidFill>
              </a:rPr>
              <a:t>{  </a:t>
            </a:r>
            <a:r>
              <a:rPr lang="it-IT" sz="2000" b="1" dirty="0" err="1" smtClean="0">
                <a:solidFill>
                  <a:srgbClr val="00B050"/>
                </a:solidFill>
              </a:rPr>
              <a:t>int</a:t>
            </a:r>
            <a:r>
              <a:rPr lang="it-IT" sz="2000" b="1" dirty="0" smtClean="0">
                <a:solidFill>
                  <a:srgbClr val="00B050"/>
                </a:solidFill>
              </a:rPr>
              <a:t> </a:t>
            </a:r>
            <a:r>
              <a:rPr lang="it-IT" sz="2000" b="1" dirty="0" err="1" smtClean="0">
                <a:solidFill>
                  <a:srgbClr val="00B050"/>
                </a:solidFill>
              </a:rPr>
              <a:t>temp</a:t>
            </a:r>
            <a:r>
              <a:rPr lang="it-IT" sz="2000" b="1" dirty="0" smtClean="0">
                <a:solidFill>
                  <a:srgbClr val="00B050"/>
                </a:solidFill>
              </a:rPr>
              <a:t>;</a:t>
            </a:r>
          </a:p>
          <a:p>
            <a:r>
              <a:rPr lang="it-IT" sz="2000" b="1" dirty="0" smtClean="0">
                <a:solidFill>
                  <a:srgbClr val="00B050"/>
                </a:solidFill>
              </a:rPr>
              <a:t>   </a:t>
            </a:r>
            <a:r>
              <a:rPr lang="it-IT" sz="2000" b="1" dirty="0" err="1" smtClean="0">
                <a:solidFill>
                  <a:srgbClr val="00B050"/>
                </a:solidFill>
              </a:rPr>
              <a:t>temp</a:t>
            </a:r>
            <a:r>
              <a:rPr lang="it-IT" sz="2000" b="1" dirty="0" smtClean="0">
                <a:solidFill>
                  <a:srgbClr val="00B050"/>
                </a:solidFill>
              </a:rPr>
              <a:t>=x;</a:t>
            </a:r>
          </a:p>
          <a:p>
            <a:r>
              <a:rPr lang="it-IT" sz="2000" b="1" dirty="0" smtClean="0">
                <a:solidFill>
                  <a:srgbClr val="00B050"/>
                </a:solidFill>
              </a:rPr>
              <a:t>   x=y;</a:t>
            </a:r>
          </a:p>
          <a:p>
            <a:r>
              <a:rPr lang="it-IT" sz="2000" b="1" dirty="0" smtClean="0">
                <a:solidFill>
                  <a:srgbClr val="00B050"/>
                </a:solidFill>
              </a:rPr>
              <a:t>   y=</a:t>
            </a:r>
            <a:r>
              <a:rPr lang="it-IT" sz="2000" b="1" dirty="0" err="1" smtClean="0">
                <a:solidFill>
                  <a:srgbClr val="00B050"/>
                </a:solidFill>
              </a:rPr>
              <a:t>temp</a:t>
            </a:r>
            <a:r>
              <a:rPr lang="it-IT" sz="2000" b="1" dirty="0" smtClean="0">
                <a:solidFill>
                  <a:srgbClr val="00B050"/>
                </a:solidFill>
              </a:rPr>
              <a:t>;</a:t>
            </a:r>
          </a:p>
          <a:p>
            <a:r>
              <a:rPr lang="it-IT" sz="2000" b="1" dirty="0" smtClean="0">
                <a:solidFill>
                  <a:srgbClr val="00B050"/>
                </a:solidFill>
              </a:rPr>
              <a:t>}--------------------------------------------------------------------------------------------------------</a:t>
            </a:r>
          </a:p>
          <a:p>
            <a:r>
              <a:rPr lang="it-IT" sz="2000" b="1" dirty="0" err="1" smtClean="0">
                <a:solidFill>
                  <a:schemeClr val="accent2"/>
                </a:solidFill>
              </a:rPr>
              <a:t>void</a:t>
            </a:r>
            <a:r>
              <a:rPr lang="it-IT" sz="2000" b="1" dirty="0" smtClean="0">
                <a:solidFill>
                  <a:schemeClr val="accent2"/>
                </a:solidFill>
              </a:rPr>
              <a:t> </a:t>
            </a:r>
            <a:r>
              <a:rPr lang="it-IT" sz="2000" b="1" dirty="0" err="1" smtClean="0">
                <a:solidFill>
                  <a:schemeClr val="accent2"/>
                </a:solidFill>
              </a:rPr>
              <a:t>ordinamento_vettore</a:t>
            </a:r>
            <a:r>
              <a:rPr lang="it-IT" sz="2000" b="1" dirty="0" smtClean="0">
                <a:solidFill>
                  <a:schemeClr val="accent2"/>
                </a:solidFill>
              </a:rPr>
              <a:t>(</a:t>
            </a:r>
            <a:r>
              <a:rPr lang="it-IT" sz="2000" b="1" dirty="0" err="1" smtClean="0">
                <a:solidFill>
                  <a:schemeClr val="accent2"/>
                </a:solidFill>
              </a:rPr>
              <a:t>int</a:t>
            </a:r>
            <a:r>
              <a:rPr lang="it-IT" sz="2000" b="1" dirty="0" smtClean="0">
                <a:solidFill>
                  <a:schemeClr val="accent2"/>
                </a:solidFill>
              </a:rPr>
              <a:t> v[], </a:t>
            </a:r>
            <a:r>
              <a:rPr lang="it-IT" sz="2000" b="1" dirty="0" err="1" smtClean="0">
                <a:solidFill>
                  <a:schemeClr val="accent2"/>
                </a:solidFill>
              </a:rPr>
              <a:t>int</a:t>
            </a:r>
            <a:r>
              <a:rPr lang="it-IT" sz="2000" b="1" dirty="0" smtClean="0">
                <a:solidFill>
                  <a:schemeClr val="accent2"/>
                </a:solidFill>
              </a:rPr>
              <a:t> </a:t>
            </a:r>
            <a:r>
              <a:rPr lang="it-IT" sz="2000" b="1" dirty="0" err="1" smtClean="0">
                <a:solidFill>
                  <a:schemeClr val="accent2"/>
                </a:solidFill>
              </a:rPr>
              <a:t>dim</a:t>
            </a:r>
            <a:r>
              <a:rPr lang="it-IT" sz="2000" b="1" dirty="0" smtClean="0">
                <a:solidFill>
                  <a:schemeClr val="accent2"/>
                </a:solidFill>
              </a:rPr>
              <a:t>)</a:t>
            </a:r>
          </a:p>
          <a:p>
            <a:r>
              <a:rPr lang="it-IT" sz="2000" b="1" dirty="0" smtClean="0">
                <a:solidFill>
                  <a:schemeClr val="accent2"/>
                </a:solidFill>
              </a:rPr>
              <a:t>{ </a:t>
            </a:r>
            <a:r>
              <a:rPr lang="it-IT" sz="2000" b="1" dirty="0" err="1" smtClean="0">
                <a:solidFill>
                  <a:schemeClr val="accent2"/>
                </a:solidFill>
              </a:rPr>
              <a:t>bool</a:t>
            </a:r>
            <a:r>
              <a:rPr lang="it-IT" sz="2000" b="1" dirty="0" smtClean="0">
                <a:solidFill>
                  <a:schemeClr val="accent2"/>
                </a:solidFill>
              </a:rPr>
              <a:t> scambio; </a:t>
            </a:r>
            <a:r>
              <a:rPr lang="it-IT" sz="2000" b="1" dirty="0" err="1" smtClean="0">
                <a:solidFill>
                  <a:schemeClr val="accent2"/>
                </a:solidFill>
              </a:rPr>
              <a:t>int</a:t>
            </a:r>
            <a:r>
              <a:rPr lang="it-IT" sz="2000" b="1" dirty="0" smtClean="0">
                <a:solidFill>
                  <a:schemeClr val="accent2"/>
                </a:solidFill>
              </a:rPr>
              <a:t> i, j;</a:t>
            </a:r>
          </a:p>
          <a:p>
            <a:r>
              <a:rPr lang="it-IT" sz="2000" b="1" dirty="0" smtClean="0">
                <a:solidFill>
                  <a:schemeClr val="accent2"/>
                </a:solidFill>
              </a:rPr>
              <a:t>   j=1;</a:t>
            </a:r>
          </a:p>
          <a:p>
            <a:r>
              <a:rPr lang="it-IT" sz="2000" b="1" dirty="0" smtClean="0">
                <a:solidFill>
                  <a:schemeClr val="accent2"/>
                </a:solidFill>
              </a:rPr>
              <a:t>  do</a:t>
            </a:r>
          </a:p>
          <a:p>
            <a:r>
              <a:rPr lang="it-IT" sz="2000" b="1" dirty="0" smtClean="0">
                <a:solidFill>
                  <a:schemeClr val="accent2"/>
                </a:solidFill>
              </a:rPr>
              <a:t>  {   scambio=false;</a:t>
            </a:r>
          </a:p>
          <a:p>
            <a:r>
              <a:rPr lang="it-IT" sz="2000" b="1" dirty="0" smtClean="0">
                <a:solidFill>
                  <a:schemeClr val="accent2"/>
                </a:solidFill>
              </a:rPr>
              <a:t>       i=0;</a:t>
            </a:r>
          </a:p>
          <a:p>
            <a:r>
              <a:rPr lang="it-IT" sz="2000" b="1" dirty="0" smtClean="0">
                <a:solidFill>
                  <a:schemeClr val="accent2"/>
                </a:solidFill>
              </a:rPr>
              <a:t>       do</a:t>
            </a:r>
          </a:p>
          <a:p>
            <a:r>
              <a:rPr lang="it-IT" sz="2000" b="1" dirty="0" smtClean="0">
                <a:solidFill>
                  <a:schemeClr val="accent2"/>
                </a:solidFill>
              </a:rPr>
              <a:t>        {   </a:t>
            </a:r>
            <a:r>
              <a:rPr lang="it-IT" sz="2000" b="1" dirty="0" err="1" smtClean="0">
                <a:solidFill>
                  <a:schemeClr val="accent2"/>
                </a:solidFill>
              </a:rPr>
              <a:t>if</a:t>
            </a:r>
            <a:r>
              <a:rPr lang="it-IT" sz="2000" b="1" dirty="0" smtClean="0">
                <a:solidFill>
                  <a:schemeClr val="accent2"/>
                </a:solidFill>
              </a:rPr>
              <a:t>(v[i]&gt;v[i+1])</a:t>
            </a:r>
          </a:p>
          <a:p>
            <a:r>
              <a:rPr lang="it-IT" sz="2000" b="1" dirty="0" smtClean="0">
                <a:solidFill>
                  <a:schemeClr val="accent2"/>
                </a:solidFill>
              </a:rPr>
              <a:t>            { scambia(v[i],v[i+1]);</a:t>
            </a:r>
          </a:p>
          <a:p>
            <a:r>
              <a:rPr lang="it-IT" sz="2000" b="1" dirty="0" smtClean="0">
                <a:solidFill>
                  <a:schemeClr val="accent2"/>
                </a:solidFill>
              </a:rPr>
              <a:t>              scambia=</a:t>
            </a:r>
            <a:r>
              <a:rPr lang="it-IT" sz="2000" b="1" dirty="0" err="1" smtClean="0">
                <a:solidFill>
                  <a:schemeClr val="accent2"/>
                </a:solidFill>
              </a:rPr>
              <a:t>true</a:t>
            </a:r>
            <a:r>
              <a:rPr lang="it-IT" sz="2000" b="1" dirty="0" smtClean="0">
                <a:solidFill>
                  <a:schemeClr val="accent2"/>
                </a:solidFill>
              </a:rPr>
              <a:t>;</a:t>
            </a:r>
          </a:p>
          <a:p>
            <a:r>
              <a:rPr lang="it-IT" sz="2000" b="1" dirty="0" smtClean="0">
                <a:solidFill>
                  <a:schemeClr val="accent2"/>
                </a:solidFill>
              </a:rPr>
              <a:t>            }</a:t>
            </a:r>
          </a:p>
          <a:p>
            <a:r>
              <a:rPr lang="it-IT" sz="2000" b="1" dirty="0" smtClean="0">
                <a:solidFill>
                  <a:schemeClr val="accent2"/>
                </a:solidFill>
              </a:rPr>
              <a:t>             i++;</a:t>
            </a:r>
          </a:p>
          <a:p>
            <a:r>
              <a:rPr lang="it-IT" sz="2000" b="1" dirty="0" smtClean="0">
                <a:solidFill>
                  <a:schemeClr val="accent2"/>
                </a:solidFill>
              </a:rPr>
              <a:t>        </a:t>
            </a:r>
            <a:r>
              <a:rPr lang="it-IT" sz="2000" b="1" dirty="0" err="1" smtClean="0">
                <a:solidFill>
                  <a:schemeClr val="accent2"/>
                </a:solidFill>
              </a:rPr>
              <a:t>while</a:t>
            </a:r>
            <a:r>
              <a:rPr lang="it-IT" sz="2000" b="1" dirty="0" smtClean="0">
                <a:solidFill>
                  <a:schemeClr val="accent2"/>
                </a:solidFill>
              </a:rPr>
              <a:t>(i&lt;</a:t>
            </a:r>
            <a:r>
              <a:rPr lang="it-IT" sz="2000" b="1" dirty="0" err="1" smtClean="0">
                <a:solidFill>
                  <a:schemeClr val="accent2"/>
                </a:solidFill>
              </a:rPr>
              <a:t>dim</a:t>
            </a:r>
            <a:r>
              <a:rPr lang="it-IT" sz="2000" b="1" dirty="0" smtClean="0">
                <a:solidFill>
                  <a:schemeClr val="accent2"/>
                </a:solidFill>
              </a:rPr>
              <a:t>-j);</a:t>
            </a:r>
          </a:p>
          <a:p>
            <a:r>
              <a:rPr lang="it-IT" sz="2000" b="1" dirty="0" smtClean="0">
                <a:solidFill>
                  <a:schemeClr val="accent2"/>
                </a:solidFill>
              </a:rPr>
              <a:t>        </a:t>
            </a:r>
            <a:r>
              <a:rPr lang="it-IT" sz="2000" b="1" dirty="0" err="1" smtClean="0">
                <a:solidFill>
                  <a:schemeClr val="accent2"/>
                </a:solidFill>
              </a:rPr>
              <a:t>j++</a:t>
            </a:r>
            <a:r>
              <a:rPr lang="it-IT" sz="2000" b="1" dirty="0" smtClean="0">
                <a:solidFill>
                  <a:schemeClr val="accent2"/>
                </a:solidFill>
              </a:rPr>
              <a:t>;</a:t>
            </a:r>
          </a:p>
          <a:p>
            <a:r>
              <a:rPr lang="it-IT" sz="2000" b="1" dirty="0" smtClean="0">
                <a:solidFill>
                  <a:schemeClr val="accent2"/>
                </a:solidFill>
              </a:rPr>
              <a:t>    }  </a:t>
            </a:r>
            <a:r>
              <a:rPr lang="it-IT" sz="2000" b="1" dirty="0" err="1" smtClean="0">
                <a:solidFill>
                  <a:schemeClr val="accent2"/>
                </a:solidFill>
              </a:rPr>
              <a:t>while</a:t>
            </a:r>
            <a:r>
              <a:rPr lang="it-IT" sz="2000" b="1" dirty="0" smtClean="0">
                <a:solidFill>
                  <a:schemeClr val="accent2"/>
                </a:solidFill>
              </a:rPr>
              <a:t>(scambio==</a:t>
            </a:r>
            <a:r>
              <a:rPr lang="it-IT" sz="2000" b="1" dirty="0" err="1" smtClean="0">
                <a:solidFill>
                  <a:schemeClr val="accent2"/>
                </a:solidFill>
              </a:rPr>
              <a:t>true</a:t>
            </a:r>
            <a:r>
              <a:rPr lang="it-IT" sz="2000" b="1" dirty="0" smtClean="0">
                <a:solidFill>
                  <a:schemeClr val="accent2"/>
                </a:solidFill>
              </a:rPr>
              <a:t> &amp;&amp; j&lt;=dim-1);</a:t>
            </a:r>
          </a:p>
          <a:p>
            <a:r>
              <a:rPr lang="it-IT" sz="2000" b="1" dirty="0" smtClean="0">
                <a:solidFill>
                  <a:schemeClr val="accent2"/>
                </a:solidFill>
              </a:rPr>
              <a:t>}-------------------------------------------------------------------------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4211960" y="4725144"/>
            <a:ext cx="4752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ATTENZIONE!!!!</a:t>
            </a:r>
          </a:p>
          <a:p>
            <a:r>
              <a:rPr lang="it-IT" b="1" dirty="0" smtClean="0"/>
              <a:t>NON DEVE ESSERE AGGIUNTA LA CONDIZIONE </a:t>
            </a:r>
            <a:r>
              <a:rPr lang="it-IT" b="1" dirty="0" smtClean="0">
                <a:solidFill>
                  <a:srgbClr val="FF0000"/>
                </a:solidFill>
              </a:rPr>
              <a:t>SCAMBIO==FALSE </a:t>
            </a:r>
            <a:r>
              <a:rPr lang="it-IT" b="1" dirty="0" smtClean="0"/>
              <a:t> ALTRIMENTI IL PROGRAMMA GIRA ALL’INFINITO</a:t>
            </a:r>
            <a:endParaRPr lang="it-IT" b="1" dirty="0"/>
          </a:p>
        </p:txBody>
      </p:sp>
      <p:cxnSp>
        <p:nvCxnSpPr>
          <p:cNvPr id="4" name="Connettore 2 3"/>
          <p:cNvCxnSpPr/>
          <p:nvPr/>
        </p:nvCxnSpPr>
        <p:spPr>
          <a:xfrm flipH="1">
            <a:off x="4610033" y="5805264"/>
            <a:ext cx="1834175" cy="50405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2584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56244" y="28464"/>
            <a:ext cx="89802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accent2"/>
                </a:solidFill>
              </a:rPr>
              <a:t>Scrivere un programma per la ricerca di un elemento in una matrice assegnata e visualizzare a video la sua frequenza.</a:t>
            </a:r>
            <a:endParaRPr lang="it-IT" b="1" dirty="0">
              <a:solidFill>
                <a:schemeClr val="accent2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83891" y="908720"/>
            <a:ext cx="5423696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it-IT" sz="16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….</a:t>
            </a:r>
            <a:r>
              <a:rPr lang="it-IT" sz="1600" b="1" dirty="0" err="1" smtClean="0">
                <a:solidFill>
                  <a:srgbClr val="000000"/>
                </a:solidFill>
                <a:latin typeface="+mj-lt"/>
                <a:cs typeface="Arial" pitchFamily="34" charset="0"/>
              </a:rPr>
              <a:t>void</a:t>
            </a:r>
            <a:r>
              <a:rPr lang="it-IT" sz="16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 </a:t>
            </a:r>
            <a:r>
              <a:rPr lang="it-IT" sz="1600" b="1" dirty="0">
                <a:solidFill>
                  <a:srgbClr val="000000"/>
                </a:solidFill>
                <a:latin typeface="+mj-lt"/>
                <a:cs typeface="Arial" pitchFamily="34" charset="0"/>
              </a:rPr>
              <a:t>leggi(matrice </a:t>
            </a:r>
            <a:r>
              <a:rPr lang="it-IT" sz="1600" b="1" dirty="0" err="1">
                <a:solidFill>
                  <a:srgbClr val="000000"/>
                </a:solidFill>
                <a:latin typeface="+mj-lt"/>
                <a:cs typeface="Arial" pitchFamily="34" charset="0"/>
              </a:rPr>
              <a:t>m,int</a:t>
            </a:r>
            <a:r>
              <a:rPr lang="it-IT" sz="1600" b="1" dirty="0">
                <a:solidFill>
                  <a:srgbClr val="000000"/>
                </a:solidFill>
                <a:latin typeface="+mj-lt"/>
                <a:cs typeface="Arial" pitchFamily="34" charset="0"/>
              </a:rPr>
              <a:t> &amp;</a:t>
            </a:r>
            <a:r>
              <a:rPr lang="it-IT" sz="1600" b="1" dirty="0" err="1">
                <a:solidFill>
                  <a:srgbClr val="000000"/>
                </a:solidFill>
                <a:latin typeface="+mj-lt"/>
                <a:cs typeface="Arial" pitchFamily="34" charset="0"/>
              </a:rPr>
              <a:t>val,int</a:t>
            </a:r>
            <a:r>
              <a:rPr lang="it-IT" sz="1600" b="1" dirty="0">
                <a:solidFill>
                  <a:srgbClr val="000000"/>
                </a:solidFill>
                <a:latin typeface="+mj-lt"/>
                <a:cs typeface="Arial" pitchFamily="34" charset="0"/>
              </a:rPr>
              <a:t> </a:t>
            </a:r>
            <a:r>
              <a:rPr lang="it-IT" sz="1600" b="1" dirty="0" err="1">
                <a:solidFill>
                  <a:srgbClr val="000000"/>
                </a:solidFill>
                <a:latin typeface="+mj-lt"/>
                <a:cs typeface="Arial" pitchFamily="34" charset="0"/>
              </a:rPr>
              <a:t>r,int</a:t>
            </a:r>
            <a:r>
              <a:rPr lang="it-IT" sz="1600" b="1" dirty="0">
                <a:solidFill>
                  <a:srgbClr val="000000"/>
                </a:solidFill>
                <a:latin typeface="+mj-lt"/>
                <a:cs typeface="Arial" pitchFamily="34" charset="0"/>
              </a:rPr>
              <a:t> c);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it-IT" sz="1600" b="1" dirty="0" err="1">
                <a:solidFill>
                  <a:srgbClr val="000000"/>
                </a:solidFill>
                <a:latin typeface="+mj-lt"/>
                <a:cs typeface="Arial" pitchFamily="34" charset="0"/>
              </a:rPr>
              <a:t>void</a:t>
            </a:r>
            <a:r>
              <a:rPr lang="it-IT" sz="1600" b="1" dirty="0">
                <a:solidFill>
                  <a:srgbClr val="000000"/>
                </a:solidFill>
                <a:latin typeface="+mj-lt"/>
                <a:cs typeface="Arial" pitchFamily="34" charset="0"/>
              </a:rPr>
              <a:t> confronto(matrice </a:t>
            </a:r>
            <a:r>
              <a:rPr lang="it-IT" sz="1600" b="1" dirty="0" err="1">
                <a:solidFill>
                  <a:srgbClr val="000000"/>
                </a:solidFill>
                <a:latin typeface="+mj-lt"/>
                <a:cs typeface="Arial" pitchFamily="34" charset="0"/>
              </a:rPr>
              <a:t>m,int</a:t>
            </a:r>
            <a:r>
              <a:rPr lang="it-IT" sz="1600" b="1" dirty="0">
                <a:solidFill>
                  <a:srgbClr val="000000"/>
                </a:solidFill>
                <a:latin typeface="+mj-lt"/>
                <a:cs typeface="Arial" pitchFamily="34" charset="0"/>
              </a:rPr>
              <a:t> &amp;</a:t>
            </a:r>
            <a:r>
              <a:rPr lang="it-IT" sz="1600" b="1" dirty="0" err="1">
                <a:solidFill>
                  <a:srgbClr val="000000"/>
                </a:solidFill>
                <a:latin typeface="+mj-lt"/>
                <a:cs typeface="Arial" pitchFamily="34" charset="0"/>
              </a:rPr>
              <a:t>val,int</a:t>
            </a:r>
            <a:r>
              <a:rPr lang="it-IT" sz="1600" b="1" dirty="0">
                <a:solidFill>
                  <a:srgbClr val="000000"/>
                </a:solidFill>
                <a:latin typeface="+mj-lt"/>
                <a:cs typeface="Arial" pitchFamily="34" charset="0"/>
              </a:rPr>
              <a:t> </a:t>
            </a:r>
            <a:r>
              <a:rPr lang="it-IT" sz="1600" b="1" dirty="0" err="1">
                <a:solidFill>
                  <a:srgbClr val="000000"/>
                </a:solidFill>
                <a:latin typeface="+mj-lt"/>
                <a:cs typeface="Arial" pitchFamily="34" charset="0"/>
              </a:rPr>
              <a:t>r,int</a:t>
            </a:r>
            <a:r>
              <a:rPr lang="it-IT" sz="1600" b="1" dirty="0">
                <a:solidFill>
                  <a:srgbClr val="000000"/>
                </a:solidFill>
                <a:latin typeface="+mj-lt"/>
                <a:cs typeface="Arial" pitchFamily="34" charset="0"/>
              </a:rPr>
              <a:t> c);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it-IT" sz="1600" b="1" dirty="0" err="1">
                <a:solidFill>
                  <a:srgbClr val="000000"/>
                </a:solidFill>
                <a:latin typeface="+mj-lt"/>
                <a:cs typeface="Arial" pitchFamily="34" charset="0"/>
              </a:rPr>
              <a:t>void</a:t>
            </a:r>
            <a:r>
              <a:rPr lang="it-IT" sz="1600" b="1" dirty="0">
                <a:solidFill>
                  <a:srgbClr val="000000"/>
                </a:solidFill>
                <a:latin typeface="+mj-lt"/>
                <a:cs typeface="Arial" pitchFamily="34" charset="0"/>
              </a:rPr>
              <a:t> istogramma(matrice </a:t>
            </a:r>
            <a:r>
              <a:rPr lang="it-IT" sz="1600" b="1" dirty="0" err="1">
                <a:solidFill>
                  <a:srgbClr val="000000"/>
                </a:solidFill>
                <a:latin typeface="+mj-lt"/>
                <a:cs typeface="Arial" pitchFamily="34" charset="0"/>
              </a:rPr>
              <a:t>m,matrix</a:t>
            </a:r>
            <a:r>
              <a:rPr lang="it-IT" sz="1600" b="1" dirty="0">
                <a:solidFill>
                  <a:srgbClr val="000000"/>
                </a:solidFill>
                <a:latin typeface="+mj-lt"/>
                <a:cs typeface="Arial" pitchFamily="34" charset="0"/>
              </a:rPr>
              <a:t> </a:t>
            </a:r>
            <a:r>
              <a:rPr lang="it-IT" sz="1600" b="1" dirty="0" err="1">
                <a:solidFill>
                  <a:srgbClr val="000000"/>
                </a:solidFill>
                <a:latin typeface="+mj-lt"/>
                <a:cs typeface="Arial" pitchFamily="34" charset="0"/>
              </a:rPr>
              <a:t>p,int</a:t>
            </a:r>
            <a:r>
              <a:rPr lang="it-IT" sz="1600" b="1" dirty="0">
                <a:solidFill>
                  <a:srgbClr val="000000"/>
                </a:solidFill>
                <a:latin typeface="+mj-lt"/>
                <a:cs typeface="Arial" pitchFamily="34" charset="0"/>
              </a:rPr>
              <a:t> </a:t>
            </a:r>
            <a:r>
              <a:rPr lang="it-IT" sz="1600" b="1" dirty="0" err="1">
                <a:solidFill>
                  <a:srgbClr val="000000"/>
                </a:solidFill>
                <a:latin typeface="+mj-lt"/>
                <a:cs typeface="Arial" pitchFamily="34" charset="0"/>
              </a:rPr>
              <a:t>r,int</a:t>
            </a:r>
            <a:r>
              <a:rPr lang="it-IT" sz="1600" b="1" dirty="0">
                <a:solidFill>
                  <a:srgbClr val="000000"/>
                </a:solidFill>
                <a:latin typeface="+mj-lt"/>
                <a:cs typeface="Arial" pitchFamily="34" charset="0"/>
              </a:rPr>
              <a:t> c);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it-IT" sz="1600" b="1" dirty="0" err="1" smtClean="0">
                <a:solidFill>
                  <a:srgbClr val="000000"/>
                </a:solidFill>
                <a:latin typeface="+mj-lt"/>
                <a:cs typeface="Arial" pitchFamily="34" charset="0"/>
              </a:rPr>
              <a:t>int</a:t>
            </a:r>
            <a:r>
              <a:rPr lang="it-IT" sz="16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  </a:t>
            </a:r>
            <a:r>
              <a:rPr lang="it-IT" sz="1600" b="1" dirty="0" err="1">
                <a:solidFill>
                  <a:srgbClr val="000000"/>
                </a:solidFill>
                <a:latin typeface="+mj-lt"/>
                <a:cs typeface="Arial" pitchFamily="34" charset="0"/>
              </a:rPr>
              <a:t>main</a:t>
            </a:r>
            <a:r>
              <a:rPr lang="it-IT" sz="1600" b="1" dirty="0">
                <a:solidFill>
                  <a:srgbClr val="000000"/>
                </a:solidFill>
                <a:latin typeface="+mj-lt"/>
                <a:cs typeface="Arial" pitchFamily="34" charset="0"/>
              </a:rPr>
              <a:t>()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it-IT" sz="16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{  </a:t>
            </a:r>
            <a:r>
              <a:rPr lang="it-IT" sz="1600" b="1" dirty="0" err="1" smtClean="0">
                <a:solidFill>
                  <a:srgbClr val="000000"/>
                </a:solidFill>
                <a:latin typeface="+mj-lt"/>
                <a:cs typeface="Arial" pitchFamily="34" charset="0"/>
              </a:rPr>
              <a:t>int</a:t>
            </a:r>
            <a:r>
              <a:rPr lang="it-IT" sz="16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 </a:t>
            </a:r>
            <a:r>
              <a:rPr lang="it-IT" sz="1600" b="1" dirty="0" err="1">
                <a:solidFill>
                  <a:srgbClr val="000000"/>
                </a:solidFill>
                <a:latin typeface="+mj-lt"/>
                <a:cs typeface="Arial" pitchFamily="34" charset="0"/>
              </a:rPr>
              <a:t>r,c,val,rip</a:t>
            </a:r>
            <a:r>
              <a:rPr lang="it-IT" sz="1600" b="1" dirty="0">
                <a:solidFill>
                  <a:srgbClr val="000000"/>
                </a:solidFill>
                <a:latin typeface="+mj-lt"/>
                <a:cs typeface="Arial" pitchFamily="34" charset="0"/>
              </a:rPr>
              <a:t>; </a:t>
            </a:r>
            <a:endParaRPr lang="it-IT" sz="1600" b="1" dirty="0" smtClean="0">
              <a:solidFill>
                <a:srgbClr val="000000"/>
              </a:solidFill>
              <a:latin typeface="+mj-lt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it-IT" sz="16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   </a:t>
            </a:r>
            <a:r>
              <a:rPr lang="it-IT" sz="1600" b="1" dirty="0" err="1" smtClean="0">
                <a:solidFill>
                  <a:srgbClr val="000000"/>
                </a:solidFill>
                <a:latin typeface="+mj-lt"/>
                <a:cs typeface="Arial" pitchFamily="34" charset="0"/>
              </a:rPr>
              <a:t>int</a:t>
            </a:r>
            <a:r>
              <a:rPr lang="it-IT" sz="16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 m[10][10]; </a:t>
            </a:r>
            <a:r>
              <a:rPr lang="it-IT" sz="1600" b="1" dirty="0">
                <a:solidFill>
                  <a:srgbClr val="000000"/>
                </a:solidFill>
                <a:latin typeface="+mj-lt"/>
                <a:cs typeface="Arial" pitchFamily="34" charset="0"/>
              </a:rPr>
              <a:t>//</a:t>
            </a:r>
            <a:r>
              <a:rPr lang="it-IT" sz="16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dichiarazione  </a:t>
            </a:r>
            <a:r>
              <a:rPr lang="it-IT" sz="1600" b="1" dirty="0">
                <a:solidFill>
                  <a:srgbClr val="000000"/>
                </a:solidFill>
                <a:latin typeface="+mj-lt"/>
                <a:cs typeface="Arial" pitchFamily="34" charset="0"/>
              </a:rPr>
              <a:t>della matrice</a:t>
            </a:r>
            <a:endParaRPr lang="it-IT" sz="1600" b="1" dirty="0">
              <a:solidFill>
                <a:srgbClr val="000000"/>
              </a:solidFill>
              <a:latin typeface="+mj-lt"/>
              <a:cs typeface="Arial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it-IT" sz="16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   </a:t>
            </a:r>
            <a:r>
              <a:rPr lang="it-IT" sz="1600" b="1" dirty="0" err="1" smtClean="0">
                <a:solidFill>
                  <a:srgbClr val="000000"/>
                </a:solidFill>
                <a:latin typeface="+mj-lt"/>
                <a:cs typeface="Arial" pitchFamily="34" charset="0"/>
              </a:rPr>
              <a:t>int</a:t>
            </a:r>
            <a:r>
              <a:rPr lang="it-IT" sz="16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  </a:t>
            </a:r>
            <a:r>
              <a:rPr lang="it-IT" sz="1600" b="1" dirty="0">
                <a:solidFill>
                  <a:srgbClr val="000000"/>
                </a:solidFill>
                <a:latin typeface="+mj-lt"/>
                <a:cs typeface="Arial" pitchFamily="34" charset="0"/>
              </a:rPr>
              <a:t>p[100][2]; </a:t>
            </a:r>
            <a:r>
              <a:rPr lang="it-IT" sz="1600" b="1" dirty="0">
                <a:solidFill>
                  <a:srgbClr val="000000"/>
                </a:solidFill>
                <a:latin typeface="+mj-lt"/>
                <a:cs typeface="Arial" pitchFamily="34" charset="0"/>
              </a:rPr>
              <a:t>//dichiarazione matrice di appoggio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  </a:t>
            </a:r>
            <a:r>
              <a:rPr kumimoji="0" lang="it-IT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cout</a:t>
            </a: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&lt;&lt;"\n Definisci le dimensioni della matrice : ";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  cin&gt;&gt;r;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  cin&gt;&gt;c;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600" b="1" dirty="0">
                <a:solidFill>
                  <a:srgbClr val="000000"/>
                </a:solidFill>
                <a:latin typeface="+mj-lt"/>
                <a:cs typeface="Arial" pitchFamily="34" charset="0"/>
              </a:rPr>
              <a:t> </a:t>
            </a:r>
            <a:r>
              <a:rPr lang="it-IT" sz="16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  </a:t>
            </a: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leggi(</a:t>
            </a:r>
            <a:r>
              <a:rPr kumimoji="0" lang="it-IT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m,val,r,c</a:t>
            </a: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600" b="1" dirty="0">
                <a:solidFill>
                  <a:srgbClr val="000000"/>
                </a:solidFill>
                <a:latin typeface="+mj-lt"/>
                <a:cs typeface="Arial" pitchFamily="34" charset="0"/>
              </a:rPr>
              <a:t> </a:t>
            </a:r>
            <a:r>
              <a:rPr lang="it-IT" sz="16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  </a:t>
            </a: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confronto(</a:t>
            </a:r>
            <a:r>
              <a:rPr kumimoji="0" lang="it-IT" sz="16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m,val,r,c</a:t>
            </a: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);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1600" b="1" dirty="0" err="1" smtClean="0">
                <a:solidFill>
                  <a:srgbClr val="000000"/>
                </a:solidFill>
                <a:latin typeface="+mj-lt"/>
                <a:cs typeface="Arial" pitchFamily="34" charset="0"/>
              </a:rPr>
              <a:t>return</a:t>
            </a:r>
            <a:r>
              <a:rPr lang="it-IT" sz="1600" b="1" dirty="0" smtClean="0">
                <a:solidFill>
                  <a:srgbClr val="000000"/>
                </a:solidFill>
                <a:latin typeface="+mj-lt"/>
                <a:cs typeface="Arial" pitchFamily="34" charset="0"/>
              </a:rPr>
              <a:t> 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cs typeface="Arial" pitchFamily="34" charset="0"/>
              </a:rPr>
              <a:t>}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2677370" y="3068960"/>
            <a:ext cx="645651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it-IT" b="1" dirty="0" err="1">
                <a:solidFill>
                  <a:schemeClr val="accent1"/>
                </a:solidFill>
                <a:latin typeface="+mj-lt"/>
                <a:cs typeface="Arial" pitchFamily="34" charset="0"/>
              </a:rPr>
              <a:t>void</a:t>
            </a:r>
            <a:r>
              <a:rPr lang="it-IT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 leggi(</a:t>
            </a:r>
            <a:r>
              <a:rPr lang="it-IT" b="1" dirty="0" err="1">
                <a:solidFill>
                  <a:schemeClr val="accent1"/>
                </a:solidFill>
                <a:latin typeface="+mj-lt"/>
                <a:cs typeface="Arial" pitchFamily="34" charset="0"/>
              </a:rPr>
              <a:t>int</a:t>
            </a:r>
            <a:r>
              <a:rPr lang="it-IT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 m[][],</a:t>
            </a:r>
            <a:r>
              <a:rPr lang="it-IT" b="1" dirty="0" err="1">
                <a:solidFill>
                  <a:schemeClr val="accent1"/>
                </a:solidFill>
                <a:latin typeface="+mj-lt"/>
                <a:cs typeface="Arial" pitchFamily="34" charset="0"/>
              </a:rPr>
              <a:t>int</a:t>
            </a:r>
            <a:r>
              <a:rPr lang="it-IT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 &amp;</a:t>
            </a:r>
            <a:r>
              <a:rPr lang="it-IT" b="1" dirty="0" err="1">
                <a:solidFill>
                  <a:schemeClr val="accent1"/>
                </a:solidFill>
                <a:latin typeface="+mj-lt"/>
                <a:cs typeface="Arial" pitchFamily="34" charset="0"/>
              </a:rPr>
              <a:t>val,int</a:t>
            </a:r>
            <a:r>
              <a:rPr lang="it-IT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 </a:t>
            </a:r>
            <a:r>
              <a:rPr lang="it-IT" b="1" dirty="0" err="1">
                <a:solidFill>
                  <a:schemeClr val="accent1"/>
                </a:solidFill>
                <a:latin typeface="+mj-lt"/>
                <a:cs typeface="Arial" pitchFamily="34" charset="0"/>
              </a:rPr>
              <a:t>r,int</a:t>
            </a:r>
            <a:r>
              <a:rPr lang="it-IT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 c)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it-IT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{ </a:t>
            </a:r>
            <a:r>
              <a:rPr lang="it-IT" b="1" dirty="0" err="1">
                <a:solidFill>
                  <a:schemeClr val="accent1"/>
                </a:solidFill>
                <a:latin typeface="+mj-lt"/>
                <a:cs typeface="Arial" pitchFamily="34" charset="0"/>
              </a:rPr>
              <a:t>int</a:t>
            </a:r>
            <a:r>
              <a:rPr lang="it-IT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 </a:t>
            </a:r>
            <a:r>
              <a:rPr lang="it-IT" b="1" dirty="0" err="1">
                <a:solidFill>
                  <a:schemeClr val="accent1"/>
                </a:solidFill>
                <a:latin typeface="+mj-lt"/>
                <a:cs typeface="Arial" pitchFamily="34" charset="0"/>
              </a:rPr>
              <a:t>i,j</a:t>
            </a:r>
            <a:r>
              <a:rPr lang="it-IT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it-IT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  for(i=0;i&lt;</a:t>
            </a:r>
            <a:r>
              <a:rPr lang="it-IT" b="1" dirty="0" err="1">
                <a:solidFill>
                  <a:schemeClr val="accent1"/>
                </a:solidFill>
                <a:latin typeface="+mj-lt"/>
                <a:cs typeface="Arial" pitchFamily="34" charset="0"/>
              </a:rPr>
              <a:t>r;i</a:t>
            </a:r>
            <a:r>
              <a:rPr lang="it-IT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++)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it-IT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    { for(j=0;j&lt;</a:t>
            </a:r>
            <a:r>
              <a:rPr lang="it-IT" b="1" dirty="0" err="1">
                <a:solidFill>
                  <a:schemeClr val="accent1"/>
                </a:solidFill>
                <a:latin typeface="+mj-lt"/>
                <a:cs typeface="Arial" pitchFamily="34" charset="0"/>
              </a:rPr>
              <a:t>c;j</a:t>
            </a:r>
            <a:r>
              <a:rPr lang="it-IT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++)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it-IT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       { </a:t>
            </a:r>
            <a:r>
              <a:rPr lang="it-IT" b="1" dirty="0" err="1">
                <a:solidFill>
                  <a:schemeClr val="accent1"/>
                </a:solidFill>
                <a:latin typeface="+mj-lt"/>
                <a:cs typeface="Arial" pitchFamily="34" charset="0"/>
              </a:rPr>
              <a:t>cout</a:t>
            </a:r>
            <a:r>
              <a:rPr lang="it-IT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&lt;&lt;"\n Inserisci il valore della cella [ "&lt;&lt;i&lt;&lt;","&lt;&lt;j&lt;&lt;" ] : ";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it-IT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         cin&gt;&gt;m[i][j];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it-IT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       }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it-IT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  </a:t>
            </a:r>
            <a:r>
              <a:rPr lang="it-IT" b="1" dirty="0" smtClean="0">
                <a:solidFill>
                  <a:schemeClr val="accent1"/>
                </a:solidFill>
                <a:latin typeface="+mj-lt"/>
                <a:cs typeface="Arial" pitchFamily="34" charset="0"/>
              </a:rPr>
              <a:t>   </a:t>
            </a:r>
            <a:r>
              <a:rPr lang="it-IT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}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it-IT" b="1" dirty="0" err="1">
                <a:solidFill>
                  <a:schemeClr val="accent1"/>
                </a:solidFill>
                <a:latin typeface="+mj-lt"/>
                <a:cs typeface="Arial" pitchFamily="34" charset="0"/>
              </a:rPr>
              <a:t>cout</a:t>
            </a:r>
            <a:r>
              <a:rPr lang="it-IT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&lt;&lt;"\n Inserisci il valore da confrontare : ";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it-IT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cin&gt;&gt;val;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it-IT" b="1" dirty="0">
                <a:solidFill>
                  <a:schemeClr val="accent1"/>
                </a:solidFill>
                <a:latin typeface="+mj-lt"/>
                <a:cs typeface="Arial" pitchFamily="34" charset="0"/>
              </a:rPr>
              <a:t>}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00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172491" y="172953"/>
            <a:ext cx="4703765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void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 confronto(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int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 m[][],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int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val,int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r,int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 c)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{ 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int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i,j,s,a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  s=0;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  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cout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&lt;&lt;"\n Matrice : ";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  for(i=0;i&lt;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r;i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++)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  {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b="1" dirty="0">
                <a:solidFill>
                  <a:srgbClr val="00B050"/>
                </a:solidFill>
                <a:latin typeface="+mj-lt"/>
                <a:cs typeface="Arial" pitchFamily="34" charset="0"/>
              </a:rPr>
              <a:t> </a:t>
            </a:r>
            <a:r>
              <a:rPr lang="it-IT" sz="2000" b="1" dirty="0" smtClean="0">
                <a:solidFill>
                  <a:srgbClr val="00B050"/>
                </a:solidFill>
                <a:latin typeface="+mj-lt"/>
                <a:cs typeface="Arial" pitchFamily="34" charset="0"/>
              </a:rPr>
              <a:t>  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 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cout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&lt;&lt;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endl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b="1" dirty="0">
                <a:solidFill>
                  <a:srgbClr val="00B050"/>
                </a:solidFill>
                <a:latin typeface="+mj-lt"/>
                <a:cs typeface="Arial" pitchFamily="34" charset="0"/>
              </a:rPr>
              <a:t> </a:t>
            </a:r>
            <a:r>
              <a:rPr lang="it-IT" sz="2000" b="1" dirty="0" smtClean="0">
                <a:solidFill>
                  <a:srgbClr val="00B050"/>
                </a:solidFill>
                <a:latin typeface="+mj-lt"/>
                <a:cs typeface="Arial" pitchFamily="34" charset="0"/>
              </a:rPr>
              <a:t>   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for(j=0;j&lt;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c;j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++)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b="1" dirty="0">
                <a:solidFill>
                  <a:srgbClr val="00B050"/>
                </a:solidFill>
                <a:latin typeface="+mj-lt"/>
                <a:cs typeface="Arial" pitchFamily="34" charset="0"/>
              </a:rPr>
              <a:t> </a:t>
            </a:r>
            <a:r>
              <a:rPr lang="it-IT" sz="2000" b="1" dirty="0" smtClean="0">
                <a:solidFill>
                  <a:srgbClr val="00B050"/>
                </a:solidFill>
                <a:latin typeface="+mj-lt"/>
                <a:cs typeface="Arial" pitchFamily="34" charset="0"/>
              </a:rPr>
              <a:t>      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cout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&lt;&lt;" "&lt;&lt;m[i][j];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   }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   for(i=0;i&lt;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r;i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++)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b="1" dirty="0">
                <a:solidFill>
                  <a:srgbClr val="00B050"/>
                </a:solidFill>
                <a:latin typeface="+mj-lt"/>
                <a:cs typeface="Arial" pitchFamily="34" charset="0"/>
              </a:rPr>
              <a:t> </a:t>
            </a:r>
            <a:r>
              <a:rPr lang="it-IT" sz="2000" b="1" dirty="0" smtClean="0">
                <a:solidFill>
                  <a:srgbClr val="00B050"/>
                </a:solidFill>
                <a:latin typeface="+mj-lt"/>
                <a:cs typeface="Arial" pitchFamily="34" charset="0"/>
              </a:rPr>
              <a:t>         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{ for(j=0;j&lt;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c;j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++)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b="1" dirty="0">
                <a:solidFill>
                  <a:srgbClr val="00B050"/>
                </a:solidFill>
                <a:latin typeface="+mj-lt"/>
                <a:cs typeface="Arial" pitchFamily="34" charset="0"/>
              </a:rPr>
              <a:t> </a:t>
            </a:r>
            <a:r>
              <a:rPr lang="it-IT" sz="2000" b="1" dirty="0" smtClean="0">
                <a:solidFill>
                  <a:srgbClr val="00B050"/>
                </a:solidFill>
                <a:latin typeface="+mj-lt"/>
                <a:cs typeface="Arial" pitchFamily="34" charset="0"/>
              </a:rPr>
              <a:t>                   </a:t>
            </a:r>
            <a:r>
              <a:rPr kumimoji="0" lang="it-IT" sz="2000" b="1" i="0" u="none" strike="noStrike" cap="none" normalizeH="0" baseline="0" dirty="0" err="1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if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(m[i][j]==val)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it-IT" sz="2000" b="1" dirty="0">
                <a:solidFill>
                  <a:srgbClr val="00B050"/>
                </a:solidFill>
                <a:latin typeface="+mj-lt"/>
                <a:cs typeface="Arial" pitchFamily="34" charset="0"/>
              </a:rPr>
              <a:t> </a:t>
            </a:r>
            <a:r>
              <a:rPr lang="it-IT" sz="2000" b="1" dirty="0" smtClean="0">
                <a:solidFill>
                  <a:srgbClr val="00B050"/>
                </a:solidFill>
                <a:latin typeface="+mj-lt"/>
                <a:cs typeface="Arial" pitchFamily="34" charset="0"/>
              </a:rPr>
              <a:t>                      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 s=s+1;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          }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it-IT" sz="2000" b="1" dirty="0" smtClean="0">
                <a:solidFill>
                  <a:srgbClr val="00B050"/>
                </a:solidFill>
                <a:latin typeface="+mj-lt"/>
                <a:cs typeface="Arial" pitchFamily="34" charset="0"/>
              </a:rPr>
              <a:t>  </a:t>
            </a:r>
            <a:r>
              <a:rPr lang="it-IT" sz="2000" b="1" dirty="0" err="1" smtClean="0">
                <a:solidFill>
                  <a:srgbClr val="00B050"/>
                </a:solidFill>
                <a:latin typeface="+mj-lt"/>
                <a:cs typeface="Arial" pitchFamily="34" charset="0"/>
              </a:rPr>
              <a:t>cout</a:t>
            </a:r>
            <a:r>
              <a:rPr lang="it-IT" sz="2000" b="1" dirty="0">
                <a:solidFill>
                  <a:srgbClr val="00B050"/>
                </a:solidFill>
                <a:latin typeface="+mj-lt"/>
                <a:cs typeface="Arial" pitchFamily="34" charset="0"/>
              </a:rPr>
              <a:t>&lt;&lt;"\n Il valore "&lt;&lt;val&lt;&lt;" </a:t>
            </a:r>
            <a:r>
              <a:rPr lang="it-IT" sz="2000" b="1" dirty="0" err="1">
                <a:solidFill>
                  <a:srgbClr val="00B050"/>
                </a:solidFill>
                <a:latin typeface="+mj-lt"/>
                <a:cs typeface="Arial" pitchFamily="34" charset="0"/>
              </a:rPr>
              <a:t>e'</a:t>
            </a:r>
            <a:r>
              <a:rPr lang="it-IT" sz="2000" b="1" dirty="0">
                <a:solidFill>
                  <a:srgbClr val="00B050"/>
                </a:solidFill>
                <a:latin typeface="+mj-lt"/>
                <a:cs typeface="Arial" pitchFamily="34" charset="0"/>
              </a:rPr>
              <a:t> </a:t>
            </a:r>
            <a:r>
              <a:rPr lang="it-IT" sz="2000" b="1" dirty="0" smtClean="0">
                <a:solidFill>
                  <a:srgbClr val="00B050"/>
                </a:solidFill>
                <a:latin typeface="+mj-lt"/>
                <a:cs typeface="Arial" pitchFamily="34" charset="0"/>
              </a:rPr>
              <a:t>presente </a:t>
            </a:r>
            <a:r>
              <a:rPr lang="it-IT" sz="2000" b="1" dirty="0">
                <a:solidFill>
                  <a:srgbClr val="00B050"/>
                </a:solidFill>
                <a:latin typeface="+mj-lt"/>
                <a:cs typeface="Arial" pitchFamily="34" charset="0"/>
              </a:rPr>
              <a:t>"&lt;&lt;s</a:t>
            </a:r>
            <a:r>
              <a:rPr lang="it-IT" sz="2000" b="1" dirty="0" smtClean="0">
                <a:solidFill>
                  <a:srgbClr val="00B050"/>
                </a:solidFill>
                <a:latin typeface="+mj-lt"/>
                <a:cs typeface="Arial" pitchFamily="34" charset="0"/>
              </a:rPr>
              <a:t>&lt;&lt;</a:t>
            </a:r>
            <a:r>
              <a:rPr lang="it-IT" sz="2000" b="1" dirty="0">
                <a:solidFill>
                  <a:srgbClr val="00B050"/>
                </a:solidFill>
                <a:cs typeface="Arial" pitchFamily="34" charset="0"/>
              </a:rPr>
              <a:t>"</a:t>
            </a:r>
            <a:r>
              <a:rPr lang="it-IT" sz="2000" b="1" dirty="0" smtClean="0">
                <a:solidFill>
                  <a:srgbClr val="00B050"/>
                </a:solidFill>
                <a:latin typeface="+mj-lt"/>
                <a:cs typeface="Arial" pitchFamily="34" charset="0"/>
              </a:rPr>
              <a:t> volte</a:t>
            </a:r>
            <a:r>
              <a:rPr lang="it-IT" sz="2000" b="1" dirty="0">
                <a:solidFill>
                  <a:srgbClr val="00B050"/>
                </a:solidFill>
                <a:cs typeface="Arial" pitchFamily="34" charset="0"/>
              </a:rPr>
              <a:t>"</a:t>
            </a:r>
            <a:r>
              <a:rPr lang="it-IT" sz="2000" b="1" dirty="0" smtClean="0">
                <a:solidFill>
                  <a:srgbClr val="00B050"/>
                </a:solidFill>
                <a:latin typeface="+mj-lt"/>
                <a:cs typeface="Arial" pitchFamily="34" charset="0"/>
              </a:rPr>
              <a:t> &lt;&lt;</a:t>
            </a:r>
            <a:r>
              <a:rPr lang="it-IT" sz="2000" b="1" dirty="0" err="1" smtClean="0">
                <a:solidFill>
                  <a:srgbClr val="00B050"/>
                </a:solidFill>
                <a:latin typeface="+mj-lt"/>
                <a:cs typeface="Arial" pitchFamily="34" charset="0"/>
              </a:rPr>
              <a:t>endl</a:t>
            </a:r>
            <a:r>
              <a:rPr lang="it-IT" sz="2000" b="1" dirty="0" smtClean="0">
                <a:solidFill>
                  <a:srgbClr val="00B050"/>
                </a:solidFill>
                <a:latin typeface="+mj-lt"/>
                <a:cs typeface="Arial" pitchFamily="34" charset="0"/>
              </a:rPr>
              <a:t>;                       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it-IT" sz="2000" b="1" dirty="0" smtClean="0">
                <a:solidFill>
                  <a:srgbClr val="00B050"/>
                </a:solidFill>
                <a:latin typeface="+mj-lt"/>
                <a:cs typeface="Arial" pitchFamily="34" charset="0"/>
              </a:rPr>
              <a:t>  </a:t>
            </a:r>
            <a:r>
              <a:rPr kumimoji="0" lang="it-IT" sz="20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+mj-lt"/>
                <a:cs typeface="Arial" pitchFamily="34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387319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23608</TotalTime>
  <Words>1649</Words>
  <Application>Microsoft Office PowerPoint</Application>
  <PresentationFormat>Presentazione su schermo (4:3)</PresentationFormat>
  <Paragraphs>285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Ricerca dicotomica</vt:lpstr>
      <vt:lpstr>Ricerca dicotomica 1/5</vt:lpstr>
      <vt:lpstr>Ricerca dicotomica 2/5</vt:lpstr>
      <vt:lpstr>Ricerca dicotomica 3/5</vt:lpstr>
      <vt:lpstr>Ricerca dicotomica 4/5</vt:lpstr>
      <vt:lpstr>Ricerca dicotomica 5/5</vt:lpstr>
      <vt:lpstr>Presentazione standard di PowerPoint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.</dc:creator>
  <cp:lastModifiedBy>William</cp:lastModifiedBy>
  <cp:revision>153</cp:revision>
  <dcterms:created xsi:type="dcterms:W3CDTF">2011-10-18T08:32:55Z</dcterms:created>
  <dcterms:modified xsi:type="dcterms:W3CDTF">2012-12-05T10:02:31Z</dcterms:modified>
</cp:coreProperties>
</file>