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75" r:id="rId9"/>
    <p:sldId id="276" r:id="rId10"/>
    <p:sldId id="283" r:id="rId11"/>
    <p:sldId id="284" r:id="rId12"/>
    <p:sldId id="262" r:id="rId13"/>
    <p:sldId id="263" r:id="rId14"/>
    <p:sldId id="278" r:id="rId15"/>
    <p:sldId id="279" r:id="rId16"/>
    <p:sldId id="280" r:id="rId17"/>
    <p:sldId id="281" r:id="rId18"/>
    <p:sldId id="277" r:id="rId19"/>
    <p:sldId id="271" r:id="rId20"/>
    <p:sldId id="272" r:id="rId21"/>
    <p:sldId id="273" r:id="rId22"/>
    <p:sldId id="282" r:id="rId23"/>
    <p:sldId id="287" r:id="rId24"/>
    <p:sldId id="286" r:id="rId25"/>
    <p:sldId id="285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8268F3D4-B8FB-4C14-A755-60F6B1BFBA7B}">
          <p14:sldIdLst>
            <p14:sldId id="256"/>
            <p14:sldId id="257"/>
            <p14:sldId id="258"/>
            <p14:sldId id="259"/>
            <p14:sldId id="260"/>
            <p14:sldId id="261"/>
            <p14:sldId id="264"/>
            <p14:sldId id="275"/>
            <p14:sldId id="276"/>
            <p14:sldId id="283"/>
            <p14:sldId id="284"/>
            <p14:sldId id="262"/>
            <p14:sldId id="263"/>
            <p14:sldId id="278"/>
            <p14:sldId id="279"/>
            <p14:sldId id="280"/>
            <p14:sldId id="281"/>
            <p14:sldId id="277"/>
            <p14:sldId id="271"/>
            <p14:sldId id="272"/>
            <p14:sldId id="273"/>
            <p14:sldId id="282"/>
            <p14:sldId id="287"/>
            <p14:sldId id="286"/>
            <p14:sldId id="28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2964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01/04/2012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01/04/2012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01/04/2012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01/04/2012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xtpad.com/" TargetMode="External"/><Relationship Id="rId2" Type="http://schemas.openxmlformats.org/officeDocument/2006/relationships/hyperlink" Target="http://www.php.net/download-docs.php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di Informatica  A.A. 2011-2012</a:t>
            </a:r>
            <a:endParaRPr lang="it-IT" sz="1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395536" y="764704"/>
            <a:ext cx="8352928" cy="1040285"/>
          </a:xfr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14300" dist="88900" dir="6300000" sx="102000" sy="102000" algn="tl" rotWithShape="0">
              <a:schemeClr val="bg1">
                <a:lumMod val="50000"/>
                <a:alpha val="73000"/>
              </a:scheme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it-IT" sz="2800" b="1" dirty="0" smtClean="0">
                <a:solidFill>
                  <a:schemeClr val="tx1"/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Corso di Informatica</a:t>
            </a:r>
          </a:p>
          <a:p>
            <a:pPr marL="0" indent="0" algn="ctr">
              <a:buNone/>
            </a:pPr>
            <a:r>
              <a:rPr lang="it-IT" sz="2800" b="1" dirty="0" smtClean="0">
                <a:solidFill>
                  <a:schemeClr val="tx1"/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Laurea Triennale - Comunicazione&amp;Dams</a:t>
            </a:r>
            <a:endParaRPr lang="it-IT" sz="2800" b="1" dirty="0">
              <a:solidFill>
                <a:schemeClr val="tx1"/>
              </a:solidFill>
              <a:latin typeface="Calibri" pitchFamily="34" charset="0"/>
              <a:ea typeface="Batang" pitchFamily="18" charset="-127"/>
              <a:cs typeface="Calibri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930461" y="3140968"/>
            <a:ext cx="52339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/>
              <a:t>Dott.ssa Maria Vittoria </a:t>
            </a:r>
            <a:r>
              <a:rPr lang="it-IT" sz="3200" b="1" dirty="0" err="1" smtClean="0"/>
              <a:t>Avolio</a:t>
            </a:r>
            <a:endParaRPr lang="it-IT" sz="3200" b="1" dirty="0" smtClean="0"/>
          </a:p>
          <a:p>
            <a:pPr algn="ctr"/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avoliomv@unical.it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pic>
        <p:nvPicPr>
          <p:cNvPr id="1026" name="Picture 2" descr="D:\CorsiUnical\ArchitetturaDegliElaboratori\SitoWeb\public_html\teaching\arch_elab\icons\email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990" y="4553418"/>
            <a:ext cx="399714" cy="399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2154547" y="4445300"/>
            <a:ext cx="49497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/>
              <a:t>Dott.ssa Adriana Pietramala</a:t>
            </a:r>
          </a:p>
          <a:p>
            <a:pPr algn="ctr"/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a.pietramala@unical.it</a:t>
            </a:r>
          </a:p>
        </p:txBody>
      </p:sp>
    </p:spTree>
    <p:extLst>
      <p:ext uri="{BB962C8B-B14F-4D97-AF65-F5344CB8AC3E}">
        <p14:creationId xmlns:p14="http://schemas.microsoft.com/office/powerpoint/2010/main" val="5362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di Informatica  A.A. 2011-2012</a:t>
            </a:r>
            <a:endParaRPr lang="it-IT" sz="1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 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FUNZIONE ECHO</a:t>
            </a:r>
            <a:endParaRPr lang="it-IT" sz="1600" b="1" dirty="0"/>
          </a:p>
        </p:txBody>
      </p:sp>
      <p:sp>
        <p:nvSpPr>
          <p:cNvPr id="5" name="Rettangolo 4"/>
          <p:cNvSpPr/>
          <p:nvPr/>
        </p:nvSpPr>
        <p:spPr>
          <a:xfrm>
            <a:off x="107503" y="548680"/>
            <a:ext cx="903502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 indent="0">
              <a:buNone/>
            </a:pPr>
            <a:r>
              <a:rPr lang="it-IT" sz="2800" dirty="0" smtClean="0"/>
              <a:t>Altri esempi con la funzione </a:t>
            </a:r>
            <a:r>
              <a:rPr lang="it-IT" sz="2800" dirty="0" err="1" smtClean="0">
                <a:solidFill>
                  <a:srgbClr val="FF0000"/>
                </a:solidFill>
              </a:rPr>
              <a:t>echo</a:t>
            </a:r>
            <a:r>
              <a:rPr lang="it-IT" sz="2800" dirty="0" smtClean="0"/>
              <a:t>:</a:t>
            </a:r>
            <a:endParaRPr lang="it-IT" sz="2800" dirty="0"/>
          </a:p>
          <a:p>
            <a:pPr marL="57150" indent="0">
              <a:lnSpc>
                <a:spcPct val="120000"/>
              </a:lnSpc>
              <a:buNone/>
            </a:pPr>
            <a:r>
              <a:rPr lang="en-US" sz="2000" dirty="0"/>
              <a:t>&lt;html&gt;</a:t>
            </a:r>
            <a:br>
              <a:rPr lang="en-US" sz="2000" dirty="0"/>
            </a:br>
            <a:r>
              <a:rPr lang="en-US" sz="2000" dirty="0"/>
              <a:t> &lt;head&gt;</a:t>
            </a:r>
            <a:br>
              <a:rPr lang="en-US" sz="2000" dirty="0"/>
            </a:br>
            <a:r>
              <a:rPr lang="en-US" sz="2000" dirty="0"/>
              <a:t>  </a:t>
            </a:r>
            <a:r>
              <a:rPr lang="en-US" sz="2000" dirty="0" smtClean="0"/>
              <a:t>   &lt;title&gt;Test </a:t>
            </a:r>
            <a:r>
              <a:rPr lang="en-US" sz="2000" dirty="0"/>
              <a:t>PHP&lt;/title&gt;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dirty="0"/>
              <a:t> &lt;/head&gt;</a:t>
            </a:r>
            <a:br>
              <a:rPr lang="en-US" sz="2000" dirty="0"/>
            </a:br>
            <a:r>
              <a:rPr lang="en-US" sz="2000" dirty="0"/>
              <a:t> &lt;body&gt;</a:t>
            </a:r>
          </a:p>
          <a:p>
            <a:pPr marL="57150" indent="0">
              <a:lnSpc>
                <a:spcPct val="120000"/>
              </a:lnSpc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      </a:t>
            </a:r>
            <a:r>
              <a:rPr lang="it-IT" sz="2000" b="1" dirty="0">
                <a:solidFill>
                  <a:srgbClr val="FF0000"/>
                </a:solidFill>
              </a:rPr>
              <a:t>&lt;?</a:t>
            </a:r>
            <a:r>
              <a:rPr lang="it-IT" sz="2000" b="1" dirty="0" err="1">
                <a:solidFill>
                  <a:srgbClr val="FF0000"/>
                </a:solidFill>
              </a:rPr>
              <a:t>php</a:t>
            </a:r>
            <a:endParaRPr lang="it-IT" sz="2000" b="1" dirty="0">
              <a:solidFill>
                <a:srgbClr val="FF0000"/>
              </a:solidFill>
            </a:endParaRPr>
          </a:p>
          <a:p>
            <a:pPr marL="57150" indent="0">
              <a:lnSpc>
                <a:spcPct val="120000"/>
              </a:lnSpc>
              <a:buNone/>
            </a:pPr>
            <a:r>
              <a:rPr lang="it-IT" sz="2000" dirty="0"/>
              <a:t>// </a:t>
            </a:r>
            <a:r>
              <a:rPr lang="it-IT" sz="2000" dirty="0" smtClean="0"/>
              <a:t>sono il simbolo dei commenti</a:t>
            </a:r>
            <a:endParaRPr lang="it-IT" sz="2000" dirty="0"/>
          </a:p>
          <a:p>
            <a:pPr marL="57150" indent="0">
              <a:lnSpc>
                <a:spcPct val="120000"/>
              </a:lnSpc>
              <a:buNone/>
            </a:pPr>
            <a:r>
              <a:rPr lang="it-IT" sz="2000" dirty="0" smtClean="0"/>
              <a:t>	</a:t>
            </a:r>
            <a:r>
              <a:rPr lang="it-IT" sz="2000" b="1" dirty="0" err="1" smtClean="0">
                <a:solidFill>
                  <a:schemeClr val="accent1"/>
                </a:solidFill>
              </a:rPr>
              <a:t>echo</a:t>
            </a:r>
            <a:r>
              <a:rPr lang="it-IT" sz="2000" dirty="0" smtClean="0"/>
              <a:t> "Ciao";</a:t>
            </a:r>
            <a:endParaRPr lang="it-IT" sz="2000" dirty="0"/>
          </a:p>
          <a:p>
            <a:pPr marL="57150" indent="0">
              <a:lnSpc>
                <a:spcPct val="120000"/>
              </a:lnSpc>
              <a:buNone/>
            </a:pPr>
            <a:r>
              <a:rPr lang="it-IT" sz="2000" dirty="0" smtClean="0"/>
              <a:t>// </a:t>
            </a:r>
            <a:r>
              <a:rPr lang="it-IT" sz="2000" dirty="0"/>
              <a:t>...si possono accodare più frasi</a:t>
            </a:r>
          </a:p>
          <a:p>
            <a:pPr marL="57150" indent="0">
              <a:lnSpc>
                <a:spcPct val="120000"/>
              </a:lnSpc>
              <a:buNone/>
            </a:pPr>
            <a:r>
              <a:rPr lang="it-IT" sz="2000" b="1" dirty="0" smtClean="0">
                <a:solidFill>
                  <a:srgbClr val="FF0000"/>
                </a:solidFill>
              </a:rPr>
              <a:t>	</a:t>
            </a:r>
            <a:r>
              <a:rPr lang="it-IT" sz="2000" b="1" dirty="0" err="1" smtClean="0">
                <a:solidFill>
                  <a:schemeClr val="accent1"/>
                </a:solidFill>
              </a:rPr>
              <a:t>echo</a:t>
            </a:r>
            <a:r>
              <a:rPr lang="it-IT" sz="2000" dirty="0" smtClean="0">
                <a:solidFill>
                  <a:schemeClr val="accent1"/>
                </a:solidFill>
              </a:rPr>
              <a:t> </a:t>
            </a:r>
            <a:r>
              <a:rPr lang="it-IT" sz="2000" dirty="0"/>
              <a:t>"Ciao" , " a tutti." , "Come va</a:t>
            </a:r>
            <a:r>
              <a:rPr lang="it-IT" sz="2000" dirty="0" smtClean="0"/>
              <a:t>?"; 	//separare ogni stringa con la ,</a:t>
            </a:r>
            <a:endParaRPr lang="it-IT" sz="2000" dirty="0"/>
          </a:p>
          <a:p>
            <a:pPr marL="57150" indent="0">
              <a:lnSpc>
                <a:spcPct val="120000"/>
              </a:lnSpc>
              <a:buNone/>
            </a:pPr>
            <a:r>
              <a:rPr lang="it-IT" sz="2000" b="1" dirty="0" smtClean="0">
                <a:solidFill>
                  <a:srgbClr val="FF0000"/>
                </a:solidFill>
              </a:rPr>
              <a:t>      ?&gt;</a:t>
            </a:r>
            <a:r>
              <a:rPr lang="en-US" sz="2000" b="1" dirty="0">
                <a:solidFill>
                  <a:srgbClr val="FF0000"/>
                </a:solidFill>
              </a:rPr>
              <a:t> 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57150" indent="0">
              <a:lnSpc>
                <a:spcPct val="120000"/>
              </a:lnSpc>
              <a:buNone/>
            </a:pPr>
            <a:r>
              <a:rPr lang="en-US" sz="2000" dirty="0" smtClean="0"/>
              <a:t>&lt;/</a:t>
            </a:r>
            <a:r>
              <a:rPr lang="en-US" sz="2000" dirty="0"/>
              <a:t>body&gt;</a:t>
            </a:r>
            <a:br>
              <a:rPr lang="en-US" sz="2000" dirty="0"/>
            </a:br>
            <a:r>
              <a:rPr lang="en-US" sz="2000" dirty="0"/>
              <a:t>&lt;/html&gt; </a:t>
            </a:r>
            <a:endParaRPr lang="en-US" sz="2000" dirty="0">
              <a:solidFill>
                <a:srgbClr val="FF0000"/>
              </a:solidFill>
            </a:endParaRPr>
          </a:p>
          <a:p>
            <a:pPr marL="57150" indent="0">
              <a:buNone/>
            </a:pPr>
            <a:r>
              <a:rPr lang="it-IT" sz="2000" dirty="0"/>
              <a:t>Che andiamo a memorizzare nella </a:t>
            </a:r>
            <a:r>
              <a:rPr lang="it-IT" sz="2000" dirty="0" smtClean="0"/>
              <a:t>cartella </a:t>
            </a:r>
            <a:r>
              <a:rPr lang="it-IT" sz="2000" b="1" dirty="0" smtClean="0">
                <a:solidFill>
                  <a:srgbClr val="FF0000"/>
                </a:solidFill>
              </a:rPr>
              <a:t>c</a:t>
            </a:r>
            <a:r>
              <a:rPr lang="it-IT" sz="2000" b="1" dirty="0">
                <a:solidFill>
                  <a:srgbClr val="FF0000"/>
                </a:solidFill>
              </a:rPr>
              <a:t>:/</a:t>
            </a:r>
            <a:r>
              <a:rPr lang="it-IT" sz="2000" b="1" dirty="0" smtClean="0">
                <a:solidFill>
                  <a:srgbClr val="FF0000"/>
                </a:solidFill>
              </a:rPr>
              <a:t>filePhp/lezione2/es2.php</a:t>
            </a:r>
            <a:endParaRPr lang="it-IT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83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di Informatica  A.A. 2011-2012</a:t>
            </a:r>
            <a:endParaRPr lang="it-IT" sz="1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 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FUNZIONE ECHO</a:t>
            </a:r>
            <a:endParaRPr lang="it-IT" sz="1600" b="1" dirty="0"/>
          </a:p>
        </p:txBody>
      </p:sp>
      <p:sp>
        <p:nvSpPr>
          <p:cNvPr id="5" name="Rettangolo 4"/>
          <p:cNvSpPr/>
          <p:nvPr/>
        </p:nvSpPr>
        <p:spPr>
          <a:xfrm>
            <a:off x="107503" y="548680"/>
            <a:ext cx="903502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 indent="0">
              <a:buNone/>
            </a:pPr>
            <a:r>
              <a:rPr lang="it-IT" sz="2800" dirty="0" smtClean="0"/>
              <a:t>Altri esempi con la funzione </a:t>
            </a:r>
            <a:r>
              <a:rPr lang="it-IT" sz="2800" dirty="0" err="1" smtClean="0">
                <a:solidFill>
                  <a:srgbClr val="FF0000"/>
                </a:solidFill>
              </a:rPr>
              <a:t>echo</a:t>
            </a:r>
            <a:r>
              <a:rPr lang="it-IT" sz="2800" dirty="0" smtClean="0"/>
              <a:t>:</a:t>
            </a:r>
            <a:endParaRPr lang="it-IT" sz="2800" dirty="0"/>
          </a:p>
          <a:p>
            <a:pPr marL="57150" indent="0">
              <a:lnSpc>
                <a:spcPct val="120000"/>
              </a:lnSpc>
              <a:buNone/>
            </a:pPr>
            <a:r>
              <a:rPr lang="en-US" sz="2000" dirty="0"/>
              <a:t>&lt;html&gt;</a:t>
            </a:r>
            <a:br>
              <a:rPr lang="en-US" sz="2000" dirty="0"/>
            </a:br>
            <a:r>
              <a:rPr lang="en-US" sz="2000" dirty="0"/>
              <a:t> &lt;head&gt;</a:t>
            </a:r>
            <a:br>
              <a:rPr lang="en-US" sz="2000" dirty="0"/>
            </a:br>
            <a:r>
              <a:rPr lang="en-US" sz="2000" dirty="0"/>
              <a:t>  </a:t>
            </a:r>
            <a:r>
              <a:rPr lang="en-US" sz="2000" dirty="0" smtClean="0"/>
              <a:t>   &lt;title&gt;Test </a:t>
            </a:r>
            <a:r>
              <a:rPr lang="en-US" sz="2000" dirty="0"/>
              <a:t>PHP&lt;/title&gt;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dirty="0"/>
              <a:t> &lt;/head&gt;</a:t>
            </a:r>
            <a:br>
              <a:rPr lang="en-US" sz="2000" dirty="0"/>
            </a:br>
            <a:r>
              <a:rPr lang="en-US" sz="2000" dirty="0"/>
              <a:t> &lt;body&gt;</a:t>
            </a:r>
          </a:p>
          <a:p>
            <a:pPr marL="57150" indent="0">
              <a:lnSpc>
                <a:spcPct val="120000"/>
              </a:lnSpc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     </a:t>
            </a:r>
            <a:r>
              <a:rPr lang="it-IT" sz="2000" b="1" dirty="0" smtClean="0">
                <a:solidFill>
                  <a:srgbClr val="FF0000"/>
                </a:solidFill>
              </a:rPr>
              <a:t>&lt;?</a:t>
            </a:r>
            <a:r>
              <a:rPr lang="it-IT" sz="2000" b="1" dirty="0" err="1">
                <a:solidFill>
                  <a:srgbClr val="FF0000"/>
                </a:solidFill>
              </a:rPr>
              <a:t>php</a:t>
            </a:r>
            <a:r>
              <a:rPr lang="it-IT" sz="2000" b="1" dirty="0">
                <a:solidFill>
                  <a:srgbClr val="FF0000"/>
                </a:solidFill>
              </a:rPr>
              <a:t> </a:t>
            </a:r>
            <a:endParaRPr lang="it-IT" sz="2000" b="1" dirty="0" smtClean="0">
              <a:solidFill>
                <a:srgbClr val="FF0000"/>
              </a:solidFill>
            </a:endParaRPr>
          </a:p>
          <a:p>
            <a:pPr marL="57150" indent="0">
              <a:lnSpc>
                <a:spcPct val="120000"/>
              </a:lnSpc>
              <a:buNone/>
            </a:pPr>
            <a:r>
              <a:rPr lang="it-IT" sz="2000" dirty="0"/>
              <a:t> </a:t>
            </a:r>
            <a:r>
              <a:rPr lang="it-IT" sz="2000" dirty="0" smtClean="0"/>
              <a:t>      </a:t>
            </a:r>
            <a:r>
              <a:rPr lang="it-IT" sz="2000" dirty="0" smtClean="0">
                <a:solidFill>
                  <a:schemeClr val="accent1"/>
                </a:solidFill>
              </a:rPr>
              <a:t> </a:t>
            </a:r>
            <a:r>
              <a:rPr lang="it-IT" sz="2000" b="1" dirty="0" err="1" smtClean="0">
                <a:solidFill>
                  <a:schemeClr val="accent1"/>
                </a:solidFill>
              </a:rPr>
              <a:t>echo</a:t>
            </a:r>
            <a:r>
              <a:rPr lang="it-IT" sz="2000" dirty="0" smtClean="0">
                <a:solidFill>
                  <a:schemeClr val="accent1"/>
                </a:solidFill>
              </a:rPr>
              <a:t>  </a:t>
            </a:r>
            <a:r>
              <a:rPr lang="it-IT" sz="2000" dirty="0" smtClean="0"/>
              <a:t>"</a:t>
            </a:r>
            <a:r>
              <a:rPr lang="it-IT" sz="2000" dirty="0"/>
              <a:t>Prima stringa, adesso andiamo a capo. &lt;</a:t>
            </a:r>
            <a:r>
              <a:rPr lang="it-IT" sz="2000" dirty="0" err="1"/>
              <a:t>br</a:t>
            </a:r>
            <a:r>
              <a:rPr lang="it-IT" sz="2000" dirty="0"/>
              <a:t>&gt;"; </a:t>
            </a:r>
            <a:endParaRPr lang="it-IT" sz="2000" dirty="0" smtClean="0"/>
          </a:p>
          <a:p>
            <a:pPr marL="57150" indent="0">
              <a:lnSpc>
                <a:spcPct val="120000"/>
              </a:lnSpc>
              <a:buNone/>
            </a:pPr>
            <a:r>
              <a:rPr lang="it-IT" sz="2000" dirty="0"/>
              <a:t> </a:t>
            </a:r>
            <a:r>
              <a:rPr lang="it-IT" sz="2000" dirty="0" smtClean="0"/>
              <a:t>       </a:t>
            </a:r>
            <a:r>
              <a:rPr lang="it-IT" sz="2000" b="1" dirty="0" err="1" smtClean="0">
                <a:solidFill>
                  <a:schemeClr val="accent1"/>
                </a:solidFill>
              </a:rPr>
              <a:t>echo</a:t>
            </a:r>
            <a:r>
              <a:rPr lang="it-IT" sz="2000" dirty="0" smtClean="0"/>
              <a:t>  "</a:t>
            </a:r>
            <a:r>
              <a:rPr lang="it-IT" sz="2000" dirty="0"/>
              <a:t>Seconda riga .&lt;</a:t>
            </a:r>
            <a:r>
              <a:rPr lang="it-IT" sz="2000" dirty="0" err="1"/>
              <a:t>br</a:t>
            </a:r>
            <a:r>
              <a:rPr lang="it-IT" sz="2000" dirty="0"/>
              <a:t>&gt;"; </a:t>
            </a:r>
            <a:endParaRPr lang="it-IT" sz="2000" dirty="0" smtClean="0"/>
          </a:p>
          <a:p>
            <a:pPr marL="57150" indent="0">
              <a:lnSpc>
                <a:spcPct val="120000"/>
              </a:lnSpc>
              <a:buNone/>
            </a:pPr>
            <a:r>
              <a:rPr lang="it-IT" sz="2000" dirty="0"/>
              <a:t> </a:t>
            </a:r>
            <a:r>
              <a:rPr lang="it-IT" sz="2000" dirty="0" smtClean="0"/>
              <a:t>      </a:t>
            </a:r>
            <a:r>
              <a:rPr lang="it-IT" sz="2000" dirty="0" smtClean="0">
                <a:solidFill>
                  <a:schemeClr val="accent1"/>
                </a:solidFill>
              </a:rPr>
              <a:t> </a:t>
            </a:r>
            <a:r>
              <a:rPr lang="it-IT" sz="2000" b="1" dirty="0" err="1" smtClean="0">
                <a:solidFill>
                  <a:schemeClr val="accent1"/>
                </a:solidFill>
              </a:rPr>
              <a:t>echo</a:t>
            </a:r>
            <a:r>
              <a:rPr lang="it-IT" sz="2000" dirty="0" smtClean="0">
                <a:solidFill>
                  <a:schemeClr val="accent1"/>
                </a:solidFill>
              </a:rPr>
              <a:t>  </a:t>
            </a:r>
            <a:r>
              <a:rPr lang="it-IT" sz="2000" dirty="0" smtClean="0"/>
              <a:t>"Terza riga";   </a:t>
            </a:r>
          </a:p>
          <a:p>
            <a:pPr marL="57150" indent="0">
              <a:lnSpc>
                <a:spcPct val="120000"/>
              </a:lnSpc>
              <a:buNone/>
            </a:pPr>
            <a:r>
              <a:rPr lang="it-IT" sz="2000" dirty="0" smtClean="0"/>
              <a:t>//ricordarsi che ogni fine istruzione in </a:t>
            </a:r>
            <a:r>
              <a:rPr lang="it-IT" sz="2000" b="1" dirty="0" err="1" smtClean="0">
                <a:solidFill>
                  <a:srgbClr val="FF0000"/>
                </a:solidFill>
              </a:rPr>
              <a:t>php</a:t>
            </a:r>
            <a:r>
              <a:rPr lang="it-IT" sz="2000" dirty="0" smtClean="0"/>
              <a:t> deve terminare con </a:t>
            </a:r>
            <a:r>
              <a:rPr lang="it-IT" sz="2000" b="1" dirty="0" smtClean="0"/>
              <a:t>;</a:t>
            </a:r>
          </a:p>
          <a:p>
            <a:pPr marL="57150" indent="0">
              <a:lnSpc>
                <a:spcPct val="120000"/>
              </a:lnSpc>
              <a:buNone/>
            </a:pPr>
            <a:r>
              <a:rPr lang="it-IT" sz="2000" b="1" dirty="0">
                <a:solidFill>
                  <a:srgbClr val="FF0000"/>
                </a:solidFill>
              </a:rPr>
              <a:t> </a:t>
            </a:r>
            <a:r>
              <a:rPr lang="it-IT" sz="2000" b="1" dirty="0" smtClean="0">
                <a:solidFill>
                  <a:srgbClr val="FF0000"/>
                </a:solidFill>
              </a:rPr>
              <a:t>     ?&gt;</a:t>
            </a:r>
          </a:p>
          <a:p>
            <a:pPr marL="57150" indent="0">
              <a:lnSpc>
                <a:spcPct val="120000"/>
              </a:lnSpc>
              <a:buNone/>
            </a:pPr>
            <a:r>
              <a:rPr lang="en-US" sz="2000" dirty="0" smtClean="0"/>
              <a:t>&lt;/</a:t>
            </a:r>
            <a:r>
              <a:rPr lang="en-US" sz="2000" dirty="0"/>
              <a:t>body&gt;</a:t>
            </a:r>
            <a:br>
              <a:rPr lang="en-US" sz="2000" dirty="0"/>
            </a:br>
            <a:r>
              <a:rPr lang="en-US" sz="2000" dirty="0"/>
              <a:t>&lt;/html&gt; </a:t>
            </a:r>
            <a:endParaRPr lang="en-US" sz="2000" dirty="0">
              <a:solidFill>
                <a:srgbClr val="FF0000"/>
              </a:solidFill>
            </a:endParaRPr>
          </a:p>
          <a:p>
            <a:pPr marL="57150" indent="0">
              <a:buNone/>
            </a:pPr>
            <a:r>
              <a:rPr lang="it-IT" sz="2000" dirty="0"/>
              <a:t>Che andiamo a memorizzare nella </a:t>
            </a:r>
            <a:r>
              <a:rPr lang="it-IT" sz="2000" dirty="0" smtClean="0"/>
              <a:t>cartella </a:t>
            </a:r>
            <a:r>
              <a:rPr lang="it-IT" sz="2000" b="1" dirty="0" smtClean="0">
                <a:solidFill>
                  <a:srgbClr val="FF0000"/>
                </a:solidFill>
              </a:rPr>
              <a:t>c</a:t>
            </a:r>
            <a:r>
              <a:rPr lang="it-IT" sz="2000" b="1" dirty="0">
                <a:solidFill>
                  <a:srgbClr val="FF0000"/>
                </a:solidFill>
              </a:rPr>
              <a:t>:/</a:t>
            </a:r>
            <a:r>
              <a:rPr lang="it-IT" sz="2000" b="1" dirty="0" smtClean="0">
                <a:solidFill>
                  <a:srgbClr val="FF0000"/>
                </a:solidFill>
              </a:rPr>
              <a:t>filePhp/lezione2/es3.php</a:t>
            </a:r>
            <a:endParaRPr lang="it-IT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70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</a:t>
            </a:r>
            <a:r>
              <a:rPr lang="it-IT" sz="1600" b="1" dirty="0">
                <a:latin typeface="Calibri" pitchFamily="34" charset="0"/>
                <a:cs typeface="Calibri" pitchFamily="34" charset="0"/>
              </a:rPr>
              <a:t>di Informatica  A.A. 2011-2012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 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 FORM in HTLM</a:t>
            </a:r>
            <a:endParaRPr lang="it-IT" sz="1600" b="1" dirty="0"/>
          </a:p>
        </p:txBody>
      </p:sp>
      <p:sp>
        <p:nvSpPr>
          <p:cNvPr id="5" name="Rettangolo 4"/>
          <p:cNvSpPr/>
          <p:nvPr/>
        </p:nvSpPr>
        <p:spPr>
          <a:xfrm>
            <a:off x="53264" y="507867"/>
            <a:ext cx="901005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 smtClean="0"/>
              <a:t>La funzione </a:t>
            </a:r>
            <a:r>
              <a:rPr lang="it-IT" sz="2000" b="1" dirty="0" err="1" smtClean="0">
                <a:solidFill>
                  <a:srgbClr val="FF0000"/>
                </a:solidFill>
              </a:rPr>
              <a:t>echo</a:t>
            </a:r>
            <a:r>
              <a:rPr lang="it-IT" sz="2000" dirty="0" smtClean="0"/>
              <a:t> genera </a:t>
            </a:r>
            <a:r>
              <a:rPr lang="it-IT" sz="2000" dirty="0"/>
              <a:t>un </a:t>
            </a:r>
            <a:r>
              <a:rPr lang="it-IT" sz="2000" b="1" dirty="0" smtClean="0"/>
              <a:t>output</a:t>
            </a:r>
            <a:r>
              <a:rPr lang="it-IT" sz="2000" dirty="0"/>
              <a:t> </a:t>
            </a:r>
            <a:r>
              <a:rPr lang="it-IT" sz="2000" dirty="0" smtClean="0"/>
              <a:t>(una scrittura su il video dell’</a:t>
            </a:r>
            <a:r>
              <a:rPr lang="it-IT" sz="2000" b="1" dirty="0" smtClean="0"/>
              <a:t>utente</a:t>
            </a:r>
            <a:r>
              <a:rPr lang="it-IT" sz="2000" dirty="0" smtClean="0"/>
              <a:t>)</a:t>
            </a:r>
          </a:p>
          <a:p>
            <a:pPr algn="just"/>
            <a:endParaRPr lang="it-IT" sz="2000" dirty="0" smtClean="0"/>
          </a:p>
          <a:p>
            <a:pPr algn="just"/>
            <a:r>
              <a:rPr lang="it-IT" sz="2000" dirty="0"/>
              <a:t>V</a:t>
            </a:r>
            <a:r>
              <a:rPr lang="it-IT" sz="2000" dirty="0" smtClean="0"/>
              <a:t>ediamo </a:t>
            </a:r>
            <a:r>
              <a:rPr lang="it-IT" sz="2000" dirty="0"/>
              <a:t>invece come acquisire informazioni dagli </a:t>
            </a:r>
            <a:r>
              <a:rPr lang="it-IT" sz="2000" b="1" dirty="0"/>
              <a:t>utenti</a:t>
            </a:r>
            <a:r>
              <a:rPr lang="it-IT" sz="2000" dirty="0"/>
              <a:t>, a gestire cioè </a:t>
            </a:r>
            <a:r>
              <a:rPr lang="it-IT" sz="2000" dirty="0" smtClean="0"/>
              <a:t>l'</a:t>
            </a:r>
            <a:r>
              <a:rPr lang="it-IT" sz="2000" b="1" dirty="0" smtClean="0"/>
              <a:t>input </a:t>
            </a:r>
            <a:r>
              <a:rPr lang="it-IT" sz="2000" dirty="0" smtClean="0"/>
              <a:t>dell</a:t>
            </a:r>
            <a:r>
              <a:rPr lang="it-IT" sz="2000" b="1" dirty="0" smtClean="0"/>
              <a:t>'utente</a:t>
            </a:r>
            <a:r>
              <a:rPr lang="it-IT" sz="2000" dirty="0"/>
              <a:t>. </a:t>
            </a:r>
            <a:r>
              <a:rPr lang="it-IT" sz="2000" dirty="0" smtClean="0"/>
              <a:t>Questo perché un </a:t>
            </a:r>
            <a:r>
              <a:rPr lang="it-IT" sz="2000" dirty="0"/>
              <a:t>sito web interattivo deve saper raccogliere dai suoi visitatori dati di diversa natura e per gli scopi più disparati</a:t>
            </a:r>
            <a:r>
              <a:rPr lang="it-IT" sz="2000" dirty="0" smtClean="0"/>
              <a:t>.</a:t>
            </a:r>
          </a:p>
          <a:p>
            <a:pPr algn="just"/>
            <a:endParaRPr lang="it-IT" sz="2000" dirty="0" smtClean="0"/>
          </a:p>
          <a:p>
            <a:pPr algn="just"/>
            <a:r>
              <a:rPr lang="it-IT" sz="2000" dirty="0"/>
              <a:t>Pensate ad esempio ad un </a:t>
            </a:r>
            <a:r>
              <a:rPr lang="it-IT" sz="2000" b="1" dirty="0"/>
              <a:t>forum</a:t>
            </a:r>
            <a:r>
              <a:rPr lang="it-IT" sz="2000" dirty="0"/>
              <a:t> ed alle attività ad esso collegate: </a:t>
            </a:r>
            <a:r>
              <a:rPr lang="it-IT" sz="2000" i="1" dirty="0"/>
              <a:t>registrazione</a:t>
            </a:r>
            <a:r>
              <a:rPr lang="it-IT" sz="2000" dirty="0"/>
              <a:t>, </a:t>
            </a:r>
            <a:r>
              <a:rPr lang="it-IT" sz="2000" i="1" dirty="0"/>
              <a:t>log-in</a:t>
            </a:r>
            <a:r>
              <a:rPr lang="it-IT" sz="2000" dirty="0"/>
              <a:t>, </a:t>
            </a:r>
            <a:r>
              <a:rPr lang="it-IT" sz="2000" i="1" dirty="0"/>
              <a:t>invio messaggi</a:t>
            </a:r>
            <a:r>
              <a:rPr lang="it-IT" sz="2000" dirty="0"/>
              <a:t>, ecc. Tutte queste operazioni sono caratterizzate dall'invio, da parte dell'</a:t>
            </a:r>
            <a:r>
              <a:rPr lang="it-IT" sz="2000" b="1" dirty="0"/>
              <a:t>utente</a:t>
            </a:r>
            <a:r>
              <a:rPr lang="it-IT" sz="2000" dirty="0"/>
              <a:t>, di diverse informazioni. </a:t>
            </a:r>
            <a:endParaRPr lang="it-IT" sz="2000" dirty="0" smtClean="0"/>
          </a:p>
          <a:p>
            <a:pPr algn="just"/>
            <a:r>
              <a:rPr lang="it-IT" sz="2000" dirty="0" smtClean="0"/>
              <a:t>Non </a:t>
            </a:r>
            <a:r>
              <a:rPr lang="it-IT" sz="2000" dirty="0"/>
              <a:t>solo </a:t>
            </a:r>
            <a:r>
              <a:rPr lang="it-IT" sz="2000" b="1" i="1" dirty="0" smtClean="0"/>
              <a:t>testi (campo testo)</a:t>
            </a:r>
            <a:r>
              <a:rPr lang="it-IT" sz="2000" dirty="0" smtClean="0"/>
              <a:t> </a:t>
            </a:r>
            <a:r>
              <a:rPr lang="it-IT" sz="2000" dirty="0"/>
              <a:t>(il</a:t>
            </a:r>
            <a:r>
              <a:rPr lang="it-IT" sz="2000" i="1" dirty="0"/>
              <a:t> nome</a:t>
            </a:r>
            <a:r>
              <a:rPr lang="it-IT" sz="2000" dirty="0"/>
              <a:t>, la </a:t>
            </a:r>
            <a:r>
              <a:rPr lang="it-IT" sz="2000" i="1" dirty="0"/>
              <a:t>password</a:t>
            </a:r>
            <a:r>
              <a:rPr lang="it-IT" sz="2000" dirty="0"/>
              <a:t>, i </a:t>
            </a:r>
            <a:r>
              <a:rPr lang="it-IT" sz="2000" i="1" dirty="0"/>
              <a:t>messaggi</a:t>
            </a:r>
            <a:r>
              <a:rPr lang="it-IT" sz="2000" dirty="0"/>
              <a:t>, ecc.) ma anche diverse opzioni specificate attraverso l'uso di caselle di controllo (</a:t>
            </a:r>
            <a:r>
              <a:rPr lang="it-IT" sz="2000" b="1" i="1" dirty="0" err="1"/>
              <a:t>check</a:t>
            </a:r>
            <a:r>
              <a:rPr lang="it-IT" sz="2000" b="1" i="1" dirty="0"/>
              <a:t> box</a:t>
            </a:r>
            <a:r>
              <a:rPr lang="it-IT" sz="2000" dirty="0"/>
              <a:t>), pulsanti di scelta (</a:t>
            </a:r>
            <a:r>
              <a:rPr lang="it-IT" sz="2000" b="1" i="1" dirty="0"/>
              <a:t>radio </a:t>
            </a:r>
            <a:r>
              <a:rPr lang="it-IT" sz="2000" b="1" i="1" dirty="0" err="1"/>
              <a:t>buttons</a:t>
            </a:r>
            <a:r>
              <a:rPr lang="it-IT" sz="2000" dirty="0"/>
              <a:t>), menu a discesa (</a:t>
            </a:r>
            <a:r>
              <a:rPr lang="it-IT" sz="2000" b="1" i="1" dirty="0" err="1"/>
              <a:t>drop</a:t>
            </a:r>
            <a:r>
              <a:rPr lang="it-IT" sz="2000" b="1" i="1" dirty="0"/>
              <a:t> down menu</a:t>
            </a:r>
            <a:r>
              <a:rPr lang="it-IT" sz="2000" dirty="0"/>
              <a:t>) e altro ancora</a:t>
            </a:r>
            <a:r>
              <a:rPr lang="it-IT" sz="2000" dirty="0" smtClean="0"/>
              <a:t>.</a:t>
            </a:r>
          </a:p>
          <a:p>
            <a:pPr algn="just"/>
            <a:r>
              <a:rPr lang="it-IT" sz="2000" dirty="0" smtClean="0"/>
              <a:t>Questi </a:t>
            </a:r>
            <a:r>
              <a:rPr lang="it-IT" sz="2000" dirty="0"/>
              <a:t>strumenti vengono messi a disposizione dall</a:t>
            </a:r>
            <a:r>
              <a:rPr lang="it-IT" sz="2000" b="1" dirty="0"/>
              <a:t>'HTML</a:t>
            </a:r>
            <a:r>
              <a:rPr lang="it-IT" sz="2000" dirty="0"/>
              <a:t> attraverso diversi</a:t>
            </a:r>
            <a:r>
              <a:rPr lang="it-IT" sz="2000" b="1" dirty="0"/>
              <a:t> </a:t>
            </a:r>
            <a:r>
              <a:rPr lang="it-IT" sz="2000" b="1" dirty="0" err="1"/>
              <a:t>tag</a:t>
            </a:r>
            <a:r>
              <a:rPr lang="it-IT" sz="2000" b="1" dirty="0"/>
              <a:t> </a:t>
            </a:r>
            <a:r>
              <a:rPr lang="it-IT" sz="2000" dirty="0" smtClean="0"/>
              <a:t>(</a:t>
            </a:r>
            <a:r>
              <a:rPr lang="it-IT" sz="2000" b="1" dirty="0" smtClean="0">
                <a:solidFill>
                  <a:srgbClr val="FF0000"/>
                </a:solidFill>
              </a:rPr>
              <a:t>INPUT</a:t>
            </a:r>
            <a:r>
              <a:rPr lang="it-IT" sz="2000" dirty="0" smtClean="0"/>
              <a:t>, </a:t>
            </a:r>
            <a:r>
              <a:rPr lang="it-IT" sz="2000" b="1" dirty="0" smtClean="0">
                <a:solidFill>
                  <a:srgbClr val="FF0000"/>
                </a:solidFill>
              </a:rPr>
              <a:t>SELECT </a:t>
            </a:r>
            <a:r>
              <a:rPr lang="it-IT" sz="2000" dirty="0" smtClean="0"/>
              <a:t>, </a:t>
            </a:r>
            <a:r>
              <a:rPr lang="it-IT" sz="2000" dirty="0"/>
              <a:t>ecc.) contenuti all'interno di un </a:t>
            </a:r>
            <a:r>
              <a:rPr lang="it-IT" sz="2000" b="1" dirty="0" err="1"/>
              <a:t>tag</a:t>
            </a:r>
            <a:r>
              <a:rPr lang="it-IT" sz="2000" b="1" dirty="0"/>
              <a:t> </a:t>
            </a:r>
            <a:endParaRPr lang="it-IT" sz="2000" b="1" dirty="0" smtClean="0"/>
          </a:p>
          <a:p>
            <a:pPr algn="just"/>
            <a:endParaRPr lang="it-IT" sz="2000" b="1" dirty="0" smtClean="0"/>
          </a:p>
          <a:p>
            <a:pPr algn="ctr"/>
            <a:r>
              <a:rPr lang="it-IT" sz="2800" b="1" dirty="0">
                <a:solidFill>
                  <a:srgbClr val="FF0000"/>
                </a:solidFill>
              </a:rPr>
              <a:t>&lt;</a:t>
            </a:r>
            <a:r>
              <a:rPr lang="it-IT" sz="2800" b="1" dirty="0" smtClean="0">
                <a:solidFill>
                  <a:srgbClr val="FF0000"/>
                </a:solidFill>
              </a:rPr>
              <a:t>FORM……………&gt;</a:t>
            </a:r>
          </a:p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………….&lt;/FORM&gt;</a:t>
            </a:r>
            <a:endParaRPr lang="it-IT" sz="2800" dirty="0">
              <a:solidFill>
                <a:srgbClr val="FF0000"/>
              </a:solidFill>
            </a:endParaRP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167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2074703"/>
            <a:ext cx="6768752" cy="504056"/>
          </a:xfrm>
          <a:prstGeom prst="rect">
            <a:avLst/>
          </a:prstGeom>
          <a:solidFill>
            <a:schemeClr val="bg1">
              <a:lumMod val="65000"/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it-IT" sz="2400" dirty="0" smtClean="0"/>
              <a:t>Di seguito il </a:t>
            </a:r>
            <a:r>
              <a:rPr lang="it-IT" sz="2400" i="1" dirty="0" err="1" smtClean="0"/>
              <a:t>tag</a:t>
            </a:r>
            <a:r>
              <a:rPr lang="it-IT" sz="2400" dirty="0" smtClean="0"/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PHP</a:t>
            </a:r>
            <a:r>
              <a:rPr lang="it-IT" sz="2400" dirty="0" smtClean="0"/>
              <a:t> che deve essere inserito all’interno della sezione</a:t>
            </a:r>
            <a:r>
              <a:rPr lang="it-IT" sz="2400" b="1" dirty="0" smtClean="0"/>
              <a:t> Body </a:t>
            </a:r>
            <a:r>
              <a:rPr lang="it-IT" sz="2400" dirty="0" smtClean="0"/>
              <a:t>della pagina </a:t>
            </a:r>
            <a:r>
              <a:rPr lang="it-IT" sz="2400" b="1" dirty="0" smtClean="0"/>
              <a:t>Html</a:t>
            </a:r>
            <a:r>
              <a:rPr lang="it-IT" sz="2400" dirty="0" smtClean="0"/>
              <a:t>.</a:t>
            </a:r>
          </a:p>
          <a:p>
            <a:pPr marL="57150" indent="0" algn="ctr">
              <a:buNone/>
            </a:pPr>
            <a:endParaRPr lang="it-IT" sz="2400" dirty="0" smtClean="0">
              <a:latin typeface="Courier New" pitchFamily="49" charset="0"/>
              <a:cs typeface="Courier New" pitchFamily="49" charset="0"/>
            </a:endParaRPr>
          </a:p>
          <a:p>
            <a:pPr marL="57150" indent="0" algn="ctr">
              <a:buNone/>
            </a:pPr>
            <a:r>
              <a:rPr lang="it-IT" sz="2000" b="1" dirty="0" smtClean="0">
                <a:latin typeface="Calibri" pitchFamily="34" charset="0"/>
                <a:cs typeface="Calibri" pitchFamily="34" charset="0"/>
              </a:rPr>
              <a:t>&lt;</a:t>
            </a:r>
            <a:r>
              <a:rPr lang="it-IT" sz="2000" b="1" i="1" dirty="0" smtClean="0">
                <a:latin typeface="Calibri" pitchFamily="34" charset="0"/>
                <a:cs typeface="Calibri" pitchFamily="34" charset="0"/>
              </a:rPr>
              <a:t>FORM</a:t>
            </a:r>
            <a:r>
              <a:rPr lang="it-IT" sz="20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method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=</a:t>
            </a:r>
            <a:r>
              <a:rPr lang="it-IT" sz="2000" dirty="0">
                <a:latin typeface="Calibri" pitchFamily="34" charset="0"/>
                <a:cs typeface="Calibri" pitchFamily="34" charset="0"/>
              </a:rPr>
              <a:t>”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post</a:t>
            </a:r>
            <a:r>
              <a:rPr lang="it-IT" sz="2000" dirty="0">
                <a:latin typeface="Calibri" pitchFamily="34" charset="0"/>
                <a:cs typeface="Calibri" pitchFamily="34" charset="0"/>
              </a:rPr>
              <a:t>”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b="1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action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=”</a:t>
            </a:r>
            <a:r>
              <a:rPr lang="it-IT" sz="2000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pagSecondaria.php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”&gt;</a:t>
            </a:r>
            <a:r>
              <a:rPr lang="it-IT" sz="2000" b="1" dirty="0" smtClean="0">
                <a:latin typeface="Calibri" pitchFamily="34" charset="0"/>
                <a:cs typeface="Calibri" pitchFamily="34" charset="0"/>
              </a:rPr>
              <a:t>&lt;/</a:t>
            </a:r>
            <a:r>
              <a:rPr lang="it-IT" sz="2000" b="1" i="1" dirty="0">
                <a:latin typeface="Calibri" pitchFamily="34" charset="0"/>
                <a:cs typeface="Calibri" pitchFamily="34" charset="0"/>
              </a:rPr>
              <a:t>FORM</a:t>
            </a:r>
            <a:r>
              <a:rPr lang="it-IT" sz="2000" b="1" dirty="0" smtClean="0">
                <a:latin typeface="Calibri" pitchFamily="34" charset="0"/>
                <a:cs typeface="Calibri" pitchFamily="34" charset="0"/>
              </a:rPr>
              <a:t>&gt;</a:t>
            </a:r>
          </a:p>
          <a:p>
            <a:pPr marL="57150" indent="0" algn="ctr">
              <a:buNone/>
            </a:pPr>
            <a:endParaRPr lang="it-IT" sz="2000" b="1" dirty="0">
              <a:latin typeface="Calibri" pitchFamily="34" charset="0"/>
              <a:cs typeface="Calibri" pitchFamily="34" charset="0"/>
            </a:endParaRPr>
          </a:p>
          <a:p>
            <a:pPr marL="57150" indent="0">
              <a:buNone/>
            </a:pPr>
            <a:r>
              <a:rPr lang="it-IT" sz="2000" dirty="0" smtClean="0">
                <a:latin typeface="Calibri" pitchFamily="34" charset="0"/>
                <a:cs typeface="Calibri" pitchFamily="34" charset="0"/>
              </a:rPr>
              <a:t>Questo è un esempio di </a:t>
            </a:r>
            <a:r>
              <a:rPr lang="it-IT" sz="2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Form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vuota, dove:</a:t>
            </a:r>
          </a:p>
          <a:p>
            <a:pPr marL="400050"/>
            <a:r>
              <a:rPr lang="it-IT" sz="2000" b="1" i="1" dirty="0" smtClean="0">
                <a:latin typeface="Calibri" pitchFamily="34" charset="0"/>
                <a:cs typeface="Calibri" pitchFamily="34" charset="0"/>
              </a:rPr>
              <a:t>Action</a:t>
            </a:r>
            <a:r>
              <a:rPr lang="it-IT" sz="2000" i="1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dice al browser qual è l’azione che deve essere gestita in seguito a un qualche evento. In questo caso viene richiamato il codice </a:t>
            </a:r>
            <a:r>
              <a:rPr lang="it-IT" sz="2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PHP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memorizzato nel file </a:t>
            </a:r>
            <a:r>
              <a:rPr lang="it-IT" sz="2000" b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pagSecondaria.php</a:t>
            </a:r>
            <a:r>
              <a:rPr lang="it-IT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situato sul server;</a:t>
            </a:r>
          </a:p>
          <a:p>
            <a:pPr marL="400050"/>
            <a:r>
              <a:rPr lang="it-IT" sz="2000" b="1" i="1" dirty="0" smtClean="0">
                <a:latin typeface="Calibri" pitchFamily="34" charset="0"/>
                <a:cs typeface="Calibri" pitchFamily="34" charset="0"/>
              </a:rPr>
              <a:t>Method</a:t>
            </a:r>
            <a:r>
              <a:rPr lang="it-IT" sz="2000" i="1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dice al browser in che modo i dati devono essere trasmessi al server e può essere di tipo </a:t>
            </a:r>
            <a:r>
              <a:rPr lang="it-IT" sz="2000" b="1" dirty="0" smtClean="0">
                <a:latin typeface="Calibri" pitchFamily="34" charset="0"/>
                <a:cs typeface="Calibri" pitchFamily="34" charset="0"/>
              </a:rPr>
              <a:t>POST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oppure </a:t>
            </a:r>
            <a:r>
              <a:rPr lang="it-IT" sz="2000" b="1" dirty="0" smtClean="0">
                <a:latin typeface="Calibri" pitchFamily="34" charset="0"/>
                <a:cs typeface="Calibri" pitchFamily="34" charset="0"/>
              </a:rPr>
              <a:t>GET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. Noi useremo </a:t>
            </a:r>
            <a:r>
              <a:rPr lang="it-IT" sz="2000" b="1" dirty="0" smtClean="0">
                <a:latin typeface="Calibri" pitchFamily="34" charset="0"/>
                <a:cs typeface="Calibri" pitchFamily="34" charset="0"/>
              </a:rPr>
              <a:t>POST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</a:t>
            </a:r>
            <a:r>
              <a:rPr lang="it-IT" sz="1600" b="1" dirty="0">
                <a:latin typeface="Calibri" pitchFamily="34" charset="0"/>
                <a:cs typeface="Calibri" pitchFamily="34" charset="0"/>
              </a:rPr>
              <a:t>di Informatica  A.A. 2011-2012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 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Definizione di una FORM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67259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</a:t>
            </a:r>
            <a:r>
              <a:rPr lang="it-IT" sz="1600" b="1" dirty="0">
                <a:latin typeface="Calibri" pitchFamily="34" charset="0"/>
                <a:cs typeface="Calibri" pitchFamily="34" charset="0"/>
              </a:rPr>
              <a:t>di Informatica  A.A. 2011-2012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 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 FORM </a:t>
            </a:r>
            <a:endParaRPr lang="it-IT" sz="1600" b="1" dirty="0"/>
          </a:p>
        </p:txBody>
      </p:sp>
      <p:sp>
        <p:nvSpPr>
          <p:cNvPr id="5" name="Rettangolo 4"/>
          <p:cNvSpPr/>
          <p:nvPr/>
        </p:nvSpPr>
        <p:spPr>
          <a:xfrm>
            <a:off x="26438" y="1124744"/>
            <a:ext cx="901005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/>
              <a:t> </a:t>
            </a:r>
            <a:r>
              <a:rPr lang="it-IT" sz="2800" dirty="0"/>
              <a:t>I dati inseriti dall'</a:t>
            </a:r>
            <a:r>
              <a:rPr lang="it-IT" sz="2800" b="1" dirty="0"/>
              <a:t>utente</a:t>
            </a:r>
            <a:r>
              <a:rPr lang="it-IT" sz="2800" dirty="0"/>
              <a:t> vengono inviati ad una pagina specificata nell</a:t>
            </a:r>
            <a:r>
              <a:rPr lang="it-IT" sz="2800" i="1" dirty="0"/>
              <a:t>'attributo</a:t>
            </a:r>
            <a:r>
              <a:rPr lang="it-IT" sz="2800" dirty="0"/>
              <a:t> "</a:t>
            </a:r>
            <a:r>
              <a:rPr lang="it-IT" sz="2800" b="1" dirty="0" err="1">
                <a:solidFill>
                  <a:srgbClr val="FF0000"/>
                </a:solidFill>
              </a:rPr>
              <a:t>action</a:t>
            </a:r>
            <a:r>
              <a:rPr lang="it-IT" sz="2800" dirty="0"/>
              <a:t>" dello stesso </a:t>
            </a:r>
            <a:r>
              <a:rPr lang="it-IT" sz="2800" i="1" dirty="0" err="1"/>
              <a:t>tag</a:t>
            </a:r>
            <a:r>
              <a:rPr lang="it-IT" sz="2800" dirty="0"/>
              <a:t> </a:t>
            </a:r>
            <a:r>
              <a:rPr lang="it-IT" sz="2800" b="1" dirty="0" smtClean="0">
                <a:solidFill>
                  <a:srgbClr val="FF0000"/>
                </a:solidFill>
              </a:rPr>
              <a:t>FORM</a:t>
            </a:r>
            <a:r>
              <a:rPr lang="it-IT" sz="2800" dirty="0" smtClean="0"/>
              <a:t>. </a:t>
            </a:r>
          </a:p>
          <a:p>
            <a:pPr algn="just"/>
            <a:endParaRPr lang="it-IT" sz="2800" dirty="0" smtClean="0"/>
          </a:p>
          <a:p>
            <a:pPr algn="just"/>
            <a:r>
              <a:rPr lang="it-IT" sz="2800" dirty="0" smtClean="0"/>
              <a:t>Il </a:t>
            </a:r>
            <a:r>
              <a:rPr lang="it-IT" sz="2800" b="1" dirty="0">
                <a:solidFill>
                  <a:srgbClr val="FF0000"/>
                </a:solidFill>
              </a:rPr>
              <a:t>PHP</a:t>
            </a:r>
            <a:r>
              <a:rPr lang="it-IT" sz="2800" dirty="0"/>
              <a:t> provvederà a recuperarli ed a inserirli in un </a:t>
            </a:r>
            <a:r>
              <a:rPr lang="it-IT" sz="2800" dirty="0" smtClean="0"/>
              <a:t>«contenitore» di </a:t>
            </a:r>
            <a:r>
              <a:rPr lang="it-IT" sz="2800" dirty="0"/>
              <a:t>nome</a:t>
            </a:r>
            <a:r>
              <a:rPr lang="it-IT" sz="2800" dirty="0">
                <a:solidFill>
                  <a:srgbClr val="FF0000"/>
                </a:solidFill>
              </a:rPr>
              <a:t> </a:t>
            </a:r>
            <a:r>
              <a:rPr lang="it-IT" sz="2800" b="1" dirty="0">
                <a:solidFill>
                  <a:srgbClr val="FF0000"/>
                </a:solidFill>
              </a:rPr>
              <a:t>$_POST</a:t>
            </a:r>
            <a:r>
              <a:rPr lang="it-IT" sz="2800" dirty="0"/>
              <a:t> come </a:t>
            </a:r>
            <a:r>
              <a:rPr lang="it-IT" sz="2800" dirty="0" smtClean="0"/>
              <a:t>coppie:</a:t>
            </a:r>
            <a:endParaRPr lang="it-IT" sz="2800" dirty="0"/>
          </a:p>
          <a:p>
            <a:pPr algn="ctr"/>
            <a:r>
              <a:rPr lang="it-IT" sz="2800" dirty="0" smtClean="0"/>
              <a:t> </a:t>
            </a:r>
          </a:p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chiave </a:t>
            </a:r>
            <a:r>
              <a:rPr lang="it-IT" sz="2800" b="1" dirty="0">
                <a:solidFill>
                  <a:srgbClr val="FF0000"/>
                </a:solidFill>
              </a:rPr>
              <a:t>-&gt; </a:t>
            </a:r>
            <a:r>
              <a:rPr lang="it-IT" sz="2800" b="1" dirty="0" smtClean="0">
                <a:solidFill>
                  <a:srgbClr val="FF0000"/>
                </a:solidFill>
              </a:rPr>
              <a:t>valore</a:t>
            </a:r>
          </a:p>
          <a:p>
            <a:pPr algn="ctr"/>
            <a:endParaRPr lang="it-IT" sz="28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2800" dirty="0" smtClean="0"/>
              <a:t> </a:t>
            </a:r>
            <a:r>
              <a:rPr lang="it-IT" sz="2800" dirty="0"/>
              <a:t>Questo processo avverrà in maniera trasparente ed automatica.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31743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</a:t>
            </a:r>
            <a:r>
              <a:rPr lang="it-IT" sz="1600" b="1" dirty="0">
                <a:latin typeface="Calibri" pitchFamily="34" charset="0"/>
                <a:cs typeface="Calibri" pitchFamily="34" charset="0"/>
              </a:rPr>
              <a:t>di Informatica  A.A. 2011-2012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 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Sintassi Campo Testo</a:t>
            </a:r>
            <a:endParaRPr lang="it-IT" sz="1600" b="1" dirty="0"/>
          </a:p>
        </p:txBody>
      </p:sp>
      <p:sp>
        <p:nvSpPr>
          <p:cNvPr id="6" name="Rettangolo 5"/>
          <p:cNvSpPr/>
          <p:nvPr/>
        </p:nvSpPr>
        <p:spPr>
          <a:xfrm>
            <a:off x="179512" y="764704"/>
            <a:ext cx="8640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P</a:t>
            </a:r>
            <a:r>
              <a:rPr lang="it-IT" dirty="0" smtClean="0"/>
              <a:t>rimo </a:t>
            </a:r>
            <a:r>
              <a:rPr lang="it-IT" dirty="0"/>
              <a:t>esempio </a:t>
            </a:r>
            <a:r>
              <a:rPr lang="it-IT" dirty="0" smtClean="0"/>
              <a:t>: </a:t>
            </a:r>
            <a:r>
              <a:rPr lang="it-IT" b="1" i="1" u="sng" dirty="0" smtClean="0"/>
              <a:t>costituito </a:t>
            </a:r>
            <a:r>
              <a:rPr lang="it-IT" b="1" i="1" u="sng" dirty="0"/>
              <a:t>da 2 </a:t>
            </a:r>
            <a:r>
              <a:rPr lang="it-IT" b="1" i="1" u="sng" dirty="0" err="1"/>
              <a:t>files</a:t>
            </a:r>
            <a:r>
              <a:rPr lang="it-IT" dirty="0"/>
              <a:t>. 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Il </a:t>
            </a:r>
            <a:r>
              <a:rPr lang="it-IT" dirty="0"/>
              <a:t>primo </a:t>
            </a:r>
            <a:r>
              <a:rPr lang="it-IT" dirty="0" smtClean="0"/>
              <a:t>file (</a:t>
            </a:r>
            <a:r>
              <a:rPr lang="it-IT" b="1" dirty="0" err="1" smtClean="0">
                <a:solidFill>
                  <a:srgbClr val="FF0000"/>
                </a:solidFill>
              </a:rPr>
              <a:t>PagPrincipale.htlm</a:t>
            </a:r>
            <a:r>
              <a:rPr lang="it-IT" dirty="0" smtClean="0"/>
              <a:t>/</a:t>
            </a:r>
            <a:r>
              <a:rPr lang="it-IT" b="1" dirty="0" err="1" smtClean="0">
                <a:solidFill>
                  <a:srgbClr val="FF0000"/>
                </a:solidFill>
              </a:rPr>
              <a:t>PagPrincipale.php</a:t>
            </a:r>
            <a:r>
              <a:rPr lang="it-IT" dirty="0" smtClean="0"/>
              <a:t>) è </a:t>
            </a:r>
            <a:r>
              <a:rPr lang="it-IT" dirty="0"/>
              <a:t>una normale pagina</a:t>
            </a:r>
            <a:r>
              <a:rPr lang="it-IT" b="1" i="1" dirty="0"/>
              <a:t> HTML </a:t>
            </a:r>
            <a:r>
              <a:rPr lang="it-IT" dirty="0"/>
              <a:t>che contiene </a:t>
            </a:r>
            <a:r>
              <a:rPr lang="it-IT" dirty="0" smtClean="0"/>
              <a:t>una </a:t>
            </a:r>
            <a:r>
              <a:rPr lang="it-IT" b="1" dirty="0">
                <a:solidFill>
                  <a:srgbClr val="FF0000"/>
                </a:solidFill>
              </a:rPr>
              <a:t>F</a:t>
            </a:r>
            <a:r>
              <a:rPr lang="it-IT" b="1" dirty="0" smtClean="0">
                <a:solidFill>
                  <a:srgbClr val="FF0000"/>
                </a:solidFill>
              </a:rPr>
              <a:t>ORM</a:t>
            </a:r>
            <a:r>
              <a:rPr lang="it-IT" dirty="0" smtClean="0"/>
              <a:t> </a:t>
            </a:r>
            <a:r>
              <a:rPr lang="it-IT" dirty="0"/>
              <a:t>in cui inserire i </a:t>
            </a:r>
            <a:r>
              <a:rPr lang="it-IT" dirty="0" smtClean="0"/>
              <a:t>dati.</a:t>
            </a:r>
          </a:p>
          <a:p>
            <a:r>
              <a:rPr lang="it-IT" dirty="0" smtClean="0"/>
              <a:t>Questi dati verranno </a:t>
            </a:r>
            <a:r>
              <a:rPr lang="it-IT" dirty="0"/>
              <a:t>inviati al secondo </a:t>
            </a:r>
            <a:r>
              <a:rPr lang="it-IT" dirty="0" smtClean="0"/>
              <a:t>file (</a:t>
            </a:r>
            <a:r>
              <a:rPr lang="it-IT" b="1" dirty="0" err="1" smtClean="0">
                <a:solidFill>
                  <a:srgbClr val="FF0000"/>
                </a:solidFill>
              </a:rPr>
              <a:t>PagSecondaria.php</a:t>
            </a:r>
            <a:r>
              <a:rPr lang="it-IT" dirty="0" smtClean="0"/>
              <a:t>) tramite il comando </a:t>
            </a:r>
            <a:r>
              <a:rPr lang="it-IT" b="1" i="1" dirty="0" err="1" smtClean="0"/>
              <a:t>action</a:t>
            </a:r>
            <a:endParaRPr lang="it-IT" b="1" i="1" dirty="0" smtClean="0"/>
          </a:p>
          <a:p>
            <a:endParaRPr lang="it-IT" dirty="0" smtClean="0"/>
          </a:p>
          <a:p>
            <a:r>
              <a:rPr lang="it-IT" dirty="0" smtClean="0"/>
              <a:t>Ecco la </a:t>
            </a:r>
            <a:r>
              <a:rPr lang="it-IT" b="1" dirty="0" smtClean="0">
                <a:solidFill>
                  <a:srgbClr val="FF0000"/>
                </a:solidFill>
              </a:rPr>
              <a:t>FORM</a:t>
            </a:r>
            <a:r>
              <a:rPr lang="it-IT" dirty="0" smtClean="0"/>
              <a:t> </a:t>
            </a:r>
            <a:r>
              <a:rPr lang="it-IT" dirty="0"/>
              <a:t>presente nel primo file. 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92433" y="3304728"/>
            <a:ext cx="5824030" cy="168310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71415" rIns="0" bIns="71415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pitchFamily="34" charset="0"/>
              </a:rPr>
              <a:t>&lt;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Arial" pitchFamily="34" charset="0"/>
              </a:rPr>
              <a:t>FORM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cs typeface="Arial" pitchFamily="34" charset="0"/>
              </a:rPr>
              <a:t>method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pitchFamily="34" charset="0"/>
              </a:rPr>
              <a:t>="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Arial" pitchFamily="34" charset="0"/>
              </a:rPr>
              <a:t>post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pitchFamily="34" charset="0"/>
              </a:rPr>
              <a:t>"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cs typeface="Arial" pitchFamily="34" charset="0"/>
              </a:rPr>
              <a:t>action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pitchFamily="34" charset="0"/>
              </a:rPr>
              <a:t>="</a:t>
            </a:r>
            <a:r>
              <a:rPr lang="en-US" sz="2000" dirty="0">
                <a:latin typeface="+mj-lt"/>
                <a:cs typeface="Arial" pitchFamily="34" charset="0"/>
              </a:rPr>
              <a:t> </a:t>
            </a:r>
            <a:r>
              <a:rPr lang="en-US" sz="2000" dirty="0" err="1">
                <a:latin typeface="+mj-lt"/>
                <a:cs typeface="Arial" pitchFamily="34" charset="0"/>
              </a:rPr>
              <a:t>PagSecondaria.php</a:t>
            </a:r>
            <a:r>
              <a:rPr lang="en-US" sz="2000" dirty="0"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pitchFamily="34" charset="0"/>
              </a:rPr>
              <a:t>"&gt;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pitchFamily="34" charset="0"/>
              </a:rPr>
              <a:t>Nome:&lt;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Arial" pitchFamily="34" charset="0"/>
              </a:rPr>
              <a:t>INPUT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cs typeface="Arial" pitchFamily="34" charset="0"/>
              </a:rPr>
              <a:t>type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pitchFamily="34" charset="0"/>
              </a:rPr>
              <a:t>="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Arial" pitchFamily="34" charset="0"/>
              </a:rPr>
              <a:t>text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pitchFamily="34" charset="0"/>
              </a:rPr>
              <a:t>"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cs typeface="Arial" pitchFamily="34" charset="0"/>
              </a:rPr>
              <a:t>name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pitchFamily="34" charset="0"/>
              </a:rPr>
              <a:t>=“</a:t>
            </a:r>
            <a:r>
              <a:rPr lang="en-US" sz="2000" dirty="0" err="1" smtClean="0">
                <a:latin typeface="+mj-lt"/>
                <a:cs typeface="Arial" pitchFamily="34" charset="0"/>
              </a:rPr>
              <a:t>N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cs typeface="Arial" pitchFamily="34" charset="0"/>
              </a:rPr>
              <a:t>omeUtente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pitchFamily="34" charset="0"/>
              </a:rPr>
              <a:t>"&gt;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pitchFamily="34" charset="0"/>
              </a:rPr>
              <a:t>&lt;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Arial" pitchFamily="34" charset="0"/>
              </a:rPr>
              <a:t>/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+mj-lt"/>
                <a:cs typeface="Arial" pitchFamily="34" charset="0"/>
              </a:rPr>
              <a:t>FORM</a:t>
            </a:r>
            <a:r>
              <a:rPr lang="en-US" sz="2000" dirty="0"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pitchFamily="34" charset="0"/>
              </a:rPr>
              <a:t>&gt; 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09220"/>
            <a:ext cx="4256889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Connettore 2 12"/>
          <p:cNvCxnSpPr/>
          <p:nvPr/>
        </p:nvCxnSpPr>
        <p:spPr>
          <a:xfrm flipH="1">
            <a:off x="179512" y="4383106"/>
            <a:ext cx="1008112" cy="13501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6400138" y="4428401"/>
            <a:ext cx="2272866" cy="58477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it-IT" sz="1600" b="1" dirty="0" smtClean="0"/>
              <a:t>È il nome vero e proprio </a:t>
            </a:r>
          </a:p>
          <a:p>
            <a:pPr algn="ctr"/>
            <a:r>
              <a:rPr lang="it-IT" sz="1600" b="1" dirty="0" smtClean="0"/>
              <a:t>dell’oggetto</a:t>
            </a:r>
            <a:endParaRPr lang="it-IT" sz="1600" b="1" dirty="0"/>
          </a:p>
        </p:txBody>
      </p:sp>
      <p:cxnSp>
        <p:nvCxnSpPr>
          <p:cNvPr id="17" name="Connettore 2 16"/>
          <p:cNvCxnSpPr/>
          <p:nvPr/>
        </p:nvCxnSpPr>
        <p:spPr>
          <a:xfrm>
            <a:off x="5364088" y="4296510"/>
            <a:ext cx="919973" cy="4500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4028293" y="5361954"/>
            <a:ext cx="42161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it-IT" b="1" dirty="0" smtClean="0"/>
              <a:t>Effetto visivo dell’istruzione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0" algn="ctr"/>
            <a:r>
              <a:rPr lang="en-US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INPUT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type</a:t>
            </a:r>
            <a:r>
              <a:rPr lang="en-US" dirty="0">
                <a:latin typeface="Arial" pitchFamily="34" charset="0"/>
                <a:cs typeface="Arial" pitchFamily="34" charset="0"/>
              </a:rPr>
              <a:t>="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text</a:t>
            </a:r>
            <a:r>
              <a:rPr lang="en-US" dirty="0">
                <a:latin typeface="Arial" pitchFamily="34" charset="0"/>
                <a:cs typeface="Arial" pitchFamily="34" charset="0"/>
              </a:rPr>
              <a:t>" </a:t>
            </a:r>
            <a:r>
              <a:rPr lang="en-US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name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=“XXXXX"&gt;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cxnSp>
        <p:nvCxnSpPr>
          <p:cNvPr id="21" name="Connettore 2 20"/>
          <p:cNvCxnSpPr/>
          <p:nvPr/>
        </p:nvCxnSpPr>
        <p:spPr>
          <a:xfrm flipH="1">
            <a:off x="3563888" y="5589240"/>
            <a:ext cx="693001" cy="4080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815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</a:t>
            </a:r>
            <a:r>
              <a:rPr lang="it-IT" sz="1600" b="1" dirty="0">
                <a:latin typeface="Calibri" pitchFamily="34" charset="0"/>
                <a:cs typeface="Calibri" pitchFamily="34" charset="0"/>
              </a:rPr>
              <a:t>di Informatica  A.A. 2011-2012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 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Creazione Pagina Principale</a:t>
            </a:r>
            <a:endParaRPr lang="it-IT" sz="1600" b="1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6226" y="785610"/>
            <a:ext cx="8860270" cy="520714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71415" rIns="0" bIns="7141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C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reare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un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nuovo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documento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di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testo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salvarlo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con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il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nome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agPrincipale.php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nella</a:t>
            </a:r>
            <a:r>
              <a:rPr kumimoji="0" lang="en-US" sz="20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cartella</a:t>
            </a:r>
            <a:r>
              <a:rPr kumimoji="0" lang="en-US" sz="20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1" u="sng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filephp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(sui pc del lab. 16/c) </a:t>
            </a:r>
            <a:r>
              <a:rPr kumimoji="0" lang="en-US" sz="2000" b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oppure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nella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cartella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1" u="sng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htddocs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(sui </a:t>
            </a:r>
            <a:r>
              <a:rPr kumimoji="0" lang="en-US" sz="2000" b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vostri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pc). </a:t>
            </a:r>
            <a:r>
              <a:rPr kumimoji="0" lang="en-US" sz="2000" b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Aprire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il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documento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con </a:t>
            </a:r>
            <a:r>
              <a:rPr kumimoji="0" lang="en-US" sz="2000" b="1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Blocco</a:t>
            </a:r>
            <a:r>
              <a:rPr kumimoji="0" lang="en-US" sz="2000" b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Note 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e </a:t>
            </a:r>
            <a:r>
              <a:rPr kumimoji="0" lang="en-US" sz="2000" b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scrivere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il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seguente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codice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:</a:t>
            </a:r>
            <a:endParaRPr lang="it-IT" sz="2000" dirty="0" smtClean="0">
              <a:latin typeface="Arial" pitchFamily="34" charset="0"/>
              <a:cs typeface="Arial" pitchFamily="34" charset="0"/>
            </a:endParaRPr>
          </a:p>
          <a:p>
            <a:pPr marL="57150" indent="0">
              <a:lnSpc>
                <a:spcPct val="150000"/>
              </a:lnSpc>
              <a:buNone/>
            </a:pPr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pPr marL="57150" indent="0" algn="ctr">
              <a:buNone/>
            </a:pPr>
            <a:r>
              <a:rPr lang="it-IT" sz="1600" b="1" dirty="0" smtClean="0">
                <a:cs typeface="Arial" pitchFamily="34" charset="0"/>
              </a:rPr>
              <a:t>&lt;</a:t>
            </a:r>
            <a:r>
              <a:rPr lang="it-IT" sz="1600" b="1" dirty="0">
                <a:cs typeface="Arial" pitchFamily="34" charset="0"/>
              </a:rPr>
              <a:t>HTML&gt;</a:t>
            </a:r>
          </a:p>
          <a:p>
            <a:pPr marL="57150" indent="0" algn="ctr">
              <a:buNone/>
            </a:pPr>
            <a:r>
              <a:rPr lang="it-IT" sz="1600" b="1" dirty="0" smtClean="0">
                <a:cs typeface="Arial" pitchFamily="34" charset="0"/>
              </a:rPr>
              <a:t>&lt;</a:t>
            </a:r>
            <a:r>
              <a:rPr lang="it-IT" sz="1600" b="1" dirty="0">
                <a:cs typeface="Arial" pitchFamily="34" charset="0"/>
              </a:rPr>
              <a:t>HEAD&gt;</a:t>
            </a:r>
          </a:p>
          <a:p>
            <a:pPr marL="57150" indent="0" algn="ctr">
              <a:buNone/>
            </a:pPr>
            <a:r>
              <a:rPr lang="it-IT" sz="1600" b="1" dirty="0" smtClean="0">
                <a:cs typeface="Arial" pitchFamily="34" charset="0"/>
              </a:rPr>
              <a:t>     &lt;</a:t>
            </a:r>
            <a:r>
              <a:rPr lang="it-IT" sz="1600" b="1" dirty="0">
                <a:cs typeface="Arial" pitchFamily="34" charset="0"/>
              </a:rPr>
              <a:t>TITLE&gt; </a:t>
            </a:r>
            <a:r>
              <a:rPr lang="it-IT" sz="1600" b="1" dirty="0" smtClean="0">
                <a:cs typeface="Arial" pitchFamily="34" charset="0"/>
              </a:rPr>
              <a:t>Inserisci Nome&lt;/</a:t>
            </a:r>
            <a:r>
              <a:rPr lang="it-IT" sz="1600" b="1" dirty="0">
                <a:cs typeface="Arial" pitchFamily="34" charset="0"/>
              </a:rPr>
              <a:t>TITLE&gt;</a:t>
            </a:r>
          </a:p>
          <a:p>
            <a:pPr marL="57150" indent="0" algn="ctr">
              <a:buNone/>
            </a:pPr>
            <a:r>
              <a:rPr lang="it-IT" sz="1600" b="1" dirty="0">
                <a:cs typeface="Arial" pitchFamily="34" charset="0"/>
              </a:rPr>
              <a:t> &lt;/HEAD&gt;</a:t>
            </a:r>
          </a:p>
          <a:p>
            <a:pPr marL="57150" indent="0" algn="ctr">
              <a:buNone/>
            </a:pPr>
            <a:r>
              <a:rPr lang="it-IT" sz="1600" b="1" dirty="0" smtClean="0">
                <a:cs typeface="Arial" pitchFamily="34" charset="0"/>
              </a:rPr>
              <a:t>&lt;</a:t>
            </a:r>
            <a:r>
              <a:rPr lang="it-IT" sz="1600" b="1" dirty="0">
                <a:cs typeface="Arial" pitchFamily="34" charset="0"/>
              </a:rPr>
              <a:t>BODY&gt; </a:t>
            </a:r>
            <a:endParaRPr lang="it-IT" sz="1600" b="1" dirty="0" smtClean="0">
              <a:cs typeface="Arial" pitchFamily="34" charset="0"/>
            </a:endParaRPr>
          </a:p>
          <a:p>
            <a:pPr marL="57150" algn="ctr"/>
            <a:r>
              <a:rPr lang="it-IT" sz="1600" b="1" dirty="0">
                <a:cs typeface="Arial" pitchFamily="34" charset="0"/>
              </a:rPr>
              <a:t>&lt;H1&gt; </a:t>
            </a:r>
            <a:r>
              <a:rPr lang="it-IT" sz="1600" b="1" dirty="0" smtClean="0">
                <a:cs typeface="Arial" pitchFamily="34" charset="0"/>
              </a:rPr>
              <a:t>Inserimento Nome &lt;/</a:t>
            </a:r>
            <a:r>
              <a:rPr lang="it-IT" sz="1600" b="1" dirty="0">
                <a:cs typeface="Arial" pitchFamily="34" charset="0"/>
              </a:rPr>
              <a:t>H1</a:t>
            </a:r>
            <a:r>
              <a:rPr lang="it-IT" sz="1600" b="1" dirty="0" smtClean="0">
                <a:cs typeface="Arial" pitchFamily="34" charset="0"/>
              </a:rPr>
              <a:t>&gt;</a:t>
            </a:r>
            <a:endParaRPr kumimoji="0" lang="en-US" sz="1600" b="1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&lt;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FORM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cs typeface="Arial" pitchFamily="34" charset="0"/>
              </a:rPr>
              <a:t>method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="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post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"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cs typeface="Arial" pitchFamily="34" charset="0"/>
              </a:rPr>
              <a:t>action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=“</a:t>
            </a:r>
            <a:r>
              <a:rPr lang="en-US" sz="1600" b="1" dirty="0" err="1" smtClean="0">
                <a:cs typeface="Arial" pitchFamily="34" charset="0"/>
              </a:rPr>
              <a:t>PagSecondaria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effectLst/>
                <a:cs typeface="Arial" pitchFamily="34" charset="0"/>
              </a:rPr>
              <a:t>.php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"&gt; 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Nome:&lt;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INPUT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cs typeface="Arial" pitchFamily="34" charset="0"/>
              </a:rPr>
              <a:t>type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="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text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"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cs typeface="Arial" pitchFamily="34" charset="0"/>
              </a:rPr>
              <a:t>name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=“</a:t>
            </a:r>
            <a:r>
              <a:rPr lang="en-US" sz="1600" b="1" dirty="0" err="1" smtClean="0">
                <a:cs typeface="Arial" pitchFamily="34" charset="0"/>
              </a:rPr>
              <a:t>N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effectLst/>
                <a:cs typeface="Arial" pitchFamily="34" charset="0"/>
              </a:rPr>
              <a:t>omeUtente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"&gt;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B050"/>
                </a:solidFill>
                <a:cs typeface="Arial" pitchFamily="34" charset="0"/>
              </a:rPr>
              <a:t>//</a:t>
            </a:r>
            <a:r>
              <a:rPr lang="en-US" b="1" dirty="0" smtClean="0">
                <a:solidFill>
                  <a:srgbClr val="00B050"/>
                </a:solidFill>
                <a:cs typeface="Arial" pitchFamily="34" charset="0"/>
              </a:rPr>
              <a:t>QUI  </a:t>
            </a:r>
            <a:r>
              <a:rPr lang="en-US" b="1" dirty="0" err="1" smtClean="0">
                <a:solidFill>
                  <a:srgbClr val="00B050"/>
                </a:solidFill>
                <a:cs typeface="Arial" pitchFamily="34" charset="0"/>
              </a:rPr>
              <a:t>dobbiamo</a:t>
            </a:r>
            <a:r>
              <a:rPr lang="en-US" b="1" dirty="0" smtClean="0">
                <a:solidFill>
                  <a:srgbClr val="00B050"/>
                </a:solidFill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cs typeface="Arial" pitchFamily="34" charset="0"/>
              </a:rPr>
              <a:t>aggiungere</a:t>
            </a:r>
            <a:r>
              <a:rPr lang="en-US" b="1" dirty="0" smtClean="0">
                <a:solidFill>
                  <a:srgbClr val="00B050"/>
                </a:solidFill>
                <a:cs typeface="Arial" pitchFamily="34" charset="0"/>
              </a:rPr>
              <a:t> la formula per </a:t>
            </a:r>
            <a:r>
              <a:rPr lang="en-US" b="1" dirty="0" err="1" smtClean="0">
                <a:solidFill>
                  <a:srgbClr val="00B050"/>
                </a:solidFill>
                <a:cs typeface="Arial" pitchFamily="34" charset="0"/>
              </a:rPr>
              <a:t>collegare</a:t>
            </a:r>
            <a:r>
              <a:rPr lang="en-US" b="1" dirty="0" smtClean="0">
                <a:solidFill>
                  <a:srgbClr val="00B050"/>
                </a:solidFill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cs typeface="Arial" pitchFamily="34" charset="0"/>
              </a:rPr>
              <a:t>fisicamente</a:t>
            </a:r>
            <a:r>
              <a:rPr lang="en-US" b="1" dirty="0" smtClean="0">
                <a:solidFill>
                  <a:srgbClr val="00B050"/>
                </a:solidFill>
                <a:cs typeface="Arial" pitchFamily="34" charset="0"/>
              </a:rPr>
              <a:t> la </a:t>
            </a:r>
            <a:r>
              <a:rPr lang="en-US" b="1" dirty="0" err="1" smtClean="0">
                <a:solidFill>
                  <a:srgbClr val="00B050"/>
                </a:solidFill>
                <a:cs typeface="Arial" pitchFamily="34" charset="0"/>
              </a:rPr>
              <a:t>pag</a:t>
            </a:r>
            <a:r>
              <a:rPr lang="en-US" b="1" dirty="0" smtClean="0">
                <a:solidFill>
                  <a:srgbClr val="00B050"/>
                </a:solidFill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cs typeface="Arial" pitchFamily="34" charset="0"/>
              </a:rPr>
              <a:t>principale</a:t>
            </a:r>
            <a:r>
              <a:rPr lang="en-US" b="1" dirty="0" smtClean="0">
                <a:solidFill>
                  <a:srgbClr val="00B050"/>
                </a:solidFill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cs typeface="Arial" pitchFamily="34" charset="0"/>
              </a:rPr>
              <a:t>alla</a:t>
            </a:r>
            <a:r>
              <a:rPr lang="en-US" b="1" dirty="0" smtClean="0">
                <a:solidFill>
                  <a:srgbClr val="00B050"/>
                </a:solidFill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cs typeface="Arial" pitchFamily="34" charset="0"/>
              </a:rPr>
              <a:t>seconda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&lt;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/</a:t>
            </a:r>
            <a:r>
              <a:rPr lang="en-US" sz="16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cs typeface="Arial" pitchFamily="34" charset="0"/>
              </a:rPr>
              <a:t>FORM</a:t>
            </a:r>
            <a:r>
              <a:rPr lang="en-US" sz="1600" b="1" dirty="0"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&gt; </a:t>
            </a:r>
          </a:p>
          <a:p>
            <a:pPr marL="57150" indent="0" algn="ctr">
              <a:buNone/>
            </a:pPr>
            <a:r>
              <a:rPr lang="it-IT" sz="1600" b="1" dirty="0">
                <a:cs typeface="Arial" pitchFamily="34" charset="0"/>
              </a:rPr>
              <a:t>&lt;/BODY&gt;</a:t>
            </a:r>
          </a:p>
          <a:p>
            <a:pPr marL="57150" indent="0" algn="ctr">
              <a:buNone/>
            </a:pPr>
            <a:r>
              <a:rPr lang="it-IT" sz="1600" b="1" dirty="0">
                <a:cs typeface="Arial" pitchFamily="34" charset="0"/>
              </a:rPr>
              <a:t>&lt;/HTML&gt; </a:t>
            </a:r>
          </a:p>
        </p:txBody>
      </p:sp>
    </p:spTree>
    <p:extLst>
      <p:ext uri="{BB962C8B-B14F-4D97-AF65-F5344CB8AC3E}">
        <p14:creationId xmlns:p14="http://schemas.microsoft.com/office/powerpoint/2010/main" val="33410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</a:t>
            </a:r>
            <a:r>
              <a:rPr lang="it-IT" sz="1600" b="1" dirty="0">
                <a:latin typeface="Calibri" pitchFamily="34" charset="0"/>
                <a:cs typeface="Calibri" pitchFamily="34" charset="0"/>
              </a:rPr>
              <a:t>di Informatica  A.A. 2011-2012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 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Creazione Pagina Secondaria</a:t>
            </a:r>
            <a:endParaRPr lang="it-IT" sz="1600" b="1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210" y="641013"/>
            <a:ext cx="8860270" cy="539181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71415" rIns="0" bIns="7141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C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reare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un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nuovo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documento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di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testo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salvarlo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con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il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nome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agSecondaria.php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nella</a:t>
            </a:r>
            <a:r>
              <a:rPr kumimoji="0" lang="en-US" sz="20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cartella</a:t>
            </a:r>
            <a:r>
              <a:rPr kumimoji="0" lang="en-US" sz="20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1" u="sng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filephp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(sui pc del lab. 16/c) </a:t>
            </a:r>
            <a:r>
              <a:rPr kumimoji="0" lang="en-US" sz="2000" b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mentre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nella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cartella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1" u="sng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htddocs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(sui </a:t>
            </a:r>
            <a:r>
              <a:rPr kumimoji="0" lang="en-US" sz="2000" b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vostri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pc). </a:t>
            </a:r>
            <a:r>
              <a:rPr kumimoji="0" lang="en-US" sz="2000" b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Aprire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il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documento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con </a:t>
            </a:r>
            <a:r>
              <a:rPr kumimoji="0" lang="en-US" sz="2000" b="1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Blocco</a:t>
            </a:r>
            <a:r>
              <a:rPr kumimoji="0" lang="en-US" sz="2000" b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Note 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e </a:t>
            </a:r>
            <a:r>
              <a:rPr kumimoji="0" lang="en-US" sz="2000" b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scrivere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il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seguente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codice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:</a:t>
            </a:r>
            <a:endParaRPr lang="it-IT" sz="2000" dirty="0" smtClean="0">
              <a:latin typeface="Arial" pitchFamily="34" charset="0"/>
              <a:cs typeface="Arial" pitchFamily="34" charset="0"/>
            </a:endParaRPr>
          </a:p>
          <a:p>
            <a:pPr marL="57150" indent="0">
              <a:lnSpc>
                <a:spcPct val="150000"/>
              </a:lnSpc>
              <a:buNone/>
            </a:pPr>
            <a:endParaRPr lang="it-IT" sz="1400" b="1" dirty="0">
              <a:latin typeface="Arial" pitchFamily="34" charset="0"/>
              <a:cs typeface="Arial" pitchFamily="34" charset="0"/>
            </a:endParaRPr>
          </a:p>
          <a:p>
            <a:pPr marL="57150" indent="0" algn="ctr">
              <a:lnSpc>
                <a:spcPct val="150000"/>
              </a:lnSpc>
              <a:buNone/>
            </a:pPr>
            <a:r>
              <a:rPr lang="it-IT" sz="1600" b="1" dirty="0">
                <a:latin typeface="+mj-lt"/>
                <a:cs typeface="Arial" pitchFamily="34" charset="0"/>
              </a:rPr>
              <a:t>&lt;HTML&gt;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it-IT" sz="1600" b="1" dirty="0">
                <a:latin typeface="+mj-lt"/>
                <a:cs typeface="Arial" pitchFamily="34" charset="0"/>
              </a:rPr>
              <a:t>&lt;HEAD&gt;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it-IT" sz="1600" b="1" dirty="0">
                <a:latin typeface="+mj-lt"/>
                <a:cs typeface="Arial" pitchFamily="34" charset="0"/>
              </a:rPr>
              <a:t>&lt;TITLE&gt; Registrazione </a:t>
            </a:r>
            <a:r>
              <a:rPr lang="it-IT" sz="1600" b="1" dirty="0" smtClean="0">
                <a:latin typeface="+mj-lt"/>
                <a:cs typeface="Arial" pitchFamily="34" charset="0"/>
              </a:rPr>
              <a:t>Nome&lt;/</a:t>
            </a:r>
            <a:r>
              <a:rPr lang="it-IT" sz="1600" b="1" dirty="0">
                <a:latin typeface="+mj-lt"/>
                <a:cs typeface="Arial" pitchFamily="34" charset="0"/>
              </a:rPr>
              <a:t>TITLE&gt;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it-IT" sz="1600" b="1" dirty="0">
                <a:latin typeface="+mj-lt"/>
                <a:cs typeface="Arial" pitchFamily="34" charset="0"/>
              </a:rPr>
              <a:t> &lt;/HEAD&gt;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it-IT" sz="1600" b="1" dirty="0">
                <a:latin typeface="+mj-lt"/>
                <a:cs typeface="Arial" pitchFamily="34" charset="0"/>
              </a:rPr>
              <a:t>&lt;BODY&gt;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it-IT" sz="1600" b="1" dirty="0">
                <a:latin typeface="+mj-lt"/>
                <a:cs typeface="Arial" pitchFamily="34" charset="0"/>
              </a:rPr>
              <a:t>&lt;H3&gt;</a:t>
            </a:r>
            <a:r>
              <a:rPr lang="it-IT" sz="1600" b="1" dirty="0" err="1">
                <a:latin typeface="+mj-lt"/>
                <a:cs typeface="Arial" pitchFamily="34" charset="0"/>
              </a:rPr>
              <a:t>Registazione</a:t>
            </a:r>
            <a:r>
              <a:rPr lang="it-IT" sz="1600" b="1" dirty="0">
                <a:latin typeface="+mj-lt"/>
                <a:cs typeface="Arial" pitchFamily="34" charset="0"/>
              </a:rPr>
              <a:t> Effettuata con successo!&lt;/H3&gt;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it-IT" sz="1600" b="1" dirty="0" smtClean="0">
                <a:latin typeface="+mj-lt"/>
                <a:cs typeface="Arial" pitchFamily="34" charset="0"/>
              </a:rPr>
              <a:t>Nome inserito nella pagina principale: </a:t>
            </a:r>
            <a:r>
              <a:rPr lang="it-IT" sz="1600" b="1" dirty="0">
                <a:solidFill>
                  <a:srgbClr val="FF0000"/>
                </a:solidFill>
                <a:latin typeface="+mj-lt"/>
                <a:cs typeface="Arial" pitchFamily="34" charset="0"/>
              </a:rPr>
              <a:t>&lt;?PHP </a:t>
            </a:r>
            <a:r>
              <a:rPr lang="it-IT" sz="1600" b="1" dirty="0" err="1">
                <a:solidFill>
                  <a:schemeClr val="accent1"/>
                </a:solidFill>
                <a:latin typeface="+mj-lt"/>
                <a:cs typeface="Arial" pitchFamily="34" charset="0"/>
              </a:rPr>
              <a:t>echo</a:t>
            </a:r>
            <a:r>
              <a:rPr lang="it-IT" sz="16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latin typeface="+mj-lt"/>
                <a:cs typeface="Arial" pitchFamily="34" charset="0"/>
              </a:rPr>
              <a:t>$_POST</a:t>
            </a:r>
            <a:r>
              <a:rPr lang="it-IT" sz="1600" b="1" dirty="0" smtClean="0">
                <a:latin typeface="+mj-lt"/>
                <a:cs typeface="Arial" pitchFamily="34" charset="0"/>
              </a:rPr>
              <a:t>["</a:t>
            </a:r>
            <a:r>
              <a:rPr lang="en-US" sz="1600" b="1" dirty="0">
                <a:cs typeface="Arial" pitchFamily="34" charset="0"/>
              </a:rPr>
              <a:t> </a:t>
            </a:r>
            <a:r>
              <a:rPr lang="en-US" sz="1600" b="1" dirty="0" err="1">
                <a:cs typeface="Arial" pitchFamily="34" charset="0"/>
              </a:rPr>
              <a:t>NomeUtente</a:t>
            </a:r>
            <a:r>
              <a:rPr lang="en-US" sz="1600" b="1" dirty="0">
                <a:cs typeface="Arial" pitchFamily="34" charset="0"/>
              </a:rPr>
              <a:t> </a:t>
            </a:r>
            <a:r>
              <a:rPr lang="it-IT" sz="1600" b="1" dirty="0" smtClean="0">
                <a:latin typeface="+mj-lt"/>
                <a:cs typeface="Arial" pitchFamily="34" charset="0"/>
              </a:rPr>
              <a:t>"] </a:t>
            </a:r>
            <a:r>
              <a:rPr lang="it-IT" sz="16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?&gt;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it-IT" sz="1600" b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//Questa scrittura ha senso  se si aggiunge un richiamo nella pag. principale</a:t>
            </a:r>
            <a:endParaRPr lang="it-IT" sz="1600" b="1" dirty="0">
              <a:solidFill>
                <a:srgbClr val="00B050"/>
              </a:solidFill>
              <a:latin typeface="+mj-lt"/>
              <a:cs typeface="Arial" pitchFamily="34" charset="0"/>
            </a:endParaRPr>
          </a:p>
          <a:p>
            <a:pPr marL="57150" indent="0" algn="ctr">
              <a:lnSpc>
                <a:spcPct val="150000"/>
              </a:lnSpc>
              <a:buNone/>
            </a:pPr>
            <a:r>
              <a:rPr lang="it-IT" sz="1600" b="1" dirty="0" smtClean="0">
                <a:latin typeface="+mj-lt"/>
                <a:cs typeface="Arial" pitchFamily="34" charset="0"/>
              </a:rPr>
              <a:t>&lt;/</a:t>
            </a:r>
            <a:r>
              <a:rPr lang="it-IT" sz="1600" b="1" dirty="0">
                <a:latin typeface="+mj-lt"/>
                <a:cs typeface="Arial" pitchFamily="34" charset="0"/>
              </a:rPr>
              <a:t>BODY&gt;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it-IT" sz="1600" b="1" dirty="0">
                <a:latin typeface="+mj-lt"/>
                <a:cs typeface="Arial" pitchFamily="34" charset="0"/>
              </a:rPr>
              <a:t>&lt;/HTML&gt; </a:t>
            </a:r>
          </a:p>
        </p:txBody>
      </p:sp>
    </p:spTree>
    <p:extLst>
      <p:ext uri="{BB962C8B-B14F-4D97-AF65-F5344CB8AC3E}">
        <p14:creationId xmlns:p14="http://schemas.microsoft.com/office/powerpoint/2010/main" val="151686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79512" y="620688"/>
            <a:ext cx="8784976" cy="5760696"/>
          </a:xfrm>
        </p:spPr>
        <p:txBody>
          <a:bodyPr>
            <a:normAutofit fontScale="92500"/>
          </a:bodyPr>
          <a:lstStyle/>
          <a:p>
            <a:pPr marL="57150" indent="0">
              <a:buNone/>
            </a:pPr>
            <a:r>
              <a:rPr lang="it-IT" sz="2400" dirty="0" smtClean="0"/>
              <a:t>La </a:t>
            </a:r>
            <a:r>
              <a:rPr lang="it-IT" sz="2400" b="1" dirty="0" smtClean="0">
                <a:solidFill>
                  <a:srgbClr val="FF0000"/>
                </a:solidFill>
              </a:rPr>
              <a:t>FORM</a:t>
            </a:r>
            <a:r>
              <a:rPr lang="it-IT" sz="2400" dirty="0" smtClean="0"/>
              <a:t> è un componente </a:t>
            </a:r>
            <a:r>
              <a:rPr lang="it-IT" sz="2400" b="1" dirty="0" smtClean="0">
                <a:solidFill>
                  <a:srgbClr val="FF0000"/>
                </a:solidFill>
              </a:rPr>
              <a:t>PHP</a:t>
            </a:r>
            <a:r>
              <a:rPr lang="it-IT" sz="2400" dirty="0" smtClean="0"/>
              <a:t> e consente di realizzare moduli grafici. Le principali componenti della Form sono:</a:t>
            </a:r>
          </a:p>
          <a:p>
            <a:pPr marL="400050"/>
            <a:r>
              <a:rPr lang="it-IT" sz="2400" b="1" dirty="0" smtClean="0">
                <a:solidFill>
                  <a:srgbClr val="FF0000"/>
                </a:solidFill>
              </a:rPr>
              <a:t>Campo </a:t>
            </a:r>
            <a:r>
              <a:rPr lang="it-IT" sz="2400" b="1" dirty="0">
                <a:solidFill>
                  <a:srgbClr val="FF0000"/>
                </a:solidFill>
              </a:rPr>
              <a:t>testo: </a:t>
            </a:r>
            <a:r>
              <a:rPr lang="it-IT" sz="2400" dirty="0">
                <a:solidFill>
                  <a:srgbClr val="FF0000"/>
                </a:solidFill>
              </a:rPr>
              <a:t>area in cui l’utente può inserire dei dati;</a:t>
            </a:r>
          </a:p>
          <a:p>
            <a:pPr marL="400050"/>
            <a:r>
              <a:rPr lang="it-IT" sz="2400" b="1" dirty="0"/>
              <a:t>Area di testo: </a:t>
            </a:r>
            <a:r>
              <a:rPr lang="it-IT" sz="2400" dirty="0"/>
              <a:t>area in cui l’utente può inserire una grande quantità di dati testuali</a:t>
            </a:r>
            <a:r>
              <a:rPr lang="it-IT" sz="2400" dirty="0" smtClean="0"/>
              <a:t>.</a:t>
            </a:r>
          </a:p>
          <a:p>
            <a:pPr marL="400050"/>
            <a:r>
              <a:rPr lang="it-IT" sz="2400" b="1" dirty="0" smtClean="0"/>
              <a:t>Radio Button</a:t>
            </a:r>
            <a:r>
              <a:rPr lang="it-IT" sz="2400" dirty="0"/>
              <a:t>: </a:t>
            </a:r>
            <a:r>
              <a:rPr lang="it-IT" sz="2400" dirty="0" smtClean="0"/>
              <a:t>sono dei piccoli bottoni circolari che consentono </a:t>
            </a:r>
            <a:r>
              <a:rPr lang="it-IT" sz="2400" dirty="0"/>
              <a:t>di effettuare una scelta esclusiva </a:t>
            </a:r>
            <a:r>
              <a:rPr lang="it-IT" sz="2400" dirty="0" smtClean="0"/>
              <a:t>tra n possibili. In </a:t>
            </a:r>
            <a:r>
              <a:rPr lang="it-IT" sz="2400" dirty="0"/>
              <a:t>questo </a:t>
            </a:r>
            <a:r>
              <a:rPr lang="it-IT" sz="2400" dirty="0" smtClean="0"/>
              <a:t>caso, quindi, </a:t>
            </a:r>
            <a:r>
              <a:rPr lang="it-IT" sz="2400" dirty="0"/>
              <a:t>una scelta esclude </a:t>
            </a:r>
            <a:r>
              <a:rPr lang="it-IT" sz="2400" dirty="0" smtClean="0"/>
              <a:t>tutte le altre.</a:t>
            </a:r>
          </a:p>
          <a:p>
            <a:pPr marL="400050"/>
            <a:r>
              <a:rPr lang="it-IT" sz="2400" b="1" dirty="0" err="1" smtClean="0"/>
              <a:t>Check</a:t>
            </a:r>
            <a:r>
              <a:rPr lang="it-IT" sz="2400" b="1" dirty="0"/>
              <a:t> Box: </a:t>
            </a:r>
            <a:r>
              <a:rPr lang="it-IT" sz="2400" dirty="0"/>
              <a:t>sono </a:t>
            </a:r>
            <a:r>
              <a:rPr lang="it-IT" sz="2400" dirty="0" smtClean="0"/>
              <a:t>delle piccolissime caselline che consentono all'utente </a:t>
            </a:r>
            <a:r>
              <a:rPr lang="it-IT" sz="2400" dirty="0"/>
              <a:t>di </a:t>
            </a:r>
            <a:r>
              <a:rPr lang="it-IT" sz="2400" dirty="0" smtClean="0"/>
              <a:t>operare scelte </a:t>
            </a:r>
            <a:r>
              <a:rPr lang="it-IT" sz="2400" dirty="0"/>
              <a:t>multiple </a:t>
            </a:r>
            <a:r>
              <a:rPr lang="it-IT" sz="2400" dirty="0" smtClean="0"/>
              <a:t>tra n possibili;</a:t>
            </a:r>
          </a:p>
          <a:p>
            <a:pPr marL="400050"/>
            <a:r>
              <a:rPr lang="it-IT" sz="2400" b="1" dirty="0"/>
              <a:t>Select o menu di opzioni: </a:t>
            </a:r>
            <a:r>
              <a:rPr lang="it-IT" sz="2400" dirty="0"/>
              <a:t>è un campo costituito da un insieme di voci. </a:t>
            </a:r>
            <a:endParaRPr lang="it-IT" sz="2400" dirty="0" smtClean="0"/>
          </a:p>
          <a:p>
            <a:pPr marL="400050"/>
            <a:r>
              <a:rPr lang="it-IT" sz="2400" b="1" dirty="0" err="1" smtClean="0">
                <a:solidFill>
                  <a:srgbClr val="FF0000"/>
                </a:solidFill>
              </a:rPr>
              <a:t>Submit</a:t>
            </a:r>
            <a:r>
              <a:rPr lang="it-IT" sz="2400" b="1" dirty="0" smtClean="0">
                <a:solidFill>
                  <a:srgbClr val="FF0000"/>
                </a:solidFill>
              </a:rPr>
              <a:t> o bottone di invio: </a:t>
            </a:r>
            <a:r>
              <a:rPr lang="it-IT" sz="2400" dirty="0" smtClean="0">
                <a:solidFill>
                  <a:srgbClr val="FF0000"/>
                </a:solidFill>
              </a:rPr>
              <a:t>quando cliccato richiama il codice PHP inserito nel con estensione .</a:t>
            </a:r>
            <a:r>
              <a:rPr lang="it-IT" sz="2400" dirty="0" err="1" smtClean="0">
                <a:solidFill>
                  <a:srgbClr val="FF0000"/>
                </a:solidFill>
              </a:rPr>
              <a:t>php</a:t>
            </a:r>
            <a:r>
              <a:rPr lang="it-IT" sz="2400" dirty="0" smtClean="0">
                <a:solidFill>
                  <a:srgbClr val="FF0000"/>
                </a:solidFill>
              </a:rPr>
              <a:t> preventivamente caricato sul server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r>
              <a:rPr lang="it-IT" sz="2400" b="1" dirty="0" smtClean="0">
                <a:solidFill>
                  <a:srgbClr val="FF0000"/>
                </a:solidFill>
              </a:rPr>
              <a:t>Reset o bottone di cancellazione: </a:t>
            </a:r>
            <a:r>
              <a:rPr lang="it-IT" sz="2400" dirty="0" smtClean="0">
                <a:solidFill>
                  <a:srgbClr val="FF0000"/>
                </a:solidFill>
              </a:rPr>
              <a:t>ripulisce la form dai dati precedentemente inseriti nei vari campi scritti dall'utente.</a:t>
            </a:r>
            <a:endParaRPr lang="it-IT" sz="2400" b="1" dirty="0" smtClean="0">
              <a:solidFill>
                <a:srgbClr val="FF0000"/>
              </a:solidFill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</a:t>
            </a:r>
            <a:r>
              <a:rPr lang="it-IT" sz="1600" b="1" dirty="0">
                <a:latin typeface="Calibri" pitchFamily="34" charset="0"/>
                <a:cs typeface="Calibri" pitchFamily="34" charset="0"/>
              </a:rPr>
              <a:t>di Informatica  A.A. 2011-2012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Componenti di una FORM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172374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51520" y="620688"/>
            <a:ext cx="8784976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Viene inserito con il </a:t>
            </a:r>
            <a:r>
              <a:rPr lang="it-IT" sz="2400" dirty="0" err="1"/>
              <a:t>tag</a:t>
            </a:r>
            <a:r>
              <a:rPr lang="it-IT" sz="2400" dirty="0"/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INPUT</a:t>
            </a:r>
            <a:r>
              <a:rPr lang="it-IT" sz="2400" dirty="0" smtClean="0"/>
              <a:t>  e </a:t>
            </a:r>
            <a:r>
              <a:rPr lang="it-IT" sz="2400" dirty="0"/>
              <a:t>con l’attributo </a:t>
            </a:r>
            <a:r>
              <a:rPr lang="it-IT" sz="2400" b="1" dirty="0" err="1">
                <a:solidFill>
                  <a:schemeClr val="accent1"/>
                </a:solidFill>
              </a:rPr>
              <a:t>type</a:t>
            </a:r>
            <a:r>
              <a:rPr lang="it-IT" sz="2400" dirty="0"/>
              <a:t>="</a:t>
            </a:r>
            <a:r>
              <a:rPr lang="it-IT" sz="2400" b="1" dirty="0" err="1">
                <a:solidFill>
                  <a:srgbClr val="FF0000"/>
                </a:solidFill>
              </a:rPr>
              <a:t>submit</a:t>
            </a:r>
            <a:r>
              <a:rPr lang="it-IT" sz="2400" dirty="0" smtClean="0"/>
              <a:t>".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Esempio:</a:t>
            </a:r>
            <a:endParaRPr lang="it-IT" sz="2400" dirty="0"/>
          </a:p>
          <a:p>
            <a:pPr marL="0" indent="0">
              <a:buNone/>
            </a:pPr>
            <a:r>
              <a:rPr lang="it-IT" sz="2400" dirty="0" smtClean="0">
                <a:latin typeface="Calibri" pitchFamily="34" charset="0"/>
                <a:cs typeface="Calibri" pitchFamily="34" charset="0"/>
              </a:rPr>
              <a:t>	&lt;</a:t>
            </a:r>
            <a:r>
              <a:rPr lang="it-IT" sz="24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FORM</a:t>
            </a:r>
            <a:r>
              <a:rPr lang="it-IT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method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=”</a:t>
            </a:r>
            <a:r>
              <a:rPr lang="it-IT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post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” </a:t>
            </a:r>
            <a:r>
              <a:rPr lang="it-IT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action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=”</a:t>
            </a:r>
            <a:r>
              <a:rPr lang="it-IT" sz="2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pagSecondaria.php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”&gt;</a:t>
            </a:r>
          </a:p>
          <a:p>
            <a:pPr marL="0" indent="0">
              <a:buNone/>
            </a:pPr>
            <a:r>
              <a:rPr lang="it-IT" sz="2400" dirty="0" smtClean="0">
                <a:latin typeface="Calibri" pitchFamily="34" charset="0"/>
                <a:cs typeface="Calibri" pitchFamily="34" charset="0"/>
              </a:rPr>
              <a:t>		</a:t>
            </a:r>
            <a:r>
              <a:rPr lang="en-US" sz="2400" dirty="0" smtClean="0"/>
              <a:t>&lt;</a:t>
            </a:r>
            <a:r>
              <a:rPr lang="en-US" sz="2400" b="1" dirty="0">
                <a:solidFill>
                  <a:srgbClr val="FF0000"/>
                </a:solidFill>
              </a:rPr>
              <a:t>INPUT</a:t>
            </a:r>
            <a:r>
              <a:rPr lang="en-US" sz="2400" dirty="0"/>
              <a:t> </a:t>
            </a:r>
            <a:r>
              <a:rPr lang="en-US" sz="2400" b="1" dirty="0">
                <a:solidFill>
                  <a:schemeClr val="tx2"/>
                </a:solidFill>
              </a:rPr>
              <a:t>type</a:t>
            </a:r>
            <a:r>
              <a:rPr lang="en-US" sz="2400" dirty="0"/>
              <a:t>="</a:t>
            </a:r>
            <a:r>
              <a:rPr lang="en-US" sz="2400" b="1" dirty="0">
                <a:solidFill>
                  <a:srgbClr val="FF0000"/>
                </a:solidFill>
              </a:rPr>
              <a:t>submit</a:t>
            </a:r>
            <a:r>
              <a:rPr lang="en-US" sz="2400" dirty="0"/>
              <a:t>" </a:t>
            </a:r>
            <a:r>
              <a:rPr lang="en-US" sz="2400" b="1" dirty="0">
                <a:solidFill>
                  <a:schemeClr val="tx2"/>
                </a:solidFill>
              </a:rPr>
              <a:t>value</a:t>
            </a:r>
            <a:r>
              <a:rPr lang="en-US" sz="2400" dirty="0" smtClean="0"/>
              <a:t>=“</a:t>
            </a:r>
            <a:r>
              <a:rPr lang="en-US" sz="2400" dirty="0" err="1" smtClean="0"/>
              <a:t>Esegui</a:t>
            </a:r>
            <a:r>
              <a:rPr lang="en-US" sz="2400" dirty="0" smtClean="0"/>
              <a:t>"&gt;</a:t>
            </a:r>
            <a:endParaRPr lang="en-US" sz="2400" dirty="0"/>
          </a:p>
          <a:p>
            <a:pPr marL="0" indent="0">
              <a:buNone/>
            </a:pPr>
            <a:r>
              <a:rPr lang="it-IT" sz="2400" dirty="0"/>
              <a:t>	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&lt;</a:t>
            </a:r>
            <a:r>
              <a:rPr lang="it-IT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/</a:t>
            </a:r>
            <a:r>
              <a:rPr lang="it-IT" sz="24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FORM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&gt;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L’effetto visivo è: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</a:t>
            </a:r>
            <a:r>
              <a:rPr lang="it-IT" sz="1600" b="1" dirty="0">
                <a:latin typeface="Calibri" pitchFamily="34" charset="0"/>
                <a:cs typeface="Calibri" pitchFamily="34" charset="0"/>
              </a:rPr>
              <a:t>di Informatica  A.A. 2011-2012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 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err="1" smtClean="0"/>
              <a:t>Submit</a:t>
            </a:r>
            <a:r>
              <a:rPr lang="it-IT" sz="1600" b="1" dirty="0" smtClean="0"/>
              <a:t> o pulsante di invio </a:t>
            </a:r>
            <a:endParaRPr lang="it-IT" sz="1600" b="1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573016"/>
            <a:ext cx="164589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405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lvl="1"/>
            <a:endParaRPr lang="it-IT" dirty="0" smtClean="0"/>
          </a:p>
          <a:p>
            <a:r>
              <a:rPr lang="it-IT" dirty="0" smtClean="0"/>
              <a:t>Manuale PHP</a:t>
            </a:r>
          </a:p>
          <a:p>
            <a:pPr lvl="1"/>
            <a:r>
              <a:rPr lang="it-IT" u="sng" dirty="0">
                <a:hlinkClick r:id="rId2"/>
              </a:rPr>
              <a:t>http://</a:t>
            </a:r>
            <a:r>
              <a:rPr lang="it-IT" u="sng" dirty="0" smtClean="0">
                <a:hlinkClick r:id="rId2"/>
              </a:rPr>
              <a:t>www.php.net/download-docs.php</a:t>
            </a:r>
            <a:endParaRPr lang="it-IT" u="sng" dirty="0"/>
          </a:p>
          <a:p>
            <a:r>
              <a:rPr lang="it-IT" dirty="0" smtClean="0"/>
              <a:t>Editor di testo:</a:t>
            </a:r>
          </a:p>
          <a:p>
            <a:pPr lvl="1"/>
            <a:r>
              <a:rPr lang="it-IT" dirty="0">
                <a:hlinkClick r:id="rId3"/>
              </a:rPr>
              <a:t>http://www.textpad.com</a:t>
            </a:r>
            <a:r>
              <a:rPr lang="it-IT" dirty="0" smtClean="0">
                <a:hlinkClick r:id="rId3"/>
              </a:rPr>
              <a:t>/</a:t>
            </a:r>
            <a:endParaRPr lang="it-IT" dirty="0" smtClean="0"/>
          </a:p>
          <a:p>
            <a:pPr lvl="1"/>
            <a:r>
              <a:rPr lang="it-IT" dirty="0" smtClean="0"/>
              <a:t>Blocco Note</a:t>
            </a:r>
            <a:endParaRPr lang="it-IT" dirty="0"/>
          </a:p>
          <a:p>
            <a:pPr lvl="1"/>
            <a:endParaRPr lang="it-IT" dirty="0" smtClean="0"/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</a:t>
            </a:r>
            <a:r>
              <a:rPr lang="it-IT" sz="1600" b="1" dirty="0">
                <a:latin typeface="Calibri" pitchFamily="34" charset="0"/>
                <a:cs typeface="Calibri" pitchFamily="34" charset="0"/>
              </a:rPr>
              <a:t>di Informatica  A.A. 2011-2012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Riferimenti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364349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85238" y="620689"/>
            <a:ext cx="8784976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Viene inserito con il </a:t>
            </a:r>
            <a:r>
              <a:rPr lang="it-IT" sz="2400" dirty="0" err="1"/>
              <a:t>tag</a:t>
            </a:r>
            <a:r>
              <a:rPr lang="it-IT" sz="2400" dirty="0"/>
              <a:t> </a:t>
            </a:r>
            <a:r>
              <a:rPr lang="it-IT" sz="2400" b="1" dirty="0">
                <a:solidFill>
                  <a:srgbClr val="FF0000"/>
                </a:solidFill>
              </a:rPr>
              <a:t>INPUT</a:t>
            </a:r>
            <a:r>
              <a:rPr lang="it-IT" sz="2400" dirty="0"/>
              <a:t> e con l’attributo </a:t>
            </a:r>
            <a:r>
              <a:rPr lang="it-IT" sz="2400" b="1" dirty="0" err="1">
                <a:solidFill>
                  <a:srgbClr val="FF0000"/>
                </a:solidFill>
              </a:rPr>
              <a:t>type</a:t>
            </a:r>
            <a:r>
              <a:rPr lang="it-IT" sz="2400" dirty="0"/>
              <a:t>="</a:t>
            </a:r>
            <a:r>
              <a:rPr lang="it-IT" sz="2400" b="1" dirty="0">
                <a:solidFill>
                  <a:schemeClr val="accent1"/>
                </a:solidFill>
              </a:rPr>
              <a:t>reset</a:t>
            </a:r>
            <a:r>
              <a:rPr lang="it-IT" sz="2400" dirty="0"/>
              <a:t>";</a:t>
            </a:r>
          </a:p>
          <a:p>
            <a:pPr marL="0" indent="0">
              <a:buNone/>
            </a:pPr>
            <a:r>
              <a:rPr lang="it-IT" sz="2400" dirty="0" smtClean="0"/>
              <a:t>Esempio:</a:t>
            </a:r>
            <a:endParaRPr lang="it-IT" sz="2400" dirty="0"/>
          </a:p>
          <a:p>
            <a:pPr marL="0" indent="0">
              <a:buNone/>
            </a:pPr>
            <a:r>
              <a:rPr lang="it-IT" sz="2400" dirty="0" smtClean="0">
                <a:latin typeface="Calibri" pitchFamily="34" charset="0"/>
                <a:cs typeface="Calibri" pitchFamily="34" charset="0"/>
              </a:rPr>
              <a:t>	&lt;</a:t>
            </a:r>
            <a:r>
              <a:rPr lang="it-IT" sz="24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FORM</a:t>
            </a:r>
            <a:r>
              <a:rPr lang="it-IT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1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method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=”</a:t>
            </a:r>
            <a:r>
              <a:rPr lang="it-IT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post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” </a:t>
            </a:r>
            <a:r>
              <a:rPr lang="it-IT" sz="2400" b="1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action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=”</a:t>
            </a:r>
            <a:r>
              <a:rPr lang="it-IT" sz="2400" b="1" dirty="0" err="1">
                <a:latin typeface="Calibri" pitchFamily="34" charset="0"/>
                <a:cs typeface="Calibri" pitchFamily="34" charset="0"/>
              </a:rPr>
              <a:t>pagSecondaria.php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”&gt;</a:t>
            </a:r>
          </a:p>
          <a:p>
            <a:pPr marL="0" indent="0">
              <a:buNone/>
            </a:pPr>
            <a:r>
              <a:rPr lang="it-IT" sz="2400" dirty="0" smtClean="0">
                <a:latin typeface="Calibri" pitchFamily="34" charset="0"/>
                <a:cs typeface="Calibri" pitchFamily="34" charset="0"/>
              </a:rPr>
              <a:t>		</a:t>
            </a:r>
            <a:r>
              <a:rPr lang="en-US" sz="2400" dirty="0"/>
              <a:t>&lt;</a:t>
            </a:r>
            <a:r>
              <a:rPr lang="en-US" sz="2400" b="1" dirty="0">
                <a:solidFill>
                  <a:srgbClr val="FF0000"/>
                </a:solidFill>
              </a:rPr>
              <a:t>INPUT</a:t>
            </a:r>
            <a:r>
              <a:rPr lang="en-US" sz="2400" dirty="0"/>
              <a:t> </a:t>
            </a:r>
            <a:r>
              <a:rPr lang="en-US" sz="2400" b="1" dirty="0">
                <a:solidFill>
                  <a:schemeClr val="accent1"/>
                </a:solidFill>
              </a:rPr>
              <a:t>type</a:t>
            </a:r>
            <a:r>
              <a:rPr lang="en-US" sz="2400" dirty="0"/>
              <a:t>="</a:t>
            </a:r>
            <a:r>
              <a:rPr lang="en-US" sz="2400" b="1" dirty="0">
                <a:solidFill>
                  <a:srgbClr val="FF0000"/>
                </a:solidFill>
              </a:rPr>
              <a:t>reset</a:t>
            </a:r>
            <a:r>
              <a:rPr lang="en-US" sz="2400" dirty="0"/>
              <a:t>" </a:t>
            </a:r>
            <a:r>
              <a:rPr lang="en-US" sz="2400" b="1" dirty="0">
                <a:solidFill>
                  <a:schemeClr val="accent1"/>
                </a:solidFill>
              </a:rPr>
              <a:t>value</a:t>
            </a:r>
            <a:r>
              <a:rPr lang="en-US" sz="2400" dirty="0" smtClean="0"/>
              <a:t>=“</a:t>
            </a:r>
            <a:r>
              <a:rPr lang="en-US" sz="2400" b="1" dirty="0" err="1" smtClean="0"/>
              <a:t>Cancella</a:t>
            </a:r>
            <a:r>
              <a:rPr lang="en-US" sz="2400" dirty="0"/>
              <a:t>"&gt;</a:t>
            </a:r>
          </a:p>
          <a:p>
            <a:pPr marL="0" indent="0">
              <a:buNone/>
            </a:pPr>
            <a:r>
              <a:rPr lang="it-IT" sz="2400" dirty="0"/>
              <a:t>	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&lt;</a:t>
            </a:r>
            <a:r>
              <a:rPr lang="it-IT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/</a:t>
            </a:r>
            <a:r>
              <a:rPr lang="it-IT" sz="24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FORM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&gt;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L’effetto visivo è: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</a:t>
            </a:r>
            <a:r>
              <a:rPr lang="it-IT" sz="1600" b="1" dirty="0">
                <a:latin typeface="Calibri" pitchFamily="34" charset="0"/>
                <a:cs typeface="Calibri" pitchFamily="34" charset="0"/>
              </a:rPr>
              <a:t>di Informatica  A.A. 2011-2012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 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Reset o pulsante di cancellazione</a:t>
            </a:r>
            <a:endParaRPr lang="it-IT" sz="16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645024"/>
            <a:ext cx="1670203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431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85238" y="620688"/>
            <a:ext cx="8784976" cy="5585316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it-IT" sz="54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COSTRUIAMO UN FORM CON I </a:t>
            </a:r>
            <a:r>
              <a:rPr lang="it-IT" sz="54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COMPONENTI </a:t>
            </a:r>
            <a:r>
              <a:rPr lang="it-IT" sz="5400" b="1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it-IT" sz="5400" b="1" dirty="0" err="1" smtClean="0">
                <a:latin typeface="Calibri" pitchFamily="34" charset="0"/>
                <a:cs typeface="Calibri" pitchFamily="34" charset="0"/>
              </a:rPr>
              <a:t>type</a:t>
            </a:r>
            <a:r>
              <a:rPr lang="it-IT" sz="5400" b="1" dirty="0">
                <a:latin typeface="Calibri" pitchFamily="34" charset="0"/>
                <a:cs typeface="Calibri" pitchFamily="34" charset="0"/>
              </a:rPr>
              <a:t>="text</a:t>
            </a:r>
            <a:r>
              <a:rPr lang="it-IT" sz="5400" b="1" dirty="0" smtClean="0">
                <a:latin typeface="Calibri" pitchFamily="34" charset="0"/>
                <a:cs typeface="Calibri" pitchFamily="34" charset="0"/>
              </a:rPr>
              <a:t>"</a:t>
            </a:r>
            <a:r>
              <a:rPr lang="it-IT" sz="5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5400" b="1" dirty="0" smtClean="0">
                <a:latin typeface="Calibri" pitchFamily="34" charset="0"/>
                <a:cs typeface="Calibri" pitchFamily="34" charset="0"/>
              </a:rPr>
              <a:t>,</a:t>
            </a:r>
            <a:r>
              <a:rPr lang="it-IT" sz="5400" b="1" dirty="0" err="1" smtClean="0">
                <a:latin typeface="Calibri" pitchFamily="34" charset="0"/>
                <a:cs typeface="Calibri" pitchFamily="34" charset="0"/>
              </a:rPr>
              <a:t>type</a:t>
            </a:r>
            <a:r>
              <a:rPr lang="it-IT" sz="5400" b="1" dirty="0">
                <a:latin typeface="Calibri" pitchFamily="34" charset="0"/>
                <a:cs typeface="Calibri" pitchFamily="34" charset="0"/>
              </a:rPr>
              <a:t>="</a:t>
            </a:r>
            <a:r>
              <a:rPr lang="it-IT" sz="5400" b="1" dirty="0" err="1">
                <a:latin typeface="Calibri" pitchFamily="34" charset="0"/>
                <a:cs typeface="Calibri" pitchFamily="34" charset="0"/>
              </a:rPr>
              <a:t>submit</a:t>
            </a:r>
            <a:r>
              <a:rPr lang="it-IT" sz="5400" b="1" dirty="0">
                <a:latin typeface="Calibri" pitchFamily="34" charset="0"/>
                <a:cs typeface="Calibri" pitchFamily="34" charset="0"/>
              </a:rPr>
              <a:t>"</a:t>
            </a:r>
            <a:r>
              <a:rPr lang="it-IT" sz="5400" b="1" dirty="0" smtClean="0">
                <a:latin typeface="Calibri" pitchFamily="34" charset="0"/>
                <a:cs typeface="Calibri" pitchFamily="34" charset="0"/>
              </a:rPr>
              <a:t> )</a:t>
            </a:r>
            <a:endParaRPr lang="it-IT" sz="54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it-IT" sz="4900" b="1" dirty="0" smtClean="0">
                <a:solidFill>
                  <a:schemeClr val="tx2"/>
                </a:solidFill>
              </a:rPr>
              <a:t>Esempio PagPrincipale2.htlm: </a:t>
            </a:r>
            <a:r>
              <a:rPr lang="it-IT" sz="4900" b="1" dirty="0" smtClean="0">
                <a:latin typeface="Calibri" pitchFamily="34" charset="0"/>
                <a:cs typeface="Calibri" pitchFamily="34" charset="0"/>
              </a:rPr>
              <a:t>&lt;</a:t>
            </a:r>
            <a:r>
              <a:rPr lang="it-IT" sz="4900" b="1" dirty="0">
                <a:latin typeface="Calibri" pitchFamily="34" charset="0"/>
                <a:cs typeface="Calibri" pitchFamily="34" charset="0"/>
              </a:rPr>
              <a:t>html</a:t>
            </a:r>
            <a:r>
              <a:rPr lang="it-IT" sz="4900" b="1" dirty="0" smtClean="0">
                <a:latin typeface="Calibri" pitchFamily="34" charset="0"/>
                <a:cs typeface="Calibri" pitchFamily="34" charset="0"/>
              </a:rPr>
              <a:t>&gt;</a:t>
            </a:r>
            <a:endParaRPr lang="it-IT" sz="4900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4900" b="1" dirty="0" smtClean="0">
                <a:latin typeface="Calibri" pitchFamily="34" charset="0"/>
                <a:cs typeface="Calibri" pitchFamily="34" charset="0"/>
              </a:rPr>
              <a:t>    &lt;</a:t>
            </a:r>
            <a:r>
              <a:rPr lang="it-IT" sz="4900" b="1" dirty="0">
                <a:latin typeface="Calibri" pitchFamily="34" charset="0"/>
                <a:cs typeface="Calibri" pitchFamily="34" charset="0"/>
              </a:rPr>
              <a:t>head&gt;</a:t>
            </a:r>
          </a:p>
          <a:p>
            <a:pPr marL="0" indent="0">
              <a:buNone/>
            </a:pPr>
            <a:r>
              <a:rPr lang="it-IT" sz="4900" b="1" dirty="0">
                <a:latin typeface="Calibri" pitchFamily="34" charset="0"/>
                <a:cs typeface="Calibri" pitchFamily="34" charset="0"/>
              </a:rPr>
              <a:t>	</a:t>
            </a:r>
            <a:r>
              <a:rPr lang="it-IT" sz="4900" b="1" dirty="0" smtClean="0">
                <a:latin typeface="Calibri" pitchFamily="34" charset="0"/>
                <a:cs typeface="Calibri" pitchFamily="34" charset="0"/>
              </a:rPr>
              <a:t>        &lt;</a:t>
            </a:r>
            <a:r>
              <a:rPr lang="it-IT" sz="4900" b="1" dirty="0" err="1">
                <a:latin typeface="Calibri" pitchFamily="34" charset="0"/>
                <a:cs typeface="Calibri" pitchFamily="34" charset="0"/>
              </a:rPr>
              <a:t>title</a:t>
            </a:r>
            <a:r>
              <a:rPr lang="it-IT" sz="4900" b="1" dirty="0">
                <a:latin typeface="Calibri" pitchFamily="34" charset="0"/>
                <a:cs typeface="Calibri" pitchFamily="34" charset="0"/>
              </a:rPr>
              <a:t>&gt; </a:t>
            </a:r>
            <a:r>
              <a:rPr lang="it-IT" sz="49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primo programma </a:t>
            </a:r>
            <a:r>
              <a:rPr lang="it-IT" sz="4900" b="1" dirty="0" smtClean="0">
                <a:latin typeface="Calibri" pitchFamily="34" charset="0"/>
                <a:cs typeface="Calibri" pitchFamily="34" charset="0"/>
              </a:rPr>
              <a:t>&lt;/</a:t>
            </a:r>
            <a:r>
              <a:rPr lang="it-IT" sz="4900" b="1" dirty="0" err="1">
                <a:latin typeface="Calibri" pitchFamily="34" charset="0"/>
                <a:cs typeface="Calibri" pitchFamily="34" charset="0"/>
              </a:rPr>
              <a:t>title</a:t>
            </a:r>
            <a:r>
              <a:rPr lang="it-IT" sz="4900" b="1" dirty="0">
                <a:latin typeface="Calibri" pitchFamily="34" charset="0"/>
                <a:cs typeface="Calibri" pitchFamily="34" charset="0"/>
              </a:rPr>
              <a:t>&gt;</a:t>
            </a:r>
          </a:p>
          <a:p>
            <a:pPr marL="0" indent="0">
              <a:buNone/>
            </a:pPr>
            <a:r>
              <a:rPr lang="it-IT" sz="49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4900" b="1" dirty="0" smtClean="0">
                <a:latin typeface="Calibri" pitchFamily="34" charset="0"/>
                <a:cs typeface="Calibri" pitchFamily="34" charset="0"/>
              </a:rPr>
              <a:t>  &lt;/</a:t>
            </a:r>
            <a:r>
              <a:rPr lang="it-IT" sz="4900" b="1" dirty="0">
                <a:latin typeface="Calibri" pitchFamily="34" charset="0"/>
                <a:cs typeface="Calibri" pitchFamily="34" charset="0"/>
              </a:rPr>
              <a:t>head</a:t>
            </a:r>
            <a:r>
              <a:rPr lang="it-IT" sz="4900" b="1" dirty="0" smtClean="0">
                <a:latin typeface="Calibri" pitchFamily="34" charset="0"/>
                <a:cs typeface="Calibri" pitchFamily="34" charset="0"/>
              </a:rPr>
              <a:t>&gt;</a:t>
            </a:r>
            <a:endParaRPr lang="it-IT" sz="4900" b="1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49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4900" b="1" dirty="0" smtClean="0">
                <a:latin typeface="Calibri" pitchFamily="34" charset="0"/>
                <a:cs typeface="Calibri" pitchFamily="34" charset="0"/>
              </a:rPr>
              <a:t>  &lt;</a:t>
            </a:r>
            <a:r>
              <a:rPr lang="it-IT" sz="4900" b="1" dirty="0">
                <a:latin typeface="Calibri" pitchFamily="34" charset="0"/>
                <a:cs typeface="Calibri" pitchFamily="34" charset="0"/>
              </a:rPr>
              <a:t>body</a:t>
            </a:r>
            <a:r>
              <a:rPr lang="it-IT" sz="4900" b="1" dirty="0" smtClean="0">
                <a:latin typeface="Calibri" pitchFamily="34" charset="0"/>
                <a:cs typeface="Calibri" pitchFamily="34" charset="0"/>
              </a:rPr>
              <a:t>&gt;</a:t>
            </a:r>
          </a:p>
          <a:p>
            <a:pPr marL="0" indent="0">
              <a:buNone/>
            </a:pPr>
            <a:r>
              <a:rPr lang="it-IT" sz="49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4900" b="1" dirty="0" smtClean="0">
                <a:latin typeface="Calibri" pitchFamily="34" charset="0"/>
                <a:cs typeface="Calibri" pitchFamily="34" charset="0"/>
              </a:rPr>
              <a:t>    </a:t>
            </a: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&lt;</a:t>
            </a:r>
            <a:r>
              <a:rPr lang="it-IT" sz="55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FORM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5500" b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method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=”</a:t>
            </a:r>
            <a:r>
              <a:rPr lang="it-IT" sz="55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post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” </a:t>
            </a:r>
            <a:r>
              <a:rPr lang="it-IT" sz="5500" b="1" dirty="0" err="1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action</a:t>
            </a: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="PagSecondaria2.php" &gt;</a:t>
            </a:r>
          </a:p>
          <a:p>
            <a:pPr marL="0" indent="0">
              <a:buNone/>
            </a:pP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       &lt;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p&gt;Inserisci il tuo nome: &lt;/p</a:t>
            </a: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&gt; </a:t>
            </a:r>
          </a:p>
          <a:p>
            <a:pPr marL="0" indent="0">
              <a:buNone/>
            </a:pP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//siamo nella pagina principale (.html) quindi non è necessario usare </a:t>
            </a:r>
            <a:r>
              <a:rPr lang="it-IT" sz="5500" b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echo</a:t>
            </a: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 per stampare una stringa</a:t>
            </a:r>
            <a:endParaRPr lang="it-IT" sz="5500" b="1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55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        Nome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:&lt;</a:t>
            </a:r>
            <a:r>
              <a:rPr lang="it-IT" sz="55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INPUT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5500" b="1" dirty="0" err="1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type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="</a:t>
            </a:r>
            <a:r>
              <a:rPr lang="it-IT" sz="55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text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" </a:t>
            </a:r>
            <a:r>
              <a:rPr lang="it-IT" sz="5500" b="1" dirty="0" err="1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name</a:t>
            </a: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="</a:t>
            </a:r>
            <a:r>
              <a:rPr lang="it-IT" sz="5500" b="1" dirty="0" err="1" smtClean="0">
                <a:latin typeface="Calibri" pitchFamily="34" charset="0"/>
                <a:cs typeface="Calibri" pitchFamily="34" charset="0"/>
              </a:rPr>
              <a:t>NomeInserito</a:t>
            </a: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"&gt;&lt;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BR</a:t>
            </a: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&gt;</a:t>
            </a:r>
          </a:p>
          <a:p>
            <a:pPr marL="0" indent="0">
              <a:buNone/>
            </a:pP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        &lt;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p&gt;Inserisci il tuo </a:t>
            </a: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cognome: 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&lt;/p&gt; </a:t>
            </a:r>
          </a:p>
          <a:p>
            <a:pPr marL="0" indent="0">
              <a:buNone/>
            </a:pP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        Cognome</a:t>
            </a:r>
            <a:r>
              <a:rPr lang="en-GB" sz="5500" b="1" dirty="0">
                <a:latin typeface="Calibri" pitchFamily="34" charset="0"/>
                <a:cs typeface="Calibri" pitchFamily="34" charset="0"/>
              </a:rPr>
              <a:t>:&lt;</a:t>
            </a:r>
            <a:r>
              <a:rPr lang="en-GB" sz="55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INPUT</a:t>
            </a:r>
            <a:r>
              <a:rPr lang="en-GB" sz="55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55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type</a:t>
            </a:r>
            <a:r>
              <a:rPr lang="en-GB" sz="5500" b="1" dirty="0">
                <a:latin typeface="Calibri" pitchFamily="34" charset="0"/>
                <a:cs typeface="Calibri" pitchFamily="34" charset="0"/>
              </a:rPr>
              <a:t>="text" </a:t>
            </a:r>
            <a:r>
              <a:rPr lang="en-GB" sz="55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name</a:t>
            </a:r>
            <a:r>
              <a:rPr lang="en-GB" sz="5500" b="1" dirty="0" smtClean="0">
                <a:latin typeface="Calibri" pitchFamily="34" charset="0"/>
                <a:cs typeface="Calibri" pitchFamily="34" charset="0"/>
              </a:rPr>
              <a:t>=“</a:t>
            </a:r>
            <a:r>
              <a:rPr lang="en-GB" sz="5500" b="1" dirty="0" err="1" smtClean="0">
                <a:latin typeface="Calibri" pitchFamily="34" charset="0"/>
                <a:cs typeface="Calibri" pitchFamily="34" charset="0"/>
              </a:rPr>
              <a:t>CognomeInserito</a:t>
            </a:r>
            <a:r>
              <a:rPr lang="en-GB" sz="5500" b="1" dirty="0">
                <a:latin typeface="Calibri" pitchFamily="34" charset="0"/>
                <a:cs typeface="Calibri" pitchFamily="34" charset="0"/>
              </a:rPr>
              <a:t>"&gt;&lt;BR&gt;</a:t>
            </a:r>
          </a:p>
          <a:p>
            <a:pPr marL="0" indent="0">
              <a:buNone/>
            </a:pPr>
            <a:r>
              <a:rPr lang="it-IT" sz="5500" b="1" dirty="0">
                <a:latin typeface="Calibri" pitchFamily="34" charset="0"/>
                <a:cs typeface="Calibri" pitchFamily="34" charset="0"/>
              </a:rPr>
              <a:t>         </a:t>
            </a:r>
            <a:endParaRPr lang="it-IT" sz="5500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55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      &lt;p&gt;Clicca su INVIA per inviare i dati inseriti oppure su CANCELLA per modificarli &lt;/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p&gt; </a:t>
            </a:r>
          </a:p>
          <a:p>
            <a:pPr marL="0" indent="0">
              <a:buNone/>
            </a:pPr>
            <a:r>
              <a:rPr lang="it-IT" sz="55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        &lt;</a:t>
            </a:r>
            <a:r>
              <a:rPr lang="it-IT" sz="55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INPUT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5500" b="1" dirty="0" err="1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type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="</a:t>
            </a:r>
            <a:r>
              <a:rPr lang="it-IT" sz="55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submit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" </a:t>
            </a:r>
            <a:r>
              <a:rPr lang="it-IT" sz="5500" b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value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="INVIA</a:t>
            </a: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"&gt;</a:t>
            </a:r>
          </a:p>
          <a:p>
            <a:pPr marL="0" indent="0">
              <a:buNone/>
            </a:pPr>
            <a:r>
              <a:rPr lang="it-IT" sz="55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         &lt;</a:t>
            </a:r>
            <a:r>
              <a:rPr lang="it-IT" sz="55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INPUT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5500" b="1" dirty="0" err="1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type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="</a:t>
            </a:r>
            <a:r>
              <a:rPr lang="it-IT" sz="55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reset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" </a:t>
            </a:r>
            <a:r>
              <a:rPr lang="it-IT" sz="5500" b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value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="</a:t>
            </a: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CANCELLA"&gt;</a:t>
            </a:r>
          </a:p>
          <a:p>
            <a:pPr marL="0" indent="0">
              <a:buNone/>
            </a:pPr>
            <a:r>
              <a:rPr lang="it-IT" sz="55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    &lt;</a:t>
            </a:r>
            <a:r>
              <a:rPr lang="it-IT" sz="55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/</a:t>
            </a:r>
            <a:r>
              <a:rPr lang="it-IT" sz="55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FORM</a:t>
            </a: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&gt;</a:t>
            </a:r>
            <a:endParaRPr lang="it-IT" sz="5500" b="1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49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4900" b="1" dirty="0" smtClean="0">
                <a:latin typeface="Calibri" pitchFamily="34" charset="0"/>
                <a:cs typeface="Calibri" pitchFamily="34" charset="0"/>
              </a:rPr>
              <a:t>  &lt;/</a:t>
            </a:r>
            <a:r>
              <a:rPr lang="it-IT" sz="4900" b="1" dirty="0">
                <a:latin typeface="Calibri" pitchFamily="34" charset="0"/>
                <a:cs typeface="Calibri" pitchFamily="34" charset="0"/>
              </a:rPr>
              <a:t>body</a:t>
            </a:r>
            <a:r>
              <a:rPr lang="it-IT" sz="4900" b="1" dirty="0" smtClean="0">
                <a:latin typeface="Calibri" pitchFamily="34" charset="0"/>
                <a:cs typeface="Calibri" pitchFamily="34" charset="0"/>
              </a:rPr>
              <a:t>&gt;</a:t>
            </a:r>
            <a:endParaRPr lang="it-IT" sz="4900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4900" b="1" dirty="0" smtClean="0">
                <a:latin typeface="Calibri" pitchFamily="34" charset="0"/>
                <a:cs typeface="Calibri" pitchFamily="34" charset="0"/>
              </a:rPr>
              <a:t>&lt;/</a:t>
            </a:r>
            <a:r>
              <a:rPr lang="it-IT" sz="4900" b="1" dirty="0">
                <a:latin typeface="Calibri" pitchFamily="34" charset="0"/>
                <a:cs typeface="Calibri" pitchFamily="34" charset="0"/>
              </a:rPr>
              <a:t>html&gt;</a:t>
            </a:r>
            <a:endParaRPr lang="en-US" sz="4900" b="1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		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</a:t>
            </a:r>
            <a:r>
              <a:rPr lang="it-IT" sz="1600" b="1" dirty="0">
                <a:latin typeface="Calibri" pitchFamily="34" charset="0"/>
                <a:cs typeface="Calibri" pitchFamily="34" charset="0"/>
              </a:rPr>
              <a:t>di Informatica  A.A. 2011-2012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 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Un esempio più complesso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178433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85238" y="620688"/>
            <a:ext cx="8784976" cy="558531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it-IT" sz="2400" b="1" dirty="0">
                <a:solidFill>
                  <a:srgbClr val="00B050"/>
                </a:solidFill>
              </a:rPr>
              <a:t>COSTRUIAMO LA PAGINA </a:t>
            </a:r>
            <a:r>
              <a:rPr lang="it-IT" sz="2400" b="1" dirty="0" smtClean="0">
                <a:solidFill>
                  <a:srgbClr val="00B050"/>
                </a:solidFill>
              </a:rPr>
              <a:t>in PHP CHE </a:t>
            </a:r>
            <a:r>
              <a:rPr lang="it-IT" sz="2400" b="1" dirty="0">
                <a:solidFill>
                  <a:srgbClr val="00B050"/>
                </a:solidFill>
              </a:rPr>
              <a:t>LEGGE IL </a:t>
            </a:r>
            <a:r>
              <a:rPr lang="it-IT" sz="2400" b="1" dirty="0" smtClean="0">
                <a:solidFill>
                  <a:srgbClr val="00B050"/>
                </a:solidFill>
              </a:rPr>
              <a:t>FORM</a:t>
            </a:r>
          </a:p>
          <a:p>
            <a:pPr marL="0" indent="0" algn="ctr">
              <a:buNone/>
            </a:pPr>
            <a:r>
              <a:rPr lang="it-IT" sz="2400" dirty="0" smtClean="0"/>
              <a:t>Esempio </a:t>
            </a:r>
            <a:r>
              <a:rPr lang="it-IT" sz="2400" b="1" dirty="0" smtClean="0"/>
              <a:t>PagSecondaria2.php</a:t>
            </a:r>
            <a:r>
              <a:rPr lang="it-IT" sz="2400" dirty="0" smtClean="0"/>
              <a:t>:</a:t>
            </a:r>
            <a:endParaRPr lang="it-IT" sz="2400" dirty="0"/>
          </a:p>
          <a:p>
            <a:pPr marL="0" indent="0">
              <a:buNone/>
            </a:pPr>
            <a:r>
              <a:rPr lang="it-IT" sz="2400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pPr marL="0" indent="0">
              <a:buNone/>
            </a:pPr>
            <a:r>
              <a:rPr lang="it-IT" sz="2600" b="1" dirty="0" smtClean="0">
                <a:latin typeface="Calibri" pitchFamily="34" charset="0"/>
                <a:cs typeface="Calibri" pitchFamily="34" charset="0"/>
              </a:rPr>
              <a:t>&lt;</a:t>
            </a:r>
            <a:r>
              <a:rPr lang="it-IT" sz="2600" b="1" dirty="0">
                <a:latin typeface="Calibri" pitchFamily="34" charset="0"/>
                <a:cs typeface="Calibri" pitchFamily="34" charset="0"/>
              </a:rPr>
              <a:t>html</a:t>
            </a:r>
            <a:r>
              <a:rPr lang="it-IT" sz="2600" b="1" dirty="0" smtClean="0">
                <a:latin typeface="Calibri" pitchFamily="34" charset="0"/>
                <a:cs typeface="Calibri" pitchFamily="34" charset="0"/>
              </a:rPr>
              <a:t>&gt;</a:t>
            </a:r>
          </a:p>
          <a:p>
            <a:pPr marL="0" indent="0">
              <a:buNone/>
            </a:pPr>
            <a:r>
              <a:rPr lang="it-IT" sz="2600" b="1" dirty="0" smtClean="0">
                <a:latin typeface="Calibri" pitchFamily="34" charset="0"/>
                <a:cs typeface="Calibri" pitchFamily="34" charset="0"/>
              </a:rPr>
              <a:t>    &lt;</a:t>
            </a:r>
            <a:r>
              <a:rPr lang="it-IT" sz="2600" b="1" dirty="0">
                <a:latin typeface="Calibri" pitchFamily="34" charset="0"/>
                <a:cs typeface="Calibri" pitchFamily="34" charset="0"/>
              </a:rPr>
              <a:t>head&gt;</a:t>
            </a:r>
          </a:p>
          <a:p>
            <a:pPr marL="0" indent="0">
              <a:buNone/>
            </a:pPr>
            <a:r>
              <a:rPr lang="it-IT" sz="2600" b="1" dirty="0">
                <a:latin typeface="Calibri" pitchFamily="34" charset="0"/>
                <a:cs typeface="Calibri" pitchFamily="34" charset="0"/>
              </a:rPr>
              <a:t>	 &lt;</a:t>
            </a:r>
            <a:r>
              <a:rPr lang="it-IT" sz="2600" b="1" dirty="0" err="1">
                <a:latin typeface="Calibri" pitchFamily="34" charset="0"/>
                <a:cs typeface="Calibri" pitchFamily="34" charset="0"/>
              </a:rPr>
              <a:t>title</a:t>
            </a:r>
            <a:r>
              <a:rPr lang="it-IT" sz="2600" b="1" dirty="0">
                <a:latin typeface="Calibri" pitchFamily="34" charset="0"/>
                <a:cs typeface="Calibri" pitchFamily="34" charset="0"/>
              </a:rPr>
              <a:t>&gt; programma in </a:t>
            </a:r>
            <a:r>
              <a:rPr lang="it-IT" sz="2600" b="1" dirty="0" err="1" smtClean="0">
                <a:latin typeface="Calibri" pitchFamily="34" charset="0"/>
                <a:cs typeface="Calibri" pitchFamily="34" charset="0"/>
              </a:rPr>
              <a:t>php</a:t>
            </a:r>
            <a:r>
              <a:rPr lang="it-IT" sz="26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600" b="1" dirty="0">
                <a:latin typeface="Calibri" pitchFamily="34" charset="0"/>
                <a:cs typeface="Calibri" pitchFamily="34" charset="0"/>
              </a:rPr>
              <a:t>&lt;/</a:t>
            </a:r>
            <a:r>
              <a:rPr lang="it-IT" sz="2600" b="1" dirty="0" err="1">
                <a:latin typeface="Calibri" pitchFamily="34" charset="0"/>
                <a:cs typeface="Calibri" pitchFamily="34" charset="0"/>
              </a:rPr>
              <a:t>title</a:t>
            </a:r>
            <a:r>
              <a:rPr lang="it-IT" sz="2600" b="1" dirty="0">
                <a:latin typeface="Calibri" pitchFamily="34" charset="0"/>
                <a:cs typeface="Calibri" pitchFamily="34" charset="0"/>
              </a:rPr>
              <a:t>&gt;    </a:t>
            </a:r>
            <a:endParaRPr lang="it-IT" sz="2600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2600" b="1" dirty="0" smtClean="0">
                <a:latin typeface="Calibri" pitchFamily="34" charset="0"/>
                <a:cs typeface="Calibri" pitchFamily="34" charset="0"/>
              </a:rPr>
              <a:t>&lt;/</a:t>
            </a:r>
            <a:r>
              <a:rPr lang="it-IT" sz="2600" b="1" dirty="0">
                <a:latin typeface="Calibri" pitchFamily="34" charset="0"/>
                <a:cs typeface="Calibri" pitchFamily="34" charset="0"/>
              </a:rPr>
              <a:t>head</a:t>
            </a:r>
            <a:r>
              <a:rPr lang="it-IT" sz="2600" b="1" dirty="0" smtClean="0">
                <a:latin typeface="Calibri" pitchFamily="34" charset="0"/>
                <a:cs typeface="Calibri" pitchFamily="34" charset="0"/>
              </a:rPr>
              <a:t>&gt;</a:t>
            </a:r>
            <a:endParaRPr lang="it-IT" sz="2600" b="1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26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2600" b="1" dirty="0" smtClean="0">
                <a:latin typeface="Calibri" pitchFamily="34" charset="0"/>
                <a:cs typeface="Calibri" pitchFamily="34" charset="0"/>
              </a:rPr>
              <a:t>  &lt;</a:t>
            </a:r>
            <a:r>
              <a:rPr lang="it-IT" sz="2600" b="1" dirty="0">
                <a:latin typeface="Calibri" pitchFamily="34" charset="0"/>
                <a:cs typeface="Calibri" pitchFamily="34" charset="0"/>
              </a:rPr>
              <a:t>body</a:t>
            </a:r>
            <a:r>
              <a:rPr lang="it-IT" sz="2600" b="1" dirty="0" smtClean="0">
                <a:latin typeface="Calibri" pitchFamily="34" charset="0"/>
                <a:cs typeface="Calibri" pitchFamily="34" charset="0"/>
              </a:rPr>
              <a:t>&gt;</a:t>
            </a:r>
          </a:p>
          <a:p>
            <a:pPr marL="0" indent="0">
              <a:buNone/>
            </a:pPr>
            <a:r>
              <a:rPr lang="it-IT" sz="2800" b="1" dirty="0" smtClean="0">
                <a:cs typeface="Arial" pitchFamily="34" charset="0"/>
              </a:rPr>
              <a:t>  </a:t>
            </a:r>
          </a:p>
          <a:p>
            <a:pPr marL="0" indent="0">
              <a:buNone/>
            </a:pPr>
            <a:r>
              <a:rPr lang="it-IT" sz="2800" b="1" dirty="0">
                <a:cs typeface="Arial" pitchFamily="34" charset="0"/>
              </a:rPr>
              <a:t> </a:t>
            </a:r>
            <a:r>
              <a:rPr lang="it-IT" sz="2800" b="1" dirty="0" smtClean="0">
                <a:cs typeface="Arial" pitchFamily="34" charset="0"/>
              </a:rPr>
              <a:t> Nome </a:t>
            </a:r>
            <a:r>
              <a:rPr lang="it-IT" sz="2800" b="1" dirty="0">
                <a:cs typeface="Arial" pitchFamily="34" charset="0"/>
              </a:rPr>
              <a:t>inserito </a:t>
            </a:r>
            <a:r>
              <a:rPr lang="it-IT" sz="2800" b="1" dirty="0" smtClean="0">
                <a:cs typeface="Arial" pitchFamily="34" charset="0"/>
              </a:rPr>
              <a:t>: </a:t>
            </a:r>
            <a:r>
              <a:rPr lang="it-IT" sz="2800" b="1" dirty="0">
                <a:solidFill>
                  <a:srgbClr val="FF0000"/>
                </a:solidFill>
                <a:cs typeface="Arial" pitchFamily="34" charset="0"/>
              </a:rPr>
              <a:t>&lt;?PHP </a:t>
            </a:r>
            <a:r>
              <a:rPr lang="it-IT" sz="2800" b="1" dirty="0" err="1">
                <a:solidFill>
                  <a:schemeClr val="accent1"/>
                </a:solidFill>
                <a:cs typeface="Arial" pitchFamily="34" charset="0"/>
              </a:rPr>
              <a:t>echo</a:t>
            </a:r>
            <a:r>
              <a:rPr lang="it-IT" sz="2800" b="1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it-IT" sz="2800" b="1" dirty="0">
                <a:solidFill>
                  <a:srgbClr val="FF0000"/>
                </a:solidFill>
                <a:cs typeface="Arial" pitchFamily="34" charset="0"/>
              </a:rPr>
              <a:t>$_POST</a:t>
            </a:r>
            <a:r>
              <a:rPr lang="it-IT" sz="2800" b="1" dirty="0">
                <a:cs typeface="Arial" pitchFamily="34" charset="0"/>
              </a:rPr>
              <a:t>["</a:t>
            </a:r>
            <a:r>
              <a:rPr lang="en-US" sz="2800" b="1" dirty="0">
                <a:cs typeface="Arial" pitchFamily="34" charset="0"/>
              </a:rPr>
              <a:t> </a:t>
            </a:r>
            <a:r>
              <a:rPr lang="it-IT" sz="2800" b="1" dirty="0" err="1">
                <a:latin typeface="Calibri" pitchFamily="34" charset="0"/>
                <a:cs typeface="Calibri" pitchFamily="34" charset="0"/>
              </a:rPr>
              <a:t>NomeInserito</a:t>
            </a:r>
            <a:r>
              <a:rPr lang="en-US" sz="2800" b="1" dirty="0" smtClean="0">
                <a:cs typeface="Arial" pitchFamily="34" charset="0"/>
              </a:rPr>
              <a:t> </a:t>
            </a:r>
            <a:r>
              <a:rPr lang="it-IT" sz="2800" b="1" dirty="0">
                <a:cs typeface="Arial" pitchFamily="34" charset="0"/>
              </a:rPr>
              <a:t>"] </a:t>
            </a:r>
            <a:r>
              <a:rPr lang="it-IT" sz="2800" b="1" dirty="0" smtClean="0">
                <a:solidFill>
                  <a:srgbClr val="FF0000"/>
                </a:solidFill>
                <a:cs typeface="Arial" pitchFamily="34" charset="0"/>
              </a:rPr>
              <a:t>?&gt;</a:t>
            </a:r>
          </a:p>
          <a:p>
            <a:pPr marL="0" indent="0">
              <a:buNone/>
            </a:pPr>
            <a:r>
              <a:rPr lang="it-IT" sz="26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it-IT" sz="26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it-IT" sz="2600" b="1" dirty="0" smtClean="0">
                <a:cs typeface="Arial" pitchFamily="34" charset="0"/>
              </a:rPr>
              <a:t>Cognome </a:t>
            </a:r>
            <a:r>
              <a:rPr lang="it-IT" sz="2600" b="1" dirty="0">
                <a:cs typeface="Arial" pitchFamily="34" charset="0"/>
              </a:rPr>
              <a:t>inserito : </a:t>
            </a:r>
            <a:r>
              <a:rPr lang="it-IT" sz="2600" b="1" dirty="0">
                <a:solidFill>
                  <a:srgbClr val="FF0000"/>
                </a:solidFill>
                <a:cs typeface="Arial" pitchFamily="34" charset="0"/>
              </a:rPr>
              <a:t>&lt;?PHP </a:t>
            </a:r>
            <a:r>
              <a:rPr lang="it-IT" sz="2600" b="1" dirty="0" err="1">
                <a:solidFill>
                  <a:schemeClr val="accent1"/>
                </a:solidFill>
                <a:cs typeface="Arial" pitchFamily="34" charset="0"/>
              </a:rPr>
              <a:t>echo</a:t>
            </a:r>
            <a:r>
              <a:rPr lang="it-IT" sz="2600" b="1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it-IT" sz="2600" b="1" dirty="0">
                <a:solidFill>
                  <a:srgbClr val="FF0000"/>
                </a:solidFill>
                <a:cs typeface="Arial" pitchFamily="34" charset="0"/>
              </a:rPr>
              <a:t>$_POST</a:t>
            </a:r>
            <a:r>
              <a:rPr lang="it-IT" sz="2600" b="1" dirty="0" smtClean="0">
                <a:cs typeface="Arial" pitchFamily="34" charset="0"/>
              </a:rPr>
              <a:t>["</a:t>
            </a:r>
            <a:r>
              <a:rPr lang="en-GB" sz="26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2600" b="1" dirty="0" err="1">
                <a:latin typeface="Calibri" pitchFamily="34" charset="0"/>
                <a:cs typeface="Calibri" pitchFamily="34" charset="0"/>
              </a:rPr>
              <a:t>CognomeInserito</a:t>
            </a:r>
            <a:r>
              <a:rPr lang="en-GB" sz="26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2600" b="1" dirty="0" smtClean="0">
                <a:cs typeface="Arial" pitchFamily="34" charset="0"/>
              </a:rPr>
              <a:t>"] </a:t>
            </a:r>
            <a:r>
              <a:rPr lang="it-IT" sz="2600" b="1" dirty="0">
                <a:solidFill>
                  <a:srgbClr val="FF0000"/>
                </a:solidFill>
                <a:cs typeface="Arial" pitchFamily="34" charset="0"/>
              </a:rPr>
              <a:t>?&gt;</a:t>
            </a:r>
          </a:p>
          <a:p>
            <a:pPr marL="0" indent="0">
              <a:buNone/>
            </a:pPr>
            <a:endParaRPr lang="it-IT" sz="2600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2600" b="1" dirty="0" smtClean="0">
                <a:latin typeface="Calibri" pitchFamily="34" charset="0"/>
                <a:cs typeface="Calibri" pitchFamily="34" charset="0"/>
              </a:rPr>
              <a:t>   &lt;/</a:t>
            </a:r>
            <a:r>
              <a:rPr lang="it-IT" sz="2600" b="1" dirty="0">
                <a:latin typeface="Calibri" pitchFamily="34" charset="0"/>
                <a:cs typeface="Calibri" pitchFamily="34" charset="0"/>
              </a:rPr>
              <a:t>body</a:t>
            </a:r>
            <a:r>
              <a:rPr lang="it-IT" sz="2600" b="1" dirty="0" smtClean="0">
                <a:latin typeface="Calibri" pitchFamily="34" charset="0"/>
                <a:cs typeface="Calibri" pitchFamily="34" charset="0"/>
              </a:rPr>
              <a:t>&gt;</a:t>
            </a:r>
          </a:p>
          <a:p>
            <a:pPr marL="0" indent="0">
              <a:buNone/>
            </a:pPr>
            <a:r>
              <a:rPr lang="it-IT" sz="2600" b="1" dirty="0" smtClean="0">
                <a:latin typeface="Calibri" pitchFamily="34" charset="0"/>
                <a:cs typeface="Calibri" pitchFamily="34" charset="0"/>
              </a:rPr>
              <a:t>&lt;/</a:t>
            </a:r>
            <a:r>
              <a:rPr lang="it-IT" sz="2600" b="1" dirty="0">
                <a:latin typeface="Calibri" pitchFamily="34" charset="0"/>
                <a:cs typeface="Calibri" pitchFamily="34" charset="0"/>
              </a:rPr>
              <a:t>html&gt;</a:t>
            </a:r>
            <a:endParaRPr lang="en-US" sz="2600" b="1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		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</a:t>
            </a:r>
            <a:r>
              <a:rPr lang="it-IT" sz="1600" b="1" dirty="0">
                <a:latin typeface="Calibri" pitchFamily="34" charset="0"/>
                <a:cs typeface="Calibri" pitchFamily="34" charset="0"/>
              </a:rPr>
              <a:t>di Informatica  A.A. 2011-2012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 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Un esempio più complesso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123343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85238" y="620688"/>
            <a:ext cx="8784976" cy="4824536"/>
          </a:xfrm>
        </p:spPr>
        <p:txBody>
          <a:bodyPr>
            <a:normAutofit fontScale="32500" lnSpcReduction="20000"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it-IT" sz="55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OPPURE</a:t>
            </a:r>
            <a:r>
              <a:rPr lang="it-IT" sz="5500" dirty="0" smtClean="0"/>
              <a:t> 	</a:t>
            </a:r>
            <a:r>
              <a:rPr lang="it-IT" sz="5500" b="1" dirty="0" smtClean="0"/>
              <a:t>PagSecondaria2.php</a:t>
            </a:r>
            <a:r>
              <a:rPr lang="it-IT" sz="5500" dirty="0" smtClean="0"/>
              <a:t>:</a:t>
            </a:r>
            <a:r>
              <a:rPr lang="it-IT" sz="5500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pPr marL="0" indent="0">
              <a:buNone/>
            </a:pP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&lt;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html</a:t>
            </a: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&gt;</a:t>
            </a:r>
          </a:p>
          <a:p>
            <a:pPr marL="0" indent="0">
              <a:buNone/>
            </a:pP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    &lt;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head&gt;</a:t>
            </a:r>
          </a:p>
          <a:p>
            <a:pPr marL="0" indent="0">
              <a:buNone/>
            </a:pPr>
            <a:r>
              <a:rPr lang="it-IT" sz="5500" b="1" dirty="0">
                <a:latin typeface="Calibri" pitchFamily="34" charset="0"/>
                <a:cs typeface="Calibri" pitchFamily="34" charset="0"/>
              </a:rPr>
              <a:t>	 &lt;</a:t>
            </a:r>
            <a:r>
              <a:rPr lang="it-IT" sz="5500" b="1" dirty="0" err="1">
                <a:latin typeface="Calibri" pitchFamily="34" charset="0"/>
                <a:cs typeface="Calibri" pitchFamily="34" charset="0"/>
              </a:rPr>
              <a:t>title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&gt; programma in </a:t>
            </a:r>
            <a:r>
              <a:rPr lang="it-IT" sz="5500" b="1" dirty="0" err="1" smtClean="0">
                <a:latin typeface="Calibri" pitchFamily="34" charset="0"/>
                <a:cs typeface="Calibri" pitchFamily="34" charset="0"/>
              </a:rPr>
              <a:t>php</a:t>
            </a: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&lt;/</a:t>
            </a:r>
            <a:r>
              <a:rPr lang="it-IT" sz="5500" b="1" dirty="0" err="1">
                <a:latin typeface="Calibri" pitchFamily="34" charset="0"/>
                <a:cs typeface="Calibri" pitchFamily="34" charset="0"/>
              </a:rPr>
              <a:t>title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&gt;    </a:t>
            </a:r>
            <a:endParaRPr lang="it-IT" sz="5500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&lt;/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head</a:t>
            </a: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&gt;</a:t>
            </a:r>
            <a:endParaRPr lang="it-IT" sz="5500" b="1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55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  &lt;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body</a:t>
            </a: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&gt;</a:t>
            </a:r>
          </a:p>
          <a:p>
            <a:pPr marL="0" indent="0">
              <a:buNone/>
            </a:pPr>
            <a:r>
              <a:rPr lang="it-IT" sz="4400" b="1" dirty="0" smtClean="0">
                <a:cs typeface="Arial" pitchFamily="34" charset="0"/>
              </a:rPr>
              <a:t>  </a:t>
            </a:r>
          </a:p>
          <a:p>
            <a:pPr marL="0" indent="0">
              <a:buNone/>
            </a:pPr>
            <a:r>
              <a:rPr lang="it-IT" sz="4400" b="1" dirty="0" smtClean="0">
                <a:solidFill>
                  <a:srgbClr val="FF0000"/>
                </a:solidFill>
                <a:cs typeface="Arial" pitchFamily="34" charset="0"/>
              </a:rPr>
              <a:t>	</a:t>
            </a:r>
            <a:r>
              <a:rPr lang="it-IT" sz="7400" b="1" dirty="0" smtClean="0">
                <a:solidFill>
                  <a:srgbClr val="FF0000"/>
                </a:solidFill>
                <a:cs typeface="Arial" pitchFamily="34" charset="0"/>
              </a:rPr>
              <a:t>&lt;?</a:t>
            </a:r>
            <a:r>
              <a:rPr lang="it-IT" sz="7400" b="1" dirty="0">
                <a:solidFill>
                  <a:srgbClr val="FF0000"/>
                </a:solidFill>
                <a:cs typeface="Arial" pitchFamily="34" charset="0"/>
              </a:rPr>
              <a:t>PHP </a:t>
            </a:r>
            <a:endParaRPr lang="it-IT" sz="74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it-IT" sz="7400" b="1" dirty="0" smtClean="0">
                <a:solidFill>
                  <a:schemeClr val="accent1"/>
                </a:solidFill>
                <a:cs typeface="Arial" pitchFamily="34" charset="0"/>
              </a:rPr>
              <a:t>	</a:t>
            </a:r>
            <a:r>
              <a:rPr lang="it-IT" sz="7400" b="1" dirty="0" err="1" smtClean="0">
                <a:solidFill>
                  <a:schemeClr val="accent1"/>
                </a:solidFill>
                <a:cs typeface="Arial" pitchFamily="34" charset="0"/>
              </a:rPr>
              <a:t>echo</a:t>
            </a:r>
            <a:r>
              <a:rPr lang="it-IT" sz="7400" b="1" dirty="0" smtClean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it-IT" sz="7400" b="1" dirty="0" smtClean="0">
                <a:cs typeface="Arial" pitchFamily="34" charset="0"/>
              </a:rPr>
              <a:t>"il tuo nome </a:t>
            </a:r>
            <a:r>
              <a:rPr lang="it-IT" sz="7400" b="1" dirty="0">
                <a:cs typeface="Arial" pitchFamily="34" charset="0"/>
              </a:rPr>
              <a:t>è " </a:t>
            </a:r>
            <a:r>
              <a:rPr lang="it-IT" sz="7400" b="1" dirty="0" smtClean="0">
                <a:solidFill>
                  <a:schemeClr val="accent1"/>
                </a:solidFill>
                <a:cs typeface="Arial" pitchFamily="34" charset="0"/>
              </a:rPr>
              <a:t>. </a:t>
            </a:r>
            <a:r>
              <a:rPr lang="it-IT" sz="7400" b="1" dirty="0" smtClean="0">
                <a:solidFill>
                  <a:srgbClr val="FF0000"/>
                </a:solidFill>
                <a:cs typeface="Arial" pitchFamily="34" charset="0"/>
              </a:rPr>
              <a:t>$_</a:t>
            </a:r>
            <a:r>
              <a:rPr lang="it-IT" sz="7400" b="1" dirty="0">
                <a:solidFill>
                  <a:srgbClr val="FF0000"/>
                </a:solidFill>
                <a:cs typeface="Arial" pitchFamily="34" charset="0"/>
              </a:rPr>
              <a:t>POST</a:t>
            </a:r>
            <a:r>
              <a:rPr lang="it-IT" sz="7400" b="1" dirty="0">
                <a:cs typeface="Arial" pitchFamily="34" charset="0"/>
              </a:rPr>
              <a:t>["</a:t>
            </a:r>
            <a:r>
              <a:rPr lang="en-US" sz="7400" b="1" dirty="0">
                <a:cs typeface="Arial" pitchFamily="34" charset="0"/>
              </a:rPr>
              <a:t> </a:t>
            </a:r>
            <a:r>
              <a:rPr lang="it-IT" sz="7400" b="1" dirty="0" err="1">
                <a:latin typeface="Calibri" pitchFamily="34" charset="0"/>
                <a:cs typeface="Calibri" pitchFamily="34" charset="0"/>
              </a:rPr>
              <a:t>NomeInserito</a:t>
            </a:r>
            <a:r>
              <a:rPr lang="en-US" sz="7400" b="1" dirty="0" smtClean="0">
                <a:cs typeface="Arial" pitchFamily="34" charset="0"/>
              </a:rPr>
              <a:t> </a:t>
            </a:r>
            <a:r>
              <a:rPr lang="it-IT" sz="7400" b="1" dirty="0">
                <a:cs typeface="Arial" pitchFamily="34" charset="0"/>
              </a:rPr>
              <a:t>"] </a:t>
            </a:r>
            <a:r>
              <a:rPr lang="it-IT" sz="7400" b="1" dirty="0" smtClean="0">
                <a:cs typeface="Arial" pitchFamily="34" charset="0"/>
              </a:rPr>
              <a:t>;</a:t>
            </a:r>
          </a:p>
          <a:p>
            <a:pPr marL="0" indent="0">
              <a:buNone/>
            </a:pPr>
            <a:r>
              <a:rPr lang="it-IT" sz="7400" b="1" dirty="0" smtClean="0">
                <a:solidFill>
                  <a:schemeClr val="accent1"/>
                </a:solidFill>
                <a:cs typeface="Arial" pitchFamily="34" charset="0"/>
              </a:rPr>
              <a:t>	</a:t>
            </a:r>
            <a:r>
              <a:rPr lang="it-IT" sz="7400" b="1" dirty="0" err="1" smtClean="0">
                <a:solidFill>
                  <a:schemeClr val="accent1"/>
                </a:solidFill>
                <a:cs typeface="Arial" pitchFamily="34" charset="0"/>
              </a:rPr>
              <a:t>echo</a:t>
            </a:r>
            <a:r>
              <a:rPr lang="it-IT" sz="7400" b="1" dirty="0" smtClean="0">
                <a:cs typeface="Arial" pitchFamily="34" charset="0"/>
              </a:rPr>
              <a:t> </a:t>
            </a:r>
            <a:r>
              <a:rPr lang="it-IT" sz="7400" b="1" dirty="0">
                <a:cs typeface="Arial" pitchFamily="34" charset="0"/>
              </a:rPr>
              <a:t>" </a:t>
            </a:r>
            <a:r>
              <a:rPr lang="it-IT" sz="7400" b="1" dirty="0" smtClean="0">
                <a:cs typeface="Arial" pitchFamily="34" charset="0"/>
              </a:rPr>
              <a:t>il </a:t>
            </a:r>
            <a:r>
              <a:rPr lang="it-IT" sz="7400" b="1" dirty="0">
                <a:cs typeface="Arial" pitchFamily="34" charset="0"/>
              </a:rPr>
              <a:t>tuo </a:t>
            </a:r>
            <a:r>
              <a:rPr lang="it-IT" sz="7400" b="1" dirty="0" smtClean="0">
                <a:cs typeface="Arial" pitchFamily="34" charset="0"/>
              </a:rPr>
              <a:t>cognome </a:t>
            </a:r>
            <a:r>
              <a:rPr lang="it-IT" sz="7400" b="1" dirty="0">
                <a:cs typeface="Arial" pitchFamily="34" charset="0"/>
              </a:rPr>
              <a:t>è "</a:t>
            </a:r>
            <a:r>
              <a:rPr lang="it-IT" sz="7400" b="1" dirty="0" smtClean="0">
                <a:cs typeface="Arial" pitchFamily="34" charset="0"/>
              </a:rPr>
              <a:t> </a:t>
            </a:r>
            <a:r>
              <a:rPr lang="it-IT" sz="7400" b="1" dirty="0">
                <a:cs typeface="Arial" pitchFamily="34" charset="0"/>
              </a:rPr>
              <a:t>. </a:t>
            </a:r>
            <a:r>
              <a:rPr lang="it-IT" sz="7400" b="1" dirty="0">
                <a:solidFill>
                  <a:srgbClr val="FF0000"/>
                </a:solidFill>
                <a:cs typeface="Arial" pitchFamily="34" charset="0"/>
              </a:rPr>
              <a:t>$_POST</a:t>
            </a:r>
            <a:r>
              <a:rPr lang="it-IT" sz="7400" b="1" dirty="0">
                <a:cs typeface="Arial" pitchFamily="34" charset="0"/>
              </a:rPr>
              <a:t>[" </a:t>
            </a:r>
            <a:r>
              <a:rPr lang="it-IT" sz="7400" b="1" dirty="0" err="1" smtClean="0">
                <a:cs typeface="Arial" pitchFamily="34" charset="0"/>
              </a:rPr>
              <a:t>CognomeInserito</a:t>
            </a:r>
            <a:r>
              <a:rPr lang="it-IT" sz="7400" b="1" dirty="0" smtClean="0">
                <a:cs typeface="Arial" pitchFamily="34" charset="0"/>
              </a:rPr>
              <a:t> </a:t>
            </a:r>
            <a:r>
              <a:rPr lang="it-IT" sz="7400" b="1" dirty="0">
                <a:cs typeface="Arial" pitchFamily="34" charset="0"/>
              </a:rPr>
              <a:t>"] ;</a:t>
            </a:r>
          </a:p>
          <a:p>
            <a:pPr marL="0" indent="0">
              <a:buNone/>
            </a:pPr>
            <a:r>
              <a:rPr lang="it-IT" sz="7400" b="1" dirty="0" smtClean="0">
                <a:solidFill>
                  <a:srgbClr val="FF0000"/>
                </a:solidFill>
                <a:cs typeface="Arial" pitchFamily="34" charset="0"/>
              </a:rPr>
              <a:t>	?&gt;</a:t>
            </a:r>
            <a:endParaRPr lang="it-IT" sz="7400" b="1" dirty="0">
              <a:solidFill>
                <a:srgbClr val="FF0000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it-IT" sz="4400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   &lt;/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body</a:t>
            </a: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&gt;</a:t>
            </a:r>
          </a:p>
          <a:p>
            <a:pPr marL="0" indent="0">
              <a:buNone/>
            </a:pPr>
            <a:r>
              <a:rPr lang="it-IT" sz="5500" b="1" dirty="0" smtClean="0">
                <a:latin typeface="Calibri" pitchFamily="34" charset="0"/>
                <a:cs typeface="Calibri" pitchFamily="34" charset="0"/>
              </a:rPr>
              <a:t>&lt;/</a:t>
            </a:r>
            <a:r>
              <a:rPr lang="it-IT" sz="5500" b="1" dirty="0">
                <a:latin typeface="Calibri" pitchFamily="34" charset="0"/>
                <a:cs typeface="Calibri" pitchFamily="34" charset="0"/>
              </a:rPr>
              <a:t>html&gt;</a:t>
            </a:r>
            <a:endParaRPr lang="en-US" sz="5500" b="1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		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</a:t>
            </a:r>
            <a:r>
              <a:rPr lang="it-IT" sz="1600" b="1" dirty="0">
                <a:latin typeface="Calibri" pitchFamily="34" charset="0"/>
                <a:cs typeface="Calibri" pitchFamily="34" charset="0"/>
              </a:rPr>
              <a:t>di Informatica  A.A. 2011-2012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 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Un esempio più complesso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355799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85238" y="620688"/>
            <a:ext cx="8784976" cy="558531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it-IT" sz="64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COSTRUIAMO UN FORM CON I </a:t>
            </a:r>
            <a:r>
              <a:rPr lang="it-IT" sz="64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COMPONENTI 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it-IT" sz="6400" b="1" dirty="0" err="1" smtClean="0">
                <a:latin typeface="Calibri" pitchFamily="34" charset="0"/>
                <a:cs typeface="Calibri" pitchFamily="34" charset="0"/>
              </a:rPr>
              <a:t>type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="text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"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,</a:t>
            </a:r>
            <a:r>
              <a:rPr lang="it-IT" sz="6400" b="1" dirty="0" err="1" smtClean="0">
                <a:latin typeface="Calibri" pitchFamily="34" charset="0"/>
                <a:cs typeface="Calibri" pitchFamily="34" charset="0"/>
              </a:rPr>
              <a:t>type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="</a:t>
            </a:r>
            <a:r>
              <a:rPr lang="it-IT" sz="6400" b="1" dirty="0" err="1">
                <a:latin typeface="Calibri" pitchFamily="34" charset="0"/>
                <a:cs typeface="Calibri" pitchFamily="34" charset="0"/>
              </a:rPr>
              <a:t>submit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"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 )</a:t>
            </a:r>
            <a:endParaRPr lang="it-IT" sz="64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it-IT" sz="6400" b="1" dirty="0" smtClean="0">
                <a:solidFill>
                  <a:schemeClr val="tx2"/>
                </a:solidFill>
              </a:rPr>
              <a:t>Esempio </a:t>
            </a:r>
            <a:r>
              <a:rPr lang="it-IT" sz="6400" b="1" dirty="0" err="1" smtClean="0">
                <a:solidFill>
                  <a:schemeClr val="tx2"/>
                </a:solidFill>
              </a:rPr>
              <a:t>chat.htlm</a:t>
            </a:r>
            <a:r>
              <a:rPr lang="it-IT" sz="6400" b="1" dirty="0" smtClean="0">
                <a:solidFill>
                  <a:schemeClr val="tx2"/>
                </a:solidFill>
              </a:rPr>
              <a:t>: 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&lt;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html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&gt;</a:t>
            </a:r>
            <a:endParaRPr lang="it-IT" sz="6400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    &lt;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head&gt;</a:t>
            </a:r>
          </a:p>
          <a:p>
            <a:pPr marL="0" indent="0">
              <a:buNone/>
            </a:pPr>
            <a:r>
              <a:rPr lang="it-IT" sz="6400" b="1" dirty="0">
                <a:latin typeface="Calibri" pitchFamily="34" charset="0"/>
                <a:cs typeface="Calibri" pitchFamily="34" charset="0"/>
              </a:rPr>
              <a:t>	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        &lt;</a:t>
            </a:r>
            <a:r>
              <a:rPr lang="it-IT" sz="6400" b="1" dirty="0" err="1">
                <a:latin typeface="Calibri" pitchFamily="34" charset="0"/>
                <a:cs typeface="Calibri" pitchFamily="34" charset="0"/>
              </a:rPr>
              <a:t>title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&gt; </a:t>
            </a:r>
            <a:r>
              <a:rPr lang="it-IT" sz="64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CHAT 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&lt;/</a:t>
            </a:r>
            <a:r>
              <a:rPr lang="it-IT" sz="6400" b="1" dirty="0" err="1">
                <a:latin typeface="Calibri" pitchFamily="34" charset="0"/>
                <a:cs typeface="Calibri" pitchFamily="34" charset="0"/>
              </a:rPr>
              <a:t>title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&gt;</a:t>
            </a:r>
          </a:p>
          <a:p>
            <a:pPr marL="0" indent="0">
              <a:buNone/>
            </a:pPr>
            <a:r>
              <a:rPr lang="it-IT" sz="6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  &lt;/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head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&gt;</a:t>
            </a:r>
            <a:endParaRPr lang="it-IT" sz="6400" b="1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6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  &lt;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body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&gt;</a:t>
            </a:r>
          </a:p>
          <a:p>
            <a:pPr marL="0" indent="0">
              <a:buNone/>
            </a:pPr>
            <a:r>
              <a:rPr lang="it-IT" sz="6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    &lt;</a:t>
            </a:r>
            <a:r>
              <a:rPr lang="it-IT" sz="6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FORM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6400" b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method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=”</a:t>
            </a:r>
            <a:r>
              <a:rPr lang="it-IT" sz="6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post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” </a:t>
            </a:r>
            <a:r>
              <a:rPr lang="it-IT" sz="6400" b="1" dirty="0" err="1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action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= " </a:t>
            </a:r>
            <a:r>
              <a:rPr lang="it-IT" sz="6400" b="1" dirty="0" err="1" smtClean="0">
                <a:latin typeface="Calibri" pitchFamily="34" charset="0"/>
                <a:cs typeface="Calibri" pitchFamily="34" charset="0"/>
              </a:rPr>
              <a:t>Chat.php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" &gt;</a:t>
            </a:r>
          </a:p>
          <a:p>
            <a:pPr marL="0" indent="0">
              <a:buNone/>
            </a:pP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      </a:t>
            </a:r>
            <a:endParaRPr lang="it-IT" sz="6400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&lt;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p&gt;Registrazione alla chat 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&lt;/p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&gt; </a:t>
            </a:r>
          </a:p>
          <a:p>
            <a:pPr marL="0" indent="0">
              <a:buNone/>
            </a:pP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Nick:&lt;</a:t>
            </a:r>
            <a:r>
              <a:rPr lang="it-IT" sz="6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INPUT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6400" b="1" dirty="0" err="1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type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="</a:t>
            </a:r>
            <a:r>
              <a:rPr lang="it-IT" sz="6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text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" </a:t>
            </a:r>
            <a:r>
              <a:rPr lang="it-IT" sz="6400" b="1" dirty="0" err="1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name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="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Nick"&gt;&lt;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BR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&gt;</a:t>
            </a:r>
          </a:p>
          <a:p>
            <a:pPr marL="0" indent="0">
              <a:buNone/>
            </a:pP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Password:&lt;</a:t>
            </a:r>
            <a:r>
              <a:rPr lang="it-IT" sz="6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INPUT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6400" b="1" dirty="0" err="1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type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="</a:t>
            </a:r>
            <a:r>
              <a:rPr lang="it-IT" sz="6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text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" </a:t>
            </a:r>
            <a:r>
              <a:rPr lang="it-IT" sz="6400" b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name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=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"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Pass"&gt;&lt;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BR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&gt;</a:t>
            </a:r>
          </a:p>
          <a:p>
            <a:pPr marL="0" indent="0">
              <a:buNone/>
            </a:pP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Età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:&lt;</a:t>
            </a:r>
            <a:r>
              <a:rPr lang="it-IT" sz="6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INPUT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6400" b="1" dirty="0" err="1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type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="</a:t>
            </a:r>
            <a:r>
              <a:rPr lang="it-IT" sz="6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text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" </a:t>
            </a:r>
            <a:r>
              <a:rPr lang="it-IT" sz="6400" b="1" dirty="0" err="1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name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=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"</a:t>
            </a:r>
            <a:r>
              <a:rPr lang="it-IT" sz="6400" b="1" dirty="0" err="1" smtClean="0">
                <a:latin typeface="Calibri" pitchFamily="34" charset="0"/>
                <a:cs typeface="Calibri" pitchFamily="34" charset="0"/>
              </a:rPr>
              <a:t>Eta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"&gt;&lt;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BR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&gt;</a:t>
            </a:r>
          </a:p>
          <a:p>
            <a:pPr marL="0" indent="0">
              <a:buNone/>
            </a:pP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Nazione</a:t>
            </a:r>
            <a:r>
              <a:rPr lang="en-US" sz="6400" b="1" dirty="0">
                <a:latin typeface="Calibri" pitchFamily="34" charset="0"/>
                <a:cs typeface="Calibri" pitchFamily="34" charset="0"/>
              </a:rPr>
              <a:t>:&lt;INPUT type="text" name</a:t>
            </a:r>
            <a:r>
              <a:rPr lang="en-US" sz="6400" b="1" dirty="0" smtClean="0">
                <a:latin typeface="Calibri" pitchFamily="34" charset="0"/>
                <a:cs typeface="Calibri" pitchFamily="34" charset="0"/>
              </a:rPr>
              <a:t>=“</a:t>
            </a:r>
            <a:r>
              <a:rPr lang="en-US" sz="6400" b="1" dirty="0" err="1" smtClean="0">
                <a:latin typeface="Calibri" pitchFamily="34" charset="0"/>
                <a:cs typeface="Calibri" pitchFamily="34" charset="0"/>
              </a:rPr>
              <a:t>Naz</a:t>
            </a:r>
            <a:r>
              <a:rPr lang="en-US" sz="6400" b="1" dirty="0" smtClean="0">
                <a:latin typeface="Calibri" pitchFamily="34" charset="0"/>
                <a:cs typeface="Calibri" pitchFamily="34" charset="0"/>
              </a:rPr>
              <a:t>"&gt;&lt;</a:t>
            </a:r>
            <a:r>
              <a:rPr lang="en-US" sz="6400" b="1" dirty="0">
                <a:latin typeface="Calibri" pitchFamily="34" charset="0"/>
                <a:cs typeface="Calibri" pitchFamily="34" charset="0"/>
              </a:rPr>
              <a:t>BR&gt;</a:t>
            </a:r>
          </a:p>
          <a:p>
            <a:pPr marL="0" indent="0">
              <a:buNone/>
            </a:pP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Hobbies</a:t>
            </a:r>
            <a:r>
              <a:rPr lang="en-US" sz="6400" b="1" dirty="0">
                <a:latin typeface="Calibri" pitchFamily="34" charset="0"/>
                <a:cs typeface="Calibri" pitchFamily="34" charset="0"/>
              </a:rPr>
              <a:t>:&lt;INPUT type="text" name</a:t>
            </a:r>
            <a:r>
              <a:rPr lang="en-US" sz="6400" b="1" dirty="0" smtClean="0">
                <a:latin typeface="Calibri" pitchFamily="34" charset="0"/>
                <a:cs typeface="Calibri" pitchFamily="34" charset="0"/>
              </a:rPr>
              <a:t>=“Hob"&gt;&lt;</a:t>
            </a:r>
            <a:r>
              <a:rPr lang="en-US" sz="6400" b="1" dirty="0">
                <a:latin typeface="Calibri" pitchFamily="34" charset="0"/>
                <a:cs typeface="Calibri" pitchFamily="34" charset="0"/>
              </a:rPr>
              <a:t>BR&gt;</a:t>
            </a:r>
          </a:p>
          <a:p>
            <a:pPr marL="0" indent="0">
              <a:buNone/>
            </a:pP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&lt;p&gt;Clicca su </a:t>
            </a:r>
            <a:r>
              <a:rPr lang="it-IT" sz="6400" b="1" dirty="0" err="1" smtClean="0">
                <a:latin typeface="Calibri" pitchFamily="34" charset="0"/>
                <a:cs typeface="Calibri" pitchFamily="34" charset="0"/>
              </a:rPr>
              <a:t>REGISTRATIper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inviare i dati inseriti oppure su CANCELLA per modificarli &lt;/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p&gt; </a:t>
            </a:r>
            <a:endParaRPr lang="it-IT" sz="6400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it-IT" sz="6400" b="1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6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        &lt;</a:t>
            </a:r>
            <a:r>
              <a:rPr lang="it-IT" sz="6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INPUT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6400" b="1" dirty="0" err="1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type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="</a:t>
            </a:r>
            <a:r>
              <a:rPr lang="it-IT" sz="64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submit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" </a:t>
            </a:r>
            <a:r>
              <a:rPr lang="it-IT" sz="6400" b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value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=«REGISTRATI"&gt;</a:t>
            </a:r>
            <a:endParaRPr lang="it-IT" sz="6400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6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         &lt;</a:t>
            </a:r>
            <a:r>
              <a:rPr lang="it-IT" sz="6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INPUT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6400" b="1" dirty="0" err="1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type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="</a:t>
            </a:r>
            <a:r>
              <a:rPr lang="it-IT" sz="6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reset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" </a:t>
            </a:r>
            <a:r>
              <a:rPr lang="it-IT" sz="6400" b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value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="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CANCELLA DATI"&gt;</a:t>
            </a:r>
          </a:p>
          <a:p>
            <a:pPr marL="0" indent="0">
              <a:buNone/>
            </a:pPr>
            <a:endParaRPr lang="it-IT" sz="6400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6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    &lt;</a:t>
            </a:r>
            <a:r>
              <a:rPr lang="it-IT" sz="6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/</a:t>
            </a:r>
            <a:r>
              <a:rPr lang="it-IT" sz="6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FORM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&gt;</a:t>
            </a:r>
            <a:endParaRPr lang="it-IT" sz="6400" b="1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6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  &lt;/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body</a:t>
            </a: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&gt;</a:t>
            </a:r>
            <a:endParaRPr lang="it-IT" sz="6400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6400" b="1" dirty="0" smtClean="0">
                <a:latin typeface="Calibri" pitchFamily="34" charset="0"/>
                <a:cs typeface="Calibri" pitchFamily="34" charset="0"/>
              </a:rPr>
              <a:t>&lt;/</a:t>
            </a:r>
            <a:r>
              <a:rPr lang="it-IT" sz="6400" b="1" dirty="0">
                <a:latin typeface="Calibri" pitchFamily="34" charset="0"/>
                <a:cs typeface="Calibri" pitchFamily="34" charset="0"/>
              </a:rPr>
              <a:t>html&gt;</a:t>
            </a:r>
            <a:endParaRPr lang="en-US" sz="6400" b="1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		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</a:t>
            </a:r>
            <a:r>
              <a:rPr lang="it-IT" sz="1600" b="1" dirty="0">
                <a:latin typeface="Calibri" pitchFamily="34" charset="0"/>
                <a:cs typeface="Calibri" pitchFamily="34" charset="0"/>
              </a:rPr>
              <a:t>di Informatica  A.A. 2011-2012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 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Un esempio più complesso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122315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85238" y="620688"/>
            <a:ext cx="8784976" cy="482453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it-IT" sz="8000" b="1" dirty="0" err="1" smtClean="0">
                <a:latin typeface="Calibri" pitchFamily="34" charset="0"/>
                <a:cs typeface="Calibri" pitchFamily="34" charset="0"/>
              </a:rPr>
              <a:t>Chat</a:t>
            </a:r>
            <a:r>
              <a:rPr lang="it-IT" sz="8000" b="1" dirty="0" err="1" smtClean="0"/>
              <a:t>.php</a:t>
            </a:r>
            <a:r>
              <a:rPr lang="it-IT" sz="8000" b="1" dirty="0" smtClean="0"/>
              <a:t>:</a:t>
            </a:r>
            <a:r>
              <a:rPr lang="it-IT" sz="8000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pPr marL="0" indent="0">
              <a:buNone/>
            </a:pPr>
            <a:r>
              <a:rPr lang="it-IT" sz="8000" b="1" dirty="0" smtClean="0">
                <a:latin typeface="Calibri" pitchFamily="34" charset="0"/>
                <a:cs typeface="Calibri" pitchFamily="34" charset="0"/>
              </a:rPr>
              <a:t>&lt;</a:t>
            </a:r>
            <a:r>
              <a:rPr lang="it-IT" sz="8000" b="1" dirty="0">
                <a:latin typeface="Calibri" pitchFamily="34" charset="0"/>
                <a:cs typeface="Calibri" pitchFamily="34" charset="0"/>
              </a:rPr>
              <a:t>html</a:t>
            </a:r>
            <a:r>
              <a:rPr lang="it-IT" sz="8000" b="1" dirty="0" smtClean="0">
                <a:latin typeface="Calibri" pitchFamily="34" charset="0"/>
                <a:cs typeface="Calibri" pitchFamily="34" charset="0"/>
              </a:rPr>
              <a:t>&gt;</a:t>
            </a:r>
          </a:p>
          <a:p>
            <a:pPr marL="0" indent="0">
              <a:buNone/>
            </a:pPr>
            <a:r>
              <a:rPr lang="it-IT" sz="8000" b="1" dirty="0" smtClean="0">
                <a:latin typeface="Calibri" pitchFamily="34" charset="0"/>
                <a:cs typeface="Calibri" pitchFamily="34" charset="0"/>
              </a:rPr>
              <a:t>    &lt;</a:t>
            </a:r>
            <a:r>
              <a:rPr lang="it-IT" sz="8000" b="1" dirty="0">
                <a:latin typeface="Calibri" pitchFamily="34" charset="0"/>
                <a:cs typeface="Calibri" pitchFamily="34" charset="0"/>
              </a:rPr>
              <a:t>head&gt;</a:t>
            </a:r>
          </a:p>
          <a:p>
            <a:pPr marL="0" indent="0">
              <a:buNone/>
            </a:pPr>
            <a:r>
              <a:rPr lang="it-IT" sz="8000" b="1" dirty="0">
                <a:latin typeface="Calibri" pitchFamily="34" charset="0"/>
                <a:cs typeface="Calibri" pitchFamily="34" charset="0"/>
              </a:rPr>
              <a:t>	 &lt;</a:t>
            </a:r>
            <a:r>
              <a:rPr lang="it-IT" sz="8000" b="1" dirty="0" err="1" smtClean="0">
                <a:latin typeface="Calibri" pitchFamily="34" charset="0"/>
                <a:cs typeface="Calibri" pitchFamily="34" charset="0"/>
              </a:rPr>
              <a:t>title</a:t>
            </a:r>
            <a:r>
              <a:rPr lang="it-IT" sz="8000" b="1" dirty="0" smtClean="0">
                <a:latin typeface="Calibri" pitchFamily="34" charset="0"/>
                <a:cs typeface="Calibri" pitchFamily="34" charset="0"/>
              </a:rPr>
              <a:t>&gt; chat in </a:t>
            </a:r>
            <a:r>
              <a:rPr lang="it-IT" sz="8000" b="1" dirty="0" err="1" smtClean="0">
                <a:latin typeface="Calibri" pitchFamily="34" charset="0"/>
                <a:cs typeface="Calibri" pitchFamily="34" charset="0"/>
              </a:rPr>
              <a:t>php</a:t>
            </a:r>
            <a:r>
              <a:rPr lang="it-IT" sz="80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8000" b="1" dirty="0">
                <a:latin typeface="Calibri" pitchFamily="34" charset="0"/>
                <a:cs typeface="Calibri" pitchFamily="34" charset="0"/>
              </a:rPr>
              <a:t>&lt;/</a:t>
            </a:r>
            <a:r>
              <a:rPr lang="it-IT" sz="8000" b="1" dirty="0" err="1">
                <a:latin typeface="Calibri" pitchFamily="34" charset="0"/>
                <a:cs typeface="Calibri" pitchFamily="34" charset="0"/>
              </a:rPr>
              <a:t>title</a:t>
            </a:r>
            <a:r>
              <a:rPr lang="it-IT" sz="8000" b="1" dirty="0">
                <a:latin typeface="Calibri" pitchFamily="34" charset="0"/>
                <a:cs typeface="Calibri" pitchFamily="34" charset="0"/>
              </a:rPr>
              <a:t>&gt;    </a:t>
            </a:r>
            <a:endParaRPr lang="it-IT" sz="8000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8000" b="1" dirty="0" smtClean="0">
                <a:latin typeface="Calibri" pitchFamily="34" charset="0"/>
                <a:cs typeface="Calibri" pitchFamily="34" charset="0"/>
              </a:rPr>
              <a:t>&lt;/</a:t>
            </a:r>
            <a:r>
              <a:rPr lang="it-IT" sz="8000" b="1" dirty="0">
                <a:latin typeface="Calibri" pitchFamily="34" charset="0"/>
                <a:cs typeface="Calibri" pitchFamily="34" charset="0"/>
              </a:rPr>
              <a:t>head</a:t>
            </a:r>
            <a:r>
              <a:rPr lang="it-IT" sz="8000" b="1" dirty="0" smtClean="0">
                <a:latin typeface="Calibri" pitchFamily="34" charset="0"/>
                <a:cs typeface="Calibri" pitchFamily="34" charset="0"/>
              </a:rPr>
              <a:t>&gt;</a:t>
            </a:r>
            <a:endParaRPr lang="it-IT" sz="8000" b="1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80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8000" b="1" dirty="0" smtClean="0">
                <a:latin typeface="Calibri" pitchFamily="34" charset="0"/>
                <a:cs typeface="Calibri" pitchFamily="34" charset="0"/>
              </a:rPr>
              <a:t>  &lt;</a:t>
            </a:r>
            <a:r>
              <a:rPr lang="it-IT" sz="8000" b="1" dirty="0">
                <a:latin typeface="Calibri" pitchFamily="34" charset="0"/>
                <a:cs typeface="Calibri" pitchFamily="34" charset="0"/>
              </a:rPr>
              <a:t>body</a:t>
            </a:r>
            <a:r>
              <a:rPr lang="it-IT" sz="8000" b="1" dirty="0" smtClean="0">
                <a:latin typeface="Calibri" pitchFamily="34" charset="0"/>
                <a:cs typeface="Calibri" pitchFamily="34" charset="0"/>
              </a:rPr>
              <a:t>&gt;</a:t>
            </a:r>
          </a:p>
          <a:p>
            <a:pPr marL="0" indent="0">
              <a:buNone/>
            </a:pPr>
            <a:r>
              <a:rPr lang="it-IT" sz="8000" b="1" dirty="0" smtClean="0">
                <a:cs typeface="Arial" pitchFamily="34" charset="0"/>
              </a:rPr>
              <a:t> </a:t>
            </a:r>
            <a:r>
              <a:rPr lang="it-IT" sz="8000" b="1" dirty="0">
                <a:cs typeface="Arial" pitchFamily="34" charset="0"/>
              </a:rPr>
              <a:t>&lt;H3&gt; RIEPILO DATI </a:t>
            </a:r>
            <a:r>
              <a:rPr lang="it-IT" sz="8000" b="1" dirty="0" smtClean="0">
                <a:cs typeface="Arial" pitchFamily="34" charset="0"/>
              </a:rPr>
              <a:t>&lt;/H3</a:t>
            </a:r>
            <a:r>
              <a:rPr lang="it-IT" sz="8000" b="1" dirty="0">
                <a:cs typeface="Arial" pitchFamily="34" charset="0"/>
              </a:rPr>
              <a:t>&gt;</a:t>
            </a:r>
            <a:endParaRPr lang="it-IT" sz="8000" b="1" dirty="0" smtClean="0">
              <a:cs typeface="Arial" pitchFamily="34" charset="0"/>
            </a:endParaRPr>
          </a:p>
          <a:p>
            <a:pPr marL="0" indent="0">
              <a:buNone/>
            </a:pPr>
            <a:r>
              <a:rPr lang="it-IT" sz="8000" b="1" dirty="0" smtClean="0">
                <a:solidFill>
                  <a:srgbClr val="FF0000"/>
                </a:solidFill>
                <a:cs typeface="Arial" pitchFamily="34" charset="0"/>
              </a:rPr>
              <a:t>	&lt;?</a:t>
            </a:r>
            <a:r>
              <a:rPr lang="it-IT" sz="8000" b="1" dirty="0">
                <a:solidFill>
                  <a:srgbClr val="FF0000"/>
                </a:solidFill>
                <a:cs typeface="Arial" pitchFamily="34" charset="0"/>
              </a:rPr>
              <a:t>PHP </a:t>
            </a:r>
            <a:endParaRPr lang="it-IT" sz="80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it-IT" sz="8000" b="1" dirty="0" smtClean="0">
                <a:solidFill>
                  <a:schemeClr val="accent1"/>
                </a:solidFill>
                <a:cs typeface="Arial" pitchFamily="34" charset="0"/>
              </a:rPr>
              <a:t>	</a:t>
            </a:r>
            <a:r>
              <a:rPr lang="it-IT" sz="8000" b="1" dirty="0" err="1" smtClean="0">
                <a:solidFill>
                  <a:schemeClr val="accent1"/>
                </a:solidFill>
                <a:cs typeface="Arial" pitchFamily="34" charset="0"/>
              </a:rPr>
              <a:t>echo</a:t>
            </a:r>
            <a:r>
              <a:rPr lang="it-IT" sz="8000" b="1" dirty="0" smtClean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it-IT" sz="8000" b="1" dirty="0">
                <a:cs typeface="Arial" pitchFamily="34" charset="0"/>
              </a:rPr>
              <a:t>" Profilo </a:t>
            </a:r>
            <a:r>
              <a:rPr lang="it-IT" sz="8000" b="1" dirty="0" smtClean="0">
                <a:cs typeface="Arial" pitchFamily="34" charset="0"/>
              </a:rPr>
              <a:t>di  " </a:t>
            </a:r>
            <a:r>
              <a:rPr lang="it-IT" sz="8000" b="1" dirty="0" smtClean="0">
                <a:solidFill>
                  <a:srgbClr val="FF0000"/>
                </a:solidFill>
                <a:cs typeface="Arial" pitchFamily="34" charset="0"/>
              </a:rPr>
              <a:t>.</a:t>
            </a:r>
            <a:r>
              <a:rPr lang="it-IT" sz="8000" b="1" dirty="0" smtClean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it-IT" sz="8000" b="1" dirty="0" smtClean="0">
                <a:solidFill>
                  <a:srgbClr val="FF0000"/>
                </a:solidFill>
                <a:cs typeface="Arial" pitchFamily="34" charset="0"/>
              </a:rPr>
              <a:t>$_</a:t>
            </a:r>
            <a:r>
              <a:rPr lang="it-IT" sz="8000" b="1" dirty="0">
                <a:solidFill>
                  <a:srgbClr val="FF0000"/>
                </a:solidFill>
                <a:cs typeface="Arial" pitchFamily="34" charset="0"/>
              </a:rPr>
              <a:t>POST</a:t>
            </a:r>
            <a:r>
              <a:rPr lang="it-IT" sz="8000" b="1" dirty="0">
                <a:cs typeface="Arial" pitchFamily="34" charset="0"/>
              </a:rPr>
              <a:t>["</a:t>
            </a:r>
            <a:r>
              <a:rPr lang="en-US" sz="8000" b="1" dirty="0">
                <a:cs typeface="Arial" pitchFamily="34" charset="0"/>
              </a:rPr>
              <a:t> </a:t>
            </a:r>
            <a:r>
              <a:rPr lang="it-IT" sz="8000" b="1" dirty="0" smtClean="0">
                <a:latin typeface="Calibri" pitchFamily="34" charset="0"/>
                <a:cs typeface="Calibri" pitchFamily="34" charset="0"/>
              </a:rPr>
              <a:t>Nick</a:t>
            </a:r>
            <a:r>
              <a:rPr lang="en-US" sz="8000" b="1" dirty="0" smtClean="0">
                <a:cs typeface="Arial" pitchFamily="34" charset="0"/>
              </a:rPr>
              <a:t> </a:t>
            </a:r>
            <a:r>
              <a:rPr lang="it-IT" sz="8000" b="1" dirty="0">
                <a:cs typeface="Arial" pitchFamily="34" charset="0"/>
              </a:rPr>
              <a:t>"] </a:t>
            </a:r>
            <a:r>
              <a:rPr lang="it-IT" sz="8000" b="1" dirty="0" smtClean="0">
                <a:cs typeface="Arial" pitchFamily="34" charset="0"/>
              </a:rPr>
              <a:t>;</a:t>
            </a:r>
          </a:p>
          <a:p>
            <a:pPr marL="0" indent="0">
              <a:buNone/>
            </a:pPr>
            <a:r>
              <a:rPr lang="it-IT" sz="8000" b="1" dirty="0" smtClean="0">
                <a:solidFill>
                  <a:schemeClr val="accent1"/>
                </a:solidFill>
                <a:cs typeface="Arial" pitchFamily="34" charset="0"/>
              </a:rPr>
              <a:t>	</a:t>
            </a:r>
            <a:r>
              <a:rPr lang="it-IT" sz="8000" b="1" dirty="0" err="1" smtClean="0">
                <a:solidFill>
                  <a:schemeClr val="accent1"/>
                </a:solidFill>
                <a:cs typeface="Arial" pitchFamily="34" charset="0"/>
              </a:rPr>
              <a:t>echo</a:t>
            </a:r>
            <a:r>
              <a:rPr lang="it-IT" sz="8000" b="1" dirty="0" smtClean="0">
                <a:cs typeface="Arial" pitchFamily="34" charset="0"/>
              </a:rPr>
              <a:t> </a:t>
            </a:r>
            <a:r>
              <a:rPr lang="it-IT" sz="8000" b="1" dirty="0">
                <a:cs typeface="Arial" pitchFamily="34" charset="0"/>
              </a:rPr>
              <a:t>" </a:t>
            </a:r>
            <a:r>
              <a:rPr lang="it-IT" sz="8000" b="1" dirty="0" smtClean="0">
                <a:cs typeface="Arial" pitchFamily="34" charset="0"/>
              </a:rPr>
              <a:t>la tua password è  </a:t>
            </a:r>
            <a:r>
              <a:rPr lang="it-IT" sz="8000" b="1" dirty="0" smtClean="0">
                <a:cs typeface="Arial" pitchFamily="34" charset="0"/>
              </a:rPr>
              <a:t>" </a:t>
            </a:r>
            <a:r>
              <a:rPr lang="it-IT" sz="8000" b="1" dirty="0">
                <a:solidFill>
                  <a:srgbClr val="FF0000"/>
                </a:solidFill>
                <a:cs typeface="Arial" pitchFamily="34" charset="0"/>
              </a:rPr>
              <a:t>.</a:t>
            </a:r>
            <a:r>
              <a:rPr lang="it-IT" sz="8000" b="1" dirty="0">
                <a:cs typeface="Arial" pitchFamily="34" charset="0"/>
              </a:rPr>
              <a:t> </a:t>
            </a:r>
            <a:r>
              <a:rPr lang="it-IT" sz="8000" b="1" dirty="0">
                <a:solidFill>
                  <a:srgbClr val="FF0000"/>
                </a:solidFill>
                <a:cs typeface="Arial" pitchFamily="34" charset="0"/>
              </a:rPr>
              <a:t>$_POST</a:t>
            </a:r>
            <a:r>
              <a:rPr lang="it-IT" sz="8000" b="1" dirty="0">
                <a:cs typeface="Arial" pitchFamily="34" charset="0"/>
              </a:rPr>
              <a:t>[" </a:t>
            </a:r>
            <a:r>
              <a:rPr lang="it-IT" sz="8000" b="1" dirty="0">
                <a:latin typeface="Calibri" pitchFamily="34" charset="0"/>
                <a:cs typeface="Calibri" pitchFamily="34" charset="0"/>
              </a:rPr>
              <a:t>Pass </a:t>
            </a:r>
            <a:r>
              <a:rPr lang="it-IT" sz="8000" b="1" dirty="0" smtClean="0">
                <a:cs typeface="Arial" pitchFamily="34" charset="0"/>
              </a:rPr>
              <a:t>"] ;</a:t>
            </a:r>
          </a:p>
          <a:p>
            <a:pPr marL="0" indent="0">
              <a:buNone/>
            </a:pPr>
            <a:r>
              <a:rPr lang="it-IT" sz="8000" b="1" dirty="0" smtClean="0">
                <a:cs typeface="Arial" pitchFamily="34" charset="0"/>
              </a:rPr>
              <a:t>	</a:t>
            </a:r>
            <a:r>
              <a:rPr lang="it-IT" sz="8000" b="1" dirty="0" err="1">
                <a:solidFill>
                  <a:schemeClr val="accent1"/>
                </a:solidFill>
                <a:cs typeface="Arial" pitchFamily="34" charset="0"/>
              </a:rPr>
              <a:t>echo</a:t>
            </a:r>
            <a:r>
              <a:rPr lang="it-IT" sz="8000" b="1" dirty="0">
                <a:cs typeface="Arial" pitchFamily="34" charset="0"/>
              </a:rPr>
              <a:t> " la tua </a:t>
            </a:r>
            <a:r>
              <a:rPr lang="it-IT" sz="8000" b="1" dirty="0" smtClean="0">
                <a:cs typeface="Arial" pitchFamily="34" charset="0"/>
              </a:rPr>
              <a:t>nazione è  " </a:t>
            </a:r>
            <a:r>
              <a:rPr lang="it-IT" sz="8000" b="1" dirty="0">
                <a:solidFill>
                  <a:srgbClr val="FF0000"/>
                </a:solidFill>
                <a:cs typeface="Arial" pitchFamily="34" charset="0"/>
              </a:rPr>
              <a:t>.</a:t>
            </a:r>
            <a:r>
              <a:rPr lang="it-IT" sz="8000" b="1" dirty="0">
                <a:cs typeface="Arial" pitchFamily="34" charset="0"/>
              </a:rPr>
              <a:t> </a:t>
            </a:r>
            <a:r>
              <a:rPr lang="it-IT" sz="8000" b="1" dirty="0">
                <a:solidFill>
                  <a:srgbClr val="FF0000"/>
                </a:solidFill>
                <a:cs typeface="Arial" pitchFamily="34" charset="0"/>
              </a:rPr>
              <a:t>$_POST</a:t>
            </a:r>
            <a:r>
              <a:rPr lang="it-IT" sz="8000" b="1" dirty="0">
                <a:cs typeface="Arial" pitchFamily="34" charset="0"/>
              </a:rPr>
              <a:t>[" </a:t>
            </a:r>
            <a:r>
              <a:rPr lang="it-IT" sz="8000" b="1" dirty="0" smtClean="0">
                <a:latin typeface="Calibri" pitchFamily="34" charset="0"/>
                <a:cs typeface="Calibri" pitchFamily="34" charset="0"/>
              </a:rPr>
              <a:t>Naz </a:t>
            </a:r>
            <a:r>
              <a:rPr lang="it-IT" sz="8000" b="1" dirty="0">
                <a:cs typeface="Arial" pitchFamily="34" charset="0"/>
              </a:rPr>
              <a:t>"] ;</a:t>
            </a:r>
          </a:p>
          <a:p>
            <a:pPr marL="0" indent="0">
              <a:buNone/>
            </a:pPr>
            <a:r>
              <a:rPr lang="it-IT" sz="8000" b="1" smtClean="0">
                <a:cs typeface="Arial" pitchFamily="34" charset="0"/>
              </a:rPr>
              <a:t>                </a:t>
            </a:r>
            <a:r>
              <a:rPr lang="it-IT" sz="8000" b="1" smtClean="0">
                <a:solidFill>
                  <a:schemeClr val="accent1"/>
                </a:solidFill>
                <a:cs typeface="Arial" pitchFamily="34" charset="0"/>
              </a:rPr>
              <a:t>echo</a:t>
            </a:r>
            <a:r>
              <a:rPr lang="it-IT" sz="8000" b="1" dirty="0" smtClean="0">
                <a:cs typeface="Arial" pitchFamily="34" charset="0"/>
              </a:rPr>
              <a:t> </a:t>
            </a:r>
            <a:r>
              <a:rPr lang="it-IT" sz="8000" b="1" dirty="0">
                <a:cs typeface="Arial" pitchFamily="34" charset="0"/>
              </a:rPr>
              <a:t>" </a:t>
            </a:r>
            <a:r>
              <a:rPr lang="it-IT" sz="8000" b="1" dirty="0" smtClean="0">
                <a:cs typeface="Arial" pitchFamily="34" charset="0"/>
              </a:rPr>
              <a:t>età    " </a:t>
            </a:r>
            <a:r>
              <a:rPr lang="it-IT" sz="8000" b="1" dirty="0">
                <a:solidFill>
                  <a:srgbClr val="FF0000"/>
                </a:solidFill>
                <a:cs typeface="Arial" pitchFamily="34" charset="0"/>
              </a:rPr>
              <a:t>.</a:t>
            </a:r>
            <a:r>
              <a:rPr lang="it-IT" sz="8000" b="1" dirty="0">
                <a:cs typeface="Arial" pitchFamily="34" charset="0"/>
              </a:rPr>
              <a:t> </a:t>
            </a:r>
            <a:r>
              <a:rPr lang="it-IT" sz="8000" b="1" dirty="0">
                <a:solidFill>
                  <a:srgbClr val="FF0000"/>
                </a:solidFill>
                <a:cs typeface="Arial" pitchFamily="34" charset="0"/>
              </a:rPr>
              <a:t>$_POST</a:t>
            </a:r>
            <a:r>
              <a:rPr lang="it-IT" sz="8000" b="1" dirty="0">
                <a:cs typeface="Arial" pitchFamily="34" charset="0"/>
              </a:rPr>
              <a:t>[" </a:t>
            </a:r>
            <a:r>
              <a:rPr lang="it-IT" sz="8000" b="1" dirty="0" err="1" smtClean="0">
                <a:latin typeface="Calibri" pitchFamily="34" charset="0"/>
                <a:cs typeface="Calibri" pitchFamily="34" charset="0"/>
              </a:rPr>
              <a:t>Eta</a:t>
            </a:r>
            <a:r>
              <a:rPr lang="it-IT" sz="80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8000" b="1" dirty="0">
                <a:cs typeface="Arial" pitchFamily="34" charset="0"/>
              </a:rPr>
              <a:t>"] ;</a:t>
            </a:r>
          </a:p>
          <a:p>
            <a:pPr marL="0" indent="0">
              <a:buNone/>
            </a:pPr>
            <a:endParaRPr lang="it-IT" sz="8000" b="1" dirty="0">
              <a:cs typeface="Arial" pitchFamily="34" charset="0"/>
            </a:endParaRPr>
          </a:p>
          <a:p>
            <a:pPr marL="0" indent="0">
              <a:buNone/>
            </a:pPr>
            <a:r>
              <a:rPr lang="it-IT" sz="8000" b="1" dirty="0" smtClean="0">
                <a:solidFill>
                  <a:srgbClr val="FF0000"/>
                </a:solidFill>
                <a:cs typeface="Arial" pitchFamily="34" charset="0"/>
              </a:rPr>
              <a:t>	?&gt;</a:t>
            </a:r>
            <a:endParaRPr lang="it-IT" sz="8000" b="1" dirty="0">
              <a:solidFill>
                <a:srgbClr val="FF0000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it-IT" sz="8000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it-IT" sz="8000" b="1" dirty="0" smtClean="0">
                <a:latin typeface="Calibri" pitchFamily="34" charset="0"/>
                <a:cs typeface="Calibri" pitchFamily="34" charset="0"/>
              </a:rPr>
              <a:t>   &lt;/</a:t>
            </a:r>
            <a:r>
              <a:rPr lang="it-IT" sz="8000" b="1" dirty="0">
                <a:latin typeface="Calibri" pitchFamily="34" charset="0"/>
                <a:cs typeface="Calibri" pitchFamily="34" charset="0"/>
              </a:rPr>
              <a:t>body</a:t>
            </a:r>
            <a:r>
              <a:rPr lang="it-IT" sz="8000" b="1" dirty="0" smtClean="0">
                <a:latin typeface="Calibri" pitchFamily="34" charset="0"/>
                <a:cs typeface="Calibri" pitchFamily="34" charset="0"/>
              </a:rPr>
              <a:t>&gt;</a:t>
            </a:r>
          </a:p>
          <a:p>
            <a:pPr marL="0" indent="0">
              <a:buNone/>
            </a:pPr>
            <a:r>
              <a:rPr lang="it-IT" sz="8000" b="1" dirty="0" smtClean="0">
                <a:latin typeface="Calibri" pitchFamily="34" charset="0"/>
                <a:cs typeface="Calibri" pitchFamily="34" charset="0"/>
              </a:rPr>
              <a:t>&lt;/</a:t>
            </a:r>
            <a:r>
              <a:rPr lang="it-IT" sz="8000" b="1" dirty="0">
                <a:latin typeface="Calibri" pitchFamily="34" charset="0"/>
                <a:cs typeface="Calibri" pitchFamily="34" charset="0"/>
              </a:rPr>
              <a:t>html&gt;</a:t>
            </a:r>
            <a:endParaRPr lang="en-US" sz="8000" b="1" dirty="0" smtClean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r>
              <a:rPr lang="en-US" sz="8000" dirty="0" smtClean="0"/>
              <a:t>			</a:t>
            </a:r>
            <a:endParaRPr lang="en-US" sz="8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</a:t>
            </a:r>
            <a:r>
              <a:rPr lang="it-IT" sz="1600" b="1" dirty="0">
                <a:latin typeface="Calibri" pitchFamily="34" charset="0"/>
                <a:cs typeface="Calibri" pitchFamily="34" charset="0"/>
              </a:rPr>
              <a:t>di Informatica  A.A. 2011-2012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 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Un esempio più complesso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252048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200000"/>
              </a:lnSpc>
              <a:buNone/>
            </a:pPr>
            <a:r>
              <a:rPr lang="it-IT" sz="2600" dirty="0" smtClean="0"/>
              <a:t>L’acronimo </a:t>
            </a:r>
            <a:r>
              <a:rPr lang="it-IT" sz="2600" dirty="0" smtClean="0">
                <a:solidFill>
                  <a:srgbClr val="FF0000"/>
                </a:solidFill>
              </a:rPr>
              <a:t>PHP</a:t>
            </a:r>
            <a:r>
              <a:rPr lang="it-IT" sz="2600" dirty="0" smtClean="0"/>
              <a:t> sta per </a:t>
            </a:r>
            <a:r>
              <a:rPr lang="it-IT" sz="2600" i="1" dirty="0">
                <a:solidFill>
                  <a:srgbClr val="FF0000"/>
                </a:solidFill>
              </a:rPr>
              <a:t>Hypertext </a:t>
            </a:r>
            <a:r>
              <a:rPr lang="it-IT" sz="2600" i="1" dirty="0" smtClean="0">
                <a:solidFill>
                  <a:srgbClr val="FF0000"/>
                </a:solidFill>
              </a:rPr>
              <a:t>Preprocessor</a:t>
            </a:r>
            <a:r>
              <a:rPr lang="it-IT" sz="2600" i="1" dirty="0" smtClean="0"/>
              <a:t>. </a:t>
            </a:r>
          </a:p>
          <a:p>
            <a:pPr marL="457200" lvl="1" indent="0">
              <a:lnSpc>
                <a:spcPct val="200000"/>
              </a:lnSpc>
              <a:buNone/>
            </a:pPr>
            <a:r>
              <a:rPr lang="it-IT" sz="2600" dirty="0" smtClean="0"/>
              <a:t>Si tratta di un </a:t>
            </a:r>
            <a:r>
              <a:rPr lang="it-IT" sz="2600" u="sng" dirty="0" smtClean="0"/>
              <a:t>linguaggio di scripting </a:t>
            </a:r>
            <a:r>
              <a:rPr lang="it-IT" sz="2600" dirty="0" smtClean="0"/>
              <a:t>(1) impiegato nello sviluppo di </a:t>
            </a:r>
            <a:r>
              <a:rPr lang="it-IT" sz="2600" u="sng" dirty="0" smtClean="0"/>
              <a:t>applicazioni orientate al Web</a:t>
            </a:r>
            <a:r>
              <a:rPr lang="it-IT" sz="2600" dirty="0" smtClean="0"/>
              <a:t> (2) e può essere facilmente </a:t>
            </a:r>
            <a:r>
              <a:rPr lang="it-IT" sz="2600" u="sng" dirty="0" smtClean="0"/>
              <a:t>integrato nel codice HTML</a:t>
            </a:r>
            <a:r>
              <a:rPr lang="it-IT" sz="2600" dirty="0" smtClean="0"/>
              <a:t> (3).</a:t>
            </a:r>
            <a:endParaRPr lang="it-IT" sz="2600" u="sng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</a:t>
            </a:r>
            <a:r>
              <a:rPr lang="it-IT" sz="1600" b="1" dirty="0">
                <a:latin typeface="Calibri" pitchFamily="34" charset="0"/>
                <a:cs typeface="Calibri" pitchFamily="34" charset="0"/>
              </a:rPr>
              <a:t>di Informatica  A.A. 2011-2012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 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Definizione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11371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it-IT" dirty="0" smtClean="0"/>
              <a:t>Linguaggio: strumento utilizzato per lo </a:t>
            </a:r>
            <a:r>
              <a:rPr lang="it-IT" dirty="0"/>
              <a:t>sviluppo di </a:t>
            </a:r>
            <a:r>
              <a:rPr lang="it-IT" dirty="0" smtClean="0"/>
              <a:t>programmi software. Esistono diversi tipi di linguaggi, ognuno avente delle caratteristiche specifiche. Per il Web si utilizzano linguaggi di scripting.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dirty="0" smtClean="0"/>
              <a:t>Applicazioni orientate al Web: programmi che vengono eseguiti su Internet, di conseguenza è necessario disporre di un Browser (Firefox, Internet Explorer, Chrome, ecc.).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dirty="0" smtClean="0"/>
              <a:t>Nella pagine HTML vengono inseriti opportuni </a:t>
            </a:r>
            <a:r>
              <a:rPr lang="it-IT" dirty="0" smtClean="0">
                <a:solidFill>
                  <a:srgbClr val="FF0000"/>
                </a:solidFill>
              </a:rPr>
              <a:t>tag</a:t>
            </a:r>
            <a:r>
              <a:rPr lang="it-IT" dirty="0"/>
              <a:t> </a:t>
            </a:r>
            <a:r>
              <a:rPr lang="it-IT" dirty="0" smtClean="0"/>
              <a:t>che richiamano il linguaggio </a:t>
            </a:r>
            <a:r>
              <a:rPr lang="it-IT" dirty="0" smtClean="0">
                <a:solidFill>
                  <a:srgbClr val="FF0000"/>
                </a:solidFill>
              </a:rPr>
              <a:t>PHP</a:t>
            </a:r>
            <a:r>
              <a:rPr lang="it-IT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endParaRPr lang="it-IT" dirty="0" smtClean="0"/>
          </a:p>
          <a:p>
            <a:pPr marL="971550" lvl="1" indent="-514350">
              <a:buFont typeface="+mj-lt"/>
              <a:buAutoNum type="arabicPeriod"/>
            </a:pPr>
            <a:endParaRPr lang="it-IT" dirty="0" smtClean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</a:t>
            </a:r>
            <a:r>
              <a:rPr lang="it-IT" sz="1600" b="1" dirty="0">
                <a:latin typeface="Calibri" pitchFamily="34" charset="0"/>
                <a:cs typeface="Calibri" pitchFamily="34" charset="0"/>
              </a:rPr>
              <a:t>di Informatica  A.A. 2011-2012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 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Definizione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281609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it-IT" dirty="0" smtClean="0"/>
              <a:t>Un programma </a:t>
            </a:r>
            <a:r>
              <a:rPr lang="it-IT" dirty="0" smtClean="0">
                <a:solidFill>
                  <a:srgbClr val="FF0000"/>
                </a:solidFill>
              </a:rPr>
              <a:t>PHP</a:t>
            </a:r>
            <a:r>
              <a:rPr lang="it-IT" dirty="0" smtClean="0"/>
              <a:t> è, generalmente, costituito da due pagine:</a:t>
            </a:r>
          </a:p>
          <a:p>
            <a:pPr marL="514350" indent="-457200"/>
            <a:r>
              <a:rPr lang="it-IT" dirty="0" smtClean="0"/>
              <a:t>Una </a:t>
            </a:r>
            <a:r>
              <a:rPr lang="it-IT" b="1" u="sng" dirty="0" smtClean="0">
                <a:solidFill>
                  <a:srgbClr val="FF0000"/>
                </a:solidFill>
              </a:rPr>
              <a:t>pagina principale</a:t>
            </a:r>
            <a:r>
              <a:rPr lang="it-IT" dirty="0" smtClean="0"/>
              <a:t>: contiene tutti i componenti grafici e rappresenta </a:t>
            </a:r>
            <a:r>
              <a:rPr lang="it-IT" i="1" dirty="0" smtClean="0"/>
              <a:t>l’estetica dell’applicazione </a:t>
            </a:r>
            <a:r>
              <a:rPr lang="it-IT" dirty="0" smtClean="0"/>
              <a:t>(interfaccia grafica). </a:t>
            </a:r>
          </a:p>
          <a:p>
            <a:pPr marL="514350" indent="-457200"/>
            <a:r>
              <a:rPr lang="it-IT" dirty="0" smtClean="0"/>
              <a:t>Una </a:t>
            </a:r>
            <a:r>
              <a:rPr lang="it-IT" b="1" u="sng" dirty="0" smtClean="0">
                <a:solidFill>
                  <a:srgbClr val="FF0000"/>
                </a:solidFill>
              </a:rPr>
              <a:t>pagina secondaria</a:t>
            </a:r>
            <a:r>
              <a:rPr lang="it-IT" dirty="0" smtClean="0"/>
              <a:t>: esegue delle operazioni. Le operazioni sono solitamente associate ai componenti grafici della pagina principale.</a:t>
            </a: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</a:t>
            </a:r>
            <a:r>
              <a:rPr lang="it-IT" sz="1600" b="1" dirty="0">
                <a:latin typeface="Calibri" pitchFamily="34" charset="0"/>
                <a:cs typeface="Calibri" pitchFamily="34" charset="0"/>
              </a:rPr>
              <a:t>di Informatica  A.A. 2011-2012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 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Struttura di un programma PHP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374532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514350" indent="-457200" algn="just"/>
            <a:r>
              <a:rPr lang="it-IT" sz="2400" dirty="0" smtClean="0"/>
              <a:t>Un Web Server (</a:t>
            </a:r>
            <a:r>
              <a:rPr lang="it-IT" sz="2400" b="1" dirty="0" smtClean="0">
                <a:solidFill>
                  <a:srgbClr val="FF0000"/>
                </a:solidFill>
              </a:rPr>
              <a:t>APACHE</a:t>
            </a:r>
            <a:r>
              <a:rPr lang="it-IT" sz="2400" dirty="0" smtClean="0"/>
              <a:t>) opportunamente configurato per interpretare il codice PHP. </a:t>
            </a:r>
          </a:p>
          <a:p>
            <a:pPr marL="514350" indent="-457200" algn="just"/>
            <a:endParaRPr lang="it-IT" sz="2400" dirty="0" smtClean="0"/>
          </a:p>
          <a:p>
            <a:pPr marL="914400" lvl="1" indent="-457200" algn="just"/>
            <a:r>
              <a:rPr lang="it-IT" b="1" u="sng" dirty="0" smtClean="0"/>
              <a:t>IMPORTANTE</a:t>
            </a:r>
            <a:r>
              <a:rPr lang="it-IT" sz="2400" u="sng" dirty="0" smtClean="0"/>
              <a:t>: Le </a:t>
            </a:r>
            <a:r>
              <a:rPr lang="it-IT" sz="2400" b="1" u="sng" dirty="0" smtClean="0">
                <a:solidFill>
                  <a:srgbClr val="FF0000"/>
                </a:solidFill>
              </a:rPr>
              <a:t>pagine secondarie </a:t>
            </a:r>
            <a:r>
              <a:rPr lang="it-IT" sz="2400" u="sng" dirty="0" smtClean="0"/>
              <a:t>verranno memorizzate sul server e salvate con estensione </a:t>
            </a:r>
            <a:r>
              <a:rPr lang="it-IT" sz="2400" b="1" i="1" u="sng" dirty="0" smtClean="0">
                <a:solidFill>
                  <a:srgbClr val="FF0000"/>
                </a:solidFill>
              </a:rPr>
              <a:t>.</a:t>
            </a:r>
            <a:r>
              <a:rPr lang="it-IT" sz="2400" b="1" i="1" u="sng" dirty="0" err="1" smtClean="0">
                <a:solidFill>
                  <a:srgbClr val="FF0000"/>
                </a:solidFill>
              </a:rPr>
              <a:t>php</a:t>
            </a:r>
            <a:endParaRPr lang="it-IT" sz="2400" b="1" i="1" u="sng" dirty="0" smtClean="0">
              <a:solidFill>
                <a:srgbClr val="FF0000"/>
              </a:solidFill>
            </a:endParaRPr>
          </a:p>
          <a:p>
            <a:pPr marL="914400" lvl="1" indent="-457200" algn="just"/>
            <a:r>
              <a:rPr lang="it-IT" sz="2400" u="sng" dirty="0" smtClean="0"/>
              <a:t>Le </a:t>
            </a:r>
            <a:r>
              <a:rPr lang="it-IT" sz="2400" b="1" u="sng" dirty="0" smtClean="0">
                <a:solidFill>
                  <a:srgbClr val="FF0000"/>
                </a:solidFill>
              </a:rPr>
              <a:t>pagine principali </a:t>
            </a:r>
            <a:r>
              <a:rPr lang="it-IT" sz="2400" u="sng" dirty="0" smtClean="0"/>
              <a:t>possono avere come estensione sia </a:t>
            </a:r>
            <a:r>
              <a:rPr lang="it-IT" sz="2400" b="1" u="sng" dirty="0" smtClean="0">
                <a:solidFill>
                  <a:srgbClr val="FF0000"/>
                </a:solidFill>
              </a:rPr>
              <a:t>.html </a:t>
            </a:r>
            <a:r>
              <a:rPr lang="it-IT" sz="2400" u="sng" dirty="0" smtClean="0"/>
              <a:t>che .</a:t>
            </a:r>
            <a:r>
              <a:rPr lang="it-IT" sz="2400" b="1" u="sng" dirty="0" err="1" smtClean="0">
                <a:solidFill>
                  <a:srgbClr val="FF0000"/>
                </a:solidFill>
              </a:rPr>
              <a:t>php</a:t>
            </a:r>
            <a:endParaRPr lang="it-IT" sz="2400" b="1" u="sng" dirty="0" smtClean="0">
              <a:solidFill>
                <a:srgbClr val="FF0000"/>
              </a:solidFill>
            </a:endParaRPr>
          </a:p>
          <a:p>
            <a:pPr marL="457200" lvl="1" indent="0" algn="just">
              <a:buNone/>
            </a:pPr>
            <a:endParaRPr lang="it-IT" sz="2400" b="1" u="sng" dirty="0" smtClean="0">
              <a:solidFill>
                <a:srgbClr val="FF0000"/>
              </a:solidFill>
            </a:endParaRPr>
          </a:p>
          <a:p>
            <a:pPr marL="514350" indent="-457200" algn="just"/>
            <a:r>
              <a:rPr lang="it-IT" sz="2400" dirty="0"/>
              <a:t>U</a:t>
            </a:r>
            <a:r>
              <a:rPr lang="it-IT" sz="2400" dirty="0" smtClean="0"/>
              <a:t>n browser in grado di visualizzare la </a:t>
            </a:r>
            <a:r>
              <a:rPr lang="it-IT" sz="2400" b="1" dirty="0" smtClean="0">
                <a:solidFill>
                  <a:srgbClr val="FF0000"/>
                </a:solidFill>
              </a:rPr>
              <a:t>pagina principale </a:t>
            </a:r>
            <a:r>
              <a:rPr lang="it-IT" sz="2400" dirty="0" smtClean="0"/>
              <a:t>(</a:t>
            </a:r>
            <a:r>
              <a:rPr lang="it-IT" sz="2400" b="1" dirty="0" smtClean="0">
                <a:solidFill>
                  <a:srgbClr val="FF0000"/>
                </a:solidFill>
              </a:rPr>
              <a:t>.html/.</a:t>
            </a:r>
            <a:r>
              <a:rPr lang="it-IT" sz="2400" b="1" dirty="0" err="1" smtClean="0">
                <a:solidFill>
                  <a:srgbClr val="FF0000"/>
                </a:solidFill>
              </a:rPr>
              <a:t>php</a:t>
            </a:r>
            <a:r>
              <a:rPr lang="it-IT" sz="2400" b="1" dirty="0" smtClean="0"/>
              <a:t>) </a:t>
            </a:r>
            <a:r>
              <a:rPr lang="it-IT" sz="2400" dirty="0" smtClean="0"/>
              <a:t>e richiamare la </a:t>
            </a:r>
            <a:r>
              <a:rPr lang="it-IT" sz="2400" b="1" dirty="0" smtClean="0">
                <a:solidFill>
                  <a:srgbClr val="FF0000"/>
                </a:solidFill>
              </a:rPr>
              <a:t>pagina secondaria </a:t>
            </a:r>
            <a:r>
              <a:rPr lang="it-IT" sz="2400" dirty="0" smtClean="0"/>
              <a:t>(file con estensione </a:t>
            </a:r>
            <a:r>
              <a:rPr lang="it-IT" sz="2400" b="1" dirty="0" smtClean="0">
                <a:solidFill>
                  <a:srgbClr val="FF0000"/>
                </a:solidFill>
              </a:rPr>
              <a:t>.</a:t>
            </a:r>
            <a:r>
              <a:rPr lang="it-IT" sz="2400" b="1" dirty="0" err="1" smtClean="0">
                <a:solidFill>
                  <a:srgbClr val="FF0000"/>
                </a:solidFill>
              </a:rPr>
              <a:t>php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dirty="0" smtClean="0"/>
              <a:t>situata sul server)</a:t>
            </a:r>
          </a:p>
          <a:p>
            <a:pPr marL="57150" indent="0">
              <a:buNone/>
            </a:pPr>
            <a:endParaRPr lang="it-IT" sz="2400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</a:t>
            </a:r>
            <a:r>
              <a:rPr lang="it-IT" sz="1600" b="1" dirty="0">
                <a:latin typeface="Calibri" pitchFamily="34" charset="0"/>
                <a:cs typeface="Calibri" pitchFamily="34" charset="0"/>
              </a:rPr>
              <a:t>di Informatica  A.A. 2011-2012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Di cosa abbiamo bisogno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41335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it-IT" sz="2400" b="1" dirty="0" smtClean="0"/>
              <a:t>SCARICARE E INSTALLARE :</a:t>
            </a:r>
          </a:p>
          <a:p>
            <a:pPr marL="57150" indent="0">
              <a:buNone/>
            </a:pPr>
            <a:endParaRPr lang="it-IT" sz="2400" b="1" dirty="0" smtClean="0"/>
          </a:p>
          <a:p>
            <a:pPr marL="400050"/>
            <a:r>
              <a:rPr lang="it-IT" sz="2400" b="1" u="sng" dirty="0"/>
              <a:t>Apache (apache_2.2.14-win32-x86-openssl-0.9.8k.msi</a:t>
            </a:r>
            <a:r>
              <a:rPr lang="it-IT" sz="2400" b="1" u="sng" dirty="0" smtClean="0"/>
              <a:t>)</a:t>
            </a:r>
          </a:p>
          <a:p>
            <a:pPr marL="400050"/>
            <a:endParaRPr lang="it-IT" sz="2400" b="1" u="sng" dirty="0" smtClean="0"/>
          </a:p>
          <a:p>
            <a:pPr marL="400050"/>
            <a:r>
              <a:rPr lang="it-IT" sz="2400" b="1" u="sng" dirty="0"/>
              <a:t>PHP </a:t>
            </a:r>
            <a:r>
              <a:rPr lang="it-IT" sz="2400" b="1" u="sng" dirty="0" smtClean="0"/>
              <a:t>(php-5.3.0-Win32-VC6-x86.msi)</a:t>
            </a:r>
            <a:endParaRPr lang="it-IT" sz="2400" b="1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</a:t>
            </a:r>
            <a:r>
              <a:rPr lang="it-IT" sz="1600" b="1" dirty="0">
                <a:latin typeface="Calibri" pitchFamily="34" charset="0"/>
                <a:cs typeface="Calibri" pitchFamily="34" charset="0"/>
              </a:rPr>
              <a:t>di Informatica  A.A. 2011-2012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 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Download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239923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</a:t>
            </a:r>
            <a:r>
              <a:rPr lang="it-IT" sz="1600" b="1" dirty="0">
                <a:latin typeface="Calibri" pitchFamily="34" charset="0"/>
                <a:cs typeface="Calibri" pitchFamily="34" charset="0"/>
              </a:rPr>
              <a:t>di Informatica  A.A. 2011-2012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 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FUNZIONE ECHO</a:t>
            </a:r>
            <a:endParaRPr lang="it-IT" sz="1600" b="1" dirty="0"/>
          </a:p>
        </p:txBody>
      </p:sp>
      <p:sp>
        <p:nvSpPr>
          <p:cNvPr id="5" name="Rettangolo 4"/>
          <p:cNvSpPr/>
          <p:nvPr/>
        </p:nvSpPr>
        <p:spPr>
          <a:xfrm>
            <a:off x="467544" y="692696"/>
            <a:ext cx="849694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 indent="0">
              <a:buNone/>
            </a:pPr>
            <a:r>
              <a:rPr lang="it-IT" sz="2000" dirty="0"/>
              <a:t>La funzione </a:t>
            </a:r>
            <a:r>
              <a:rPr lang="it-IT" sz="2000" b="1" dirty="0" err="1">
                <a:solidFill>
                  <a:srgbClr val="FF0000"/>
                </a:solidFill>
              </a:rPr>
              <a:t>echo</a:t>
            </a:r>
            <a:r>
              <a:rPr lang="it-IT" sz="2000" b="1" dirty="0">
                <a:solidFill>
                  <a:srgbClr val="FF0000"/>
                </a:solidFill>
              </a:rPr>
              <a:t> </a:t>
            </a:r>
            <a:r>
              <a:rPr lang="it-IT" sz="2000" dirty="0"/>
              <a:t> di </a:t>
            </a:r>
            <a:r>
              <a:rPr lang="it-IT" sz="2000" dirty="0">
                <a:solidFill>
                  <a:srgbClr val="FF0000"/>
                </a:solidFill>
              </a:rPr>
              <a:t>PHP</a:t>
            </a:r>
            <a:r>
              <a:rPr lang="it-IT" sz="2000" dirty="0"/>
              <a:t> consente di stampare un messaggio.</a:t>
            </a:r>
          </a:p>
          <a:p>
            <a:pPr marL="57150" indent="0">
              <a:buNone/>
            </a:pPr>
            <a:r>
              <a:rPr lang="it-IT" sz="2000" dirty="0"/>
              <a:t>Ad esempio, </a:t>
            </a:r>
            <a:endParaRPr lang="it-IT" sz="2400" dirty="0">
              <a:latin typeface="Courier New" pitchFamily="49" charset="0"/>
              <a:cs typeface="Courier New" pitchFamily="49" charset="0"/>
            </a:endParaRPr>
          </a:p>
          <a:p>
            <a:pPr marL="57150" indent="0" algn="ctr"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FF0000"/>
                </a:solidFill>
              </a:rPr>
              <a:t>&lt;?</a:t>
            </a:r>
            <a:r>
              <a:rPr lang="en-US" sz="2400" b="1" dirty="0" err="1" smtClean="0">
                <a:solidFill>
                  <a:srgbClr val="FF0000"/>
                </a:solidFill>
              </a:rPr>
              <a:t>php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dirty="0"/>
              <a:t> 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echo</a:t>
            </a:r>
            <a:r>
              <a:rPr lang="en-US" sz="2400" dirty="0"/>
              <a:t> </a:t>
            </a:r>
            <a:r>
              <a:rPr lang="en-US" sz="2400" dirty="0" smtClean="0"/>
              <a:t>”</a:t>
            </a:r>
            <a:r>
              <a:rPr lang="en-US" sz="2400" i="1" dirty="0" smtClean="0"/>
              <a:t>Hello</a:t>
            </a:r>
            <a:r>
              <a:rPr lang="en-US" sz="2400" i="1" dirty="0"/>
              <a:t> </a:t>
            </a:r>
            <a:r>
              <a:rPr lang="en-US" sz="2400" i="1" dirty="0" smtClean="0"/>
              <a:t>World</a:t>
            </a:r>
            <a:r>
              <a:rPr lang="en-US" sz="2400" dirty="0" smtClean="0"/>
              <a:t>”;</a:t>
            </a:r>
            <a:r>
              <a:rPr lang="en-US" sz="2400" dirty="0"/>
              <a:t>  </a:t>
            </a:r>
            <a:r>
              <a:rPr lang="en-US" sz="2400" b="1" dirty="0">
                <a:solidFill>
                  <a:srgbClr val="FF0000"/>
                </a:solidFill>
              </a:rPr>
              <a:t>?&gt;</a:t>
            </a:r>
            <a:r>
              <a:rPr lang="en-US" sz="2400" dirty="0"/>
              <a:t> </a:t>
            </a:r>
            <a:endParaRPr lang="it-IT" sz="2400" b="1" dirty="0">
              <a:latin typeface="Calibri" pitchFamily="34" charset="0"/>
              <a:cs typeface="Calibri" pitchFamily="34" charset="0"/>
            </a:endParaRPr>
          </a:p>
          <a:p>
            <a:pPr marL="57150" indent="0">
              <a:spcAft>
                <a:spcPts val="600"/>
              </a:spcAft>
              <a:buNone/>
            </a:pPr>
            <a:r>
              <a:rPr lang="it-IT" dirty="0">
                <a:latin typeface="Calibri" pitchFamily="34" charset="0"/>
                <a:cs typeface="Calibri" pitchFamily="34" charset="0"/>
              </a:rPr>
              <a:t>Non fa altro che scrivere il messaggio </a:t>
            </a:r>
            <a:r>
              <a:rPr lang="it-IT" i="1" dirty="0">
                <a:latin typeface="Calibri" pitchFamily="34" charset="0"/>
                <a:cs typeface="Calibri" pitchFamily="34" charset="0"/>
              </a:rPr>
              <a:t>Hello World</a:t>
            </a:r>
            <a:r>
              <a:rPr lang="it-IT" dirty="0">
                <a:latin typeface="Calibri" pitchFamily="34" charset="0"/>
                <a:cs typeface="Calibri" pitchFamily="34" charset="0"/>
              </a:rPr>
              <a:t>, quando viene richiamato il codice. </a:t>
            </a:r>
            <a:endParaRPr lang="it-IT" dirty="0" smtClean="0">
              <a:latin typeface="Calibri" pitchFamily="34" charset="0"/>
              <a:cs typeface="Calibri" pitchFamily="34" charset="0"/>
            </a:endParaRPr>
          </a:p>
          <a:p>
            <a:pPr marL="57150" indent="0">
              <a:spcAft>
                <a:spcPts val="600"/>
              </a:spcAft>
              <a:buNone/>
            </a:pPr>
            <a:endParaRPr lang="it-IT" dirty="0" smtClean="0">
              <a:latin typeface="Calibri" pitchFamily="34" charset="0"/>
              <a:cs typeface="Calibri" pitchFamily="34" charset="0"/>
            </a:endParaRPr>
          </a:p>
          <a:p>
            <a:pPr marL="57150" indent="0">
              <a:spcAft>
                <a:spcPts val="600"/>
              </a:spcAft>
              <a:buNone/>
            </a:pPr>
            <a:r>
              <a:rPr lang="it-IT" dirty="0" smtClean="0">
                <a:latin typeface="Calibri" pitchFamily="34" charset="0"/>
                <a:cs typeface="Calibri" pitchFamily="34" charset="0"/>
              </a:rPr>
              <a:t>Supponiamo </a:t>
            </a:r>
            <a:r>
              <a:rPr lang="it-IT" dirty="0">
                <a:latin typeface="Calibri" pitchFamily="34" charset="0"/>
                <a:cs typeface="Calibri" pitchFamily="34" charset="0"/>
              </a:rPr>
              <a:t>di avere la seguente pagina </a:t>
            </a:r>
            <a:r>
              <a:rPr lang="it-IT" b="1" dirty="0">
                <a:latin typeface="Calibri" pitchFamily="34" charset="0"/>
                <a:cs typeface="Calibri" pitchFamily="34" charset="0"/>
              </a:rPr>
              <a:t>html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57150" indent="0">
              <a:buNone/>
            </a:pPr>
            <a:r>
              <a:rPr lang="en-US" sz="2400" dirty="0" smtClean="0"/>
              <a:t>&lt;</a:t>
            </a:r>
            <a:r>
              <a:rPr lang="en-US" sz="2400" dirty="0"/>
              <a:t>html&gt; </a:t>
            </a:r>
          </a:p>
          <a:p>
            <a:pPr marL="57150" indent="0">
              <a:buNone/>
            </a:pPr>
            <a:r>
              <a:rPr lang="en-US" sz="2400" dirty="0"/>
              <a:t>&lt;head&gt; </a:t>
            </a:r>
          </a:p>
          <a:p>
            <a:pPr marL="57150" indent="0">
              <a:buNone/>
            </a:pPr>
            <a:r>
              <a:rPr lang="en-US" sz="2400" dirty="0" smtClean="0"/>
              <a:t>      &lt;title&gt; </a:t>
            </a:r>
            <a:r>
              <a:rPr lang="en-US" sz="2400" dirty="0"/>
              <a:t>Test HTML&lt;/title&gt;</a:t>
            </a:r>
          </a:p>
          <a:p>
            <a:pPr marL="57150" indent="0">
              <a:buNone/>
            </a:pPr>
            <a:r>
              <a:rPr lang="en-US" sz="2400" dirty="0"/>
              <a:t> &lt;/head&gt; </a:t>
            </a:r>
          </a:p>
          <a:p>
            <a:pPr marL="57150" indent="0">
              <a:buNone/>
            </a:pPr>
            <a:r>
              <a:rPr lang="en-US" sz="2400" dirty="0"/>
              <a:t>&lt;body&gt; </a:t>
            </a:r>
          </a:p>
          <a:p>
            <a:pPr marL="57150" indent="0">
              <a:buNone/>
            </a:pPr>
            <a:r>
              <a:rPr lang="en-US" sz="2400" dirty="0" smtClean="0"/>
              <a:t>      &lt;</a:t>
            </a:r>
            <a:r>
              <a:rPr lang="en-US" sz="2400" dirty="0"/>
              <a:t>p&gt;Hello </a:t>
            </a:r>
            <a:r>
              <a:rPr lang="en-US" sz="2400" dirty="0" smtClean="0"/>
              <a:t>World da html&lt;/</a:t>
            </a:r>
            <a:r>
              <a:rPr lang="en-US" sz="2400" dirty="0"/>
              <a:t>p&gt;</a:t>
            </a:r>
          </a:p>
          <a:p>
            <a:pPr marL="57150" indent="0">
              <a:buNone/>
            </a:pPr>
            <a:r>
              <a:rPr lang="en-US" sz="2400" dirty="0"/>
              <a:t> &lt;/body&gt;</a:t>
            </a:r>
          </a:p>
          <a:p>
            <a:pPr marL="57150" indent="0">
              <a:buNone/>
            </a:pPr>
            <a:r>
              <a:rPr lang="en-US" sz="2400" dirty="0"/>
              <a:t> &lt;/html&gt; </a:t>
            </a:r>
            <a:endParaRPr lang="en-US" sz="2400" dirty="0" smtClean="0"/>
          </a:p>
          <a:p>
            <a:pPr marL="57150" indent="0">
              <a:buNone/>
            </a:pPr>
            <a:r>
              <a:rPr lang="it-IT" dirty="0" smtClean="0">
                <a:latin typeface="Calibri" pitchFamily="34" charset="0"/>
                <a:cs typeface="Calibri" pitchFamily="34" charset="0"/>
              </a:rPr>
              <a:t>Che </a:t>
            </a:r>
            <a:r>
              <a:rPr lang="it-IT" dirty="0">
                <a:latin typeface="Calibri" pitchFamily="34" charset="0"/>
                <a:cs typeface="Calibri" pitchFamily="34" charset="0"/>
              </a:rPr>
              <a:t>andiamo a memorizzare nella cartella 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it-IT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:/filePhp/lezione2/es1.html</a:t>
            </a:r>
          </a:p>
        </p:txBody>
      </p:sp>
    </p:spTree>
    <p:extLst>
      <p:ext uri="{BB962C8B-B14F-4D97-AF65-F5344CB8AC3E}">
        <p14:creationId xmlns:p14="http://schemas.microsoft.com/office/powerpoint/2010/main" val="396156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6381384"/>
            <a:ext cx="4563870" cy="5040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Autofit/>
          </a:bodyPr>
          <a:lstStyle/>
          <a:p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Corso di Informatica  A.A. 2011-2012</a:t>
            </a:r>
            <a:endParaRPr lang="it-IT" sz="1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577725" y="6381384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Laurea Triennale  - Comunicazione&amp;Dams - Unical</a:t>
            </a:r>
            <a:endParaRPr lang="it-IT" sz="1600" b="1" dirty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1" y="0"/>
            <a:ext cx="4563870" cy="5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latin typeface="Calibri" pitchFamily="34" charset="0"/>
                <a:cs typeface="Calibri" pitchFamily="34" charset="0"/>
              </a:rPr>
              <a:t>PHP </a:t>
            </a:r>
            <a:endParaRPr lang="it-IT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7726" y="0"/>
            <a:ext cx="4564800" cy="504000"/>
          </a:xfrm>
          <a:prstGeom prst="rect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2000"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it-IT" sz="1600" b="1" dirty="0" smtClean="0"/>
              <a:t>FUNZIONE ECHO</a:t>
            </a:r>
            <a:endParaRPr lang="it-IT" sz="1600" b="1" dirty="0"/>
          </a:p>
        </p:txBody>
      </p:sp>
      <p:sp>
        <p:nvSpPr>
          <p:cNvPr id="5" name="Rettangolo 4"/>
          <p:cNvSpPr/>
          <p:nvPr/>
        </p:nvSpPr>
        <p:spPr>
          <a:xfrm>
            <a:off x="107503" y="548680"/>
            <a:ext cx="9035021" cy="5176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 indent="0">
              <a:buNone/>
            </a:pPr>
            <a:r>
              <a:rPr lang="it-IT" sz="2800" dirty="0"/>
              <a:t>Modifichiamo la pagina</a:t>
            </a:r>
            <a:r>
              <a:rPr lang="it-IT" sz="2800" b="1" dirty="0"/>
              <a:t> html </a:t>
            </a:r>
            <a:r>
              <a:rPr lang="it-IT" sz="2800" dirty="0"/>
              <a:t>in modo </a:t>
            </a:r>
            <a:r>
              <a:rPr lang="it-IT" sz="2800" dirty="0" smtClean="0"/>
              <a:t>da sfruttare PHP:</a:t>
            </a:r>
          </a:p>
          <a:p>
            <a:pPr marL="57150" indent="0">
              <a:buNone/>
            </a:pPr>
            <a:endParaRPr lang="it-IT" sz="2800" dirty="0"/>
          </a:p>
          <a:p>
            <a:pPr marL="57150" indent="0">
              <a:lnSpc>
                <a:spcPct val="120000"/>
              </a:lnSpc>
              <a:buNone/>
            </a:pPr>
            <a:r>
              <a:rPr lang="en-US" sz="2400" dirty="0"/>
              <a:t>&lt;html&gt;</a:t>
            </a:r>
            <a:br>
              <a:rPr lang="en-US" sz="2400" dirty="0"/>
            </a:br>
            <a:r>
              <a:rPr lang="en-US" sz="2400" dirty="0"/>
              <a:t> &lt;head&gt;</a:t>
            </a:r>
            <a:br>
              <a:rPr lang="en-US" sz="2400" dirty="0"/>
            </a:br>
            <a:r>
              <a:rPr lang="en-US" sz="2400" dirty="0"/>
              <a:t>  </a:t>
            </a:r>
            <a:r>
              <a:rPr lang="en-US" sz="2400" dirty="0" smtClean="0"/>
              <a:t>   &lt;title&gt;Test </a:t>
            </a:r>
            <a:r>
              <a:rPr lang="en-US" sz="2400" dirty="0"/>
              <a:t>PHP&lt;/title&gt;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dirty="0"/>
              <a:t> &lt;/head&gt;</a:t>
            </a:r>
            <a:br>
              <a:rPr lang="en-US" sz="2400" dirty="0"/>
            </a:br>
            <a:r>
              <a:rPr lang="en-US" sz="2400" dirty="0"/>
              <a:t> &lt;body&gt;</a:t>
            </a:r>
          </a:p>
          <a:p>
            <a:pPr marL="57150" indent="0">
              <a:lnSpc>
                <a:spcPct val="120000"/>
              </a:lnSpc>
              <a:buNone/>
            </a:pPr>
            <a:r>
              <a:rPr lang="en-US" sz="2400" dirty="0" smtClean="0"/>
              <a:t>      </a:t>
            </a:r>
            <a:r>
              <a:rPr lang="en-US" sz="2400" dirty="0"/>
              <a:t> </a:t>
            </a:r>
            <a:r>
              <a:rPr lang="en-US" sz="2400" b="1" dirty="0">
                <a:solidFill>
                  <a:srgbClr val="FF0000"/>
                </a:solidFill>
              </a:rPr>
              <a:t>&lt;?</a:t>
            </a:r>
            <a:r>
              <a:rPr lang="en-US" sz="2400" b="1" dirty="0" err="1">
                <a:solidFill>
                  <a:srgbClr val="FF0000"/>
                </a:solidFill>
              </a:rPr>
              <a:t>php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</a:rPr>
              <a:t>echo</a:t>
            </a:r>
            <a:r>
              <a:rPr lang="en-US" sz="2400" dirty="0"/>
              <a:t> </a:t>
            </a:r>
            <a:r>
              <a:rPr lang="en-US" sz="2400" dirty="0" smtClean="0"/>
              <a:t>“Hello </a:t>
            </a:r>
            <a:r>
              <a:rPr lang="en-US" sz="2400" dirty="0"/>
              <a:t>World da </a:t>
            </a:r>
            <a:r>
              <a:rPr lang="en-US" sz="2400" dirty="0" err="1"/>
              <a:t>pagina</a:t>
            </a:r>
            <a:r>
              <a:rPr lang="en-US" sz="2400" dirty="0"/>
              <a:t> </a:t>
            </a:r>
            <a:r>
              <a:rPr lang="en-US" sz="2400" dirty="0" err="1" smtClean="0"/>
              <a:t>php</a:t>
            </a:r>
            <a:r>
              <a:rPr lang="en-US" sz="2400" dirty="0" smtClean="0"/>
              <a:t>”; </a:t>
            </a:r>
            <a:r>
              <a:rPr lang="en-US" sz="2400" b="1" dirty="0">
                <a:solidFill>
                  <a:srgbClr val="FF0000"/>
                </a:solidFill>
              </a:rPr>
              <a:t>?&gt; 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 &lt;/body&gt;</a:t>
            </a:r>
            <a:br>
              <a:rPr lang="en-US" sz="2400" dirty="0"/>
            </a:br>
            <a:r>
              <a:rPr lang="en-US" sz="2400" dirty="0"/>
              <a:t>&lt;/html&gt; </a:t>
            </a:r>
            <a:endParaRPr lang="en-US" sz="2400" dirty="0" smtClean="0"/>
          </a:p>
          <a:p>
            <a:pPr marL="57150" indent="0">
              <a:lnSpc>
                <a:spcPct val="120000"/>
              </a:lnSpc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57150" indent="0">
              <a:buNone/>
            </a:pPr>
            <a:r>
              <a:rPr lang="it-IT" sz="2000" dirty="0"/>
              <a:t>Che andiamo a memorizzare nella </a:t>
            </a:r>
            <a:r>
              <a:rPr lang="it-IT" sz="2000" dirty="0" smtClean="0"/>
              <a:t>cartella </a:t>
            </a:r>
            <a:r>
              <a:rPr lang="it-IT" sz="2000" b="1" dirty="0" smtClean="0">
                <a:solidFill>
                  <a:srgbClr val="FF0000"/>
                </a:solidFill>
              </a:rPr>
              <a:t>c</a:t>
            </a:r>
            <a:r>
              <a:rPr lang="it-IT" sz="2000" b="1" dirty="0">
                <a:solidFill>
                  <a:srgbClr val="FF0000"/>
                </a:solidFill>
              </a:rPr>
              <a:t>:/</a:t>
            </a:r>
            <a:r>
              <a:rPr lang="it-IT" sz="2000" b="1" dirty="0" smtClean="0">
                <a:solidFill>
                  <a:srgbClr val="FF0000"/>
                </a:solidFill>
              </a:rPr>
              <a:t>filePhp/lezione2/es1.php</a:t>
            </a:r>
            <a:endParaRPr lang="it-IT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6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3409</TotalTime>
  <Words>1408</Words>
  <Application>Microsoft Office PowerPoint</Application>
  <PresentationFormat>Presentazione su schermo (4:3)</PresentationFormat>
  <Paragraphs>381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Tema di Office</vt:lpstr>
      <vt:lpstr>Corso di Informatica  A.A. 2011-2012</vt:lpstr>
      <vt:lpstr>Corso di Informatica  A.A. 2011-2012</vt:lpstr>
      <vt:lpstr>Corso di Informatica  A.A. 2011-2012</vt:lpstr>
      <vt:lpstr>Corso di Informatica  A.A. 2011-2012</vt:lpstr>
      <vt:lpstr>Corso di Informatica  A.A. 2011-2012</vt:lpstr>
      <vt:lpstr>Corso di Informatica  A.A. 2011-2012</vt:lpstr>
      <vt:lpstr>Corso di Informatica  A.A. 2011-2012</vt:lpstr>
      <vt:lpstr>Corso di Informatica  A.A. 2011-2012</vt:lpstr>
      <vt:lpstr>Corso di Informatica  A.A. 2011-2012</vt:lpstr>
      <vt:lpstr>Corso di Informatica  A.A. 2011-2012</vt:lpstr>
      <vt:lpstr>Corso di Informatica  A.A. 2011-2012</vt:lpstr>
      <vt:lpstr>Corso di Informatica  A.A. 2011-2012</vt:lpstr>
      <vt:lpstr>Corso di Informatica  A.A. 2011-2012</vt:lpstr>
      <vt:lpstr>Corso di Informatica  A.A. 2011-2012</vt:lpstr>
      <vt:lpstr>Corso di Informatica  A.A. 2011-2012</vt:lpstr>
      <vt:lpstr>Corso di Informatica  A.A. 2011-2012</vt:lpstr>
      <vt:lpstr>Corso di Informatica  A.A. 2011-2012</vt:lpstr>
      <vt:lpstr>Corso di Informatica  A.A. 2011-2012</vt:lpstr>
      <vt:lpstr>Corso di Informatica  A.A. 2011-2012</vt:lpstr>
      <vt:lpstr>Corso di Informatica  A.A. 2011-2012</vt:lpstr>
      <vt:lpstr>Corso di Informatica  A.A. 2011-2012</vt:lpstr>
      <vt:lpstr>Corso di Informatica  A.A. 2011-2012</vt:lpstr>
      <vt:lpstr>Corso di Informatica  A.A. 2011-2012</vt:lpstr>
      <vt:lpstr>Corso di Informatica  A.A. 2011-2012</vt:lpstr>
      <vt:lpstr>Corso di Informatica  A.A. 2011-2012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Adriana</dc:creator>
  <cp:lastModifiedBy>Famiglia Spataro</cp:lastModifiedBy>
  <cp:revision>160</cp:revision>
  <dcterms:created xsi:type="dcterms:W3CDTF">2011-04-24T07:40:26Z</dcterms:created>
  <dcterms:modified xsi:type="dcterms:W3CDTF">2012-04-01T14:15:43Z</dcterms:modified>
</cp:coreProperties>
</file>