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9" r:id="rId3"/>
    <p:sldId id="259" r:id="rId4"/>
    <p:sldId id="276" r:id="rId5"/>
    <p:sldId id="321" r:id="rId6"/>
    <p:sldId id="320" r:id="rId7"/>
    <p:sldId id="322" r:id="rId8"/>
    <p:sldId id="257" r:id="rId9"/>
    <p:sldId id="258" r:id="rId10"/>
    <p:sldId id="260" r:id="rId11"/>
    <p:sldId id="261" r:id="rId12"/>
    <p:sldId id="262" r:id="rId13"/>
    <p:sldId id="273" r:id="rId14"/>
    <p:sldId id="274" r:id="rId15"/>
    <p:sldId id="323" r:id="rId16"/>
    <p:sldId id="264" r:id="rId17"/>
    <p:sldId id="266" r:id="rId18"/>
    <p:sldId id="267" r:id="rId19"/>
    <p:sldId id="268" r:id="rId20"/>
    <p:sldId id="263" r:id="rId21"/>
    <p:sldId id="271" r:id="rId22"/>
    <p:sldId id="270" r:id="rId23"/>
    <p:sldId id="278" r:id="rId24"/>
    <p:sldId id="279" r:id="rId25"/>
    <p:sldId id="324" r:id="rId26"/>
    <p:sldId id="277" r:id="rId27"/>
    <p:sldId id="275" r:id="rId28"/>
    <p:sldId id="272" r:id="rId29"/>
    <p:sldId id="325" r:id="rId30"/>
    <p:sldId id="331" r:id="rId31"/>
    <p:sldId id="332" r:id="rId32"/>
    <p:sldId id="280" r:id="rId33"/>
    <p:sldId id="344" r:id="rId34"/>
    <p:sldId id="281" r:id="rId35"/>
    <p:sldId id="282" r:id="rId36"/>
    <p:sldId id="284" r:id="rId37"/>
    <p:sldId id="285" r:id="rId38"/>
    <p:sldId id="287" r:id="rId39"/>
    <p:sldId id="286" r:id="rId40"/>
    <p:sldId id="288" r:id="rId41"/>
    <p:sldId id="343" r:id="rId42"/>
    <p:sldId id="289" r:id="rId43"/>
    <p:sldId id="290" r:id="rId44"/>
    <p:sldId id="342" r:id="rId45"/>
    <p:sldId id="291" r:id="rId46"/>
    <p:sldId id="341" r:id="rId47"/>
    <p:sldId id="292" r:id="rId48"/>
    <p:sldId id="293" r:id="rId49"/>
    <p:sldId id="294" r:id="rId50"/>
    <p:sldId id="340" r:id="rId51"/>
    <p:sldId id="295" r:id="rId52"/>
    <p:sldId id="296" r:id="rId53"/>
    <p:sldId id="297" r:id="rId54"/>
    <p:sldId id="298" r:id="rId55"/>
    <p:sldId id="339" r:id="rId56"/>
    <p:sldId id="299" r:id="rId57"/>
    <p:sldId id="300" r:id="rId58"/>
    <p:sldId id="338" r:id="rId59"/>
    <p:sldId id="301" r:id="rId60"/>
    <p:sldId id="302" r:id="rId61"/>
    <p:sldId id="303" r:id="rId62"/>
    <p:sldId id="304" r:id="rId63"/>
    <p:sldId id="333" r:id="rId64"/>
    <p:sldId id="334" r:id="rId65"/>
    <p:sldId id="335" r:id="rId66"/>
    <p:sldId id="336" r:id="rId67"/>
    <p:sldId id="337" r:id="rId68"/>
    <p:sldId id="318"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BBA"/>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0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H:\Documents%20and%20Settings\Proprietario\Desktop\PIL-BES\PIL_B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Documents%20and%20Settings\Proprietario\Desktop\PIL-BES\PIL_B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spPr>
            <a:solidFill>
              <a:srgbClr val="0070C0"/>
            </a:solidFill>
          </c:spPr>
          <c:cat>
            <c:strRef>
              <c:f>Foglio2!$D$2:$D$10</c:f>
              <c:strCache>
                <c:ptCount val="9"/>
                <c:pt idx="0">
                  <c:v> Lussemburgo</c:v>
                </c:pt>
                <c:pt idx="1">
                  <c:v> Qatar</c:v>
                </c:pt>
                <c:pt idx="2">
                  <c:v> Norvegia</c:v>
                </c:pt>
                <c:pt idx="3">
                  <c:v> Svizzera</c:v>
                </c:pt>
                <c:pt idx="4">
                  <c:v> Australia</c:v>
                </c:pt>
                <c:pt idx="5">
                  <c:v> Danimarca</c:v>
                </c:pt>
                <c:pt idx="6">
                  <c:v> Svezia</c:v>
                </c:pt>
                <c:pt idx="7">
                  <c:v> Canada</c:v>
                </c:pt>
                <c:pt idx="8">
                  <c:v> Singapore</c:v>
                </c:pt>
              </c:strCache>
            </c:strRef>
          </c:cat>
          <c:val>
            <c:numRef>
              <c:f>Foglio2!$E$2:$E$10</c:f>
              <c:numCache>
                <c:formatCode>#,##0</c:formatCode>
                <c:ptCount val="9"/>
                <c:pt idx="0">
                  <c:v>106406</c:v>
                </c:pt>
                <c:pt idx="1">
                  <c:v>104756</c:v>
                </c:pt>
                <c:pt idx="2">
                  <c:v>99170</c:v>
                </c:pt>
                <c:pt idx="3">
                  <c:v>78881</c:v>
                </c:pt>
                <c:pt idx="4">
                  <c:v>67304</c:v>
                </c:pt>
                <c:pt idx="5">
                  <c:v>56426</c:v>
                </c:pt>
                <c:pt idx="6">
                  <c:v>54815</c:v>
                </c:pt>
                <c:pt idx="7">
                  <c:v>52300</c:v>
                </c:pt>
                <c:pt idx="8">
                  <c:v>52052</c:v>
                </c:pt>
              </c:numCache>
            </c:numRef>
          </c:val>
        </c:ser>
        <c:ser>
          <c:idx val="1"/>
          <c:order val="1"/>
          <c:spPr>
            <a:solidFill>
              <a:srgbClr val="FF0000"/>
            </a:solidFill>
          </c:spPr>
          <c:cat>
            <c:strRef>
              <c:f>Foglio2!$D$2:$D$10</c:f>
              <c:strCache>
                <c:ptCount val="9"/>
                <c:pt idx="0">
                  <c:v> Lussemburgo</c:v>
                </c:pt>
                <c:pt idx="1">
                  <c:v> Qatar</c:v>
                </c:pt>
                <c:pt idx="2">
                  <c:v> Norvegia</c:v>
                </c:pt>
                <c:pt idx="3">
                  <c:v> Svizzera</c:v>
                </c:pt>
                <c:pt idx="4">
                  <c:v> Australia</c:v>
                </c:pt>
                <c:pt idx="5">
                  <c:v> Danimarca</c:v>
                </c:pt>
                <c:pt idx="6">
                  <c:v> Svezia</c:v>
                </c:pt>
                <c:pt idx="7">
                  <c:v> Canada</c:v>
                </c:pt>
                <c:pt idx="8">
                  <c:v> Singapore</c:v>
                </c:pt>
              </c:strCache>
            </c:strRef>
          </c:cat>
          <c:val>
            <c:numRef>
              <c:f>Foglio2!$F$2:$F$10</c:f>
              <c:numCache>
                <c:formatCode>#,##0</c:formatCode>
                <c:ptCount val="9"/>
                <c:pt idx="0">
                  <c:v>114186</c:v>
                </c:pt>
                <c:pt idx="1">
                  <c:v>100410</c:v>
                </c:pt>
                <c:pt idx="2">
                  <c:v>98664</c:v>
                </c:pt>
                <c:pt idx="3">
                  <c:v>82835</c:v>
                </c:pt>
                <c:pt idx="4">
                  <c:v>66202</c:v>
                </c:pt>
                <c:pt idx="5">
                  <c:v>60011</c:v>
                </c:pt>
                <c:pt idx="6">
                  <c:v>56523</c:v>
                </c:pt>
                <c:pt idx="7">
                  <c:v>51645</c:v>
                </c:pt>
                <c:pt idx="8">
                  <c:v>51242</c:v>
                </c:pt>
              </c:numCache>
            </c:numRef>
          </c:val>
        </c:ser>
        <c:axId val="40926208"/>
        <c:axId val="40936192"/>
      </c:barChart>
      <c:catAx>
        <c:axId val="40926208"/>
        <c:scaling>
          <c:orientation val="minMax"/>
        </c:scaling>
        <c:axPos val="b"/>
        <c:tickLblPos val="nextTo"/>
        <c:txPr>
          <a:bodyPr/>
          <a:lstStyle/>
          <a:p>
            <a:pPr>
              <a:defRPr sz="1050">
                <a:latin typeface="Arial" pitchFamily="34" charset="0"/>
                <a:cs typeface="Arial" pitchFamily="34" charset="0"/>
              </a:defRPr>
            </a:pPr>
            <a:endParaRPr lang="it-IT"/>
          </a:p>
        </c:txPr>
        <c:crossAx val="40936192"/>
        <c:crosses val="autoZero"/>
        <c:auto val="1"/>
        <c:lblAlgn val="ctr"/>
        <c:lblOffset val="100"/>
      </c:catAx>
      <c:valAx>
        <c:axId val="40936192"/>
        <c:scaling>
          <c:orientation val="minMax"/>
        </c:scaling>
        <c:axPos val="l"/>
        <c:majorGridlines/>
        <c:numFmt formatCode="#,##0" sourceLinked="1"/>
        <c:tickLblPos val="nextTo"/>
        <c:crossAx val="40926208"/>
        <c:crosses val="autoZero"/>
        <c:crossBetween val="between"/>
      </c:valAx>
      <c:spPr>
        <a:solidFill>
          <a:srgbClr val="A5C249">
            <a:lumMod val="40000"/>
            <a:lumOff val="60000"/>
          </a:srgbClr>
        </a:solidFill>
      </c:spPr>
    </c:plotArea>
    <c:legend>
      <c:legendPos val="r"/>
      <c:layout/>
    </c:legend>
    <c:plotVisOnly val="1"/>
  </c:chart>
  <c:spPr>
    <a:solidFill>
      <a:srgbClr val="FFFF66"/>
    </a:solidFill>
  </c:spPr>
  <c:txPr>
    <a:bodyPr/>
    <a:lstStyle/>
    <a:p>
      <a:pPr>
        <a:defRPr>
          <a:solidFill>
            <a:schemeClr val="bg1"/>
          </a:solidFill>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dPt>
            <c:idx val="26"/>
            <c:spPr>
              <a:solidFill>
                <a:schemeClr val="accent5">
                  <a:lumMod val="75000"/>
                </a:schemeClr>
              </a:solidFill>
            </c:spPr>
          </c:dPt>
          <c:cat>
            <c:strRef>
              <c:f>Foglio2!$D$2:$D$31</c:f>
              <c:strCache>
                <c:ptCount val="30"/>
                <c:pt idx="0">
                  <c:v> Lussemburgo</c:v>
                </c:pt>
                <c:pt idx="1">
                  <c:v> Qatar</c:v>
                </c:pt>
                <c:pt idx="2">
                  <c:v> Norvegia</c:v>
                </c:pt>
                <c:pt idx="3">
                  <c:v> Svizzera</c:v>
                </c:pt>
                <c:pt idx="4">
                  <c:v> Australia</c:v>
                </c:pt>
                <c:pt idx="5">
                  <c:v> Danimarca</c:v>
                </c:pt>
                <c:pt idx="6">
                  <c:v> Svezia</c:v>
                </c:pt>
                <c:pt idx="7">
                  <c:v> Canada</c:v>
                </c:pt>
                <c:pt idx="8">
                  <c:v> Singapore</c:v>
                </c:pt>
                <c:pt idx="9">
                  <c:v> Stati Uniti</c:v>
                </c:pt>
                <c:pt idx="10">
                  <c:v> Kuwait</c:v>
                </c:pt>
                <c:pt idx="11">
                  <c:v> Giappone</c:v>
                </c:pt>
                <c:pt idx="12">
                  <c:v> Austria</c:v>
                </c:pt>
                <c:pt idx="13">
                  <c:v> Paesi Bassi</c:v>
                </c:pt>
                <c:pt idx="14">
                  <c:v> Irlanda</c:v>
                </c:pt>
                <c:pt idx="15">
                  <c:v> Finlandia</c:v>
                </c:pt>
                <c:pt idx="16">
                  <c:v> Emirati Arabi Uniti</c:v>
                </c:pt>
                <c:pt idx="17">
                  <c:v> Belgio</c:v>
                </c:pt>
                <c:pt idx="18">
                  <c:v> Islanda</c:v>
                </c:pt>
                <c:pt idx="19">
                  <c:v> Brunei</c:v>
                </c:pt>
                <c:pt idx="20">
                  <c:v> Germania</c:v>
                </c:pt>
                <c:pt idx="21">
                  <c:v> Francia</c:v>
                </c:pt>
                <c:pt idx="22">
                  <c:v> Regno Unito</c:v>
                </c:pt>
                <c:pt idx="23">
                  <c:v> Nuova Zelanda</c:v>
                </c:pt>
                <c:pt idx="24">
                  <c:v> Hong Kong</c:v>
                </c:pt>
                <c:pt idx="25">
                  <c:v> Israele</c:v>
                </c:pt>
                <c:pt idx="26">
                  <c:v> Italia</c:v>
                </c:pt>
                <c:pt idx="27">
                  <c:v> Spagna</c:v>
                </c:pt>
                <c:pt idx="28">
                  <c:v> Cipro</c:v>
                </c:pt>
                <c:pt idx="29">
                  <c:v> Oman</c:v>
                </c:pt>
              </c:strCache>
            </c:strRef>
          </c:cat>
          <c:val>
            <c:numRef>
              <c:f>Foglio2!$E$2:$E$31</c:f>
              <c:numCache>
                <c:formatCode>#,##0</c:formatCode>
                <c:ptCount val="30"/>
                <c:pt idx="0">
                  <c:v>106406</c:v>
                </c:pt>
                <c:pt idx="1">
                  <c:v>104756</c:v>
                </c:pt>
                <c:pt idx="2">
                  <c:v>99170</c:v>
                </c:pt>
                <c:pt idx="3">
                  <c:v>78881</c:v>
                </c:pt>
                <c:pt idx="4">
                  <c:v>67304</c:v>
                </c:pt>
                <c:pt idx="5">
                  <c:v>56426</c:v>
                </c:pt>
                <c:pt idx="6">
                  <c:v>54815</c:v>
                </c:pt>
                <c:pt idx="7">
                  <c:v>52300</c:v>
                </c:pt>
                <c:pt idx="8">
                  <c:v>52052</c:v>
                </c:pt>
                <c:pt idx="9">
                  <c:v>51704</c:v>
                </c:pt>
                <c:pt idx="10">
                  <c:v>48761</c:v>
                </c:pt>
                <c:pt idx="11">
                  <c:v>46707</c:v>
                </c:pt>
                <c:pt idx="12">
                  <c:v>46643</c:v>
                </c:pt>
                <c:pt idx="13">
                  <c:v>46011</c:v>
                </c:pt>
                <c:pt idx="14">
                  <c:v>45984</c:v>
                </c:pt>
                <c:pt idx="15">
                  <c:v>45635</c:v>
                </c:pt>
                <c:pt idx="16">
                  <c:v>43774</c:v>
                </c:pt>
                <c:pt idx="17">
                  <c:v>43615</c:v>
                </c:pt>
                <c:pt idx="18">
                  <c:v>42725</c:v>
                </c:pt>
                <c:pt idx="19">
                  <c:v>42402</c:v>
                </c:pt>
                <c:pt idx="20">
                  <c:v>41866</c:v>
                </c:pt>
                <c:pt idx="21">
                  <c:v>41223</c:v>
                </c:pt>
                <c:pt idx="22">
                  <c:v>39161</c:v>
                </c:pt>
                <c:pt idx="23">
                  <c:v>38255</c:v>
                </c:pt>
                <c:pt idx="24">
                  <c:v>36676</c:v>
                </c:pt>
                <c:pt idx="25">
                  <c:v>33433</c:v>
                </c:pt>
                <c:pt idx="26">
                  <c:v>33115</c:v>
                </c:pt>
                <c:pt idx="27">
                  <c:v>28670</c:v>
                </c:pt>
                <c:pt idx="28">
                  <c:v>26389</c:v>
                </c:pt>
                <c:pt idx="29">
                  <c:v>25356</c:v>
                </c:pt>
              </c:numCache>
            </c:numRef>
          </c:val>
        </c:ser>
        <c:ser>
          <c:idx val="1"/>
          <c:order val="1"/>
          <c:spPr>
            <a:solidFill>
              <a:srgbClr val="FF0000"/>
            </a:solidFill>
          </c:spPr>
          <c:cat>
            <c:strRef>
              <c:f>Foglio2!$D$2:$D$31</c:f>
              <c:strCache>
                <c:ptCount val="30"/>
                <c:pt idx="0">
                  <c:v> Lussemburgo</c:v>
                </c:pt>
                <c:pt idx="1">
                  <c:v> Qatar</c:v>
                </c:pt>
                <c:pt idx="2">
                  <c:v> Norvegia</c:v>
                </c:pt>
                <c:pt idx="3">
                  <c:v> Svizzera</c:v>
                </c:pt>
                <c:pt idx="4">
                  <c:v> Australia</c:v>
                </c:pt>
                <c:pt idx="5">
                  <c:v> Danimarca</c:v>
                </c:pt>
                <c:pt idx="6">
                  <c:v> Svezia</c:v>
                </c:pt>
                <c:pt idx="7">
                  <c:v> Canada</c:v>
                </c:pt>
                <c:pt idx="8">
                  <c:v> Singapore</c:v>
                </c:pt>
                <c:pt idx="9">
                  <c:v> Stati Uniti</c:v>
                </c:pt>
                <c:pt idx="10">
                  <c:v> Kuwait</c:v>
                </c:pt>
                <c:pt idx="11">
                  <c:v> Giappone</c:v>
                </c:pt>
                <c:pt idx="12">
                  <c:v> Austria</c:v>
                </c:pt>
                <c:pt idx="13">
                  <c:v> Paesi Bassi</c:v>
                </c:pt>
                <c:pt idx="14">
                  <c:v> Irlanda</c:v>
                </c:pt>
                <c:pt idx="15">
                  <c:v> Finlandia</c:v>
                </c:pt>
                <c:pt idx="16">
                  <c:v> Emirati Arabi Uniti</c:v>
                </c:pt>
                <c:pt idx="17">
                  <c:v> Belgio</c:v>
                </c:pt>
                <c:pt idx="18">
                  <c:v> Islanda</c:v>
                </c:pt>
                <c:pt idx="19">
                  <c:v> Brunei</c:v>
                </c:pt>
                <c:pt idx="20">
                  <c:v> Germania</c:v>
                </c:pt>
                <c:pt idx="21">
                  <c:v> Francia</c:v>
                </c:pt>
                <c:pt idx="22">
                  <c:v> Regno Unito</c:v>
                </c:pt>
                <c:pt idx="23">
                  <c:v> Nuova Zelanda</c:v>
                </c:pt>
                <c:pt idx="24">
                  <c:v> Hong Kong</c:v>
                </c:pt>
                <c:pt idx="25">
                  <c:v> Israele</c:v>
                </c:pt>
                <c:pt idx="26">
                  <c:v> Italia</c:v>
                </c:pt>
                <c:pt idx="27">
                  <c:v> Spagna</c:v>
                </c:pt>
                <c:pt idx="28">
                  <c:v> Cipro</c:v>
                </c:pt>
                <c:pt idx="29">
                  <c:v> Oman</c:v>
                </c:pt>
              </c:strCache>
            </c:strRef>
          </c:cat>
          <c:val>
            <c:numRef>
              <c:f>Foglio2!$F$2:$F$31</c:f>
              <c:numCache>
                <c:formatCode>#,##0</c:formatCode>
                <c:ptCount val="30"/>
                <c:pt idx="0">
                  <c:v>114186</c:v>
                </c:pt>
                <c:pt idx="1">
                  <c:v>100410</c:v>
                </c:pt>
                <c:pt idx="2">
                  <c:v>98664</c:v>
                </c:pt>
                <c:pt idx="3">
                  <c:v>82835</c:v>
                </c:pt>
                <c:pt idx="4">
                  <c:v>66202</c:v>
                </c:pt>
                <c:pt idx="5">
                  <c:v>60011</c:v>
                </c:pt>
                <c:pt idx="6">
                  <c:v>56523</c:v>
                </c:pt>
                <c:pt idx="7">
                  <c:v>51645</c:v>
                </c:pt>
                <c:pt idx="8">
                  <c:v>51242</c:v>
                </c:pt>
                <c:pt idx="9">
                  <c:v>49797</c:v>
                </c:pt>
                <c:pt idx="10">
                  <c:v>43638</c:v>
                </c:pt>
                <c:pt idx="11">
                  <c:v>46102</c:v>
                </c:pt>
                <c:pt idx="12">
                  <c:v>49444</c:v>
                </c:pt>
                <c:pt idx="13">
                  <c:v>49932</c:v>
                </c:pt>
                <c:pt idx="14">
                  <c:v>49453</c:v>
                </c:pt>
                <c:pt idx="15">
                  <c:v>48605</c:v>
                </c:pt>
                <c:pt idx="16">
                  <c:v>40951</c:v>
                </c:pt>
                <c:pt idx="17">
                  <c:v>46797</c:v>
                </c:pt>
                <c:pt idx="18">
                  <c:v>44164</c:v>
                </c:pt>
                <c:pt idx="19">
                  <c:v>42436</c:v>
                </c:pt>
                <c:pt idx="20">
                  <c:v>44405</c:v>
                </c:pt>
                <c:pt idx="21">
                  <c:v>44140</c:v>
                </c:pt>
                <c:pt idx="22">
                  <c:v>39286</c:v>
                </c:pt>
                <c:pt idx="23">
                  <c:v>36687</c:v>
                </c:pt>
                <c:pt idx="24">
                  <c:v>34971</c:v>
                </c:pt>
                <c:pt idx="25">
                  <c:v>34265</c:v>
                </c:pt>
                <c:pt idx="26">
                  <c:v>36227</c:v>
                </c:pt>
                <c:pt idx="27">
                  <c:v>31563</c:v>
                </c:pt>
                <c:pt idx="28">
                  <c:v>29021</c:v>
                </c:pt>
                <c:pt idx="29">
                  <c:v>23380</c:v>
                </c:pt>
              </c:numCache>
            </c:numRef>
          </c:val>
        </c:ser>
        <c:axId val="40954112"/>
        <c:axId val="41684992"/>
      </c:barChart>
      <c:catAx>
        <c:axId val="40954112"/>
        <c:scaling>
          <c:orientation val="minMax"/>
        </c:scaling>
        <c:axPos val="b"/>
        <c:tickLblPos val="nextTo"/>
        <c:txPr>
          <a:bodyPr/>
          <a:lstStyle/>
          <a:p>
            <a:pPr>
              <a:defRPr sz="1200">
                <a:solidFill>
                  <a:schemeClr val="tx1"/>
                </a:solidFill>
                <a:latin typeface="Arial" pitchFamily="34" charset="0"/>
                <a:cs typeface="Arial" pitchFamily="34" charset="0"/>
              </a:defRPr>
            </a:pPr>
            <a:endParaRPr lang="it-IT"/>
          </a:p>
        </c:txPr>
        <c:crossAx val="41684992"/>
        <c:crosses val="autoZero"/>
        <c:lblAlgn val="ctr"/>
        <c:lblOffset val="100"/>
      </c:catAx>
      <c:valAx>
        <c:axId val="41684992"/>
        <c:scaling>
          <c:orientation val="minMax"/>
        </c:scaling>
        <c:axPos val="l"/>
        <c:majorGridlines/>
        <c:numFmt formatCode="#,##0" sourceLinked="1"/>
        <c:tickLblPos val="nextTo"/>
        <c:crossAx val="40954112"/>
        <c:crosses val="autoZero"/>
        <c:crossBetween val="between"/>
      </c:valAx>
      <c:spPr>
        <a:solidFill>
          <a:schemeClr val="accent6">
            <a:lumMod val="40000"/>
            <a:lumOff val="60000"/>
          </a:schemeClr>
        </a:solidFill>
      </c:spPr>
    </c:plotArea>
    <c:legend>
      <c:legendPos val="r"/>
      <c:layout/>
    </c:legend>
    <c:plotVisOnly val="1"/>
  </c:chart>
  <c:txPr>
    <a:bodyPr/>
    <a:lstStyle/>
    <a:p>
      <a:pPr>
        <a:defRPr>
          <a:solidFill>
            <a:schemeClr val="bg1"/>
          </a:solidFill>
        </a:defRPr>
      </a:pPr>
      <a:endParaRPr lang="it-IT"/>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E7AE135-BCF9-403D-AD03-3D18A1FBAC8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7AE135-BCF9-403D-AD03-3D18A1FBAC8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7AE135-BCF9-403D-AD03-3D18A1FBAC8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5EF6F2F0-3D5F-463C-A5A6-BC42FE81FB52}" type="datetimeFigureOut">
              <a:rPr lang="it-IT" smtClean="0"/>
              <a:pPr/>
              <a:t>21/01/2014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8E7AE135-BCF9-403D-AD03-3D18A1FBAC81}"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1BBA">
            <a:alpha val="85000"/>
          </a:srgbClr>
        </a:solid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EF6F2F0-3D5F-463C-A5A6-BC42FE81FB52}" type="datetimeFigureOut">
              <a:rPr lang="it-IT" smtClean="0"/>
              <a:pPr/>
              <a:t>21/01/2014</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7AE135-BCF9-403D-AD03-3D18A1FBAC81}"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it.wikipedia.org/wiki/Esportazioni" TargetMode="External"/><Relationship Id="rId3" Type="http://schemas.openxmlformats.org/officeDocument/2006/relationships/hyperlink" Target="http://it.wikipedia.org/wiki/Bene_(economia)" TargetMode="External"/><Relationship Id="rId7" Type="http://schemas.openxmlformats.org/officeDocument/2006/relationships/hyperlink" Target="http://it.wikipedia.org/wiki/Investimento" TargetMode="External"/><Relationship Id="rId2" Type="http://schemas.openxmlformats.org/officeDocument/2006/relationships/hyperlink" Target="http://it.wikipedia.org/wiki/Valore_(economia)" TargetMode="External"/><Relationship Id="rId1" Type="http://schemas.openxmlformats.org/officeDocument/2006/relationships/slideLayout" Target="../slideLayouts/slideLayout1.xml"/><Relationship Id="rId6" Type="http://schemas.openxmlformats.org/officeDocument/2006/relationships/hyperlink" Target="http://it.wikipedia.org/wiki/Consumo" TargetMode="External"/><Relationship Id="rId5" Type="http://schemas.openxmlformats.org/officeDocument/2006/relationships/hyperlink" Target="http://it.wikipedia.org/wiki/Paese_(area_geografica)" TargetMode="External"/><Relationship Id="rId4" Type="http://schemas.openxmlformats.org/officeDocument/2006/relationships/hyperlink" Target="http://it.wikipedia.org/wiki/Servizi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it.wikipedia.org/wiki/Kansas_University" TargetMode="External"/><Relationship Id="rId3" Type="http://schemas.openxmlformats.org/officeDocument/2006/relationships/hyperlink" Target="http://it.wikipedia.org/wiki/Inquinamento_dell'aria" TargetMode="External"/><Relationship Id="rId7" Type="http://schemas.openxmlformats.org/officeDocument/2006/relationships/hyperlink" Target="http://it.wikipedia.org/wiki/1968" TargetMode="External"/><Relationship Id="rId2" Type="http://schemas.openxmlformats.org/officeDocument/2006/relationships/hyperlink" Target="http://it.wikipedia.org/w/index.php?title=Indice_Dow_Jones&amp;action=edit&amp;redlink=1" TargetMode="External"/><Relationship Id="rId1" Type="http://schemas.openxmlformats.org/officeDocument/2006/relationships/slideLayout" Target="../slideLayouts/slideLayout1.xml"/><Relationship Id="rId6" Type="http://schemas.openxmlformats.org/officeDocument/2006/relationships/hyperlink" Target="http://it.wikipedia.org/wiki/Robert_Kennedy" TargetMode="External"/><Relationship Id="rId5" Type="http://schemas.openxmlformats.org/officeDocument/2006/relationships/hyperlink" Target="http://it.wikipedia.org/w/index.php?title=Testate_nucleari&amp;action=edit&amp;redlink=1" TargetMode="External"/><Relationship Id="rId4" Type="http://schemas.openxmlformats.org/officeDocument/2006/relationships/hyperlink" Target="http://it.wikipedia.org/wiki/Napal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18.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85886"/>
            <a:ext cx="7851648" cy="1828800"/>
          </a:xfrm>
        </p:spPr>
        <p:txBody>
          <a:bodyPr>
            <a:normAutofit/>
          </a:bodyPr>
          <a:lstStyle/>
          <a:p>
            <a:r>
              <a:rPr lang="it-IT" sz="8000" dirty="0" smtClean="0">
                <a:solidFill>
                  <a:srgbClr val="FFFF00"/>
                </a:solidFill>
              </a:rPr>
              <a:t>dal </a:t>
            </a:r>
            <a:r>
              <a:rPr lang="it-IT" sz="11500" dirty="0" smtClean="0">
                <a:solidFill>
                  <a:srgbClr val="FFFF00"/>
                </a:solidFill>
              </a:rPr>
              <a:t>PIL</a:t>
            </a:r>
            <a:r>
              <a:rPr lang="it-IT" sz="8000" dirty="0" smtClean="0">
                <a:solidFill>
                  <a:srgbClr val="FFFF00"/>
                </a:solidFill>
              </a:rPr>
              <a:t> al </a:t>
            </a:r>
            <a:r>
              <a:rPr lang="it-IT" sz="11500" dirty="0" smtClean="0">
                <a:solidFill>
                  <a:srgbClr val="FFFF00"/>
                </a:solidFill>
              </a:rPr>
              <a:t>BES</a:t>
            </a:r>
            <a:endParaRPr lang="it-IT" sz="8000" dirty="0">
              <a:solidFill>
                <a:srgbClr val="FFFF00"/>
              </a:solidFill>
            </a:endParaRPr>
          </a:p>
        </p:txBody>
      </p:sp>
      <p:sp>
        <p:nvSpPr>
          <p:cNvPr id="3" name="Sottotitolo 2"/>
          <p:cNvSpPr>
            <a:spLocks noGrp="1"/>
          </p:cNvSpPr>
          <p:nvPr>
            <p:ph type="subTitle" idx="1"/>
          </p:nvPr>
        </p:nvSpPr>
        <p:spPr/>
        <p:txBody>
          <a:bodyPr/>
          <a:lstStyle/>
          <a:p>
            <a:r>
              <a:rPr lang="it-IT" dirty="0" smtClean="0">
                <a:solidFill>
                  <a:srgbClr val="FFC000"/>
                </a:solidFill>
                <a:latin typeface="Arial" pitchFamily="34" charset="0"/>
                <a:cs typeface="Arial" pitchFamily="34" charset="0"/>
              </a:rPr>
              <a:t>Renato GUZZARDI</a:t>
            </a:r>
            <a:endParaRPr lang="it-IT"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33600" y="307975"/>
            <a:ext cx="4648200" cy="646331"/>
          </a:xfrm>
          <a:prstGeom prst="rect">
            <a:avLst/>
          </a:prstGeom>
          <a:noFill/>
          <a:ln w="12700">
            <a:solidFill>
              <a:schemeClr val="accent1"/>
            </a:solidFill>
            <a:miter lim="800000"/>
            <a:headEnd/>
            <a:tailEnd/>
          </a:ln>
        </p:spPr>
        <p:txBody>
          <a:bodyPr>
            <a:spAutoFit/>
          </a:bodyPr>
          <a:lstStyle/>
          <a:p>
            <a:pPr algn="ctr"/>
            <a:r>
              <a:rPr lang="it-IT" u="none" dirty="0">
                <a:latin typeface="Arial Black" pitchFamily="34" charset="0"/>
              </a:rPr>
              <a:t>Le relazioni fra</a:t>
            </a:r>
          </a:p>
          <a:p>
            <a:pPr algn="ctr"/>
            <a:r>
              <a:rPr lang="it-IT" u="none" dirty="0">
                <a:latin typeface="Arial Black" pitchFamily="34" charset="0"/>
              </a:rPr>
              <a:t>Famiglie, Imprese e Stato</a:t>
            </a:r>
          </a:p>
        </p:txBody>
      </p:sp>
      <p:sp>
        <p:nvSpPr>
          <p:cNvPr id="3" name="Oval 5"/>
          <p:cNvSpPr>
            <a:spLocks noChangeArrowheads="1"/>
          </p:cNvSpPr>
          <p:nvPr/>
        </p:nvSpPr>
        <p:spPr bwMode="auto">
          <a:xfrm>
            <a:off x="3397250" y="3078163"/>
            <a:ext cx="2057400" cy="1066800"/>
          </a:xfrm>
          <a:prstGeom prst="ellipse">
            <a:avLst/>
          </a:prstGeom>
          <a:solidFill>
            <a:srgbClr val="FF0000"/>
          </a:solidFill>
          <a:ln w="28575">
            <a:solidFill>
              <a:schemeClr val="accent1"/>
            </a:solidFill>
            <a:round/>
            <a:headEnd/>
            <a:tailEnd/>
          </a:ln>
        </p:spPr>
        <p:txBody>
          <a:bodyPr wrap="none" anchor="ctr"/>
          <a:lstStyle/>
          <a:p>
            <a:endParaRPr lang="it-IT" u="none"/>
          </a:p>
        </p:txBody>
      </p:sp>
      <p:sp>
        <p:nvSpPr>
          <p:cNvPr id="4" name="Rectangle 6"/>
          <p:cNvSpPr>
            <a:spLocks noChangeArrowheads="1"/>
          </p:cNvSpPr>
          <p:nvPr/>
        </p:nvSpPr>
        <p:spPr bwMode="auto">
          <a:xfrm>
            <a:off x="3825875" y="3359150"/>
            <a:ext cx="1258888" cy="473075"/>
          </a:xfrm>
          <a:prstGeom prst="rect">
            <a:avLst/>
          </a:prstGeom>
          <a:noFill/>
          <a:ln w="9525">
            <a:noFill/>
            <a:miter lim="800000"/>
            <a:headEnd/>
            <a:tailEnd/>
          </a:ln>
        </p:spPr>
        <p:txBody>
          <a:bodyPr wrap="none">
            <a:spAutoFit/>
          </a:bodyPr>
          <a:lstStyle/>
          <a:p>
            <a:r>
              <a:rPr lang="it-IT" sz="2500" b="1" u="none" dirty="0">
                <a:latin typeface="Arial" pitchFamily="34" charset="0"/>
                <a:cs typeface="Arial" pitchFamily="34" charset="0"/>
              </a:rPr>
              <a:t>STATO</a:t>
            </a:r>
          </a:p>
        </p:txBody>
      </p:sp>
      <p:sp>
        <p:nvSpPr>
          <p:cNvPr id="5" name="Text Box 7"/>
          <p:cNvSpPr txBox="1">
            <a:spLocks noChangeArrowheads="1"/>
          </p:cNvSpPr>
          <p:nvPr/>
        </p:nvSpPr>
        <p:spPr bwMode="auto">
          <a:xfrm>
            <a:off x="596900" y="3368675"/>
            <a:ext cx="1711325" cy="482600"/>
          </a:xfrm>
          <a:prstGeom prst="rect">
            <a:avLst/>
          </a:prstGeom>
          <a:solidFill>
            <a:schemeClr val="accent5">
              <a:lumMod val="75000"/>
            </a:schemeClr>
          </a:solidFill>
          <a:ln w="9525">
            <a:solidFill>
              <a:schemeClr val="tx1"/>
            </a:solidFill>
            <a:miter lim="800000"/>
            <a:headEnd/>
            <a:tailEnd/>
          </a:ln>
        </p:spPr>
        <p:txBody>
          <a:bodyPr wrap="none">
            <a:spAutoFit/>
          </a:bodyPr>
          <a:lstStyle/>
          <a:p>
            <a:r>
              <a:rPr lang="it-IT" sz="2500" b="1" u="none" dirty="0">
                <a:latin typeface="Arial" pitchFamily="34" charset="0"/>
                <a:cs typeface="Arial" pitchFamily="34" charset="0"/>
              </a:rPr>
              <a:t>FAMIGLIE</a:t>
            </a:r>
          </a:p>
        </p:txBody>
      </p:sp>
      <p:sp>
        <p:nvSpPr>
          <p:cNvPr id="6" name="Text Box 8"/>
          <p:cNvSpPr txBox="1">
            <a:spLocks noChangeArrowheads="1"/>
          </p:cNvSpPr>
          <p:nvPr/>
        </p:nvSpPr>
        <p:spPr bwMode="auto">
          <a:xfrm>
            <a:off x="6534150" y="3368675"/>
            <a:ext cx="1620838" cy="482600"/>
          </a:xfrm>
          <a:prstGeom prst="rect">
            <a:avLst/>
          </a:prstGeom>
          <a:solidFill>
            <a:schemeClr val="accent5">
              <a:lumMod val="75000"/>
            </a:schemeClr>
          </a:solidFill>
          <a:ln w="9525">
            <a:solidFill>
              <a:schemeClr val="tx1"/>
            </a:solidFill>
            <a:miter lim="800000"/>
            <a:headEnd/>
            <a:tailEnd/>
          </a:ln>
        </p:spPr>
        <p:txBody>
          <a:bodyPr wrap="none">
            <a:spAutoFit/>
          </a:bodyPr>
          <a:lstStyle/>
          <a:p>
            <a:r>
              <a:rPr lang="it-IT" sz="2500" b="1" u="none" dirty="0">
                <a:latin typeface="Arial" pitchFamily="34" charset="0"/>
                <a:cs typeface="Arial" pitchFamily="34" charset="0"/>
              </a:rPr>
              <a:t>IMPRESE</a:t>
            </a:r>
          </a:p>
        </p:txBody>
      </p:sp>
      <p:cxnSp>
        <p:nvCxnSpPr>
          <p:cNvPr id="7" name="AutoShape 9"/>
          <p:cNvCxnSpPr>
            <a:cxnSpLocks noChangeShapeType="1"/>
            <a:stCxn id="5" idx="0"/>
            <a:endCxn id="3" idx="1"/>
          </p:cNvCxnSpPr>
          <p:nvPr/>
        </p:nvCxnSpPr>
        <p:spPr bwMode="auto">
          <a:xfrm rot="16200000">
            <a:off x="2501106" y="2170907"/>
            <a:ext cx="149225" cy="2246312"/>
          </a:xfrm>
          <a:prstGeom prst="bentConnector3">
            <a:avLst>
              <a:gd name="adj1" fmla="val 347870"/>
            </a:avLst>
          </a:prstGeom>
          <a:noFill/>
          <a:ln w="19050">
            <a:solidFill>
              <a:srgbClr val="FFC000"/>
            </a:solidFill>
            <a:miter lim="800000"/>
            <a:headEnd type="triangle" w="med" len="med"/>
            <a:tailEnd/>
          </a:ln>
        </p:spPr>
      </p:cxnSp>
      <p:cxnSp>
        <p:nvCxnSpPr>
          <p:cNvPr id="8" name="AutoShape 10"/>
          <p:cNvCxnSpPr>
            <a:cxnSpLocks noChangeShapeType="1"/>
            <a:stCxn id="5" idx="2"/>
            <a:endCxn id="3" idx="3"/>
          </p:cNvCxnSpPr>
          <p:nvPr/>
        </p:nvCxnSpPr>
        <p:spPr bwMode="auto">
          <a:xfrm rot="16200000" flipH="1">
            <a:off x="2499519" y="2804319"/>
            <a:ext cx="152400" cy="2246312"/>
          </a:xfrm>
          <a:prstGeom prst="bentConnector3">
            <a:avLst>
              <a:gd name="adj1" fmla="val 342708"/>
            </a:avLst>
          </a:prstGeom>
          <a:noFill/>
          <a:ln w="19050">
            <a:solidFill>
              <a:schemeClr val="tx1"/>
            </a:solidFill>
            <a:miter lim="800000"/>
            <a:headEnd/>
            <a:tailEnd type="triangle" w="med" len="med"/>
          </a:ln>
        </p:spPr>
      </p:cxnSp>
      <p:cxnSp>
        <p:nvCxnSpPr>
          <p:cNvPr id="9" name="AutoShape 11"/>
          <p:cNvCxnSpPr>
            <a:cxnSpLocks noChangeShapeType="1"/>
            <a:stCxn id="3" idx="7"/>
            <a:endCxn id="6" idx="0"/>
          </p:cNvCxnSpPr>
          <p:nvPr/>
        </p:nvCxnSpPr>
        <p:spPr bwMode="auto">
          <a:xfrm rot="5400000" flipV="1">
            <a:off x="6174581" y="2197894"/>
            <a:ext cx="149225" cy="2192338"/>
          </a:xfrm>
          <a:prstGeom prst="bentConnector3">
            <a:avLst>
              <a:gd name="adj1" fmla="val -247870"/>
            </a:avLst>
          </a:prstGeom>
          <a:noFill/>
          <a:ln w="19050">
            <a:solidFill>
              <a:srgbClr val="FFC000"/>
            </a:solidFill>
            <a:miter lim="800000"/>
            <a:headEnd/>
            <a:tailEnd type="triangle" w="med" len="med"/>
          </a:ln>
        </p:spPr>
      </p:cxnSp>
      <p:cxnSp>
        <p:nvCxnSpPr>
          <p:cNvPr id="10" name="AutoShape 12"/>
          <p:cNvCxnSpPr>
            <a:cxnSpLocks noChangeShapeType="1"/>
            <a:stCxn id="6" idx="2"/>
            <a:endCxn id="3" idx="5"/>
          </p:cNvCxnSpPr>
          <p:nvPr/>
        </p:nvCxnSpPr>
        <p:spPr bwMode="auto">
          <a:xfrm rot="5400000">
            <a:off x="6172994" y="2831306"/>
            <a:ext cx="152400" cy="2192338"/>
          </a:xfrm>
          <a:prstGeom prst="bentConnector3">
            <a:avLst>
              <a:gd name="adj1" fmla="val 342708"/>
            </a:avLst>
          </a:prstGeom>
          <a:noFill/>
          <a:ln w="19050">
            <a:solidFill>
              <a:schemeClr val="tx1"/>
            </a:solidFill>
            <a:miter lim="800000"/>
            <a:headEnd/>
            <a:tailEnd type="triangle" w="med" len="med"/>
          </a:ln>
        </p:spPr>
      </p:cxnSp>
      <p:sp>
        <p:nvSpPr>
          <p:cNvPr id="11" name="Text Box 13"/>
          <p:cNvSpPr txBox="1">
            <a:spLocks noChangeArrowheads="1"/>
          </p:cNvSpPr>
          <p:nvPr/>
        </p:nvSpPr>
        <p:spPr bwMode="auto">
          <a:xfrm>
            <a:off x="1395413" y="1676400"/>
            <a:ext cx="2537874" cy="1107996"/>
          </a:xfrm>
          <a:prstGeom prst="rect">
            <a:avLst/>
          </a:prstGeom>
          <a:noFill/>
          <a:ln w="9525">
            <a:noFill/>
            <a:miter lim="800000"/>
            <a:headEnd/>
            <a:tailEnd/>
          </a:ln>
        </p:spPr>
        <p:txBody>
          <a:bodyPr wrap="none">
            <a:spAutoFit/>
          </a:bodyPr>
          <a:lstStyle/>
          <a:p>
            <a:pPr algn="l">
              <a:buFontTx/>
              <a:buChar char="•"/>
            </a:pPr>
            <a:r>
              <a:rPr lang="it-IT" sz="2200" u="none" dirty="0"/>
              <a:t> </a:t>
            </a:r>
            <a:r>
              <a:rPr lang="it-IT" sz="2200" u="none" dirty="0">
                <a:solidFill>
                  <a:srgbClr val="FFC000"/>
                </a:solidFill>
              </a:rPr>
              <a:t>Servizi pubblici</a:t>
            </a:r>
          </a:p>
          <a:p>
            <a:pPr algn="l">
              <a:buFontTx/>
              <a:buChar char="•"/>
            </a:pPr>
            <a:r>
              <a:rPr lang="it-IT" sz="2200" u="none" dirty="0">
                <a:solidFill>
                  <a:srgbClr val="FFC000"/>
                </a:solidFill>
              </a:rPr>
              <a:t> Prestazioni sociali</a:t>
            </a:r>
          </a:p>
          <a:p>
            <a:pPr algn="l">
              <a:buFontTx/>
              <a:buChar char="•"/>
            </a:pPr>
            <a:r>
              <a:rPr lang="it-IT" sz="2200" u="none" dirty="0">
                <a:solidFill>
                  <a:srgbClr val="FFC000"/>
                </a:solidFill>
              </a:rPr>
              <a:t> Stipendi, interessi</a:t>
            </a:r>
          </a:p>
        </p:txBody>
      </p:sp>
      <p:sp>
        <p:nvSpPr>
          <p:cNvPr id="12" name="Text Box 15"/>
          <p:cNvSpPr txBox="1">
            <a:spLocks noChangeArrowheads="1"/>
          </p:cNvSpPr>
          <p:nvPr/>
        </p:nvSpPr>
        <p:spPr bwMode="auto">
          <a:xfrm>
            <a:off x="1382713" y="4572000"/>
            <a:ext cx="2411412" cy="1096963"/>
          </a:xfrm>
          <a:prstGeom prst="rect">
            <a:avLst/>
          </a:prstGeom>
          <a:noFill/>
          <a:ln w="9525">
            <a:noFill/>
            <a:miter lim="800000"/>
            <a:headEnd/>
            <a:tailEnd/>
          </a:ln>
        </p:spPr>
        <p:txBody>
          <a:bodyPr wrap="none">
            <a:spAutoFit/>
          </a:bodyPr>
          <a:lstStyle/>
          <a:p>
            <a:pPr algn="l">
              <a:buFontTx/>
              <a:buChar char="•"/>
            </a:pPr>
            <a:r>
              <a:rPr lang="it-IT" sz="2200" u="none"/>
              <a:t> Imposte e tasse</a:t>
            </a:r>
          </a:p>
          <a:p>
            <a:pPr algn="l">
              <a:buFontTx/>
              <a:buChar char="•"/>
            </a:pPr>
            <a:r>
              <a:rPr lang="it-IT" sz="2200" u="none"/>
              <a:t> Contributi sociali</a:t>
            </a:r>
          </a:p>
          <a:p>
            <a:pPr algn="l">
              <a:buFontTx/>
              <a:buChar char="•"/>
            </a:pPr>
            <a:r>
              <a:rPr lang="it-IT" sz="2200" u="none"/>
              <a:t> Lavoro e capitali</a:t>
            </a:r>
          </a:p>
        </p:txBody>
      </p:sp>
      <p:sp>
        <p:nvSpPr>
          <p:cNvPr id="13" name="Text Box 16"/>
          <p:cNvSpPr txBox="1">
            <a:spLocks noChangeArrowheads="1"/>
          </p:cNvSpPr>
          <p:nvPr/>
        </p:nvSpPr>
        <p:spPr bwMode="auto">
          <a:xfrm>
            <a:off x="5149850" y="4584700"/>
            <a:ext cx="2411413" cy="1096963"/>
          </a:xfrm>
          <a:prstGeom prst="rect">
            <a:avLst/>
          </a:prstGeom>
          <a:noFill/>
          <a:ln w="9525">
            <a:noFill/>
            <a:miter lim="800000"/>
            <a:headEnd/>
            <a:tailEnd/>
          </a:ln>
        </p:spPr>
        <p:txBody>
          <a:bodyPr wrap="none">
            <a:spAutoFit/>
          </a:bodyPr>
          <a:lstStyle/>
          <a:p>
            <a:pPr algn="l">
              <a:buFontTx/>
              <a:buChar char="•"/>
            </a:pPr>
            <a:r>
              <a:rPr lang="it-IT" sz="2200" u="none"/>
              <a:t> Imposte e tasse</a:t>
            </a:r>
          </a:p>
          <a:p>
            <a:pPr algn="l">
              <a:buFontTx/>
              <a:buChar char="•"/>
            </a:pPr>
            <a:r>
              <a:rPr lang="it-IT" sz="2200" u="none"/>
              <a:t> Contributi sociali</a:t>
            </a:r>
          </a:p>
          <a:p>
            <a:pPr algn="l">
              <a:buFontTx/>
              <a:buChar char="•"/>
            </a:pPr>
            <a:r>
              <a:rPr lang="it-IT" sz="2200" u="none"/>
              <a:t> Beni e servizi</a:t>
            </a:r>
          </a:p>
        </p:txBody>
      </p:sp>
      <p:sp>
        <p:nvSpPr>
          <p:cNvPr id="14" name="Text Box 14"/>
          <p:cNvSpPr txBox="1">
            <a:spLocks noChangeArrowheads="1"/>
          </p:cNvSpPr>
          <p:nvPr/>
        </p:nvSpPr>
        <p:spPr bwMode="auto">
          <a:xfrm>
            <a:off x="4735513" y="1752600"/>
            <a:ext cx="4262437" cy="762000"/>
          </a:xfrm>
          <a:prstGeom prst="rect">
            <a:avLst/>
          </a:prstGeom>
          <a:noFill/>
          <a:ln w="9525">
            <a:noFill/>
            <a:miter lim="800000"/>
            <a:headEnd/>
            <a:tailEnd/>
          </a:ln>
        </p:spPr>
        <p:txBody>
          <a:bodyPr wrap="none">
            <a:spAutoFit/>
          </a:bodyPr>
          <a:lstStyle/>
          <a:p>
            <a:pPr algn="l">
              <a:buFontTx/>
              <a:buChar char="•"/>
            </a:pPr>
            <a:r>
              <a:rPr lang="it-IT" sz="2200" u="none" dirty="0">
                <a:solidFill>
                  <a:srgbClr val="FFC000"/>
                </a:solidFill>
              </a:rPr>
              <a:t> Servizi pubblici ed infrastrutture</a:t>
            </a:r>
          </a:p>
          <a:p>
            <a:pPr algn="l">
              <a:buFontTx/>
              <a:buChar char="•"/>
            </a:pPr>
            <a:r>
              <a:rPr lang="it-IT" sz="2200" u="none" dirty="0">
                <a:solidFill>
                  <a:srgbClr val="FFC000"/>
                </a:solidFill>
              </a:rPr>
              <a:t> Sussidi, trasferimenti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600200" y="228600"/>
            <a:ext cx="5562600" cy="746125"/>
          </a:xfrm>
          <a:prstGeom prst="rect">
            <a:avLst/>
          </a:prstGeom>
          <a:noFill/>
          <a:ln w="12700">
            <a:solidFill>
              <a:schemeClr val="accent1"/>
            </a:solidFill>
            <a:miter lim="800000"/>
            <a:headEnd/>
            <a:tailEnd/>
          </a:ln>
        </p:spPr>
        <p:txBody>
          <a:bodyPr>
            <a:spAutoFit/>
          </a:bodyPr>
          <a:lstStyle/>
          <a:p>
            <a:r>
              <a:rPr lang="it-IT" sz="2100" u="none" dirty="0">
                <a:latin typeface="Arial Black" pitchFamily="34" charset="0"/>
              </a:rPr>
              <a:t>Il flusso del reddito con 4 operatori</a:t>
            </a:r>
          </a:p>
          <a:p>
            <a:pPr algn="ctr"/>
            <a:r>
              <a:rPr lang="it-IT" sz="2100" u="none" dirty="0">
                <a:latin typeface="Arial Black" pitchFamily="34" charset="0"/>
              </a:rPr>
              <a:t>Economia aperta</a:t>
            </a:r>
            <a:endParaRPr lang="it-IT" u="none" dirty="0">
              <a:latin typeface="Arial Black" pitchFamily="34" charset="0"/>
            </a:endParaRPr>
          </a:p>
        </p:txBody>
      </p:sp>
      <p:sp>
        <p:nvSpPr>
          <p:cNvPr id="3" name="Text Box 50"/>
          <p:cNvSpPr txBox="1">
            <a:spLocks noChangeArrowheads="1"/>
          </p:cNvSpPr>
          <p:nvPr/>
        </p:nvSpPr>
        <p:spPr bwMode="auto">
          <a:xfrm>
            <a:off x="1290638" y="2428875"/>
            <a:ext cx="1347787" cy="1025525"/>
          </a:xfrm>
          <a:prstGeom prst="rect">
            <a:avLst/>
          </a:prstGeom>
          <a:solidFill>
            <a:schemeClr val="accent5">
              <a:lumMod val="50000"/>
            </a:schemeClr>
          </a:solidFill>
          <a:ln w="19050">
            <a:solidFill>
              <a:schemeClr val="tx1"/>
            </a:solidFill>
            <a:miter lim="800000"/>
            <a:headEnd/>
            <a:tailEnd/>
          </a:ln>
        </p:spPr>
        <p:txBody>
          <a:bodyPr wrap="none">
            <a:spAutoFit/>
          </a:bodyPr>
          <a:lstStyle/>
          <a:p>
            <a:endParaRPr lang="it-IT" sz="2000" b="1" u="none" dirty="0"/>
          </a:p>
          <a:p>
            <a:r>
              <a:rPr lang="it-IT" sz="2000" b="1" u="none" dirty="0">
                <a:latin typeface="Arial" pitchFamily="34" charset="0"/>
                <a:cs typeface="Arial" pitchFamily="34" charset="0"/>
              </a:rPr>
              <a:t>IMPRESE</a:t>
            </a:r>
          </a:p>
          <a:p>
            <a:endParaRPr lang="it-IT" sz="2000" b="1" u="none" dirty="0"/>
          </a:p>
        </p:txBody>
      </p:sp>
      <p:sp>
        <p:nvSpPr>
          <p:cNvPr id="4" name="Text Box 51"/>
          <p:cNvSpPr txBox="1">
            <a:spLocks noChangeArrowheads="1"/>
          </p:cNvSpPr>
          <p:nvPr/>
        </p:nvSpPr>
        <p:spPr bwMode="auto">
          <a:xfrm>
            <a:off x="4608513" y="2427288"/>
            <a:ext cx="1416050" cy="1025525"/>
          </a:xfrm>
          <a:prstGeom prst="rect">
            <a:avLst/>
          </a:prstGeom>
          <a:solidFill>
            <a:schemeClr val="accent5">
              <a:lumMod val="50000"/>
            </a:schemeClr>
          </a:solidFill>
          <a:ln w="19050">
            <a:solidFill>
              <a:schemeClr val="tx1"/>
            </a:solidFill>
            <a:miter lim="800000"/>
            <a:headEnd/>
            <a:tailEnd/>
          </a:ln>
        </p:spPr>
        <p:txBody>
          <a:bodyPr wrap="none">
            <a:spAutoFit/>
          </a:bodyPr>
          <a:lstStyle/>
          <a:p>
            <a:endParaRPr lang="it-IT" sz="2000" u="none" dirty="0"/>
          </a:p>
          <a:p>
            <a:r>
              <a:rPr lang="it-IT" sz="2000" b="1" u="none" dirty="0">
                <a:latin typeface="Arial" pitchFamily="34" charset="0"/>
                <a:cs typeface="Arial" pitchFamily="34" charset="0"/>
              </a:rPr>
              <a:t>FAMIGLIE</a:t>
            </a:r>
          </a:p>
          <a:p>
            <a:endParaRPr lang="it-IT" sz="2000" u="none" dirty="0"/>
          </a:p>
        </p:txBody>
      </p:sp>
      <p:sp>
        <p:nvSpPr>
          <p:cNvPr id="5" name="Line 52"/>
          <p:cNvSpPr>
            <a:spLocks noChangeShapeType="1"/>
          </p:cNvSpPr>
          <p:nvPr/>
        </p:nvSpPr>
        <p:spPr bwMode="auto">
          <a:xfrm>
            <a:off x="2362200" y="3489325"/>
            <a:ext cx="0" cy="457200"/>
          </a:xfrm>
          <a:prstGeom prst="line">
            <a:avLst/>
          </a:prstGeom>
          <a:noFill/>
          <a:ln w="28575">
            <a:solidFill>
              <a:srgbClr val="FFC000"/>
            </a:solidFill>
            <a:round/>
            <a:headEnd/>
            <a:tailEnd/>
          </a:ln>
        </p:spPr>
        <p:txBody>
          <a:bodyPr wrap="none"/>
          <a:lstStyle/>
          <a:p>
            <a:endParaRPr lang="it-IT"/>
          </a:p>
        </p:txBody>
      </p:sp>
      <p:sp>
        <p:nvSpPr>
          <p:cNvPr id="6" name="Line 53"/>
          <p:cNvSpPr>
            <a:spLocks noChangeShapeType="1"/>
          </p:cNvSpPr>
          <p:nvPr/>
        </p:nvSpPr>
        <p:spPr bwMode="auto">
          <a:xfrm>
            <a:off x="4876800" y="3489325"/>
            <a:ext cx="0" cy="457200"/>
          </a:xfrm>
          <a:prstGeom prst="line">
            <a:avLst/>
          </a:prstGeom>
          <a:noFill/>
          <a:ln w="28575">
            <a:solidFill>
              <a:srgbClr val="FFC000"/>
            </a:solidFill>
            <a:round/>
            <a:headEnd type="triangle" w="med" len="med"/>
            <a:tailEnd/>
          </a:ln>
        </p:spPr>
        <p:txBody>
          <a:bodyPr wrap="none"/>
          <a:lstStyle/>
          <a:p>
            <a:endParaRPr lang="it-IT"/>
          </a:p>
        </p:txBody>
      </p:sp>
      <p:sp>
        <p:nvSpPr>
          <p:cNvPr id="7" name="Line 54"/>
          <p:cNvSpPr>
            <a:spLocks noChangeShapeType="1"/>
          </p:cNvSpPr>
          <p:nvPr/>
        </p:nvSpPr>
        <p:spPr bwMode="auto">
          <a:xfrm>
            <a:off x="2362200" y="3946525"/>
            <a:ext cx="2514600" cy="0"/>
          </a:xfrm>
          <a:prstGeom prst="line">
            <a:avLst/>
          </a:prstGeom>
          <a:noFill/>
          <a:ln w="28575">
            <a:solidFill>
              <a:srgbClr val="FFC000"/>
            </a:solidFill>
            <a:round/>
            <a:headEnd/>
            <a:tailEnd/>
          </a:ln>
        </p:spPr>
        <p:txBody>
          <a:bodyPr wrap="none"/>
          <a:lstStyle/>
          <a:p>
            <a:endParaRPr lang="it-IT"/>
          </a:p>
        </p:txBody>
      </p:sp>
      <p:sp>
        <p:nvSpPr>
          <p:cNvPr id="8" name="Line 55"/>
          <p:cNvSpPr>
            <a:spLocks noChangeShapeType="1"/>
          </p:cNvSpPr>
          <p:nvPr/>
        </p:nvSpPr>
        <p:spPr bwMode="auto">
          <a:xfrm flipV="1">
            <a:off x="2362200" y="1965325"/>
            <a:ext cx="0" cy="457200"/>
          </a:xfrm>
          <a:prstGeom prst="line">
            <a:avLst/>
          </a:prstGeom>
          <a:noFill/>
          <a:ln w="28575">
            <a:solidFill>
              <a:srgbClr val="FFC000"/>
            </a:solidFill>
            <a:round/>
            <a:headEnd type="triangle" w="med" len="med"/>
            <a:tailEnd/>
          </a:ln>
        </p:spPr>
        <p:txBody>
          <a:bodyPr wrap="none"/>
          <a:lstStyle/>
          <a:p>
            <a:endParaRPr lang="it-IT"/>
          </a:p>
        </p:txBody>
      </p:sp>
      <p:sp>
        <p:nvSpPr>
          <p:cNvPr id="9" name="Line 56"/>
          <p:cNvSpPr>
            <a:spLocks noChangeShapeType="1"/>
          </p:cNvSpPr>
          <p:nvPr/>
        </p:nvSpPr>
        <p:spPr bwMode="auto">
          <a:xfrm flipV="1">
            <a:off x="4876800" y="1965325"/>
            <a:ext cx="0" cy="457200"/>
          </a:xfrm>
          <a:prstGeom prst="line">
            <a:avLst/>
          </a:prstGeom>
          <a:noFill/>
          <a:ln w="28575">
            <a:solidFill>
              <a:srgbClr val="FFC000"/>
            </a:solidFill>
            <a:round/>
            <a:headEnd/>
            <a:tailEnd/>
          </a:ln>
        </p:spPr>
        <p:txBody>
          <a:bodyPr wrap="none"/>
          <a:lstStyle/>
          <a:p>
            <a:endParaRPr lang="it-IT"/>
          </a:p>
        </p:txBody>
      </p:sp>
      <p:sp>
        <p:nvSpPr>
          <p:cNvPr id="10" name="Line 57"/>
          <p:cNvSpPr>
            <a:spLocks noChangeShapeType="1"/>
          </p:cNvSpPr>
          <p:nvPr/>
        </p:nvSpPr>
        <p:spPr bwMode="auto">
          <a:xfrm>
            <a:off x="2362200" y="1965325"/>
            <a:ext cx="2514600" cy="0"/>
          </a:xfrm>
          <a:prstGeom prst="line">
            <a:avLst/>
          </a:prstGeom>
          <a:noFill/>
          <a:ln w="28575">
            <a:solidFill>
              <a:srgbClr val="FFC000"/>
            </a:solidFill>
            <a:round/>
            <a:headEnd/>
            <a:tailEnd/>
          </a:ln>
        </p:spPr>
        <p:txBody>
          <a:bodyPr wrap="none"/>
          <a:lstStyle/>
          <a:p>
            <a:endParaRPr lang="it-IT"/>
          </a:p>
        </p:txBody>
      </p:sp>
      <p:sp>
        <p:nvSpPr>
          <p:cNvPr id="11" name="Line 58"/>
          <p:cNvSpPr>
            <a:spLocks noChangeShapeType="1"/>
          </p:cNvSpPr>
          <p:nvPr/>
        </p:nvSpPr>
        <p:spPr bwMode="auto">
          <a:xfrm flipV="1">
            <a:off x="1676400" y="1660525"/>
            <a:ext cx="0" cy="762000"/>
          </a:xfrm>
          <a:prstGeom prst="line">
            <a:avLst/>
          </a:prstGeom>
          <a:noFill/>
          <a:ln w="28575">
            <a:solidFill>
              <a:schemeClr val="tx1"/>
            </a:solidFill>
            <a:round/>
            <a:headEnd/>
            <a:tailEnd/>
          </a:ln>
        </p:spPr>
        <p:txBody>
          <a:bodyPr wrap="none"/>
          <a:lstStyle/>
          <a:p>
            <a:endParaRPr lang="it-IT"/>
          </a:p>
        </p:txBody>
      </p:sp>
      <p:sp>
        <p:nvSpPr>
          <p:cNvPr id="12" name="Line 59"/>
          <p:cNvSpPr>
            <a:spLocks noChangeShapeType="1"/>
          </p:cNvSpPr>
          <p:nvPr/>
        </p:nvSpPr>
        <p:spPr bwMode="auto">
          <a:xfrm flipV="1">
            <a:off x="5562600" y="1660525"/>
            <a:ext cx="0" cy="762000"/>
          </a:xfrm>
          <a:prstGeom prst="line">
            <a:avLst/>
          </a:prstGeom>
          <a:noFill/>
          <a:ln w="28575">
            <a:solidFill>
              <a:schemeClr val="tx1"/>
            </a:solidFill>
            <a:round/>
            <a:headEnd type="triangle" w="med" len="med"/>
            <a:tailEnd/>
          </a:ln>
        </p:spPr>
        <p:txBody>
          <a:bodyPr wrap="none"/>
          <a:lstStyle/>
          <a:p>
            <a:endParaRPr lang="it-IT"/>
          </a:p>
        </p:txBody>
      </p:sp>
      <p:sp>
        <p:nvSpPr>
          <p:cNvPr id="13" name="Line 60"/>
          <p:cNvSpPr>
            <a:spLocks noChangeShapeType="1"/>
          </p:cNvSpPr>
          <p:nvPr/>
        </p:nvSpPr>
        <p:spPr bwMode="auto">
          <a:xfrm flipV="1">
            <a:off x="1676400" y="3489325"/>
            <a:ext cx="0" cy="762000"/>
          </a:xfrm>
          <a:prstGeom prst="line">
            <a:avLst/>
          </a:prstGeom>
          <a:noFill/>
          <a:ln w="28575">
            <a:solidFill>
              <a:schemeClr val="tx1"/>
            </a:solidFill>
            <a:round/>
            <a:headEnd/>
            <a:tailEnd type="triangle" w="med" len="med"/>
          </a:ln>
        </p:spPr>
        <p:txBody>
          <a:bodyPr wrap="none"/>
          <a:lstStyle/>
          <a:p>
            <a:endParaRPr lang="it-IT"/>
          </a:p>
        </p:txBody>
      </p:sp>
      <p:sp>
        <p:nvSpPr>
          <p:cNvPr id="14" name="Line 61"/>
          <p:cNvSpPr>
            <a:spLocks noChangeShapeType="1"/>
          </p:cNvSpPr>
          <p:nvPr/>
        </p:nvSpPr>
        <p:spPr bwMode="auto">
          <a:xfrm flipV="1">
            <a:off x="5562600" y="3489325"/>
            <a:ext cx="0" cy="762000"/>
          </a:xfrm>
          <a:prstGeom prst="line">
            <a:avLst/>
          </a:prstGeom>
          <a:noFill/>
          <a:ln w="28575">
            <a:solidFill>
              <a:schemeClr val="tx1"/>
            </a:solidFill>
            <a:round/>
            <a:headEnd/>
            <a:tailEnd/>
          </a:ln>
        </p:spPr>
        <p:txBody>
          <a:bodyPr wrap="none"/>
          <a:lstStyle/>
          <a:p>
            <a:endParaRPr lang="it-IT"/>
          </a:p>
        </p:txBody>
      </p:sp>
      <p:sp>
        <p:nvSpPr>
          <p:cNvPr id="15" name="Line 62"/>
          <p:cNvSpPr>
            <a:spLocks noChangeShapeType="1"/>
          </p:cNvSpPr>
          <p:nvPr/>
        </p:nvSpPr>
        <p:spPr bwMode="auto">
          <a:xfrm>
            <a:off x="1676400" y="1660525"/>
            <a:ext cx="3886200" cy="0"/>
          </a:xfrm>
          <a:prstGeom prst="line">
            <a:avLst/>
          </a:prstGeom>
          <a:noFill/>
          <a:ln w="28575">
            <a:solidFill>
              <a:schemeClr val="tx1"/>
            </a:solidFill>
            <a:round/>
            <a:headEnd/>
            <a:tailEnd/>
          </a:ln>
        </p:spPr>
        <p:txBody>
          <a:bodyPr wrap="none"/>
          <a:lstStyle/>
          <a:p>
            <a:endParaRPr lang="it-IT"/>
          </a:p>
        </p:txBody>
      </p:sp>
      <p:sp>
        <p:nvSpPr>
          <p:cNvPr id="16" name="Line 63"/>
          <p:cNvSpPr>
            <a:spLocks noChangeShapeType="1"/>
          </p:cNvSpPr>
          <p:nvPr/>
        </p:nvSpPr>
        <p:spPr bwMode="auto">
          <a:xfrm>
            <a:off x="1676400" y="4251325"/>
            <a:ext cx="3886200" cy="0"/>
          </a:xfrm>
          <a:prstGeom prst="line">
            <a:avLst/>
          </a:prstGeom>
          <a:noFill/>
          <a:ln w="28575">
            <a:solidFill>
              <a:schemeClr val="tx1"/>
            </a:solidFill>
            <a:round/>
            <a:headEnd/>
            <a:tailEnd/>
          </a:ln>
        </p:spPr>
        <p:txBody>
          <a:bodyPr wrap="none"/>
          <a:lstStyle/>
          <a:p>
            <a:endParaRPr lang="it-IT"/>
          </a:p>
        </p:txBody>
      </p:sp>
      <p:sp>
        <p:nvSpPr>
          <p:cNvPr id="17" name="Text Box 64"/>
          <p:cNvSpPr txBox="1">
            <a:spLocks noChangeArrowheads="1"/>
          </p:cNvSpPr>
          <p:nvPr/>
        </p:nvSpPr>
        <p:spPr bwMode="auto">
          <a:xfrm>
            <a:off x="3119438" y="4759325"/>
            <a:ext cx="993285" cy="1015663"/>
          </a:xfrm>
          <a:prstGeom prst="rect">
            <a:avLst/>
          </a:prstGeom>
          <a:solidFill>
            <a:schemeClr val="accent5">
              <a:lumMod val="50000"/>
            </a:schemeClr>
          </a:solidFill>
          <a:ln w="19050">
            <a:solidFill>
              <a:schemeClr val="tx1"/>
            </a:solidFill>
            <a:miter lim="800000"/>
            <a:headEnd/>
            <a:tailEnd/>
          </a:ln>
        </p:spPr>
        <p:txBody>
          <a:bodyPr wrap="none">
            <a:spAutoFit/>
          </a:bodyPr>
          <a:lstStyle/>
          <a:p>
            <a:endParaRPr lang="it-IT" sz="2000" b="1" u="none" dirty="0"/>
          </a:p>
          <a:p>
            <a:r>
              <a:rPr lang="it-IT" sz="2000" b="1" u="none" dirty="0">
                <a:latin typeface="Arial" pitchFamily="34" charset="0"/>
                <a:cs typeface="Arial" pitchFamily="34" charset="0"/>
              </a:rPr>
              <a:t>   </a:t>
            </a:r>
            <a:r>
              <a:rPr lang="it-IT" sz="2000" b="1" u="none" dirty="0" err="1">
                <a:latin typeface="Arial" pitchFamily="34" charset="0"/>
                <a:cs typeface="Arial" pitchFamily="34" charset="0"/>
              </a:rPr>
              <a:t>P.A</a:t>
            </a:r>
            <a:r>
              <a:rPr lang="it-IT" sz="2000" b="1" u="none" dirty="0">
                <a:latin typeface="Arial" pitchFamily="34" charset="0"/>
                <a:cs typeface="Arial" pitchFamily="34" charset="0"/>
              </a:rPr>
              <a:t>   </a:t>
            </a:r>
          </a:p>
          <a:p>
            <a:endParaRPr lang="it-IT" sz="2000" b="1" u="none" dirty="0"/>
          </a:p>
        </p:txBody>
      </p:sp>
      <p:sp>
        <p:nvSpPr>
          <p:cNvPr id="18" name="Line 65"/>
          <p:cNvSpPr>
            <a:spLocks noChangeShapeType="1"/>
          </p:cNvSpPr>
          <p:nvPr/>
        </p:nvSpPr>
        <p:spPr bwMode="auto">
          <a:xfrm>
            <a:off x="4191000" y="5105400"/>
            <a:ext cx="2362200" cy="0"/>
          </a:xfrm>
          <a:prstGeom prst="line">
            <a:avLst/>
          </a:prstGeom>
          <a:noFill/>
          <a:ln w="28575">
            <a:solidFill>
              <a:schemeClr val="tx1"/>
            </a:solidFill>
            <a:round/>
            <a:headEnd type="triangle" w="med" len="med"/>
            <a:tailEnd/>
          </a:ln>
        </p:spPr>
        <p:txBody>
          <a:bodyPr wrap="none"/>
          <a:lstStyle/>
          <a:p>
            <a:endParaRPr lang="it-IT"/>
          </a:p>
        </p:txBody>
      </p:sp>
      <p:sp>
        <p:nvSpPr>
          <p:cNvPr id="19" name="Line 66"/>
          <p:cNvSpPr>
            <a:spLocks noChangeShapeType="1"/>
          </p:cNvSpPr>
          <p:nvPr/>
        </p:nvSpPr>
        <p:spPr bwMode="auto">
          <a:xfrm flipV="1">
            <a:off x="838200" y="5105400"/>
            <a:ext cx="2286000" cy="0"/>
          </a:xfrm>
          <a:prstGeom prst="line">
            <a:avLst/>
          </a:prstGeom>
          <a:noFill/>
          <a:ln w="28575">
            <a:solidFill>
              <a:schemeClr val="tx1"/>
            </a:solidFill>
            <a:round/>
            <a:headEnd/>
            <a:tailEnd type="triangle" w="med" len="med"/>
          </a:ln>
        </p:spPr>
        <p:txBody>
          <a:bodyPr wrap="none"/>
          <a:lstStyle/>
          <a:p>
            <a:endParaRPr lang="it-IT"/>
          </a:p>
        </p:txBody>
      </p:sp>
      <p:sp>
        <p:nvSpPr>
          <p:cNvPr id="20" name="Line 67"/>
          <p:cNvSpPr>
            <a:spLocks noChangeShapeType="1"/>
          </p:cNvSpPr>
          <p:nvPr/>
        </p:nvSpPr>
        <p:spPr bwMode="auto">
          <a:xfrm>
            <a:off x="4191000" y="5562600"/>
            <a:ext cx="2667000" cy="0"/>
          </a:xfrm>
          <a:prstGeom prst="line">
            <a:avLst/>
          </a:prstGeom>
          <a:noFill/>
          <a:ln w="28575">
            <a:solidFill>
              <a:srgbClr val="FFC000"/>
            </a:solidFill>
            <a:round/>
            <a:headEnd/>
            <a:tailEnd/>
          </a:ln>
        </p:spPr>
        <p:txBody>
          <a:bodyPr wrap="none"/>
          <a:lstStyle/>
          <a:p>
            <a:endParaRPr lang="it-IT"/>
          </a:p>
        </p:txBody>
      </p:sp>
      <p:sp>
        <p:nvSpPr>
          <p:cNvPr id="21" name="Line 68"/>
          <p:cNvSpPr>
            <a:spLocks noChangeShapeType="1"/>
          </p:cNvSpPr>
          <p:nvPr/>
        </p:nvSpPr>
        <p:spPr bwMode="auto">
          <a:xfrm flipV="1">
            <a:off x="533400" y="5562600"/>
            <a:ext cx="2590800" cy="0"/>
          </a:xfrm>
          <a:prstGeom prst="line">
            <a:avLst/>
          </a:prstGeom>
          <a:noFill/>
          <a:ln w="28575">
            <a:solidFill>
              <a:srgbClr val="FFC000"/>
            </a:solidFill>
            <a:round/>
            <a:headEnd/>
            <a:tailEnd/>
          </a:ln>
        </p:spPr>
        <p:txBody>
          <a:bodyPr wrap="none"/>
          <a:lstStyle/>
          <a:p>
            <a:endParaRPr lang="it-IT"/>
          </a:p>
        </p:txBody>
      </p:sp>
      <p:sp>
        <p:nvSpPr>
          <p:cNvPr id="22" name="Line 69"/>
          <p:cNvSpPr>
            <a:spLocks noChangeShapeType="1"/>
          </p:cNvSpPr>
          <p:nvPr/>
        </p:nvSpPr>
        <p:spPr bwMode="auto">
          <a:xfrm flipV="1">
            <a:off x="838200" y="3260725"/>
            <a:ext cx="0" cy="1844675"/>
          </a:xfrm>
          <a:prstGeom prst="line">
            <a:avLst/>
          </a:prstGeom>
          <a:noFill/>
          <a:ln w="28575">
            <a:solidFill>
              <a:schemeClr val="tx1"/>
            </a:solidFill>
            <a:round/>
            <a:headEnd/>
            <a:tailEnd/>
          </a:ln>
        </p:spPr>
        <p:txBody>
          <a:bodyPr wrap="none"/>
          <a:lstStyle/>
          <a:p>
            <a:endParaRPr lang="it-IT"/>
          </a:p>
        </p:txBody>
      </p:sp>
      <p:sp>
        <p:nvSpPr>
          <p:cNvPr id="23" name="Line 70"/>
          <p:cNvSpPr>
            <a:spLocks noChangeShapeType="1"/>
          </p:cNvSpPr>
          <p:nvPr/>
        </p:nvSpPr>
        <p:spPr bwMode="auto">
          <a:xfrm flipV="1">
            <a:off x="533400" y="2727325"/>
            <a:ext cx="0" cy="2835275"/>
          </a:xfrm>
          <a:prstGeom prst="line">
            <a:avLst/>
          </a:prstGeom>
          <a:noFill/>
          <a:ln w="28575">
            <a:solidFill>
              <a:srgbClr val="FFC000"/>
            </a:solidFill>
            <a:round/>
            <a:headEnd/>
            <a:tailEnd/>
          </a:ln>
        </p:spPr>
        <p:txBody>
          <a:bodyPr wrap="none"/>
          <a:lstStyle/>
          <a:p>
            <a:endParaRPr lang="it-IT"/>
          </a:p>
        </p:txBody>
      </p:sp>
      <p:sp>
        <p:nvSpPr>
          <p:cNvPr id="24" name="Line 71"/>
          <p:cNvSpPr>
            <a:spLocks noChangeShapeType="1"/>
          </p:cNvSpPr>
          <p:nvPr/>
        </p:nvSpPr>
        <p:spPr bwMode="auto">
          <a:xfrm flipV="1">
            <a:off x="6553200" y="3260725"/>
            <a:ext cx="0" cy="1828800"/>
          </a:xfrm>
          <a:prstGeom prst="line">
            <a:avLst/>
          </a:prstGeom>
          <a:noFill/>
          <a:ln w="28575">
            <a:solidFill>
              <a:schemeClr val="tx1"/>
            </a:solidFill>
            <a:round/>
            <a:headEnd/>
            <a:tailEnd/>
          </a:ln>
        </p:spPr>
        <p:txBody>
          <a:bodyPr wrap="none"/>
          <a:lstStyle/>
          <a:p>
            <a:endParaRPr lang="it-IT"/>
          </a:p>
        </p:txBody>
      </p:sp>
      <p:sp>
        <p:nvSpPr>
          <p:cNvPr id="25" name="Line 72"/>
          <p:cNvSpPr>
            <a:spLocks noChangeShapeType="1"/>
          </p:cNvSpPr>
          <p:nvPr/>
        </p:nvSpPr>
        <p:spPr bwMode="auto">
          <a:xfrm flipV="1">
            <a:off x="6858000" y="2727325"/>
            <a:ext cx="0" cy="2819400"/>
          </a:xfrm>
          <a:prstGeom prst="line">
            <a:avLst/>
          </a:prstGeom>
          <a:noFill/>
          <a:ln w="28575">
            <a:solidFill>
              <a:srgbClr val="FFC000"/>
            </a:solidFill>
            <a:round/>
            <a:headEnd/>
            <a:tailEnd/>
          </a:ln>
        </p:spPr>
        <p:txBody>
          <a:bodyPr wrap="none"/>
          <a:lstStyle/>
          <a:p>
            <a:endParaRPr lang="it-IT"/>
          </a:p>
        </p:txBody>
      </p:sp>
      <p:sp>
        <p:nvSpPr>
          <p:cNvPr id="26" name="Line 73"/>
          <p:cNvSpPr>
            <a:spLocks noChangeShapeType="1"/>
          </p:cNvSpPr>
          <p:nvPr/>
        </p:nvSpPr>
        <p:spPr bwMode="auto">
          <a:xfrm flipV="1">
            <a:off x="838200" y="3276600"/>
            <a:ext cx="457200" cy="0"/>
          </a:xfrm>
          <a:prstGeom prst="line">
            <a:avLst/>
          </a:prstGeom>
          <a:noFill/>
          <a:ln w="28575">
            <a:solidFill>
              <a:schemeClr val="tx1"/>
            </a:solidFill>
            <a:round/>
            <a:headEnd/>
            <a:tailEnd/>
          </a:ln>
        </p:spPr>
        <p:txBody>
          <a:bodyPr wrap="none"/>
          <a:lstStyle/>
          <a:p>
            <a:endParaRPr lang="it-IT"/>
          </a:p>
        </p:txBody>
      </p:sp>
      <p:sp>
        <p:nvSpPr>
          <p:cNvPr id="27" name="Line 74"/>
          <p:cNvSpPr>
            <a:spLocks noChangeShapeType="1"/>
          </p:cNvSpPr>
          <p:nvPr/>
        </p:nvSpPr>
        <p:spPr bwMode="auto">
          <a:xfrm>
            <a:off x="6019800" y="3276600"/>
            <a:ext cx="533400" cy="0"/>
          </a:xfrm>
          <a:prstGeom prst="line">
            <a:avLst/>
          </a:prstGeom>
          <a:noFill/>
          <a:ln w="28575">
            <a:solidFill>
              <a:schemeClr val="tx1"/>
            </a:solidFill>
            <a:round/>
            <a:headEnd/>
            <a:tailEnd/>
          </a:ln>
        </p:spPr>
        <p:txBody>
          <a:bodyPr wrap="none"/>
          <a:lstStyle/>
          <a:p>
            <a:endParaRPr lang="it-IT"/>
          </a:p>
        </p:txBody>
      </p:sp>
      <p:sp>
        <p:nvSpPr>
          <p:cNvPr id="28" name="Line 75"/>
          <p:cNvSpPr>
            <a:spLocks noChangeShapeType="1"/>
          </p:cNvSpPr>
          <p:nvPr/>
        </p:nvSpPr>
        <p:spPr bwMode="auto">
          <a:xfrm flipH="1">
            <a:off x="533400" y="2743200"/>
            <a:ext cx="762000" cy="0"/>
          </a:xfrm>
          <a:prstGeom prst="line">
            <a:avLst/>
          </a:prstGeom>
          <a:noFill/>
          <a:ln w="28575">
            <a:solidFill>
              <a:srgbClr val="FFC000"/>
            </a:solidFill>
            <a:round/>
            <a:headEnd type="triangle" w="med" len="med"/>
            <a:tailEnd/>
          </a:ln>
        </p:spPr>
        <p:txBody>
          <a:bodyPr wrap="none"/>
          <a:lstStyle/>
          <a:p>
            <a:endParaRPr lang="it-IT"/>
          </a:p>
        </p:txBody>
      </p:sp>
      <p:sp>
        <p:nvSpPr>
          <p:cNvPr id="29" name="Line 76"/>
          <p:cNvSpPr>
            <a:spLocks noChangeShapeType="1"/>
          </p:cNvSpPr>
          <p:nvPr/>
        </p:nvSpPr>
        <p:spPr bwMode="auto">
          <a:xfrm flipH="1" flipV="1">
            <a:off x="6019800" y="2743200"/>
            <a:ext cx="838200" cy="0"/>
          </a:xfrm>
          <a:prstGeom prst="line">
            <a:avLst/>
          </a:prstGeom>
          <a:noFill/>
          <a:ln w="28575">
            <a:solidFill>
              <a:srgbClr val="FFC000"/>
            </a:solidFill>
            <a:round/>
            <a:headEnd/>
            <a:tailEnd type="triangle" w="med" len="med"/>
          </a:ln>
        </p:spPr>
        <p:txBody>
          <a:bodyPr wrap="none"/>
          <a:lstStyle/>
          <a:p>
            <a:endParaRPr lang="it-IT"/>
          </a:p>
        </p:txBody>
      </p:sp>
      <p:sp>
        <p:nvSpPr>
          <p:cNvPr id="30" name="Line 77"/>
          <p:cNvSpPr>
            <a:spLocks noChangeShapeType="1"/>
          </p:cNvSpPr>
          <p:nvPr/>
        </p:nvSpPr>
        <p:spPr bwMode="auto">
          <a:xfrm>
            <a:off x="7162800" y="1447800"/>
            <a:ext cx="0" cy="4648200"/>
          </a:xfrm>
          <a:prstGeom prst="line">
            <a:avLst/>
          </a:prstGeom>
          <a:noFill/>
          <a:ln w="28575">
            <a:solidFill>
              <a:schemeClr val="tx1"/>
            </a:solidFill>
            <a:round/>
            <a:headEnd/>
            <a:tailEnd/>
          </a:ln>
        </p:spPr>
        <p:txBody>
          <a:bodyPr wrap="none"/>
          <a:lstStyle/>
          <a:p>
            <a:endParaRPr lang="it-IT"/>
          </a:p>
        </p:txBody>
      </p:sp>
      <p:sp>
        <p:nvSpPr>
          <p:cNvPr id="31" name="Text Box 78"/>
          <p:cNvSpPr txBox="1">
            <a:spLocks noChangeArrowheads="1"/>
          </p:cNvSpPr>
          <p:nvPr/>
        </p:nvSpPr>
        <p:spPr bwMode="auto">
          <a:xfrm>
            <a:off x="7620000" y="2260600"/>
            <a:ext cx="1181100" cy="406400"/>
          </a:xfrm>
          <a:prstGeom prst="rect">
            <a:avLst/>
          </a:prstGeom>
          <a:noFill/>
          <a:ln w="9525">
            <a:solidFill>
              <a:schemeClr val="tx1"/>
            </a:solidFill>
            <a:miter lim="800000"/>
            <a:headEnd/>
            <a:tailEnd/>
          </a:ln>
        </p:spPr>
        <p:txBody>
          <a:bodyPr wrap="none">
            <a:spAutoFit/>
          </a:bodyPr>
          <a:lstStyle/>
          <a:p>
            <a:r>
              <a:rPr lang="it-IT" sz="2000" b="1" u="none"/>
              <a:t>IMPORT</a:t>
            </a:r>
          </a:p>
        </p:txBody>
      </p:sp>
      <p:sp>
        <p:nvSpPr>
          <p:cNvPr id="32" name="Text Box 79"/>
          <p:cNvSpPr txBox="1">
            <a:spLocks noChangeArrowheads="1"/>
          </p:cNvSpPr>
          <p:nvPr/>
        </p:nvSpPr>
        <p:spPr bwMode="auto">
          <a:xfrm>
            <a:off x="7624763" y="3098800"/>
            <a:ext cx="1239837" cy="406400"/>
          </a:xfrm>
          <a:prstGeom prst="rect">
            <a:avLst/>
          </a:prstGeom>
          <a:solidFill>
            <a:schemeClr val="accent5">
              <a:lumMod val="50000"/>
            </a:schemeClr>
          </a:solidFill>
          <a:ln w="9525">
            <a:solidFill>
              <a:schemeClr val="tx1"/>
            </a:solidFill>
            <a:miter lim="800000"/>
            <a:headEnd/>
            <a:tailEnd/>
          </a:ln>
        </p:spPr>
        <p:txBody>
          <a:bodyPr wrap="none">
            <a:spAutoFit/>
          </a:bodyPr>
          <a:lstStyle/>
          <a:p>
            <a:r>
              <a:rPr lang="it-IT" sz="2000" b="1" u="none" dirty="0">
                <a:latin typeface="Arial" pitchFamily="34" charset="0"/>
                <a:cs typeface="Arial" pitchFamily="34" charset="0"/>
              </a:rPr>
              <a:t>ESTERO</a:t>
            </a:r>
          </a:p>
        </p:txBody>
      </p:sp>
      <p:sp>
        <p:nvSpPr>
          <p:cNvPr id="33" name="Text Box 80"/>
          <p:cNvSpPr txBox="1">
            <a:spLocks noChangeArrowheads="1"/>
          </p:cNvSpPr>
          <p:nvPr/>
        </p:nvSpPr>
        <p:spPr bwMode="auto">
          <a:xfrm>
            <a:off x="7624763" y="3937000"/>
            <a:ext cx="1239837" cy="406400"/>
          </a:xfrm>
          <a:prstGeom prst="rect">
            <a:avLst/>
          </a:prstGeom>
          <a:noFill/>
          <a:ln w="9525">
            <a:solidFill>
              <a:schemeClr val="tx1"/>
            </a:solidFill>
            <a:miter lim="800000"/>
            <a:headEnd/>
            <a:tailEnd/>
          </a:ln>
        </p:spPr>
        <p:txBody>
          <a:bodyPr wrap="none">
            <a:spAutoFit/>
          </a:bodyPr>
          <a:lstStyle/>
          <a:p>
            <a:r>
              <a:rPr lang="it-IT" sz="2000" b="1" u="none"/>
              <a:t>EXPORT</a:t>
            </a:r>
          </a:p>
        </p:txBody>
      </p:sp>
      <p:sp>
        <p:nvSpPr>
          <p:cNvPr id="34" name="Line 82"/>
          <p:cNvSpPr>
            <a:spLocks noChangeShapeType="1"/>
          </p:cNvSpPr>
          <p:nvPr/>
        </p:nvSpPr>
        <p:spPr bwMode="auto">
          <a:xfrm flipH="1">
            <a:off x="7162800" y="2478088"/>
            <a:ext cx="457200" cy="0"/>
          </a:xfrm>
          <a:prstGeom prst="line">
            <a:avLst/>
          </a:prstGeom>
          <a:noFill/>
          <a:ln w="28575">
            <a:solidFill>
              <a:schemeClr val="tx1"/>
            </a:solidFill>
            <a:round/>
            <a:headEnd/>
            <a:tailEnd type="triangle" w="med" len="med"/>
          </a:ln>
        </p:spPr>
        <p:txBody>
          <a:bodyPr wrap="none"/>
          <a:lstStyle/>
          <a:p>
            <a:endParaRPr lang="it-IT"/>
          </a:p>
        </p:txBody>
      </p:sp>
      <p:sp>
        <p:nvSpPr>
          <p:cNvPr id="35" name="Line 83"/>
          <p:cNvSpPr>
            <a:spLocks noChangeShapeType="1"/>
          </p:cNvSpPr>
          <p:nvPr/>
        </p:nvSpPr>
        <p:spPr bwMode="auto">
          <a:xfrm>
            <a:off x="7162800" y="4154488"/>
            <a:ext cx="457200" cy="0"/>
          </a:xfrm>
          <a:prstGeom prst="line">
            <a:avLst/>
          </a:prstGeom>
          <a:noFill/>
          <a:ln w="28575">
            <a:solidFill>
              <a:schemeClr val="tx1"/>
            </a:solidFill>
            <a:round/>
            <a:headEnd/>
            <a:tailEnd type="triangle" w="med" len="med"/>
          </a:ln>
        </p:spPr>
        <p:txBody>
          <a:bodyPr wrap="none"/>
          <a:lstStyle/>
          <a:p>
            <a:endParaRPr lang="it-IT"/>
          </a:p>
        </p:txBody>
      </p:sp>
      <p:sp>
        <p:nvSpPr>
          <p:cNvPr id="36" name="Text Box 84"/>
          <p:cNvSpPr txBox="1">
            <a:spLocks noChangeArrowheads="1"/>
          </p:cNvSpPr>
          <p:nvPr/>
        </p:nvSpPr>
        <p:spPr bwMode="auto">
          <a:xfrm>
            <a:off x="3181350" y="1214438"/>
            <a:ext cx="1044575" cy="396875"/>
          </a:xfrm>
          <a:prstGeom prst="rect">
            <a:avLst/>
          </a:prstGeom>
          <a:noFill/>
          <a:ln w="9525">
            <a:noFill/>
            <a:miter lim="800000"/>
            <a:headEnd/>
            <a:tailEnd/>
          </a:ln>
        </p:spPr>
        <p:txBody>
          <a:bodyPr wrap="none">
            <a:spAutoFit/>
          </a:bodyPr>
          <a:lstStyle/>
          <a:p>
            <a:r>
              <a:rPr lang="it-IT" sz="2000" b="1" u="none"/>
              <a:t>Redditi</a:t>
            </a:r>
          </a:p>
        </p:txBody>
      </p:sp>
      <p:sp>
        <p:nvSpPr>
          <p:cNvPr id="37" name="Text Box 85"/>
          <p:cNvSpPr txBox="1">
            <a:spLocks noChangeArrowheads="1"/>
          </p:cNvSpPr>
          <p:nvPr/>
        </p:nvSpPr>
        <p:spPr bwMode="auto">
          <a:xfrm>
            <a:off x="2357422" y="1928802"/>
            <a:ext cx="2300287" cy="396875"/>
          </a:xfrm>
          <a:prstGeom prst="rect">
            <a:avLst/>
          </a:prstGeom>
          <a:noFill/>
          <a:ln w="9525">
            <a:solidFill>
              <a:srgbClr val="FFC000"/>
            </a:solidFill>
            <a:miter lim="800000"/>
            <a:headEnd/>
            <a:tailEnd/>
          </a:ln>
        </p:spPr>
        <p:txBody>
          <a:bodyPr wrap="none">
            <a:spAutoFit/>
          </a:bodyPr>
          <a:lstStyle/>
          <a:p>
            <a:r>
              <a:rPr lang="it-IT" sz="2000" b="1" u="none"/>
              <a:t>Lavoro e Capitale</a:t>
            </a:r>
          </a:p>
        </p:txBody>
      </p:sp>
      <p:sp>
        <p:nvSpPr>
          <p:cNvPr id="38" name="Text Box 86"/>
          <p:cNvSpPr txBox="1">
            <a:spLocks noChangeArrowheads="1"/>
          </p:cNvSpPr>
          <p:nvPr/>
        </p:nvSpPr>
        <p:spPr bwMode="auto">
          <a:xfrm>
            <a:off x="2695575" y="3549650"/>
            <a:ext cx="1833563" cy="396875"/>
          </a:xfrm>
          <a:prstGeom prst="rect">
            <a:avLst/>
          </a:prstGeom>
          <a:noFill/>
          <a:ln w="9525">
            <a:noFill/>
            <a:miter lim="800000"/>
            <a:headEnd/>
            <a:tailEnd/>
          </a:ln>
        </p:spPr>
        <p:txBody>
          <a:bodyPr wrap="none">
            <a:spAutoFit/>
          </a:bodyPr>
          <a:lstStyle/>
          <a:p>
            <a:r>
              <a:rPr lang="it-IT" sz="2000" b="1" u="none"/>
              <a:t>Beni e Servizi</a:t>
            </a:r>
          </a:p>
        </p:txBody>
      </p:sp>
      <p:sp>
        <p:nvSpPr>
          <p:cNvPr id="39" name="Text Box 87"/>
          <p:cNvSpPr txBox="1">
            <a:spLocks noChangeArrowheads="1"/>
          </p:cNvSpPr>
          <p:nvPr/>
        </p:nvSpPr>
        <p:spPr bwMode="auto">
          <a:xfrm>
            <a:off x="1343025" y="4616450"/>
            <a:ext cx="1157288" cy="396875"/>
          </a:xfrm>
          <a:prstGeom prst="rect">
            <a:avLst/>
          </a:prstGeom>
          <a:noFill/>
          <a:ln w="9525">
            <a:noFill/>
            <a:miter lim="800000"/>
            <a:headEnd/>
            <a:tailEnd/>
          </a:ln>
        </p:spPr>
        <p:txBody>
          <a:bodyPr wrap="none">
            <a:spAutoFit/>
          </a:bodyPr>
          <a:lstStyle/>
          <a:p>
            <a:r>
              <a:rPr lang="it-IT" sz="2000" b="1" u="none"/>
              <a:t>Imposte</a:t>
            </a:r>
          </a:p>
        </p:txBody>
      </p:sp>
      <p:sp>
        <p:nvSpPr>
          <p:cNvPr id="40" name="Text Box 88"/>
          <p:cNvSpPr txBox="1">
            <a:spLocks noChangeArrowheads="1"/>
          </p:cNvSpPr>
          <p:nvPr/>
        </p:nvSpPr>
        <p:spPr bwMode="auto">
          <a:xfrm>
            <a:off x="4883150" y="4616450"/>
            <a:ext cx="1157288" cy="396875"/>
          </a:xfrm>
          <a:prstGeom prst="rect">
            <a:avLst/>
          </a:prstGeom>
          <a:noFill/>
          <a:ln w="9525">
            <a:noFill/>
            <a:miter lim="800000"/>
            <a:headEnd/>
            <a:tailEnd/>
          </a:ln>
        </p:spPr>
        <p:txBody>
          <a:bodyPr wrap="none">
            <a:spAutoFit/>
          </a:bodyPr>
          <a:lstStyle/>
          <a:p>
            <a:r>
              <a:rPr lang="it-IT" sz="2000" b="1" u="none"/>
              <a:t>Imposte</a:t>
            </a:r>
          </a:p>
        </p:txBody>
      </p:sp>
      <p:sp>
        <p:nvSpPr>
          <p:cNvPr id="41" name="Text Box 89"/>
          <p:cNvSpPr txBox="1">
            <a:spLocks noChangeArrowheads="1"/>
          </p:cNvSpPr>
          <p:nvPr/>
        </p:nvSpPr>
        <p:spPr bwMode="auto">
          <a:xfrm>
            <a:off x="588963" y="5699125"/>
            <a:ext cx="2058987" cy="396875"/>
          </a:xfrm>
          <a:prstGeom prst="rect">
            <a:avLst/>
          </a:prstGeom>
          <a:noFill/>
          <a:ln w="9525">
            <a:noFill/>
            <a:miter lim="800000"/>
            <a:headEnd/>
            <a:tailEnd/>
          </a:ln>
        </p:spPr>
        <p:txBody>
          <a:bodyPr wrap="none">
            <a:spAutoFit/>
          </a:bodyPr>
          <a:lstStyle/>
          <a:p>
            <a:r>
              <a:rPr lang="it-IT" sz="2000" b="1" u="none"/>
              <a:t>Servizi Pubblici</a:t>
            </a:r>
          </a:p>
        </p:txBody>
      </p:sp>
      <p:sp>
        <p:nvSpPr>
          <p:cNvPr id="42" name="Text Box 90"/>
          <p:cNvSpPr txBox="1">
            <a:spLocks noChangeArrowheads="1"/>
          </p:cNvSpPr>
          <p:nvPr/>
        </p:nvSpPr>
        <p:spPr bwMode="auto">
          <a:xfrm>
            <a:off x="4568825" y="5699125"/>
            <a:ext cx="2058988" cy="396875"/>
          </a:xfrm>
          <a:prstGeom prst="rect">
            <a:avLst/>
          </a:prstGeom>
          <a:noFill/>
          <a:ln w="9525">
            <a:noFill/>
            <a:miter lim="800000"/>
            <a:headEnd/>
            <a:tailEnd/>
          </a:ln>
        </p:spPr>
        <p:txBody>
          <a:bodyPr wrap="none">
            <a:spAutoFit/>
          </a:bodyPr>
          <a:lstStyle/>
          <a:p>
            <a:r>
              <a:rPr lang="it-IT" sz="2000" b="1" u="none"/>
              <a:t>Servizi Pubblici</a:t>
            </a:r>
          </a:p>
        </p:txBody>
      </p:sp>
      <p:sp>
        <p:nvSpPr>
          <p:cNvPr id="43" name="Text Box 91"/>
          <p:cNvSpPr txBox="1">
            <a:spLocks noChangeArrowheads="1"/>
          </p:cNvSpPr>
          <p:nvPr/>
        </p:nvSpPr>
        <p:spPr bwMode="auto">
          <a:xfrm>
            <a:off x="3186113" y="4235450"/>
            <a:ext cx="933450" cy="396875"/>
          </a:xfrm>
          <a:prstGeom prst="rect">
            <a:avLst/>
          </a:prstGeom>
          <a:noFill/>
          <a:ln w="9525">
            <a:noFill/>
            <a:miter lim="800000"/>
            <a:headEnd/>
            <a:tailEnd/>
          </a:ln>
        </p:spPr>
        <p:txBody>
          <a:bodyPr wrap="none">
            <a:spAutoFit/>
          </a:bodyPr>
          <a:lstStyle/>
          <a:p>
            <a:r>
              <a:rPr lang="it-IT" sz="2000" b="1" u="none"/>
              <a:t>Spesa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09800" y="685800"/>
            <a:ext cx="4572000" cy="646331"/>
          </a:xfrm>
          <a:prstGeom prst="rect">
            <a:avLst/>
          </a:prstGeom>
          <a:noFill/>
          <a:ln w="12700">
            <a:solidFill>
              <a:schemeClr val="accent1"/>
            </a:solidFill>
            <a:miter lim="800000"/>
            <a:headEnd/>
            <a:tailEnd/>
          </a:ln>
        </p:spPr>
        <p:txBody>
          <a:bodyPr>
            <a:spAutoFit/>
          </a:bodyPr>
          <a:lstStyle/>
          <a:p>
            <a:pPr algn="ctr"/>
            <a:r>
              <a:rPr lang="it-IT" u="none" dirty="0">
                <a:latin typeface="Arial Black" pitchFamily="34" charset="0"/>
              </a:rPr>
              <a:t>Il ruolo di intermediazione del sistema bancario </a:t>
            </a:r>
          </a:p>
        </p:txBody>
      </p:sp>
      <p:sp>
        <p:nvSpPr>
          <p:cNvPr id="3" name="Oval 36"/>
          <p:cNvSpPr>
            <a:spLocks noChangeArrowheads="1"/>
          </p:cNvSpPr>
          <p:nvPr/>
        </p:nvSpPr>
        <p:spPr bwMode="auto">
          <a:xfrm>
            <a:off x="3505200" y="3382963"/>
            <a:ext cx="2057400" cy="1066800"/>
          </a:xfrm>
          <a:prstGeom prst="ellipse">
            <a:avLst/>
          </a:prstGeom>
          <a:solidFill>
            <a:srgbClr val="7030A0"/>
          </a:solidFill>
          <a:ln w="28575">
            <a:solidFill>
              <a:schemeClr val="accent1"/>
            </a:solidFill>
            <a:round/>
            <a:headEnd/>
            <a:tailEnd/>
          </a:ln>
        </p:spPr>
        <p:txBody>
          <a:bodyPr wrap="none" anchor="ctr"/>
          <a:lstStyle/>
          <a:p>
            <a:endParaRPr lang="it-IT" u="none"/>
          </a:p>
        </p:txBody>
      </p:sp>
      <p:sp>
        <p:nvSpPr>
          <p:cNvPr id="4" name="Rectangle 37"/>
          <p:cNvSpPr>
            <a:spLocks noChangeArrowheads="1"/>
          </p:cNvSpPr>
          <p:nvPr/>
        </p:nvSpPr>
        <p:spPr bwMode="auto">
          <a:xfrm>
            <a:off x="3790950" y="3663950"/>
            <a:ext cx="1538288" cy="473075"/>
          </a:xfrm>
          <a:prstGeom prst="rect">
            <a:avLst/>
          </a:prstGeom>
          <a:noFill/>
          <a:ln w="9525">
            <a:noFill/>
            <a:miter lim="800000"/>
            <a:headEnd/>
            <a:tailEnd/>
          </a:ln>
        </p:spPr>
        <p:txBody>
          <a:bodyPr wrap="none">
            <a:spAutoFit/>
          </a:bodyPr>
          <a:lstStyle/>
          <a:p>
            <a:r>
              <a:rPr lang="it-IT" sz="2500" dirty="0">
                <a:latin typeface="Arial" pitchFamily="34" charset="0"/>
                <a:cs typeface="Arial" pitchFamily="34" charset="0"/>
              </a:rPr>
              <a:t>BANCHE</a:t>
            </a:r>
          </a:p>
        </p:txBody>
      </p:sp>
      <p:sp>
        <p:nvSpPr>
          <p:cNvPr id="5" name="Text Box 42"/>
          <p:cNvSpPr txBox="1">
            <a:spLocks noChangeArrowheads="1"/>
          </p:cNvSpPr>
          <p:nvPr/>
        </p:nvSpPr>
        <p:spPr bwMode="auto">
          <a:xfrm>
            <a:off x="712788" y="3663950"/>
            <a:ext cx="1664174" cy="477054"/>
          </a:xfrm>
          <a:prstGeom prst="rect">
            <a:avLst/>
          </a:prstGeom>
          <a:solidFill>
            <a:schemeClr val="accent5">
              <a:lumMod val="50000"/>
            </a:schemeClr>
          </a:solidFill>
          <a:ln w="28575">
            <a:solidFill>
              <a:schemeClr val="tx1"/>
            </a:solidFill>
            <a:miter lim="800000"/>
            <a:headEnd/>
            <a:tailEnd/>
          </a:ln>
        </p:spPr>
        <p:txBody>
          <a:bodyPr wrap="none">
            <a:spAutoFit/>
          </a:bodyPr>
          <a:lstStyle/>
          <a:p>
            <a:r>
              <a:rPr lang="it-IT" sz="2500" u="none" dirty="0">
                <a:latin typeface="Arial" pitchFamily="34" charset="0"/>
                <a:cs typeface="Arial" pitchFamily="34" charset="0"/>
              </a:rPr>
              <a:t>FAMIGLIE</a:t>
            </a:r>
          </a:p>
        </p:txBody>
      </p:sp>
      <p:sp>
        <p:nvSpPr>
          <p:cNvPr id="6" name="Text Box 43"/>
          <p:cNvSpPr txBox="1">
            <a:spLocks noChangeArrowheads="1"/>
          </p:cNvSpPr>
          <p:nvPr/>
        </p:nvSpPr>
        <p:spPr bwMode="auto">
          <a:xfrm>
            <a:off x="6632575" y="3663950"/>
            <a:ext cx="1625766" cy="477054"/>
          </a:xfrm>
          <a:prstGeom prst="rect">
            <a:avLst/>
          </a:prstGeom>
          <a:solidFill>
            <a:schemeClr val="accent5">
              <a:lumMod val="50000"/>
            </a:schemeClr>
          </a:solidFill>
          <a:ln w="28575">
            <a:solidFill>
              <a:schemeClr val="tx1"/>
            </a:solidFill>
            <a:miter lim="800000"/>
            <a:headEnd/>
            <a:tailEnd/>
          </a:ln>
        </p:spPr>
        <p:txBody>
          <a:bodyPr wrap="none">
            <a:spAutoFit/>
          </a:bodyPr>
          <a:lstStyle/>
          <a:p>
            <a:r>
              <a:rPr lang="it-IT" sz="2500" dirty="0">
                <a:latin typeface="Arial" pitchFamily="34" charset="0"/>
                <a:cs typeface="Arial" pitchFamily="34" charset="0"/>
              </a:rPr>
              <a:t>IMPRESE</a:t>
            </a:r>
          </a:p>
        </p:txBody>
      </p:sp>
      <p:cxnSp>
        <p:nvCxnSpPr>
          <p:cNvPr id="7" name="AutoShape 44"/>
          <p:cNvCxnSpPr>
            <a:cxnSpLocks noChangeShapeType="1"/>
            <a:stCxn id="3" idx="1"/>
            <a:endCxn id="5" idx="0"/>
          </p:cNvCxnSpPr>
          <p:nvPr/>
        </p:nvCxnSpPr>
        <p:spPr bwMode="auto">
          <a:xfrm rot="16200000" flipH="1" flipV="1">
            <a:off x="2613308" y="2470759"/>
            <a:ext cx="124758" cy="2261624"/>
          </a:xfrm>
          <a:prstGeom prst="bentConnector3">
            <a:avLst>
              <a:gd name="adj1" fmla="val -308460"/>
            </a:avLst>
          </a:prstGeom>
          <a:noFill/>
          <a:ln w="28575">
            <a:solidFill>
              <a:srgbClr val="FF0000"/>
            </a:solidFill>
            <a:miter lim="800000"/>
            <a:headEnd type="triangle" w="med" len="med"/>
            <a:tailEnd/>
          </a:ln>
        </p:spPr>
      </p:cxnSp>
      <p:cxnSp>
        <p:nvCxnSpPr>
          <p:cNvPr id="8" name="AutoShape 45"/>
          <p:cNvCxnSpPr>
            <a:cxnSpLocks noChangeShapeType="1"/>
            <a:stCxn id="3" idx="3"/>
            <a:endCxn id="5" idx="2"/>
          </p:cNvCxnSpPr>
          <p:nvPr/>
        </p:nvCxnSpPr>
        <p:spPr bwMode="auto">
          <a:xfrm rot="5400000" flipH="1">
            <a:off x="2599422" y="3086457"/>
            <a:ext cx="152530" cy="2261624"/>
          </a:xfrm>
          <a:prstGeom prst="bentConnector3">
            <a:avLst>
              <a:gd name="adj1" fmla="val -252297"/>
            </a:avLst>
          </a:prstGeom>
          <a:noFill/>
          <a:ln w="28575">
            <a:solidFill>
              <a:schemeClr val="tx1"/>
            </a:solidFill>
            <a:miter lim="800000"/>
            <a:headEnd/>
            <a:tailEnd type="triangle" w="med" len="med"/>
          </a:ln>
        </p:spPr>
      </p:cxnSp>
      <p:cxnSp>
        <p:nvCxnSpPr>
          <p:cNvPr id="9" name="AutoShape 46"/>
          <p:cNvCxnSpPr>
            <a:cxnSpLocks noChangeShapeType="1"/>
            <a:stCxn id="3" idx="7"/>
            <a:endCxn id="6" idx="0"/>
          </p:cNvCxnSpPr>
          <p:nvPr/>
        </p:nvCxnSpPr>
        <p:spPr bwMode="auto">
          <a:xfrm rot="16200000" flipH="1">
            <a:off x="6291000" y="2509493"/>
            <a:ext cx="124758" cy="2184157"/>
          </a:xfrm>
          <a:prstGeom prst="bentConnector3">
            <a:avLst>
              <a:gd name="adj1" fmla="val -308460"/>
            </a:avLst>
          </a:prstGeom>
          <a:noFill/>
          <a:ln w="28575">
            <a:solidFill>
              <a:srgbClr val="FF0000"/>
            </a:solidFill>
            <a:miter lim="800000"/>
            <a:headEnd/>
            <a:tailEnd type="triangle" w="med" len="med"/>
          </a:ln>
        </p:spPr>
      </p:cxnSp>
      <p:cxnSp>
        <p:nvCxnSpPr>
          <p:cNvPr id="10" name="AutoShape 47"/>
          <p:cNvCxnSpPr>
            <a:cxnSpLocks noChangeShapeType="1"/>
            <a:stCxn id="6" idx="2"/>
            <a:endCxn id="3" idx="5"/>
          </p:cNvCxnSpPr>
          <p:nvPr/>
        </p:nvCxnSpPr>
        <p:spPr bwMode="auto">
          <a:xfrm rot="5400000">
            <a:off x="6277115" y="3125191"/>
            <a:ext cx="152530" cy="2184157"/>
          </a:xfrm>
          <a:prstGeom prst="bentConnector3">
            <a:avLst>
              <a:gd name="adj1" fmla="val 352297"/>
            </a:avLst>
          </a:prstGeom>
          <a:noFill/>
          <a:ln w="28575">
            <a:solidFill>
              <a:schemeClr val="tx1"/>
            </a:solidFill>
            <a:miter lim="800000"/>
            <a:headEnd/>
            <a:tailEnd type="triangle" w="med" len="med"/>
          </a:ln>
        </p:spPr>
      </p:cxnSp>
      <p:sp>
        <p:nvSpPr>
          <p:cNvPr id="11" name="Text Box 48"/>
          <p:cNvSpPr txBox="1">
            <a:spLocks noChangeArrowheads="1"/>
          </p:cNvSpPr>
          <p:nvPr/>
        </p:nvSpPr>
        <p:spPr bwMode="auto">
          <a:xfrm>
            <a:off x="2014538" y="2338388"/>
            <a:ext cx="1389062" cy="457200"/>
          </a:xfrm>
          <a:prstGeom prst="rect">
            <a:avLst/>
          </a:prstGeom>
          <a:noFill/>
          <a:ln w="9525">
            <a:noFill/>
            <a:miter lim="800000"/>
            <a:headEnd/>
            <a:tailEnd/>
          </a:ln>
        </p:spPr>
        <p:txBody>
          <a:bodyPr wrap="none">
            <a:spAutoFit/>
          </a:bodyPr>
          <a:lstStyle/>
          <a:p>
            <a:r>
              <a:rPr lang="it-IT" u="none"/>
              <a:t>Risparmi</a:t>
            </a:r>
          </a:p>
        </p:txBody>
      </p:sp>
      <p:sp>
        <p:nvSpPr>
          <p:cNvPr id="12" name="Text Box 49"/>
          <p:cNvSpPr txBox="1">
            <a:spLocks noChangeArrowheads="1"/>
          </p:cNvSpPr>
          <p:nvPr/>
        </p:nvSpPr>
        <p:spPr bwMode="auto">
          <a:xfrm>
            <a:off x="5121275" y="2362200"/>
            <a:ext cx="3184525" cy="457200"/>
          </a:xfrm>
          <a:prstGeom prst="rect">
            <a:avLst/>
          </a:prstGeom>
          <a:noFill/>
          <a:ln w="9525">
            <a:noFill/>
            <a:miter lim="800000"/>
            <a:headEnd/>
            <a:tailEnd/>
          </a:ln>
        </p:spPr>
        <p:txBody>
          <a:bodyPr wrap="none">
            <a:spAutoFit/>
          </a:bodyPr>
          <a:lstStyle/>
          <a:p>
            <a:r>
              <a:rPr lang="it-IT" u="none"/>
              <a:t>Prestiti - finanziamenti</a:t>
            </a:r>
          </a:p>
        </p:txBody>
      </p:sp>
      <p:sp>
        <p:nvSpPr>
          <p:cNvPr id="13" name="Text Box 50"/>
          <p:cNvSpPr txBox="1">
            <a:spLocks noChangeArrowheads="1"/>
          </p:cNvSpPr>
          <p:nvPr/>
        </p:nvSpPr>
        <p:spPr bwMode="auto">
          <a:xfrm>
            <a:off x="1395413" y="5022850"/>
            <a:ext cx="2590800" cy="457200"/>
          </a:xfrm>
          <a:prstGeom prst="rect">
            <a:avLst/>
          </a:prstGeom>
          <a:noFill/>
          <a:ln w="9525">
            <a:noFill/>
            <a:miter lim="800000"/>
            <a:headEnd/>
            <a:tailEnd/>
          </a:ln>
        </p:spPr>
        <p:txBody>
          <a:bodyPr wrap="none">
            <a:spAutoFit/>
          </a:bodyPr>
          <a:lstStyle/>
          <a:p>
            <a:r>
              <a:rPr lang="it-IT" u="none"/>
              <a:t>Interessi a credito</a:t>
            </a:r>
          </a:p>
        </p:txBody>
      </p:sp>
      <p:sp>
        <p:nvSpPr>
          <p:cNvPr id="14" name="Text Box 51"/>
          <p:cNvSpPr txBox="1">
            <a:spLocks noChangeArrowheads="1"/>
          </p:cNvSpPr>
          <p:nvPr/>
        </p:nvSpPr>
        <p:spPr bwMode="auto">
          <a:xfrm>
            <a:off x="5162550" y="5035550"/>
            <a:ext cx="2506663" cy="457200"/>
          </a:xfrm>
          <a:prstGeom prst="rect">
            <a:avLst/>
          </a:prstGeom>
          <a:noFill/>
          <a:ln w="9525">
            <a:noFill/>
            <a:miter lim="800000"/>
            <a:headEnd/>
            <a:tailEnd/>
          </a:ln>
        </p:spPr>
        <p:txBody>
          <a:bodyPr wrap="none">
            <a:spAutoFit/>
          </a:bodyPr>
          <a:lstStyle/>
          <a:p>
            <a:r>
              <a:rPr lang="it-IT" u="none"/>
              <a:t>Interessi a debito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41178"/>
            <a:ext cx="9144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PIL</a:t>
            </a:r>
            <a:r>
              <a:rPr kumimoji="0" lang="it-IT" sz="4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Prodotto Interno Lordo</a:t>
            </a:r>
          </a:p>
          <a:p>
            <a:pPr lvl="0" algn="ctr" fontAlgn="base">
              <a:spcBef>
                <a:spcPct val="0"/>
              </a:spcBef>
              <a:spcAft>
                <a:spcPct val="0"/>
              </a:spcAft>
            </a:pPr>
            <a:r>
              <a:rPr lang="it-IT" sz="3200" dirty="0" smtClean="0">
                <a:latin typeface="Arial" pitchFamily="34" charset="0"/>
                <a:cs typeface="Arial" pitchFamily="34" charset="0"/>
              </a:rPr>
              <a:t>è il </a:t>
            </a:r>
            <a:r>
              <a:rPr lang="it-IT" sz="3200" dirty="0" smtClean="0">
                <a:solidFill>
                  <a:srgbClr val="FF0000"/>
                </a:solidFill>
                <a:latin typeface="Arial" pitchFamily="34" charset="0"/>
                <a:cs typeface="Arial" pitchFamily="34" charset="0"/>
                <a:hlinkClick r:id="rId2" action="ppaction://hlinkfile" tooltip="Valore (economia)"/>
              </a:rPr>
              <a:t>valore</a:t>
            </a:r>
            <a:r>
              <a:rPr lang="it-IT" sz="3200" dirty="0" smtClean="0">
                <a:latin typeface="Arial" pitchFamily="34" charset="0"/>
                <a:cs typeface="Arial" pitchFamily="34" charset="0"/>
              </a:rPr>
              <a:t> totale dei </a:t>
            </a:r>
            <a:r>
              <a:rPr lang="it-IT" sz="3200" dirty="0" smtClean="0">
                <a:latin typeface="Arial" pitchFamily="34" charset="0"/>
                <a:cs typeface="Arial" pitchFamily="34" charset="0"/>
                <a:hlinkClick r:id="rId3" action="ppaction://hlinkfile" tooltip="Bene (economia)"/>
              </a:rPr>
              <a:t>beni</a:t>
            </a:r>
            <a:r>
              <a:rPr lang="it-IT" sz="3200" dirty="0" smtClean="0">
                <a:latin typeface="Arial" pitchFamily="34" charset="0"/>
                <a:cs typeface="Arial" pitchFamily="34" charset="0"/>
              </a:rPr>
              <a:t> e </a:t>
            </a:r>
            <a:r>
              <a:rPr lang="it-IT" sz="3200" dirty="0" smtClean="0">
                <a:latin typeface="Arial" pitchFamily="34" charset="0"/>
                <a:cs typeface="Arial" pitchFamily="34" charset="0"/>
                <a:hlinkClick r:id="rId4" action="ppaction://hlinkfile" tooltip="Servizio"/>
              </a:rPr>
              <a:t>servizi</a:t>
            </a:r>
            <a:r>
              <a:rPr lang="it-IT" sz="3200" dirty="0" smtClean="0">
                <a:latin typeface="Arial" pitchFamily="34" charset="0"/>
                <a:cs typeface="Arial" pitchFamily="34" charset="0"/>
              </a:rPr>
              <a:t> prodotti in un </a:t>
            </a:r>
            <a:r>
              <a:rPr lang="it-IT" sz="3200" dirty="0" smtClean="0">
                <a:latin typeface="Arial" pitchFamily="34" charset="0"/>
                <a:cs typeface="Arial" pitchFamily="34" charset="0"/>
                <a:hlinkClick r:id="rId5" action="ppaction://hlinkfile" tooltip="Paese (area geografica)"/>
              </a:rPr>
              <a:t>Paese</a:t>
            </a:r>
            <a:r>
              <a:rPr lang="it-IT" sz="3200" dirty="0" smtClean="0">
                <a:latin typeface="Arial" pitchFamily="34" charset="0"/>
                <a:cs typeface="Arial" pitchFamily="34" charset="0"/>
              </a:rPr>
              <a:t> da parte di operatori economici residenti e non residenti nel corso di un anno, e destinati al </a:t>
            </a:r>
            <a:r>
              <a:rPr lang="it-IT" sz="3200" dirty="0" smtClean="0">
                <a:latin typeface="Arial" pitchFamily="34" charset="0"/>
                <a:cs typeface="Arial" pitchFamily="34" charset="0"/>
                <a:hlinkClick r:id="rId6" action="ppaction://hlinkfile" tooltip="Consumo"/>
              </a:rPr>
              <a:t>consumo</a:t>
            </a:r>
            <a:r>
              <a:rPr lang="it-IT" sz="3200" dirty="0" smtClean="0">
                <a:latin typeface="Arial" pitchFamily="34" charset="0"/>
                <a:cs typeface="Arial" pitchFamily="34" charset="0"/>
              </a:rPr>
              <a:t> dell'acquirente finale, degli </a:t>
            </a:r>
            <a:r>
              <a:rPr lang="it-IT" sz="3200" dirty="0" smtClean="0">
                <a:latin typeface="Arial" pitchFamily="34" charset="0"/>
                <a:cs typeface="Arial" pitchFamily="34" charset="0"/>
                <a:hlinkClick r:id="rId7" action="ppaction://hlinkfile" tooltip="Investimento"/>
              </a:rPr>
              <a:t>investimenti</a:t>
            </a:r>
            <a:r>
              <a:rPr lang="it-IT" sz="3200" dirty="0" smtClean="0">
                <a:latin typeface="Arial" pitchFamily="34" charset="0"/>
                <a:cs typeface="Arial" pitchFamily="34" charset="0"/>
              </a:rPr>
              <a:t> privati e pubblici, e delle </a:t>
            </a:r>
            <a:r>
              <a:rPr lang="it-IT" sz="3200" dirty="0" smtClean="0">
                <a:latin typeface="Arial" pitchFamily="34" charset="0"/>
                <a:cs typeface="Arial" pitchFamily="34" charset="0"/>
                <a:hlinkClick r:id="rId8" action="ppaction://hlinkfile" tooltip="Esportazioni"/>
              </a:rPr>
              <a:t>esportazioni</a:t>
            </a:r>
            <a:r>
              <a:rPr lang="it-IT" sz="3200" dirty="0" smtClean="0">
                <a:latin typeface="Arial" pitchFamily="34" charset="0"/>
                <a:cs typeface="Arial" pitchFamily="34" charset="0"/>
              </a:rPr>
              <a:t> nette (esportazioni totali meno importazioni totali).</a:t>
            </a:r>
            <a:endParaRPr kumimoji="0" lang="it-IT" sz="5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41178"/>
            <a:ext cx="914400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PIL</a:t>
            </a:r>
            <a:r>
              <a:rPr kumimoji="0" lang="it-IT" sz="4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it-IT" sz="48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=Prodotto</a:t>
            </a:r>
            <a:r>
              <a:rPr kumimoji="0" lang="it-IT" sz="4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Interno </a:t>
            </a:r>
            <a:r>
              <a:rPr kumimoji="0" lang="it-IT" sz="48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Lordo=</a:t>
            </a:r>
            <a:endParaRPr kumimoji="0" lang="it-IT" sz="4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it-IT" sz="4800" dirty="0" smtClean="0">
                <a:solidFill>
                  <a:srgbClr val="FFFF00"/>
                </a:solidFill>
                <a:latin typeface="Arial" pitchFamily="34" charset="0"/>
                <a:ea typeface="Times New Roman" pitchFamily="18" charset="0"/>
                <a:cs typeface="Arial" pitchFamily="34" charset="0"/>
              </a:rPr>
              <a:t>= C+G+I+(X-M)</a:t>
            </a:r>
            <a:endParaRPr kumimoji="0" lang="it-IT" sz="4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lvl="0" algn="ctr" fontAlgn="base">
              <a:spcBef>
                <a:spcPct val="0"/>
              </a:spcBef>
              <a:spcAft>
                <a:spcPct val="0"/>
              </a:spcAft>
            </a:pPr>
            <a:r>
              <a:rPr lang="it-IT" sz="3200" dirty="0" smtClean="0"/>
              <a:t> </a:t>
            </a:r>
          </a:p>
          <a:p>
            <a:pPr lvl="0" algn="ctr" fontAlgn="base">
              <a:spcBef>
                <a:spcPct val="0"/>
              </a:spcBef>
              <a:spcAft>
                <a:spcPct val="0"/>
              </a:spcAft>
            </a:pPr>
            <a:r>
              <a:rPr lang="it-IT" sz="4400" dirty="0" smtClean="0">
                <a:latin typeface="Arial" pitchFamily="34" charset="0"/>
                <a:cs typeface="Arial" pitchFamily="34" charset="0"/>
              </a:rPr>
              <a:t>dove, </a:t>
            </a:r>
            <a:r>
              <a:rPr lang="it-IT" sz="4400" dirty="0" smtClean="0">
                <a:solidFill>
                  <a:srgbClr val="FFFF00"/>
                </a:solidFill>
                <a:latin typeface="Arial" pitchFamily="34" charset="0"/>
                <a:ea typeface="Times New Roman" pitchFamily="18" charset="0"/>
                <a:cs typeface="Arial" pitchFamily="34" charset="0"/>
              </a:rPr>
              <a:t>C</a:t>
            </a:r>
            <a:r>
              <a:rPr lang="it-IT" sz="4400" dirty="0" smtClean="0">
                <a:latin typeface="Arial" pitchFamily="34" charset="0"/>
                <a:cs typeface="Arial" pitchFamily="34" charset="0"/>
              </a:rPr>
              <a:t> sono i consumi finali, </a:t>
            </a:r>
            <a:r>
              <a:rPr lang="it-IT" sz="4400" dirty="0" smtClean="0">
                <a:solidFill>
                  <a:srgbClr val="FFFF00"/>
                </a:solidFill>
                <a:latin typeface="Arial" pitchFamily="34" charset="0"/>
                <a:ea typeface="Times New Roman" pitchFamily="18" charset="0"/>
                <a:cs typeface="Arial" pitchFamily="34" charset="0"/>
              </a:rPr>
              <a:t>G</a:t>
            </a:r>
            <a:r>
              <a:rPr lang="it-IT" sz="4400" dirty="0" smtClean="0">
                <a:latin typeface="Arial" pitchFamily="34" charset="0"/>
                <a:cs typeface="Arial" pitchFamily="34" charset="0"/>
              </a:rPr>
              <a:t> è la spesa dello Stato, </a:t>
            </a:r>
            <a:r>
              <a:rPr lang="it-IT" sz="4400" dirty="0" smtClean="0">
                <a:solidFill>
                  <a:srgbClr val="FFFF00"/>
                </a:solidFill>
                <a:latin typeface="Arial" pitchFamily="34" charset="0"/>
                <a:ea typeface="Times New Roman" pitchFamily="18" charset="0"/>
                <a:cs typeface="Arial" pitchFamily="34" charset="0"/>
              </a:rPr>
              <a:t>I</a:t>
            </a:r>
            <a:r>
              <a:rPr lang="it-IT" sz="4400" dirty="0" smtClean="0">
                <a:latin typeface="Arial" pitchFamily="34" charset="0"/>
                <a:cs typeface="Arial" pitchFamily="34" charset="0"/>
              </a:rPr>
              <a:t> gli investimenti, </a:t>
            </a:r>
            <a:r>
              <a:rPr lang="it-IT" sz="4400" dirty="0" smtClean="0">
                <a:solidFill>
                  <a:srgbClr val="FFFF00"/>
                </a:solidFill>
                <a:latin typeface="Arial" pitchFamily="34" charset="0"/>
                <a:ea typeface="Times New Roman" pitchFamily="18" charset="0"/>
                <a:cs typeface="Arial" pitchFamily="34" charset="0"/>
              </a:rPr>
              <a:t>X </a:t>
            </a:r>
            <a:r>
              <a:rPr lang="it-IT" sz="4400" dirty="0" smtClean="0">
                <a:latin typeface="Arial" pitchFamily="34" charset="0"/>
                <a:cs typeface="Arial" pitchFamily="34" charset="0"/>
              </a:rPr>
              <a:t>le esportazioni e </a:t>
            </a:r>
            <a:r>
              <a:rPr lang="it-IT" sz="4400" dirty="0" smtClean="0">
                <a:solidFill>
                  <a:srgbClr val="FFFF00"/>
                </a:solidFill>
                <a:latin typeface="Arial" pitchFamily="34" charset="0"/>
                <a:ea typeface="Times New Roman" pitchFamily="18" charset="0"/>
                <a:cs typeface="Arial" pitchFamily="34" charset="0"/>
              </a:rPr>
              <a:t>M</a:t>
            </a:r>
            <a:r>
              <a:rPr lang="it-IT" sz="4400" dirty="0" smtClean="0">
                <a:latin typeface="Arial" pitchFamily="34" charset="0"/>
                <a:cs typeface="Arial" pitchFamily="34" charset="0"/>
              </a:rPr>
              <a:t> le importazioni</a:t>
            </a:r>
            <a:endParaRPr kumimoji="0" lang="it-IT" sz="72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195635"/>
            <a:ext cx="914400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8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PIL medio </a:t>
            </a:r>
          </a:p>
          <a:p>
            <a:pPr marL="0" marR="0" lvl="0" indent="0" algn="ctr" defTabSz="914400" rtl="0" eaLnBrk="1" fontAlgn="base" latinLnBrk="0" hangingPunct="1">
              <a:lnSpc>
                <a:spcPct val="100000"/>
              </a:lnSpc>
              <a:spcBef>
                <a:spcPct val="0"/>
              </a:spcBef>
              <a:spcAft>
                <a:spcPct val="0"/>
              </a:spcAft>
              <a:buClrTx/>
              <a:buSzTx/>
              <a:buFontTx/>
              <a:buNone/>
              <a:tabLst/>
            </a:pPr>
            <a:r>
              <a:rPr lang="it-IT" sz="8000" dirty="0" smtClean="0">
                <a:solidFill>
                  <a:srgbClr val="FF0000"/>
                </a:solidFill>
                <a:latin typeface="Arial" pitchFamily="34" charset="0"/>
                <a:ea typeface="Times New Roman" pitchFamily="18" charset="0"/>
                <a:cs typeface="Arial" pitchFamily="34" charset="0"/>
              </a:rPr>
              <a:t>p</a:t>
            </a:r>
            <a:r>
              <a:rPr kumimoji="0" lang="it-IT" sz="8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ro-capite </a:t>
            </a:r>
            <a:endParaRPr kumimoji="0" lang="it-IT" sz="72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41178"/>
            <a:ext cx="9144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4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Il PIL pro-capite (cioè il valore medio per abitante) non dà alcuna indicazione circa la distribuzione del reddito in un paese;</a:t>
            </a:r>
            <a:endParaRPr kumimoji="0" lang="it-IT" sz="8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6623"/>
            <a:ext cx="91440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algn="ctr" fontAlgn="base">
              <a:spcBef>
                <a:spcPct val="0"/>
              </a:spcBef>
              <a:spcAft>
                <a:spcPct val="0"/>
              </a:spcAft>
            </a:pP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it-IT" sz="4400" dirty="0" smtClean="0">
                <a:solidFill>
                  <a:srgbClr val="FFFF00"/>
                </a:solidFill>
                <a:latin typeface="Arial" pitchFamily="34" charset="0"/>
                <a:ea typeface="Times New Roman" pitchFamily="18" charset="0"/>
                <a:cs typeface="Arial" pitchFamily="34" charset="0"/>
              </a:rPr>
              <a:t>Il PIL pro-capite non tiene conto delle </a:t>
            </a:r>
            <a:r>
              <a:rPr lang="it-IT" sz="4400" dirty="0" err="1" smtClean="0">
                <a:solidFill>
                  <a:srgbClr val="FFFF00"/>
                </a:solidFill>
                <a:latin typeface="Arial" pitchFamily="34" charset="0"/>
                <a:ea typeface="Times New Roman" pitchFamily="18" charset="0"/>
                <a:cs typeface="Arial" pitchFamily="34" charset="0"/>
              </a:rPr>
              <a:t>esternalità</a:t>
            </a:r>
            <a:r>
              <a:rPr lang="it-IT" sz="4400" dirty="0" smtClean="0">
                <a:solidFill>
                  <a:srgbClr val="FFFF00"/>
                </a:solidFill>
                <a:latin typeface="Arial" pitchFamily="34" charset="0"/>
                <a:ea typeface="Times New Roman" pitchFamily="18" charset="0"/>
                <a:cs typeface="Arial" pitchFamily="34" charset="0"/>
              </a:rPr>
              <a:t> negative dovute ai danni ambientali causati dalla crescita economica: l’ammontare effettivo di crescita può così essere sovrastimato;</a:t>
            </a:r>
            <a:endParaRPr lang="it-IT" sz="6000" dirty="0" smtClean="0">
              <a:solidFill>
                <a:srgbClr val="FFFF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8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66460"/>
            <a:ext cx="91440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algn="ct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it-IT" sz="4400" dirty="0" smtClean="0">
                <a:latin typeface="Arial" pitchFamily="34" charset="0"/>
                <a:cs typeface="Arial" pitchFamily="34" charset="0"/>
              </a:rPr>
              <a:t> </a:t>
            </a:r>
            <a:r>
              <a:rPr lang="it-IT" sz="4400" dirty="0">
                <a:solidFill>
                  <a:srgbClr val="FFFF00"/>
                </a:solidFill>
                <a:latin typeface="Arial" pitchFamily="34" charset="0"/>
                <a:cs typeface="Arial" pitchFamily="34" charset="0"/>
              </a:rPr>
              <a:t>Il PIL pro-capite non tiene conto delle </a:t>
            </a:r>
            <a:r>
              <a:rPr lang="it-IT" sz="4400" dirty="0" err="1">
                <a:solidFill>
                  <a:srgbClr val="FFFF00"/>
                </a:solidFill>
                <a:latin typeface="Arial" pitchFamily="34" charset="0"/>
                <a:cs typeface="Arial" pitchFamily="34" charset="0"/>
              </a:rPr>
              <a:t>esternalità</a:t>
            </a:r>
            <a:r>
              <a:rPr lang="it-IT" sz="4400" dirty="0">
                <a:solidFill>
                  <a:srgbClr val="FFFF00"/>
                </a:solidFill>
                <a:latin typeface="Arial" pitchFamily="34" charset="0"/>
                <a:cs typeface="Arial" pitchFamily="34" charset="0"/>
              </a:rPr>
              <a:t> positive che possono risultare da infrastrutture, servizi, istruzione e sanità;</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8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66460"/>
            <a:ext cx="91440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algn="ct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it-IT" sz="4400" dirty="0" smtClean="0">
                <a:latin typeface="Arial" pitchFamily="34" charset="0"/>
                <a:cs typeface="Arial" pitchFamily="34" charset="0"/>
              </a:rPr>
              <a:t> </a:t>
            </a:r>
            <a:r>
              <a:rPr lang="it-IT" sz="4400" dirty="0" smtClean="0">
                <a:solidFill>
                  <a:srgbClr val="FFFF00"/>
                </a:solidFill>
                <a:latin typeface="Arial" pitchFamily="34" charset="0"/>
                <a:cs typeface="Arial" pitchFamily="34" charset="0"/>
              </a:rPr>
              <a:t>Il </a:t>
            </a:r>
            <a:r>
              <a:rPr lang="it-IT" sz="4400" dirty="0">
                <a:solidFill>
                  <a:srgbClr val="FFFF00"/>
                </a:solidFill>
                <a:latin typeface="Arial" pitchFamily="34" charset="0"/>
                <a:cs typeface="Arial" pitchFamily="34" charset="0"/>
              </a:rPr>
              <a:t>PIL pro-capite non tiene conto di tutte le attività economiche che avvengono “fuori dal mercato” che pure incidono sul tenore di vita (non per ragioni contabili e statistiche ma per ragioni intrinseche);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8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3671902"/>
            <a:ext cx="7851648" cy="1828800"/>
          </a:xfrm>
        </p:spPr>
        <p:txBody>
          <a:bodyPr>
            <a:normAutofit fontScale="90000"/>
          </a:bodyPr>
          <a:lstStyle/>
          <a:p>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Ovvero:</a:t>
            </a:r>
            <a:br>
              <a:rPr lang="it-IT" sz="8000" dirty="0" smtClean="0">
                <a:solidFill>
                  <a:srgbClr val="FFFF00"/>
                </a:solidFill>
              </a:rPr>
            </a:br>
            <a:r>
              <a:rPr lang="it-IT" sz="8000" dirty="0" smtClean="0">
                <a:solidFill>
                  <a:srgbClr val="FFFF00"/>
                </a:solidFill>
              </a:rPr>
              <a:t> </a:t>
            </a:r>
            <a:br>
              <a:rPr lang="it-IT" sz="8000" dirty="0" smtClean="0">
                <a:solidFill>
                  <a:srgbClr val="FFFF00"/>
                </a:solidFill>
              </a:rPr>
            </a:br>
            <a:r>
              <a:rPr lang="it-IT" sz="9800" dirty="0" smtClean="0">
                <a:solidFill>
                  <a:srgbClr val="FFFF00"/>
                </a:solidFill>
              </a:rPr>
              <a:t>La Misura della FELICITA’</a:t>
            </a:r>
            <a:endParaRPr lang="it-IT" sz="80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rcRect/>
          <a:stretch>
            <a:fillRect/>
          </a:stretch>
        </p:blipFill>
        <p:spPr bwMode="auto">
          <a:xfrm>
            <a:off x="285720" y="2000240"/>
            <a:ext cx="8643998" cy="4590368"/>
          </a:xfrm>
          <a:prstGeom prst="rect">
            <a:avLst/>
          </a:prstGeom>
          <a:noFill/>
          <a:ln w="9525">
            <a:noFill/>
            <a:miter lim="800000"/>
            <a:headEnd/>
            <a:tailEnd/>
          </a:ln>
        </p:spPr>
      </p:pic>
      <p:sp>
        <p:nvSpPr>
          <p:cNvPr id="3" name="Rettangolo 2"/>
          <p:cNvSpPr/>
          <p:nvPr/>
        </p:nvSpPr>
        <p:spPr>
          <a:xfrm>
            <a:off x="2357422" y="1214422"/>
            <a:ext cx="3571900" cy="461665"/>
          </a:xfrm>
          <a:prstGeom prst="rect">
            <a:avLst/>
          </a:prstGeom>
        </p:spPr>
        <p:txBody>
          <a:bodyPr wrap="square">
            <a:spAutoFit/>
          </a:bodyPr>
          <a:lstStyle/>
          <a:p>
            <a:pPr algn="ctr"/>
            <a:r>
              <a:rPr lang="it-IT" sz="2400" b="1" dirty="0">
                <a:latin typeface="Arial" pitchFamily="34" charset="0"/>
                <a:cs typeface="Arial" pitchFamily="34" charset="0"/>
              </a:rPr>
              <a:t>PIL </a:t>
            </a:r>
            <a:r>
              <a:rPr lang="it-IT" sz="2400" b="1" dirty="0" smtClean="0">
                <a:latin typeface="Arial" pitchFamily="34" charset="0"/>
                <a:cs typeface="Arial" pitchFamily="34" charset="0"/>
              </a:rPr>
              <a:t>pro-capite</a:t>
            </a:r>
            <a:r>
              <a:rPr lang="it-IT" sz="2400" b="1" dirty="0">
                <a:latin typeface="Arial" pitchFamily="34" charset="0"/>
                <a:cs typeface="Arial" pitchFamily="34" charset="0"/>
              </a:rPr>
              <a:t>, 2006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rcRect/>
          <a:stretch>
            <a:fillRect/>
          </a:stretch>
        </p:blipFill>
        <p:spPr bwMode="auto">
          <a:xfrm>
            <a:off x="71406" y="1571613"/>
            <a:ext cx="9001156"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142844" y="1071546"/>
            <a:ext cx="8858312" cy="5616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graphicFrame>
        <p:nvGraphicFramePr>
          <p:cNvPr id="4" name="Grafico 3"/>
          <p:cNvGraphicFramePr/>
          <p:nvPr/>
        </p:nvGraphicFramePr>
        <p:xfrm>
          <a:off x="357158" y="500042"/>
          <a:ext cx="7929618" cy="6000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graphicFrame>
        <p:nvGraphicFramePr>
          <p:cNvPr id="4" name="Grafico 3"/>
          <p:cNvGraphicFramePr/>
          <p:nvPr/>
        </p:nvGraphicFramePr>
        <p:xfrm>
          <a:off x="214282" y="428604"/>
          <a:ext cx="8643998" cy="61436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4457720"/>
            <a:ext cx="7851648" cy="1828800"/>
          </a:xfrm>
        </p:spPr>
        <p:txBody>
          <a:bodyPr>
            <a:normAutofit fontScale="90000"/>
          </a:bodyPr>
          <a:lstStyle/>
          <a:p>
            <a:pPr algn="ct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ma il PIL</a:t>
            </a:r>
            <a:br>
              <a:rPr lang="it-IT" sz="8000" dirty="0" smtClean="0">
                <a:solidFill>
                  <a:srgbClr val="FFFF00"/>
                </a:solidFill>
              </a:rPr>
            </a:br>
            <a:r>
              <a:rPr lang="it-IT" sz="8000" dirty="0" smtClean="0">
                <a:solidFill>
                  <a:srgbClr val="FFFF00"/>
                </a:solidFill>
              </a:rPr>
              <a:t> </a:t>
            </a:r>
            <a:r>
              <a:rPr lang="it-IT" sz="9800" dirty="0" smtClean="0">
                <a:solidFill>
                  <a:srgbClr val="FFFF00"/>
                </a:solidFill>
              </a:rPr>
              <a:t> </a:t>
            </a:r>
            <a:r>
              <a:rPr lang="it-IT" sz="8000" dirty="0" smtClean="0">
                <a:solidFill>
                  <a:srgbClr val="FFFF00"/>
                </a:solidFill>
              </a:rPr>
              <a:t>misura la FELICITA’ </a:t>
            </a:r>
            <a:br>
              <a:rPr lang="it-IT" sz="8000" dirty="0" smtClean="0">
                <a:solidFill>
                  <a:srgbClr val="FFFF00"/>
                </a:solidFill>
              </a:rPr>
            </a:br>
            <a:r>
              <a:rPr lang="it-IT" sz="22100" dirty="0" smtClean="0">
                <a:solidFill>
                  <a:srgbClr val="FFFF00"/>
                </a:solidFill>
              </a:rPr>
              <a:t>?</a:t>
            </a:r>
            <a:endParaRPr lang="it-IT" sz="80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200329"/>
          </a:xfrm>
          <a:prstGeom prst="rect">
            <a:avLst/>
          </a:prstGeom>
        </p:spPr>
        <p:txBody>
          <a:bodyPr wrap="square">
            <a:spAutoFit/>
          </a:bodyPr>
          <a:lstStyle/>
          <a:p>
            <a:pPr algn="ctr"/>
            <a:endParaRPr lang="it-IT" sz="7200" dirty="0">
              <a:latin typeface="Arial" pitchFamily="34" charset="0"/>
              <a:cs typeface="Arial" pitchFamily="34" charset="0"/>
            </a:endParaRPr>
          </a:p>
        </p:txBody>
      </p:sp>
      <p:graphicFrame>
        <p:nvGraphicFramePr>
          <p:cNvPr id="4" name="Tabella 3"/>
          <p:cNvGraphicFramePr>
            <a:graphicFrameLocks noGrp="1"/>
          </p:cNvGraphicFramePr>
          <p:nvPr/>
        </p:nvGraphicFramePr>
        <p:xfrm>
          <a:off x="0" y="642918"/>
          <a:ext cx="9144000" cy="6238468"/>
        </p:xfrm>
        <a:graphic>
          <a:graphicData uri="http://schemas.openxmlformats.org/drawingml/2006/table">
            <a:tbl>
              <a:tblPr/>
              <a:tblGrid>
                <a:gridCol w="9144000"/>
              </a:tblGrid>
              <a:tr h="5389044">
                <a:tc>
                  <a:txBody>
                    <a:bodyPr/>
                    <a:lstStyle/>
                    <a:p>
                      <a:pPr algn="ctr"/>
                      <a:r>
                        <a:rPr lang="it-IT" sz="2400" b="1" dirty="0">
                          <a:latin typeface="Arial" pitchFamily="34" charset="0"/>
                          <a:cs typeface="Arial" pitchFamily="34" charset="0"/>
                        </a:rPr>
                        <a:t>«</a:t>
                      </a:r>
                      <a:r>
                        <a:rPr lang="it-IT" sz="2400" dirty="0">
                          <a:latin typeface="Arial" pitchFamily="34" charset="0"/>
                          <a:cs typeface="Arial" pitchFamily="34" charset="0"/>
                        </a:rPr>
                        <a:t> Non possiamo misurare lo spirito nazionale sulla base dell'</a:t>
                      </a:r>
                      <a:r>
                        <a:rPr lang="it-IT" sz="2400" dirty="0">
                          <a:latin typeface="Arial" pitchFamily="34" charset="0"/>
                          <a:cs typeface="Arial" pitchFamily="34" charset="0"/>
                          <a:hlinkClick r:id="rId2" action="ppaction://hlinkfile" tooltip="Indice Dow Jones (la pagina non esiste)"/>
                        </a:rPr>
                        <a:t>indice </a:t>
                      </a:r>
                      <a:r>
                        <a:rPr lang="it-IT" sz="2400" dirty="0" err="1">
                          <a:latin typeface="Arial" pitchFamily="34" charset="0"/>
                          <a:cs typeface="Arial" pitchFamily="34" charset="0"/>
                          <a:hlinkClick r:id="rId2" action="ppaction://hlinkfile" tooltip="Indice Dow Jones (la pagina non esiste)"/>
                        </a:rPr>
                        <a:t>Dow</a:t>
                      </a:r>
                      <a:r>
                        <a:rPr lang="it-IT" sz="2400" dirty="0">
                          <a:latin typeface="Arial" pitchFamily="34" charset="0"/>
                          <a:cs typeface="Arial" pitchFamily="34" charset="0"/>
                          <a:hlinkClick r:id="rId2" action="ppaction://hlinkfile" tooltip="Indice Dow Jones (la pagina non esiste)"/>
                        </a:rPr>
                        <a:t> Jones</a:t>
                      </a:r>
                      <a:r>
                        <a:rPr lang="it-IT" sz="2400" dirty="0">
                          <a:latin typeface="Arial" pitchFamily="34" charset="0"/>
                          <a:cs typeface="Arial" pitchFamily="34" charset="0"/>
                        </a:rPr>
                        <a:t> né i successi del Paese sulla base del Prodotto Interno Lordo. Il PIL comprende l'</a:t>
                      </a:r>
                      <a:r>
                        <a:rPr lang="it-IT" sz="2400" dirty="0">
                          <a:latin typeface="Arial" pitchFamily="34" charset="0"/>
                          <a:cs typeface="Arial" pitchFamily="34" charset="0"/>
                          <a:hlinkClick r:id="rId3" action="ppaction://hlinkfile" tooltip="Inquinamento dell'aria"/>
                        </a:rPr>
                        <a:t>inquinamento dell'aria</a:t>
                      </a:r>
                      <a:r>
                        <a:rPr lang="it-IT" sz="2400" dirty="0">
                          <a:latin typeface="Arial" pitchFamily="34" charset="0"/>
                          <a:cs typeface="Arial" pitchFamily="34" charset="0"/>
                        </a:rPr>
                        <a:t>, la pubblicità delle sigarette, le ambulanze per sgombrare le nostre autostrade dalle carneficine del fine settimana... Comprende programmi televisivi che valorizzano la violenza per vendere prodotti violenti ai bambini. Cresce con la produzione di </a:t>
                      </a:r>
                      <a:r>
                        <a:rPr lang="it-IT" sz="2400" dirty="0">
                          <a:latin typeface="Arial" pitchFamily="34" charset="0"/>
                          <a:cs typeface="Arial" pitchFamily="34" charset="0"/>
                          <a:hlinkClick r:id="rId4" action="ppaction://hlinkfile" tooltip="Napalm"/>
                        </a:rPr>
                        <a:t>napalm</a:t>
                      </a:r>
                      <a:r>
                        <a:rPr lang="it-IT" sz="2400" dirty="0">
                          <a:latin typeface="Arial" pitchFamily="34" charset="0"/>
                          <a:cs typeface="Arial" pitchFamily="34" charset="0"/>
                        </a:rPr>
                        <a:t>, missili e </a:t>
                      </a:r>
                      <a:r>
                        <a:rPr lang="it-IT" sz="2400" dirty="0">
                          <a:latin typeface="Arial" pitchFamily="34" charset="0"/>
                          <a:cs typeface="Arial" pitchFamily="34" charset="0"/>
                          <a:hlinkClick r:id="rId5" action="ppaction://hlinkfile" tooltip="Testate nucleari (la pagina non esiste)"/>
                        </a:rPr>
                        <a:t>testate nucleari</a:t>
                      </a:r>
                      <a:r>
                        <a:rPr lang="it-IT" sz="2400" dirty="0">
                          <a:latin typeface="Arial" pitchFamily="34" charset="0"/>
                          <a:cs typeface="Arial" pitchFamily="34" charset="0"/>
                        </a:rPr>
                        <a:t>. Il PIL non tiene conto della salute delle nostre famiglie, della qualità della loro educazione e della gioia dei loro momenti di svago. Non comprende la bellezza della nostra poesia e la solidità dei valori familiari. Non tiene conto della giustizia dei nostri tribunali, né dell'equità dei rapporti fra noi. Non misura né la nostra arguzia né il nostro coraggio né la nostra saggezza né la nostra conoscenza né la nostra compassione. Misura tutto, eccetto ciò che rende la vita degna di essere vissuta </a:t>
                      </a:r>
                      <a:r>
                        <a:rPr lang="it-IT" sz="2400" b="1" dirty="0">
                          <a:latin typeface="Arial" pitchFamily="34" charset="0"/>
                          <a:cs typeface="Arial" pitchFamily="34" charset="0"/>
                        </a:rPr>
                        <a:t>»</a:t>
                      </a:r>
                      <a:endParaRPr lang="it-IT" sz="2400" dirty="0">
                        <a:latin typeface="Arial" pitchFamily="34" charset="0"/>
                        <a:cs typeface="Arial" pitchFamily="34" charset="0"/>
                      </a:endParaRPr>
                    </a:p>
                  </a:txBody>
                  <a:tcPr marL="68881" marR="68881" marT="34441" marB="34441" anchor="ctr">
                    <a:lnL>
                      <a:noFill/>
                    </a:lnL>
                    <a:lnR>
                      <a:noFill/>
                    </a:lnR>
                    <a:lnT>
                      <a:noFill/>
                    </a:lnT>
                    <a:lnB>
                      <a:noFill/>
                    </a:lnB>
                  </a:tcPr>
                </a:tc>
              </a:tr>
              <a:tr h="683186">
                <a:tc>
                  <a:txBody>
                    <a:bodyPr/>
                    <a:lstStyle/>
                    <a:p>
                      <a:r>
                        <a:rPr lang="it-IT" sz="1400" dirty="0"/>
                        <a:t>(</a:t>
                      </a:r>
                      <a:r>
                        <a:rPr lang="it-IT" sz="1400" dirty="0">
                          <a:solidFill>
                            <a:srgbClr val="FF0000"/>
                          </a:solidFill>
                          <a:hlinkClick r:id="rId6" action="ppaction://hlinkfile" tooltip="Robert Kennedy"/>
                        </a:rPr>
                        <a:t>Robert Kennedy</a:t>
                      </a:r>
                      <a:r>
                        <a:rPr lang="it-IT" sz="1400" dirty="0">
                          <a:solidFill>
                            <a:srgbClr val="FF0000"/>
                          </a:solidFill>
                        </a:rPr>
                        <a:t> </a:t>
                      </a:r>
                      <a:r>
                        <a:rPr lang="it-IT" sz="1400" dirty="0"/>
                        <a:t>- </a:t>
                      </a:r>
                      <a:r>
                        <a:rPr lang="it-IT" sz="1400" i="1" dirty="0"/>
                        <a:t>Discorso tenuto il 18 marzo </a:t>
                      </a:r>
                      <a:r>
                        <a:rPr lang="it-IT" sz="1400" i="1" dirty="0">
                          <a:hlinkClick r:id="rId7" action="ppaction://hlinkfile" tooltip="1968"/>
                        </a:rPr>
                        <a:t>1968</a:t>
                      </a:r>
                      <a:r>
                        <a:rPr lang="it-IT" sz="1400" i="1" dirty="0"/>
                        <a:t> alla </a:t>
                      </a:r>
                      <a:r>
                        <a:rPr lang="it-IT" sz="1400" i="1" dirty="0">
                          <a:hlinkClick r:id="rId8" action="ppaction://hlinkfile" tooltip="Kansas University"/>
                        </a:rPr>
                        <a:t>Kansas </a:t>
                      </a:r>
                      <a:r>
                        <a:rPr lang="it-IT" sz="1400" i="1" dirty="0" err="1">
                          <a:hlinkClick r:id="rId8" action="ppaction://hlinkfile" tooltip="Kansas University"/>
                        </a:rPr>
                        <a:t>University</a:t>
                      </a:r>
                      <a:r>
                        <a:rPr lang="it-IT" sz="1400" dirty="0"/>
                        <a:t>)</a:t>
                      </a:r>
                    </a:p>
                  </a:txBody>
                  <a:tcPr marL="68881" marR="68881" marT="34441" marB="34441"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3693319"/>
          </a:xfrm>
          <a:prstGeom prst="rect">
            <a:avLst/>
          </a:prstGeom>
        </p:spPr>
        <p:txBody>
          <a:bodyPr wrap="square">
            <a:spAutoFit/>
          </a:bodyPr>
          <a:lstStyle/>
          <a:p>
            <a:pPr algn="ctr"/>
            <a:r>
              <a:rPr lang="it-IT" sz="5400" dirty="0" smtClean="0">
                <a:solidFill>
                  <a:srgbClr val="FFFF00"/>
                </a:solidFill>
                <a:latin typeface="Arial" pitchFamily="34" charset="0"/>
                <a:cs typeface="Arial" pitchFamily="34" charset="0"/>
              </a:rPr>
              <a:t>Anni 2000…..</a:t>
            </a:r>
          </a:p>
          <a:p>
            <a:pPr algn="ctr"/>
            <a:endParaRPr lang="it-IT" sz="5400" dirty="0" smtClean="0">
              <a:solidFill>
                <a:srgbClr val="FFFF00"/>
              </a:solidFill>
              <a:latin typeface="Arial" pitchFamily="34" charset="0"/>
              <a:cs typeface="Arial" pitchFamily="34" charset="0"/>
            </a:endParaRPr>
          </a:p>
          <a:p>
            <a:pPr algn="ctr"/>
            <a:r>
              <a:rPr lang="it-IT" sz="5400" dirty="0" smtClean="0">
                <a:solidFill>
                  <a:srgbClr val="FFFF00"/>
                </a:solidFill>
                <a:latin typeface="Arial" pitchFamily="34" charset="0"/>
                <a:cs typeface="Arial" pitchFamily="34" charset="0"/>
              </a:rPr>
              <a:t>….LA CRISI</a:t>
            </a: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rcRect/>
          <a:stretch>
            <a:fillRect/>
          </a:stretch>
        </p:blipFill>
        <p:spPr bwMode="auto">
          <a:xfrm>
            <a:off x="214282" y="928670"/>
            <a:ext cx="8701110"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5457852"/>
            <a:ext cx="7851648" cy="1828800"/>
          </a:xfrm>
        </p:spPr>
        <p:txBody>
          <a:bodyPr>
            <a:normAutofit fontScale="90000"/>
          </a:bodyPr>
          <a:lstStyle/>
          <a:p>
            <a:pPr algn="ct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un nuovo modo di</a:t>
            </a:r>
            <a:br>
              <a:rPr lang="it-IT" sz="8000" dirty="0" smtClean="0">
                <a:solidFill>
                  <a:srgbClr val="FFFF00"/>
                </a:solidFill>
              </a:rPr>
            </a:br>
            <a:r>
              <a:rPr lang="it-IT" sz="8000" dirty="0" smtClean="0">
                <a:solidFill>
                  <a:srgbClr val="FFFF00"/>
                </a:solidFill>
              </a:rPr>
              <a:t> </a:t>
            </a:r>
            <a:r>
              <a:rPr lang="it-IT" sz="9800" dirty="0" smtClean="0">
                <a:solidFill>
                  <a:srgbClr val="FFFF00"/>
                </a:solidFill>
              </a:rPr>
              <a:t> </a:t>
            </a:r>
            <a:r>
              <a:rPr lang="it-IT" sz="8000" dirty="0" smtClean="0">
                <a:solidFill>
                  <a:srgbClr val="FFFF00"/>
                </a:solidFill>
              </a:rPr>
              <a:t>misura della FELICITA’</a:t>
            </a:r>
            <a:br>
              <a:rPr lang="it-IT" sz="8000" dirty="0" smtClean="0">
                <a:solidFill>
                  <a:srgbClr val="FFFF00"/>
                </a:solidFill>
              </a:rPr>
            </a:br>
            <a:r>
              <a:rPr lang="it-IT" sz="8000" dirty="0" smtClean="0">
                <a:solidFill>
                  <a:srgbClr val="FFFF00"/>
                </a:solidFill>
              </a:rPr>
              <a:t>il </a:t>
            </a:r>
            <a:r>
              <a:rPr lang="it-IT" sz="12800" dirty="0" smtClean="0">
                <a:solidFill>
                  <a:srgbClr val="FFFF00"/>
                </a:solidFill>
              </a:rPr>
              <a:t>BES</a:t>
            </a:r>
            <a:r>
              <a:rPr lang="it-IT" sz="8000" dirty="0" smtClean="0">
                <a:solidFill>
                  <a:srgbClr val="FFFF00"/>
                </a:solidFill>
              </a:rPr>
              <a:t> </a:t>
            </a:r>
            <a:br>
              <a:rPr lang="it-IT" sz="8000" dirty="0" smtClean="0">
                <a:solidFill>
                  <a:srgbClr val="FFFF00"/>
                </a:solidFill>
              </a:rPr>
            </a:br>
            <a:endParaRPr lang="it-IT" sz="80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4524315"/>
          </a:xfrm>
          <a:prstGeom prst="rect">
            <a:avLst/>
          </a:prstGeom>
        </p:spPr>
        <p:txBody>
          <a:bodyPr wrap="square">
            <a:spAutoFit/>
          </a:bodyPr>
          <a:lstStyle/>
          <a:p>
            <a:pPr algn="ctr"/>
            <a:r>
              <a:rPr lang="it-IT" sz="5400" b="1" dirty="0" smtClean="0">
                <a:solidFill>
                  <a:srgbClr val="FFFF00"/>
                </a:solidFill>
                <a:latin typeface="Arial" pitchFamily="34" charset="0"/>
                <a:cs typeface="Arial" pitchFamily="34" charset="0"/>
              </a:rPr>
              <a:t>RISORSE</a:t>
            </a:r>
          </a:p>
          <a:p>
            <a:pPr algn="ctr"/>
            <a:r>
              <a:rPr lang="it-IT" sz="5400" b="1" dirty="0" smtClean="0">
                <a:solidFill>
                  <a:srgbClr val="FFFF00"/>
                </a:solidFill>
                <a:latin typeface="Arial" pitchFamily="34" charset="0"/>
                <a:cs typeface="Arial" pitchFamily="34" charset="0"/>
              </a:rPr>
              <a:t>MERCI</a:t>
            </a:r>
          </a:p>
          <a:p>
            <a:pPr algn="ctr"/>
            <a:r>
              <a:rPr lang="it-IT" sz="5400" b="1" dirty="0" smtClean="0">
                <a:solidFill>
                  <a:srgbClr val="FFFF00"/>
                </a:solidFill>
                <a:latin typeface="Arial" pitchFamily="34" charset="0"/>
                <a:cs typeface="Arial" pitchFamily="34" charset="0"/>
              </a:rPr>
              <a:t>BENI</a:t>
            </a:r>
          </a:p>
          <a:p>
            <a:pPr algn="ctr"/>
            <a:r>
              <a:rPr lang="it-IT" sz="5400" b="1" dirty="0" smtClean="0">
                <a:solidFill>
                  <a:srgbClr val="FFFF00"/>
                </a:solidFill>
                <a:latin typeface="Arial" pitchFamily="34" charset="0"/>
                <a:cs typeface="Arial" pitchFamily="34" charset="0"/>
              </a:rPr>
              <a:t>SERVIZI</a:t>
            </a:r>
            <a:endParaRPr lang="it-IT" sz="3200" b="1"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1214422"/>
            <a:ext cx="7851648" cy="1828800"/>
          </a:xfrm>
        </p:spPr>
        <p:txBody>
          <a:bodyPr>
            <a:normAutofit fontScale="90000"/>
          </a:bodyPr>
          <a:lstStyle/>
          <a:p>
            <a:pPr algn="ct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r>
              <a:rPr lang="it-IT" sz="8000" dirty="0" smtClean="0">
                <a:solidFill>
                  <a:srgbClr val="FFFF00"/>
                </a:solidFill>
              </a:rPr>
              <a:t/>
            </a:r>
            <a:br>
              <a:rPr lang="it-IT" sz="8000" dirty="0" smtClean="0">
                <a:solidFill>
                  <a:srgbClr val="FFFF00"/>
                </a:solidFill>
              </a:rPr>
            </a:br>
            <a:endParaRPr lang="it-IT" sz="8000" dirty="0">
              <a:solidFill>
                <a:srgbClr val="FFFF00"/>
              </a:solidFill>
            </a:endParaRPr>
          </a:p>
        </p:txBody>
      </p:sp>
      <p:pic>
        <p:nvPicPr>
          <p:cNvPr id="80898" name="Picture 2" descr="http://www.misuredelbenessere.it/fileadmin/templates/img/testata2_foto1.png"/>
          <p:cNvPicPr>
            <a:picLocks noChangeAspect="1" noChangeArrowheads="1"/>
          </p:cNvPicPr>
          <p:nvPr/>
        </p:nvPicPr>
        <p:blipFill>
          <a:blip r:embed="rId2"/>
          <a:srcRect/>
          <a:stretch>
            <a:fillRect/>
          </a:stretch>
        </p:blipFill>
        <p:spPr bwMode="auto">
          <a:xfrm>
            <a:off x="298450" y="3908537"/>
            <a:ext cx="8702706" cy="2592297"/>
          </a:xfrm>
          <a:prstGeom prst="rect">
            <a:avLst/>
          </a:prstGeom>
          <a:noFill/>
        </p:spPr>
      </p:pic>
      <p:pic>
        <p:nvPicPr>
          <p:cNvPr id="80900" name="Picture 4" descr="http://www.misuredelbenessere.it/fileadmin/templates/img/testata1.png"/>
          <p:cNvPicPr>
            <a:picLocks noChangeAspect="1" noChangeArrowheads="1"/>
          </p:cNvPicPr>
          <p:nvPr/>
        </p:nvPicPr>
        <p:blipFill>
          <a:blip r:embed="rId3"/>
          <a:srcRect/>
          <a:stretch>
            <a:fillRect/>
          </a:stretch>
        </p:blipFill>
        <p:spPr bwMode="auto">
          <a:xfrm>
            <a:off x="642910" y="1142984"/>
            <a:ext cx="7955932" cy="1824045"/>
          </a:xfrm>
          <a:prstGeom prst="rect">
            <a:avLst/>
          </a:prstGeom>
          <a:noFill/>
        </p:spPr>
      </p:pic>
      <p:pic>
        <p:nvPicPr>
          <p:cNvPr id="80902" name="Picture 6" descr="Logo istat.it"/>
          <p:cNvPicPr>
            <a:picLocks noChangeAspect="1" noChangeArrowheads="1"/>
          </p:cNvPicPr>
          <p:nvPr/>
        </p:nvPicPr>
        <p:blipFill>
          <a:blip r:embed="rId4"/>
          <a:srcRect/>
          <a:stretch>
            <a:fillRect/>
          </a:stretch>
        </p:blipFill>
        <p:spPr bwMode="auto">
          <a:xfrm>
            <a:off x="285720" y="3290888"/>
            <a:ext cx="1238250" cy="352426"/>
          </a:xfrm>
          <a:prstGeom prst="rect">
            <a:avLst/>
          </a:prstGeom>
          <a:noFill/>
        </p:spPr>
      </p:pic>
      <p:pic>
        <p:nvPicPr>
          <p:cNvPr id="80906" name="Picture 10" descr="CNEL - Consiglio Nazionale dell'Economia e del Lavoro"/>
          <p:cNvPicPr>
            <a:picLocks noChangeAspect="1" noChangeArrowheads="1"/>
          </p:cNvPicPr>
          <p:nvPr/>
        </p:nvPicPr>
        <p:blipFill>
          <a:blip r:embed="rId5"/>
          <a:srcRect l="73793"/>
          <a:stretch>
            <a:fillRect/>
          </a:stretch>
        </p:blipFill>
        <p:spPr bwMode="auto">
          <a:xfrm>
            <a:off x="8034399" y="2928934"/>
            <a:ext cx="895319" cy="74560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misuredelbenessere.it/fileadmin/templates/images/BesNumberSfondo.gif"/>
          <p:cNvPicPr>
            <a:picLocks noChangeAspect="1" noChangeArrowheads="1"/>
          </p:cNvPicPr>
          <p:nvPr/>
        </p:nvPicPr>
        <p:blipFill>
          <a:blip r:embed="rId2"/>
          <a:srcRect/>
          <a:stretch>
            <a:fillRect/>
          </a:stretch>
        </p:blipFill>
        <p:spPr bwMode="auto">
          <a:xfrm>
            <a:off x="2576540" y="3114692"/>
            <a:ext cx="5924550" cy="2886076"/>
          </a:xfrm>
          <a:prstGeom prst="rect">
            <a:avLst/>
          </a:prstGeom>
          <a:noFill/>
        </p:spPr>
      </p:pic>
      <p:pic>
        <p:nvPicPr>
          <p:cNvPr id="91140" name="Picture 4" descr="http://www.misuredelbenessere.it/fileadmin/templates/images/BesNumberTit.gif"/>
          <p:cNvPicPr>
            <a:picLocks noChangeAspect="1" noChangeArrowheads="1"/>
          </p:cNvPicPr>
          <p:nvPr/>
        </p:nvPicPr>
        <p:blipFill>
          <a:blip r:embed="rId3"/>
          <a:srcRect/>
          <a:stretch>
            <a:fillRect/>
          </a:stretch>
        </p:blipFill>
        <p:spPr bwMode="auto">
          <a:xfrm>
            <a:off x="941393" y="1047125"/>
            <a:ext cx="701649" cy="495364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ctangle 1"/>
          <p:cNvSpPr>
            <a:spLocks noChangeArrowheads="1"/>
          </p:cNvSpPr>
          <p:nvPr/>
        </p:nvSpPr>
        <p:spPr bwMode="auto">
          <a:xfrm>
            <a:off x="0" y="928670"/>
            <a:ext cx="9144000" cy="8140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SALUTE</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2.</a:t>
            </a:r>
            <a:r>
              <a:rPr lang="it-IT" sz="2800" dirty="0" smtClean="0">
                <a:solidFill>
                  <a:srgbClr val="FFFF00"/>
                </a:solidFill>
                <a:latin typeface="Arial" pitchFamily="34" charset="0"/>
                <a:ea typeface="Times New Roman" pitchFamily="18" charset="0"/>
                <a:cs typeface="Arial" pitchFamily="34" charset="0"/>
              </a:rPr>
              <a:t> ISTRUZIONE  E  FORMAZIONE</a:t>
            </a:r>
            <a:r>
              <a:rPr kumimoji="0" lang="it-IT" sz="2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3.</a:t>
            </a:r>
            <a:r>
              <a:rPr lang="it-IT" sz="2800" dirty="0" smtClean="0">
                <a:solidFill>
                  <a:srgbClr val="FFFF00"/>
                </a:solidFill>
                <a:latin typeface="Arial" pitchFamily="34" charset="0"/>
                <a:ea typeface="Times New Roman" pitchFamily="18" charset="0"/>
                <a:cs typeface="Arial" pitchFamily="34" charset="0"/>
              </a:rPr>
              <a:t> LAVORO  E  CONCILIAZIONE DEI  TEMPI  </a:t>
            </a:r>
            <a:r>
              <a:rPr lang="it-IT" sz="2800" dirty="0" err="1" smtClean="0">
                <a:solidFill>
                  <a:srgbClr val="FFFF00"/>
                </a:solidFill>
                <a:latin typeface="Arial" pitchFamily="34" charset="0"/>
                <a:ea typeface="Times New Roman" pitchFamily="18" charset="0"/>
                <a:cs typeface="Arial" pitchFamily="34" charset="0"/>
              </a:rPr>
              <a:t>DI</a:t>
            </a:r>
            <a:r>
              <a:rPr lang="it-IT" sz="2800" dirty="0" smtClean="0">
                <a:solidFill>
                  <a:srgbClr val="FFFF00"/>
                </a:solidFill>
                <a:latin typeface="Arial" pitchFamily="34" charset="0"/>
                <a:ea typeface="Times New Roman" pitchFamily="18" charset="0"/>
                <a:cs typeface="Arial" pitchFamily="34" charset="0"/>
              </a:rPr>
              <a:t>  VITA</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4.</a:t>
            </a:r>
            <a:r>
              <a:rPr lang="it-IT" sz="2800" dirty="0" smtClean="0">
                <a:solidFill>
                  <a:srgbClr val="FFFF00"/>
                </a:solidFill>
                <a:latin typeface="Arial" pitchFamily="34" charset="0"/>
                <a:ea typeface="Times New Roman" pitchFamily="18" charset="0"/>
                <a:cs typeface="Arial" pitchFamily="34" charset="0"/>
              </a:rPr>
              <a:t> BENESSERE  ECONOMICO</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5.</a:t>
            </a:r>
            <a:r>
              <a:rPr lang="it-IT" sz="2800" dirty="0" smtClean="0">
                <a:solidFill>
                  <a:srgbClr val="FFFF00"/>
                </a:solidFill>
                <a:latin typeface="Arial" pitchFamily="34" charset="0"/>
                <a:ea typeface="Times New Roman" pitchFamily="18" charset="0"/>
                <a:cs typeface="Arial" pitchFamily="34" charset="0"/>
              </a:rPr>
              <a:t> RELAZIONI  SOCIALI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6.</a:t>
            </a:r>
            <a:r>
              <a:rPr lang="it-IT" sz="2800" dirty="0" smtClean="0">
                <a:solidFill>
                  <a:srgbClr val="FFFF00"/>
                </a:solidFill>
                <a:latin typeface="Arial" pitchFamily="34" charset="0"/>
                <a:ea typeface="Times New Roman" pitchFamily="18" charset="0"/>
                <a:cs typeface="Arial" pitchFamily="34" charset="0"/>
              </a:rPr>
              <a:t> POLITICA  E  ISTITUZIONI</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7.</a:t>
            </a:r>
            <a:r>
              <a:rPr lang="it-IT" sz="2800" dirty="0" smtClean="0">
                <a:solidFill>
                  <a:srgbClr val="FFFF00"/>
                </a:solidFill>
                <a:latin typeface="Arial" pitchFamily="34" charset="0"/>
                <a:ea typeface="Times New Roman" pitchFamily="18" charset="0"/>
                <a:cs typeface="Arial" pitchFamily="34" charset="0"/>
              </a:rPr>
              <a:t> SICUREZZA </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8.</a:t>
            </a:r>
            <a:r>
              <a:rPr lang="it-IT" sz="2800" dirty="0" smtClean="0">
                <a:latin typeface="Arial" pitchFamily="34" charset="0"/>
                <a:ea typeface="Times New Roman" pitchFamily="18" charset="0"/>
                <a:cs typeface="Arial" pitchFamily="34" charset="0"/>
              </a:rPr>
              <a:t> </a:t>
            </a:r>
            <a:r>
              <a:rPr lang="it-IT" sz="2800" dirty="0" smtClean="0">
                <a:solidFill>
                  <a:srgbClr val="FFFF00"/>
                </a:solidFill>
                <a:latin typeface="Arial" pitchFamily="34" charset="0"/>
                <a:ea typeface="Times New Roman" pitchFamily="18" charset="0"/>
                <a:cs typeface="Arial" pitchFamily="34" charset="0"/>
              </a:rPr>
              <a:t>BENESSERE  SOGGETTIVO</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9.</a:t>
            </a:r>
            <a:r>
              <a:rPr lang="it-IT" sz="2800" dirty="0" smtClean="0">
                <a:latin typeface="Arial" pitchFamily="34" charset="0"/>
                <a:ea typeface="Times New Roman" pitchFamily="18" charset="0"/>
                <a:cs typeface="Arial" pitchFamily="34" charset="0"/>
              </a:rPr>
              <a:t> </a:t>
            </a:r>
            <a:r>
              <a:rPr lang="it-IT" sz="2800" dirty="0" smtClean="0">
                <a:solidFill>
                  <a:srgbClr val="FFFF00"/>
                </a:solidFill>
                <a:latin typeface="Arial" pitchFamily="34" charset="0"/>
                <a:ea typeface="Times New Roman" pitchFamily="18" charset="0"/>
                <a:cs typeface="Arial" pitchFamily="34" charset="0"/>
              </a:rPr>
              <a:t>PAESAGGIO  PATRIMONIO  CULTURALE</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10.</a:t>
            </a:r>
            <a:r>
              <a:rPr lang="it-IT" sz="2800" dirty="0" smtClean="0">
                <a:latin typeface="Arial" pitchFamily="34" charset="0"/>
                <a:ea typeface="Times New Roman" pitchFamily="18" charset="0"/>
                <a:cs typeface="Arial" pitchFamily="34" charset="0"/>
              </a:rPr>
              <a:t> </a:t>
            </a:r>
            <a:r>
              <a:rPr lang="it-IT" sz="2800" dirty="0" smtClean="0">
                <a:solidFill>
                  <a:srgbClr val="FFFF00"/>
                </a:solidFill>
                <a:latin typeface="Arial" pitchFamily="34" charset="0"/>
                <a:ea typeface="Times New Roman" pitchFamily="18" charset="0"/>
                <a:cs typeface="Arial" pitchFamily="34" charset="0"/>
              </a:rPr>
              <a:t>AMBIENTE</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11.</a:t>
            </a:r>
            <a:r>
              <a:rPr lang="it-IT" sz="2800" dirty="0" smtClean="0">
                <a:latin typeface="Arial" pitchFamily="34" charset="0"/>
                <a:ea typeface="Times New Roman" pitchFamily="18" charset="0"/>
                <a:cs typeface="Arial" pitchFamily="34" charset="0"/>
              </a:rPr>
              <a:t> </a:t>
            </a:r>
            <a:r>
              <a:rPr lang="it-IT" sz="2800" dirty="0" smtClean="0">
                <a:solidFill>
                  <a:srgbClr val="FFFF00"/>
                </a:solidFill>
                <a:latin typeface="Arial" pitchFamily="34" charset="0"/>
                <a:ea typeface="Times New Roman" pitchFamily="18" charset="0"/>
                <a:cs typeface="Arial" pitchFamily="34" charset="0"/>
              </a:rPr>
              <a:t>RICERCA  E  INNOVAZIONE</a:t>
            </a:r>
          </a:p>
          <a:p>
            <a:pPr marL="0" marR="0" lvl="0" indent="0" algn="ctr" defTabSz="914400" rtl="0" eaLnBrk="1" fontAlgn="base" latinLnBrk="0" hangingPunct="1">
              <a:lnSpc>
                <a:spcPct val="100000"/>
              </a:lnSpc>
              <a:spcBef>
                <a:spcPct val="0"/>
              </a:spcBef>
              <a:spcAft>
                <a:spcPct val="0"/>
              </a:spcAft>
              <a:buClrTx/>
              <a:buSzTx/>
              <a:buFontTx/>
              <a:buNone/>
              <a:tabLst/>
            </a:pPr>
            <a:r>
              <a:rPr lang="it-IT" sz="3200" dirty="0" smtClean="0">
                <a:latin typeface="Arial" pitchFamily="34" charset="0"/>
                <a:ea typeface="Times New Roman" pitchFamily="18" charset="0"/>
                <a:cs typeface="Arial" pitchFamily="34" charset="0"/>
              </a:rPr>
              <a:t>12.</a:t>
            </a:r>
            <a:r>
              <a:rPr lang="it-IT" sz="2800" dirty="0" smtClean="0">
                <a:latin typeface="Arial" pitchFamily="34" charset="0"/>
                <a:ea typeface="Times New Roman" pitchFamily="18" charset="0"/>
                <a:cs typeface="Arial" pitchFamily="34" charset="0"/>
              </a:rPr>
              <a:t> </a:t>
            </a:r>
            <a:r>
              <a:rPr lang="it-IT" sz="2800" dirty="0" smtClean="0">
                <a:solidFill>
                  <a:srgbClr val="FFFF00"/>
                </a:solidFill>
                <a:latin typeface="Arial" pitchFamily="34" charset="0"/>
                <a:ea typeface="Times New Roman" pitchFamily="18" charset="0"/>
                <a:cs typeface="Arial" pitchFamily="34" charset="0"/>
              </a:rPr>
              <a:t>QUALITA’  DEI  SERVIZI</a:t>
            </a: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algn="ct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it-IT" sz="8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2428860" y="357166"/>
            <a:ext cx="4286280" cy="523220"/>
          </a:xfrm>
          <a:prstGeom prst="rect">
            <a:avLst/>
          </a:prstGeom>
        </p:spPr>
        <p:txBody>
          <a:bodyPr wrap="square">
            <a:spAutoFit/>
          </a:bodyPr>
          <a:lstStyle/>
          <a:p>
            <a:pPr algn="ctr"/>
            <a:r>
              <a:rPr lang="it-IT" sz="2800" b="1" dirty="0" smtClean="0">
                <a:solidFill>
                  <a:srgbClr val="FFC000"/>
                </a:solidFill>
                <a:latin typeface="Arial" pitchFamily="34" charset="0"/>
                <a:ea typeface="Times New Roman" pitchFamily="18" charset="0"/>
                <a:cs typeface="Arial" pitchFamily="34" charset="0"/>
              </a:rPr>
              <a:t>INDICATORI  DEL  BES</a:t>
            </a:r>
            <a:endParaRPr lang="it-IT" sz="2800" dirty="0">
              <a:solidFill>
                <a:srgbClr val="FFC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220663" y="600075"/>
            <a:ext cx="6276975" cy="771525"/>
          </a:xfrm>
          <a:prstGeom prst="rect">
            <a:avLst/>
          </a:prstGeom>
          <a:noFill/>
          <a:ln w="9525">
            <a:noFill/>
            <a:miter lim="800000"/>
            <a:headEnd/>
            <a:tailEnd/>
          </a:ln>
          <a:effectLst/>
        </p:spPr>
      </p:pic>
      <p:sp>
        <p:nvSpPr>
          <p:cNvPr id="13315" name="Rectangle 3"/>
          <p:cNvSpPr txBox="1">
            <a:spLocks noChangeArrowheads="1"/>
          </p:cNvSpPr>
          <p:nvPr/>
        </p:nvSpPr>
        <p:spPr bwMode="auto">
          <a:xfrm>
            <a:off x="684213" y="1268413"/>
            <a:ext cx="7991475" cy="4914900"/>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rgbClr val="404040"/>
                </a:solidFill>
              </a:rPr>
              <a:t>Speranza di vita tra le più elevate nel mondo</a:t>
            </a:r>
            <a:r>
              <a:rPr lang="it-IT" sz="1400" dirty="0">
                <a:solidFill>
                  <a:srgbClr val="404040"/>
                </a:solidFill>
              </a:rPr>
              <a:t>:  79,4 M 84,5 F   MA AL SUD  78,8 M  83,9 F</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LE DONNE VIVONO PIU’  A LUNGO MA VIVONO MENO  ANNI IN BUONA SALUTE </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M : 59,2 F 56,4</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Mezzogiorno penalizzato doppiamente: vita media più breve, e peggiore qualità della sopravvivenza. </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Mortalità infantile </a:t>
            </a:r>
            <a:r>
              <a:rPr lang="it-IT" sz="1400" dirty="0">
                <a:solidFill>
                  <a:srgbClr val="404040"/>
                </a:solidFill>
              </a:rPr>
              <a:t>(34,2 ogni 10.000), </a:t>
            </a:r>
            <a:r>
              <a:rPr lang="it-IT" sz="1400" b="1" dirty="0">
                <a:solidFill>
                  <a:srgbClr val="404040"/>
                </a:solidFill>
              </a:rPr>
              <a:t>da incidenti stradali </a:t>
            </a:r>
            <a:r>
              <a:rPr lang="it-IT" sz="1400" dirty="0">
                <a:solidFill>
                  <a:srgbClr val="404040"/>
                </a:solidFill>
              </a:rPr>
              <a:t>(1,1 ogni 10.000) e </a:t>
            </a:r>
            <a:r>
              <a:rPr lang="it-IT" sz="1400" b="1" dirty="0">
                <a:solidFill>
                  <a:srgbClr val="404040"/>
                </a:solidFill>
              </a:rPr>
              <a:t>da tumori </a:t>
            </a:r>
            <a:r>
              <a:rPr lang="it-IT" sz="1400" dirty="0">
                <a:solidFill>
                  <a:srgbClr val="404040"/>
                </a:solidFill>
              </a:rPr>
              <a:t>(9,3 ogni 10.000) </a:t>
            </a:r>
            <a:r>
              <a:rPr lang="it-IT" sz="1400" b="1" dirty="0">
                <a:solidFill>
                  <a:srgbClr val="404040"/>
                </a:solidFill>
              </a:rPr>
              <a:t>in calo nel lungo periodo</a:t>
            </a:r>
            <a:r>
              <a:rPr lang="it-IT" sz="1400" dirty="0">
                <a:solidFill>
                  <a:srgbClr val="404040"/>
                </a:solidFill>
              </a:rPr>
              <a:t>, ma la infantile cresce nell’ultimo anno per gli immigrati.</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Mortalità per demenza senile e malattie sistema nervoso in crescita </a:t>
            </a:r>
            <a:r>
              <a:rPr lang="it-IT" sz="1400" dirty="0">
                <a:solidFill>
                  <a:srgbClr val="404040"/>
                </a:solidFill>
              </a:rPr>
              <a:t>(dal 20,7 ogni 10.000 del 2006 al 25,8 ogni 10.000 del 2009).</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Stili di vita non salutari</a:t>
            </a:r>
            <a:r>
              <a:rPr lang="it-IT" sz="1400" dirty="0">
                <a:solidFill>
                  <a:srgbClr val="404040"/>
                </a:solidFill>
              </a:rPr>
              <a:t>: </a:t>
            </a:r>
            <a:r>
              <a:rPr lang="it-IT" sz="1400" b="1" dirty="0">
                <a:solidFill>
                  <a:srgbClr val="404040"/>
                </a:solidFill>
              </a:rPr>
              <a:t>obesità è in crescita  </a:t>
            </a:r>
            <a:r>
              <a:rPr lang="it-IT" sz="1400" dirty="0">
                <a:solidFill>
                  <a:srgbClr val="404040"/>
                </a:solidFill>
              </a:rPr>
              <a:t>(nel 2001 42,4% di persone di 18 anni e più obese o sovrappeso,  44,5% nel 2011) e i </a:t>
            </a:r>
            <a:r>
              <a:rPr lang="it-IT" sz="1400" b="1" dirty="0">
                <a:solidFill>
                  <a:srgbClr val="404040"/>
                </a:solidFill>
              </a:rPr>
              <a:t>sedentari sono il 40% </a:t>
            </a:r>
            <a:r>
              <a:rPr lang="it-IT" sz="1400" dirty="0">
                <a:solidFill>
                  <a:srgbClr val="404040"/>
                </a:solidFill>
              </a:rPr>
              <a:t>delle persone di 14 anni e più.</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Il fumo non diminuisce</a:t>
            </a:r>
            <a:r>
              <a:rPr lang="it-IT" sz="1400" dirty="0">
                <a:solidFill>
                  <a:srgbClr val="404040"/>
                </a:solidFill>
              </a:rPr>
              <a:t>: nel 2011 il 22,7% delle persone di 14 anni e più fuma e in 10 anni la quota cala solo di 1 punto mentre dal 2004 è stabile.</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Cresce consumo di alcool tra i giovani :</a:t>
            </a:r>
            <a:r>
              <a:rPr lang="it-IT" sz="1400" dirty="0">
                <a:solidFill>
                  <a:srgbClr val="404040"/>
                </a:solidFill>
              </a:rPr>
              <a:t>Nel 2011 sono stati il 15,4% dei giovani tra i 14 e i 19 anni ed il 16,1 di quelli tra i 20 e i 24 anni ad adottare almeno un comportamento a rischio nel consumo di alcool.</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La percentuale di popolazione che consuma quotidianamente almeno quattro porzioni di frutta, verdura e legumi freschi non aumenta ed è bassa (18,4%)</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Si mantengono forti disuguaglianze social</a:t>
            </a:r>
            <a:r>
              <a:rPr lang="it-IT" sz="1400" dirty="0">
                <a:solidFill>
                  <a:srgbClr val="404040"/>
                </a:solidFill>
              </a:rPr>
              <a:t>i. Ad esempio i sedentari sono il 48,4% tra le persone di 25-44 anni con basso titolo di studio e il 24,5% tra i coetanei con titolo di studio alto</a:t>
            </a: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p:txBody>
      </p:sp>
      <p:pic>
        <p:nvPicPr>
          <p:cNvPr id="13316" name="Picture 10" descr="marchio 2"/>
          <p:cNvPicPr>
            <a:picLocks noChangeAspect="1" noChangeArrowheads="1"/>
          </p:cNvPicPr>
          <p:nvPr/>
        </p:nvPicPr>
        <p:blipFill>
          <a:blip r:embed="rId3" cstate="print"/>
          <a:srcRect/>
          <a:stretch>
            <a:fillRect/>
          </a:stretch>
        </p:blipFill>
        <p:spPr bwMode="auto">
          <a:xfrm>
            <a:off x="684213" y="6370638"/>
            <a:ext cx="719137" cy="298450"/>
          </a:xfrm>
          <a:prstGeom prst="rect">
            <a:avLst/>
          </a:prstGeom>
          <a:noFill/>
          <a:ln w="9525">
            <a:noFill/>
            <a:miter lim="800000"/>
            <a:headEnd/>
            <a:tailEnd/>
          </a:ln>
        </p:spPr>
      </p:pic>
      <p:pic>
        <p:nvPicPr>
          <p:cNvPr id="13317" name="Picture 11" descr="cnel"/>
          <p:cNvPicPr>
            <a:picLocks noChangeAspect="1" noChangeArrowheads="1"/>
          </p:cNvPicPr>
          <p:nvPr/>
        </p:nvPicPr>
        <p:blipFill>
          <a:blip r:embed="rId4" cstate="print"/>
          <a:srcRect/>
          <a:stretch>
            <a:fillRect/>
          </a:stretch>
        </p:blipFill>
        <p:spPr bwMode="auto">
          <a:xfrm>
            <a:off x="8086725" y="6308725"/>
            <a:ext cx="360363" cy="277813"/>
          </a:xfrm>
          <a:prstGeom prst="rect">
            <a:avLst/>
          </a:prstGeom>
          <a:noFill/>
          <a:ln w="9525">
            <a:noFill/>
            <a:miter lim="800000"/>
            <a:headEnd/>
            <a:tailEnd/>
          </a:ln>
        </p:spPr>
      </p:pic>
      <p:pic>
        <p:nvPicPr>
          <p:cNvPr id="13318" name="Picture 12" descr="bes_logo"/>
          <p:cNvPicPr>
            <a:picLocks noChangeAspect="1" noChangeArrowheads="1"/>
          </p:cNvPicPr>
          <p:nvPr/>
        </p:nvPicPr>
        <p:blipFill>
          <a:blip r:embed="rId5" cstate="print"/>
          <a:srcRect/>
          <a:stretch>
            <a:fillRect/>
          </a:stretch>
        </p:blipFill>
        <p:spPr bwMode="auto">
          <a:xfrm>
            <a:off x="3419475" y="6405563"/>
            <a:ext cx="1087438" cy="263525"/>
          </a:xfrm>
          <a:prstGeom prst="rect">
            <a:avLst/>
          </a:prstGeom>
          <a:noFill/>
          <a:ln w="9525">
            <a:noFill/>
            <a:miter lim="800000"/>
            <a:headEnd/>
            <a:tailEnd/>
          </a:ln>
        </p:spPr>
      </p:pic>
      <p:sp>
        <p:nvSpPr>
          <p:cNvPr id="13319"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13320"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13321"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3323" name="Immagine 11"/>
          <p:cNvPicPr>
            <a:picLocks noChangeAspect="1"/>
          </p:cNvPicPr>
          <p:nvPr/>
        </p:nvPicPr>
        <p:blipFill>
          <a:blip r:embed="rId6"/>
          <a:srcRect/>
          <a:stretch>
            <a:fillRect/>
          </a:stretch>
        </p:blipFill>
        <p:spPr bwMode="auto">
          <a:xfrm>
            <a:off x="642910" y="0"/>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ctangle 1"/>
          <p:cNvSpPr>
            <a:spLocks noChangeArrowheads="1"/>
          </p:cNvSpPr>
          <p:nvPr/>
        </p:nvSpPr>
        <p:spPr bwMode="auto">
          <a:xfrm>
            <a:off x="0" y="285728"/>
            <a:ext cx="9144000" cy="2662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SALUTE</a:t>
            </a: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it-IT" sz="700"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algn="ctr"/>
            <a:r>
              <a:rPr kumimoji="0" lang="it-IT" sz="7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it-IT" sz="8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2"/>
          <a:srcRect/>
          <a:stretch>
            <a:fillRect/>
          </a:stretch>
        </p:blipFill>
        <p:spPr bwMode="auto">
          <a:xfrm>
            <a:off x="319088" y="1547813"/>
            <a:ext cx="8505825" cy="5024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3075" name="Picture 3"/>
          <p:cNvPicPr>
            <a:picLocks noChangeAspect="1" noChangeArrowheads="1"/>
          </p:cNvPicPr>
          <p:nvPr/>
        </p:nvPicPr>
        <p:blipFill>
          <a:blip r:embed="rId2"/>
          <a:srcRect/>
          <a:stretch>
            <a:fillRect/>
          </a:stretch>
        </p:blipFill>
        <p:spPr bwMode="auto">
          <a:xfrm>
            <a:off x="323850" y="942974"/>
            <a:ext cx="8496300" cy="5629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1357291" y="214291"/>
            <a:ext cx="6286544" cy="62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5122" name="Picture 2"/>
          <p:cNvPicPr>
            <a:picLocks noChangeAspect="1" noChangeArrowheads="1"/>
          </p:cNvPicPr>
          <p:nvPr/>
        </p:nvPicPr>
        <p:blipFill>
          <a:blip r:embed="rId2"/>
          <a:srcRect/>
          <a:stretch>
            <a:fillRect/>
          </a:stretch>
        </p:blipFill>
        <p:spPr bwMode="auto">
          <a:xfrm>
            <a:off x="252413" y="1081088"/>
            <a:ext cx="8639175" cy="5348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7170" name="Picture 2"/>
          <p:cNvPicPr>
            <a:picLocks noChangeAspect="1" noChangeArrowheads="1"/>
          </p:cNvPicPr>
          <p:nvPr/>
        </p:nvPicPr>
        <p:blipFill>
          <a:blip r:embed="rId2"/>
          <a:srcRect/>
          <a:stretch>
            <a:fillRect/>
          </a:stretch>
        </p:blipFill>
        <p:spPr bwMode="auto">
          <a:xfrm>
            <a:off x="1128713" y="928688"/>
            <a:ext cx="68865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6146" name="Picture 2"/>
          <p:cNvPicPr>
            <a:picLocks noChangeAspect="1" noChangeArrowheads="1"/>
          </p:cNvPicPr>
          <p:nvPr/>
        </p:nvPicPr>
        <p:blipFill>
          <a:blip r:embed="rId2"/>
          <a:srcRect/>
          <a:stretch>
            <a:fillRect/>
          </a:stretch>
        </p:blipFill>
        <p:spPr bwMode="auto">
          <a:xfrm>
            <a:off x="404813" y="1752600"/>
            <a:ext cx="8334375" cy="4748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4348" y="1071546"/>
            <a:ext cx="7715304" cy="923330"/>
          </a:xfrm>
          <a:prstGeom prst="rect">
            <a:avLst/>
          </a:prstGeom>
        </p:spPr>
        <p:txBody>
          <a:bodyPr wrap="square">
            <a:spAutoFit/>
          </a:bodyPr>
          <a:lstStyle/>
          <a:p>
            <a:pPr algn="ctr"/>
            <a:r>
              <a:rPr lang="it-IT" sz="5400" dirty="0" smtClean="0">
                <a:solidFill>
                  <a:srgbClr val="FFFF00"/>
                </a:solidFill>
                <a:latin typeface="Arial" pitchFamily="34" charset="0"/>
                <a:cs typeface="Arial" pitchFamily="34" charset="0"/>
              </a:rPr>
              <a:t>BENESSERE</a:t>
            </a:r>
          </a:p>
        </p:txBody>
      </p:sp>
      <p:sp>
        <p:nvSpPr>
          <p:cNvPr id="60420" name="AutoShape 4" descr="http://www.provincia.fe.it/download/WQTM_famiglia%20x%20cover.jpg?server=sd2.provincia.fe.it&amp;db=/intranet/internet.nsf&amp;uid=7A1EC40351B144DDC12577210020D58A"/>
          <p:cNvSpPr>
            <a:spLocks noChangeAspect="1" noChangeArrowheads="1"/>
          </p:cNvSpPr>
          <p:nvPr/>
        </p:nvSpPr>
        <p:spPr bwMode="auto">
          <a:xfrm>
            <a:off x="155575" y="-1790700"/>
            <a:ext cx="3676650" cy="37433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0422" name="Picture 6" descr="https://encrypted-tbn3.gstatic.com/images?q=tbn:ANd9GcR1Y8H9h15uv1bZXUxrrBOCXkhMZuVAVLp14K5ZX0PAICoc0R4v"/>
          <p:cNvPicPr>
            <a:picLocks noChangeAspect="1" noChangeArrowheads="1"/>
          </p:cNvPicPr>
          <p:nvPr/>
        </p:nvPicPr>
        <p:blipFill>
          <a:blip r:embed="rId2"/>
          <a:srcRect/>
          <a:stretch>
            <a:fillRect/>
          </a:stretch>
        </p:blipFill>
        <p:spPr bwMode="auto">
          <a:xfrm>
            <a:off x="1798649" y="2643182"/>
            <a:ext cx="5630871" cy="374709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8194" name="Picture 2"/>
          <p:cNvPicPr>
            <a:picLocks noChangeAspect="1" noChangeArrowheads="1"/>
          </p:cNvPicPr>
          <p:nvPr/>
        </p:nvPicPr>
        <p:blipFill>
          <a:blip r:embed="rId2"/>
          <a:srcRect/>
          <a:stretch>
            <a:fillRect/>
          </a:stretch>
        </p:blipFill>
        <p:spPr bwMode="auto">
          <a:xfrm>
            <a:off x="1585913" y="171450"/>
            <a:ext cx="5972175"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87338" y="790575"/>
            <a:ext cx="5895975" cy="800100"/>
          </a:xfrm>
          <a:prstGeom prst="rect">
            <a:avLst/>
          </a:prstGeom>
          <a:noFill/>
          <a:ln w="9525">
            <a:noFill/>
            <a:miter lim="800000"/>
            <a:headEnd/>
            <a:tailEnd/>
          </a:ln>
          <a:effectLst/>
        </p:spPr>
      </p:pic>
      <p:sp>
        <p:nvSpPr>
          <p:cNvPr id="3" name="Rectangle 3"/>
          <p:cNvSpPr txBox="1">
            <a:spLocks noChangeArrowheads="1"/>
          </p:cNvSpPr>
          <p:nvPr/>
        </p:nvSpPr>
        <p:spPr bwMode="auto">
          <a:xfrm>
            <a:off x="762000" y="1600200"/>
            <a:ext cx="7993063" cy="4860925"/>
          </a:xfrm>
          <a:prstGeom prst="rect">
            <a:avLst/>
          </a:prstGeom>
          <a:noFill/>
          <a:ln>
            <a:noFill/>
          </a:ln>
          <a:extLst>
            <a:ext uri="{FAA26D3D-D897-4be2-8F04-BA451C77F1D7}"/>
          </a:extLst>
        </p:spPr>
        <p:txBody>
          <a:bodyPr lIns="0" tIns="0" rIns="0" bIns="0"/>
          <a:lstStyle>
            <a:lvl1pPr marL="0" indent="0" algn="ctr" rtl="0" fontAlgn="base">
              <a:spcBef>
                <a:spcPct val="20000"/>
              </a:spcBef>
              <a:spcAft>
                <a:spcPct val="0"/>
              </a:spcAft>
              <a:buNone/>
              <a:defRPr sz="2400">
                <a:solidFill>
                  <a:schemeClr val="bg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mn-ea"/>
              </a:defRPr>
            </a:lvl2pPr>
            <a:lvl3pPr marL="914400" indent="0" algn="ctr" rtl="0" fontAlgn="base">
              <a:spcBef>
                <a:spcPct val="20000"/>
              </a:spcBef>
              <a:spcAft>
                <a:spcPct val="0"/>
              </a:spcAft>
              <a:buNone/>
              <a:defRPr sz="2400">
                <a:solidFill>
                  <a:schemeClr val="tx1"/>
                </a:solidFill>
                <a:latin typeface="+mn-lt"/>
                <a:ea typeface="+mn-ea"/>
              </a:defRPr>
            </a:lvl3pPr>
            <a:lvl4pPr marL="1371600" indent="0" algn="ctr" rtl="0" fontAlgn="base">
              <a:spcBef>
                <a:spcPct val="20000"/>
              </a:spcBef>
              <a:spcAft>
                <a:spcPct val="0"/>
              </a:spcAft>
              <a:buNone/>
              <a:defRPr sz="2000">
                <a:solidFill>
                  <a:schemeClr val="tx1"/>
                </a:solidFill>
                <a:latin typeface="+mn-lt"/>
                <a:ea typeface="+mn-ea"/>
              </a:defRPr>
            </a:lvl4pPr>
            <a:lvl5pPr marL="1828800" indent="0" algn="ctr" rtl="0" fontAlgn="base">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285750" indent="-285750" algn="just" eaLnBrk="0" hangingPunct="0">
              <a:spcBef>
                <a:spcPts val="0"/>
              </a:spcBef>
              <a:spcAft>
                <a:spcPts val="0"/>
              </a:spcAft>
              <a:buFont typeface="Arial"/>
              <a:buChar char="•"/>
              <a:defRPr/>
            </a:pPr>
            <a:r>
              <a:rPr lang="it-IT" sz="1400" b="1" dirty="0" smtClean="0">
                <a:solidFill>
                  <a:srgbClr val="404040"/>
                </a:solidFill>
              </a:rPr>
              <a:t>Quota </a:t>
            </a:r>
            <a:r>
              <a:rPr lang="it-IT" sz="1400" b="1" dirty="0">
                <a:solidFill>
                  <a:srgbClr val="404040"/>
                </a:solidFill>
              </a:rPr>
              <a:t>di persone di 25-64 anni con almeno il diploma superiore</a:t>
            </a:r>
            <a:r>
              <a:rPr lang="it-IT" sz="1400" dirty="0">
                <a:solidFill>
                  <a:srgbClr val="404040"/>
                </a:solidFill>
              </a:rPr>
              <a:t>: Italia 56%, Europa 73,4%</a:t>
            </a:r>
          </a:p>
          <a:p>
            <a:pPr marL="285750" indent="-285750" algn="just" eaLnBrk="0" hangingPunct="0">
              <a:spcBef>
                <a:spcPts val="0"/>
              </a:spcBef>
              <a:spcAft>
                <a:spcPts val="0"/>
              </a:spcAft>
              <a:buFont typeface="Arial"/>
              <a:buChar char="•"/>
              <a:defRPr/>
            </a:pPr>
            <a:r>
              <a:rPr lang="it-IT" sz="1400" b="1" dirty="0">
                <a:solidFill>
                  <a:srgbClr val="404040"/>
                </a:solidFill>
              </a:rPr>
              <a:t>Quota di persone 30-</a:t>
            </a:r>
            <a:r>
              <a:rPr lang="it-IT" sz="1400" b="1" dirty="0" err="1">
                <a:solidFill>
                  <a:srgbClr val="404040"/>
                </a:solidFill>
              </a:rPr>
              <a:t>34anni</a:t>
            </a:r>
            <a:r>
              <a:rPr lang="it-IT" sz="1400" b="1" dirty="0">
                <a:solidFill>
                  <a:srgbClr val="404040"/>
                </a:solidFill>
              </a:rPr>
              <a:t> che hanno conseguito un titolo universitario</a:t>
            </a:r>
            <a:r>
              <a:rPr lang="it-IT" sz="1400" dirty="0">
                <a:solidFill>
                  <a:srgbClr val="404040"/>
                </a:solidFill>
              </a:rPr>
              <a:t>: Italia 20,3%, Europa 34,6%</a:t>
            </a:r>
          </a:p>
          <a:p>
            <a:pPr marL="285750" indent="-285750" algn="just" eaLnBrk="0" hangingPunct="0">
              <a:spcBef>
                <a:spcPts val="0"/>
              </a:spcBef>
              <a:spcAft>
                <a:spcPts val="0"/>
              </a:spcAft>
              <a:buFont typeface="Arial"/>
              <a:buChar char="•"/>
              <a:defRPr/>
            </a:pPr>
            <a:r>
              <a:rPr lang="it-IT" sz="1400" b="1" dirty="0">
                <a:solidFill>
                  <a:srgbClr val="404040"/>
                </a:solidFill>
              </a:rPr>
              <a:t>Tasso di partecipazione alla formazione continua</a:t>
            </a:r>
            <a:r>
              <a:rPr lang="it-IT" sz="1400" dirty="0">
                <a:solidFill>
                  <a:srgbClr val="404040"/>
                </a:solidFill>
              </a:rPr>
              <a:t>: Italia 5,7%, Europa 8,9%</a:t>
            </a:r>
          </a:p>
          <a:p>
            <a:pPr marL="285750" indent="-285750" algn="just" eaLnBrk="0" hangingPunct="0">
              <a:spcBef>
                <a:spcPts val="0"/>
              </a:spcBef>
              <a:spcAft>
                <a:spcPts val="0"/>
              </a:spcAft>
              <a:buFont typeface="Arial"/>
              <a:buChar char="•"/>
              <a:defRPr/>
            </a:pPr>
            <a:r>
              <a:rPr lang="it-IT" sz="1400" b="1" dirty="0">
                <a:solidFill>
                  <a:srgbClr val="404040"/>
                </a:solidFill>
              </a:rPr>
              <a:t>Tasso di uscita precoce dal sistema di istruzione e formazione</a:t>
            </a:r>
            <a:r>
              <a:rPr lang="it-IT" sz="1400" dirty="0">
                <a:solidFill>
                  <a:srgbClr val="404040"/>
                </a:solidFill>
              </a:rPr>
              <a:t>: Italia 18,2%, Europa 12,3%</a:t>
            </a:r>
          </a:p>
          <a:p>
            <a:pPr algn="just" eaLnBrk="0" hangingPunct="0">
              <a:spcBef>
                <a:spcPts val="300"/>
              </a:spcBef>
              <a:spcAft>
                <a:spcPts val="300"/>
              </a:spcAft>
              <a:defRPr/>
            </a:pPr>
            <a:r>
              <a:rPr lang="it-IT" sz="1400" b="1" dirty="0">
                <a:solidFill>
                  <a:srgbClr val="404040"/>
                </a:solidFill>
              </a:rPr>
              <a:t>Aumentano i </a:t>
            </a:r>
            <a:r>
              <a:rPr lang="it-IT" sz="1400" b="1" dirty="0" err="1">
                <a:solidFill>
                  <a:srgbClr val="404040"/>
                </a:solidFill>
              </a:rPr>
              <a:t>Neet</a:t>
            </a:r>
            <a:r>
              <a:rPr lang="it-IT" sz="1400" b="1" dirty="0">
                <a:solidFill>
                  <a:srgbClr val="404040"/>
                </a:solidFill>
              </a:rPr>
              <a:t> </a:t>
            </a:r>
            <a:r>
              <a:rPr lang="it-IT" sz="1400" dirty="0">
                <a:solidFill>
                  <a:srgbClr val="404040"/>
                </a:solidFill>
              </a:rPr>
              <a:t>dal 19,5% del 2004 al 22,7% del 2011</a:t>
            </a:r>
          </a:p>
          <a:p>
            <a:pPr algn="just" eaLnBrk="0" hangingPunct="0">
              <a:spcBef>
                <a:spcPts val="300"/>
              </a:spcBef>
              <a:spcAft>
                <a:spcPts val="300"/>
              </a:spcAft>
              <a:defRPr/>
            </a:pPr>
            <a:r>
              <a:rPr lang="it-IT" sz="1400" b="1" dirty="0">
                <a:solidFill>
                  <a:srgbClr val="404040"/>
                </a:solidFill>
              </a:rPr>
              <a:t>In netta diminuzione la partecipazione culturale </a:t>
            </a:r>
            <a:r>
              <a:rPr lang="it-IT" sz="1400" dirty="0">
                <a:solidFill>
                  <a:srgbClr val="404040"/>
                </a:solidFill>
              </a:rPr>
              <a:t>dal 37,1% del 2011 al 32,8% del </a:t>
            </a:r>
            <a:r>
              <a:rPr lang="it-IT" sz="1400" dirty="0" smtClean="0">
                <a:solidFill>
                  <a:srgbClr val="404040"/>
                </a:solidFill>
              </a:rPr>
              <a:t>2012</a:t>
            </a:r>
          </a:p>
          <a:p>
            <a:pPr algn="just" eaLnBrk="0" hangingPunct="0">
              <a:spcBef>
                <a:spcPts val="300"/>
              </a:spcBef>
              <a:spcAft>
                <a:spcPts val="300"/>
              </a:spcAft>
              <a:defRPr/>
            </a:pPr>
            <a:r>
              <a:rPr lang="it-IT" sz="1400" b="1" dirty="0" smtClean="0">
                <a:solidFill>
                  <a:srgbClr val="404040"/>
                </a:solidFill>
              </a:rPr>
              <a:t>Donne sempre piu’ istruite e formate degli uomini</a:t>
            </a:r>
          </a:p>
          <a:p>
            <a:pPr marL="285750" indent="-285750" algn="just" eaLnBrk="0" hangingPunct="0">
              <a:spcBef>
                <a:spcPts val="0"/>
              </a:spcBef>
              <a:spcAft>
                <a:spcPts val="0"/>
              </a:spcAft>
              <a:buFont typeface="Arial"/>
              <a:buChar char="•"/>
              <a:defRPr/>
            </a:pPr>
            <a:r>
              <a:rPr lang="it-IT" sz="1400" dirty="0" smtClean="0">
                <a:solidFill>
                  <a:srgbClr val="404040"/>
                </a:solidFill>
              </a:rPr>
              <a:t>Quota </a:t>
            </a:r>
            <a:r>
              <a:rPr lang="it-IT" sz="1400" dirty="0">
                <a:solidFill>
                  <a:srgbClr val="404040"/>
                </a:solidFill>
              </a:rPr>
              <a:t>di persone di 25-64 anni con almeno il diploma superiore: femmine 57,2%, maschi 54,8%</a:t>
            </a:r>
          </a:p>
          <a:p>
            <a:pPr marL="285750" indent="-285750" algn="just" eaLnBrk="0" hangingPunct="0">
              <a:spcBef>
                <a:spcPts val="0"/>
              </a:spcBef>
              <a:spcAft>
                <a:spcPts val="0"/>
              </a:spcAft>
              <a:buFont typeface="Arial"/>
              <a:buChar char="•"/>
              <a:defRPr/>
            </a:pPr>
            <a:r>
              <a:rPr lang="it-IT" sz="1400" dirty="0">
                <a:solidFill>
                  <a:srgbClr val="404040"/>
                </a:solidFill>
              </a:rPr>
              <a:t>Quota di persone 30-</a:t>
            </a:r>
            <a:r>
              <a:rPr lang="it-IT" sz="1400" dirty="0" err="1">
                <a:solidFill>
                  <a:srgbClr val="404040"/>
                </a:solidFill>
              </a:rPr>
              <a:t>34anni</a:t>
            </a:r>
            <a:r>
              <a:rPr lang="it-IT" sz="1400" dirty="0">
                <a:solidFill>
                  <a:srgbClr val="404040"/>
                </a:solidFill>
              </a:rPr>
              <a:t> che hanno conseguito un titolo universitario: femmine 24,7%, maschi 15,9%</a:t>
            </a:r>
          </a:p>
          <a:p>
            <a:pPr marL="285750" indent="-285750" algn="just" eaLnBrk="0" hangingPunct="0">
              <a:spcBef>
                <a:spcPts val="0"/>
              </a:spcBef>
              <a:spcAft>
                <a:spcPts val="0"/>
              </a:spcAft>
              <a:buFont typeface="Arial"/>
              <a:buChar char="•"/>
              <a:defRPr/>
            </a:pPr>
            <a:r>
              <a:rPr lang="it-IT" sz="1400" dirty="0">
                <a:solidFill>
                  <a:srgbClr val="404040"/>
                </a:solidFill>
              </a:rPr>
              <a:t>Tasso di partecipazione alla formazione continua: femmine 6%, maschi 5,3%</a:t>
            </a:r>
          </a:p>
          <a:p>
            <a:pPr marL="285750" indent="-285750" algn="just" eaLnBrk="0" hangingPunct="0">
              <a:spcBef>
                <a:spcPts val="0"/>
              </a:spcBef>
              <a:spcAft>
                <a:spcPts val="0"/>
              </a:spcAft>
              <a:buFont typeface="Arial"/>
              <a:buChar char="•"/>
              <a:defRPr/>
            </a:pPr>
            <a:r>
              <a:rPr lang="it-IT" sz="1400" dirty="0">
                <a:solidFill>
                  <a:srgbClr val="404040"/>
                </a:solidFill>
              </a:rPr>
              <a:t>Tasso di uscita precoce dal sistema di istruzione e formazione: femmine 15,2%, maschi 21%</a:t>
            </a:r>
          </a:p>
          <a:p>
            <a:pPr algn="just" eaLnBrk="0" hangingPunct="0">
              <a:spcBef>
                <a:spcPts val="300"/>
              </a:spcBef>
              <a:spcAft>
                <a:spcPts val="300"/>
              </a:spcAft>
              <a:defRPr/>
            </a:pPr>
            <a:r>
              <a:rPr lang="it-IT" sz="1400" b="1" dirty="0">
                <a:solidFill>
                  <a:srgbClr val="404040"/>
                </a:solidFill>
              </a:rPr>
              <a:t>Forti differenze territoriali e sociali</a:t>
            </a:r>
            <a:r>
              <a:rPr lang="it-IT" sz="1400" dirty="0">
                <a:solidFill>
                  <a:srgbClr val="404040"/>
                </a:solidFill>
              </a:rPr>
              <a:t>: </a:t>
            </a:r>
          </a:p>
          <a:p>
            <a:pPr marL="285750" indent="-285750" algn="just" eaLnBrk="0" hangingPunct="0">
              <a:spcBef>
                <a:spcPts val="0"/>
              </a:spcBef>
              <a:spcAft>
                <a:spcPts val="0"/>
              </a:spcAft>
              <a:buFont typeface="Arial"/>
              <a:buChar char="•"/>
              <a:defRPr/>
            </a:pPr>
            <a:r>
              <a:rPr lang="it-IT" sz="1400" dirty="0">
                <a:solidFill>
                  <a:srgbClr val="404040"/>
                </a:solidFill>
              </a:rPr>
              <a:t>Nel 2011 la quota di persone di 25-64 anni con almeno il diploma superiore è pari al 59% al Nord e al 48,7% nel Mezzogiorno mentre i giovani che non lavorano e non studiano (</a:t>
            </a:r>
            <a:r>
              <a:rPr lang="it-IT" sz="1400" dirty="0" err="1">
                <a:solidFill>
                  <a:srgbClr val="404040"/>
                </a:solidFill>
              </a:rPr>
              <a:t>Neet</a:t>
            </a:r>
            <a:r>
              <a:rPr lang="it-IT" sz="1400" dirty="0">
                <a:solidFill>
                  <a:srgbClr val="404040"/>
                </a:solidFill>
              </a:rPr>
              <a:t>) sono il 31,9% nel Mezzogiorno, ovvero il doppio della quota relativa al Nord (15,4%).</a:t>
            </a:r>
          </a:p>
          <a:p>
            <a:pPr marL="285750" indent="-285750" algn="just" eaLnBrk="0" hangingPunct="0">
              <a:spcBef>
                <a:spcPts val="0"/>
              </a:spcBef>
              <a:spcAft>
                <a:spcPts val="0"/>
              </a:spcAft>
              <a:buFont typeface="Arial"/>
              <a:buChar char="•"/>
              <a:defRPr/>
            </a:pPr>
            <a:r>
              <a:rPr lang="it-IT" sz="1400" dirty="0">
                <a:solidFill>
                  <a:srgbClr val="404040"/>
                </a:solidFill>
              </a:rPr>
              <a:t>L’estrazione sociale continua ad incidere troppo sui livelli di istruzione e competenze dei </a:t>
            </a:r>
            <a:r>
              <a:rPr lang="it-IT" sz="1400" dirty="0" smtClean="0">
                <a:solidFill>
                  <a:srgbClr val="404040"/>
                </a:solidFill>
              </a:rPr>
              <a:t>giovani.</a:t>
            </a:r>
            <a:r>
              <a:rPr lang="it-IT" sz="1400" b="1" dirty="0" smtClean="0">
                <a:solidFill>
                  <a:srgbClr val="404040"/>
                </a:solidFill>
              </a:rPr>
              <a:t> Le differenze di genere favoriscono le donne</a:t>
            </a:r>
          </a:p>
          <a:p>
            <a:pPr marL="285750" indent="-285750" algn="just" eaLnBrk="0" hangingPunct="0">
              <a:spcBef>
                <a:spcPts val="0"/>
              </a:spcBef>
              <a:spcAft>
                <a:spcPts val="0"/>
              </a:spcAft>
              <a:buFont typeface="Arial"/>
              <a:buChar char="•"/>
              <a:defRPr/>
            </a:pPr>
            <a:endParaRPr lang="it-IT" sz="1400" dirty="0">
              <a:solidFill>
                <a:srgbClr val="404040"/>
              </a:solidFill>
            </a:endParaRPr>
          </a:p>
        </p:txBody>
      </p:sp>
      <p:pic>
        <p:nvPicPr>
          <p:cNvPr id="14340" name="Picture 10" descr="marchio 2"/>
          <p:cNvPicPr>
            <a:picLocks noChangeAspect="1" noChangeArrowheads="1"/>
          </p:cNvPicPr>
          <p:nvPr/>
        </p:nvPicPr>
        <p:blipFill>
          <a:blip r:embed="rId3" cstate="print"/>
          <a:srcRect/>
          <a:stretch>
            <a:fillRect/>
          </a:stretch>
        </p:blipFill>
        <p:spPr bwMode="auto">
          <a:xfrm>
            <a:off x="684213" y="6370638"/>
            <a:ext cx="719137" cy="298450"/>
          </a:xfrm>
          <a:prstGeom prst="rect">
            <a:avLst/>
          </a:prstGeom>
          <a:noFill/>
          <a:ln w="9525">
            <a:noFill/>
            <a:miter lim="800000"/>
            <a:headEnd/>
            <a:tailEnd/>
          </a:ln>
        </p:spPr>
      </p:pic>
      <p:pic>
        <p:nvPicPr>
          <p:cNvPr id="14341" name="Picture 11" descr="cnel"/>
          <p:cNvPicPr>
            <a:picLocks noChangeAspect="1" noChangeArrowheads="1"/>
          </p:cNvPicPr>
          <p:nvPr/>
        </p:nvPicPr>
        <p:blipFill>
          <a:blip r:embed="rId4" cstate="print"/>
          <a:srcRect/>
          <a:stretch>
            <a:fillRect/>
          </a:stretch>
        </p:blipFill>
        <p:spPr bwMode="auto">
          <a:xfrm>
            <a:off x="8086725" y="6308725"/>
            <a:ext cx="360363" cy="277813"/>
          </a:xfrm>
          <a:prstGeom prst="rect">
            <a:avLst/>
          </a:prstGeom>
          <a:noFill/>
          <a:ln w="9525">
            <a:noFill/>
            <a:miter lim="800000"/>
            <a:headEnd/>
            <a:tailEnd/>
          </a:ln>
        </p:spPr>
      </p:pic>
      <p:pic>
        <p:nvPicPr>
          <p:cNvPr id="14342" name="Picture 12" descr="bes_logo"/>
          <p:cNvPicPr>
            <a:picLocks noChangeAspect="1" noChangeArrowheads="1"/>
          </p:cNvPicPr>
          <p:nvPr/>
        </p:nvPicPr>
        <p:blipFill>
          <a:blip r:embed="rId5" cstate="print"/>
          <a:srcRect/>
          <a:stretch>
            <a:fillRect/>
          </a:stretch>
        </p:blipFill>
        <p:spPr bwMode="auto">
          <a:xfrm>
            <a:off x="3419475" y="6405563"/>
            <a:ext cx="1087438" cy="263525"/>
          </a:xfrm>
          <a:prstGeom prst="rect">
            <a:avLst/>
          </a:prstGeom>
          <a:noFill/>
          <a:ln w="9525">
            <a:noFill/>
            <a:miter lim="800000"/>
            <a:headEnd/>
            <a:tailEnd/>
          </a:ln>
        </p:spPr>
      </p:pic>
      <p:sp>
        <p:nvSpPr>
          <p:cNvPr id="14343"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14344"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14345"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4347" name="Immagine 14"/>
          <p:cNvPicPr>
            <a:picLocks noChangeAspect="1"/>
          </p:cNvPicPr>
          <p:nvPr/>
        </p:nvPicPr>
        <p:blipFill>
          <a:blip r:embed="rId6"/>
          <a:srcRect/>
          <a:stretch>
            <a:fillRect/>
          </a:stretch>
        </p:blipFill>
        <p:spPr bwMode="auto">
          <a:xfrm>
            <a:off x="684213" y="69850"/>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9218" name="Picture 2"/>
          <p:cNvPicPr>
            <a:picLocks noChangeAspect="1" noChangeArrowheads="1"/>
          </p:cNvPicPr>
          <p:nvPr/>
        </p:nvPicPr>
        <p:blipFill>
          <a:blip r:embed="rId2"/>
          <a:srcRect/>
          <a:stretch>
            <a:fillRect/>
          </a:stretch>
        </p:blipFill>
        <p:spPr bwMode="auto">
          <a:xfrm>
            <a:off x="581025" y="1009650"/>
            <a:ext cx="7981950" cy="5348308"/>
          </a:xfrm>
          <a:prstGeom prst="rect">
            <a:avLst/>
          </a:prstGeom>
          <a:noFill/>
          <a:ln w="9525">
            <a:noFill/>
            <a:miter lim="800000"/>
            <a:headEnd/>
            <a:tailEnd/>
          </a:ln>
        </p:spPr>
      </p:pic>
      <p:sp>
        <p:nvSpPr>
          <p:cNvPr id="4" name="Rettangolo 3"/>
          <p:cNvSpPr/>
          <p:nvPr/>
        </p:nvSpPr>
        <p:spPr>
          <a:xfrm>
            <a:off x="2500298" y="357166"/>
            <a:ext cx="3857652" cy="369332"/>
          </a:xfrm>
          <a:prstGeom prst="rect">
            <a:avLst/>
          </a:prstGeom>
        </p:spPr>
        <p:txBody>
          <a:bodyPr wrap="square">
            <a:spAutoFit/>
          </a:bodyPr>
          <a:lstStyle/>
          <a:p>
            <a:pPr algn="ctr"/>
            <a:r>
              <a:rPr lang="it-IT" b="1" dirty="0" smtClean="0">
                <a:solidFill>
                  <a:srgbClr val="FFFF00"/>
                </a:solidFill>
                <a:latin typeface="Arial" pitchFamily="34" charset="0"/>
                <a:ea typeface="Times New Roman" pitchFamily="18" charset="0"/>
                <a:cs typeface="Arial" pitchFamily="34" charset="0"/>
              </a:rPr>
              <a:t>ISTRUZIONE E FORMAZIONE</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2500298" y="357166"/>
            <a:ext cx="3857652" cy="369332"/>
          </a:xfrm>
          <a:prstGeom prst="rect">
            <a:avLst/>
          </a:prstGeom>
        </p:spPr>
        <p:txBody>
          <a:bodyPr wrap="square">
            <a:spAutoFit/>
          </a:bodyPr>
          <a:lstStyle/>
          <a:p>
            <a:pPr algn="ctr"/>
            <a:r>
              <a:rPr lang="it-IT" b="1" dirty="0" smtClean="0">
                <a:solidFill>
                  <a:srgbClr val="FFFF00"/>
                </a:solidFill>
                <a:latin typeface="Arial" pitchFamily="34" charset="0"/>
                <a:ea typeface="Times New Roman" pitchFamily="18" charset="0"/>
                <a:cs typeface="Arial" pitchFamily="34" charset="0"/>
              </a:rPr>
              <a:t>ISTRUZIONE E FORMAZIONE</a:t>
            </a:r>
            <a:endParaRPr lang="it-IT" dirty="0"/>
          </a:p>
        </p:txBody>
      </p:sp>
      <p:pic>
        <p:nvPicPr>
          <p:cNvPr id="10242" name="Picture 2"/>
          <p:cNvPicPr>
            <a:picLocks noChangeAspect="1" noChangeArrowheads="1"/>
          </p:cNvPicPr>
          <p:nvPr/>
        </p:nvPicPr>
        <p:blipFill>
          <a:blip r:embed="rId2"/>
          <a:srcRect/>
          <a:stretch>
            <a:fillRect/>
          </a:stretch>
        </p:blipFill>
        <p:spPr bwMode="auto">
          <a:xfrm>
            <a:off x="153117" y="1243013"/>
            <a:ext cx="8705163" cy="5488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87338" y="769938"/>
            <a:ext cx="5172075" cy="714375"/>
          </a:xfrm>
          <a:prstGeom prst="rect">
            <a:avLst/>
          </a:prstGeom>
          <a:noFill/>
          <a:ln w="9525">
            <a:noFill/>
            <a:miter lim="800000"/>
            <a:headEnd/>
            <a:tailEnd/>
          </a:ln>
          <a:effectLst/>
        </p:spPr>
      </p:pic>
      <p:sp>
        <p:nvSpPr>
          <p:cNvPr id="16387" name="Rectangle 3"/>
          <p:cNvSpPr txBox="1">
            <a:spLocks noChangeArrowheads="1"/>
          </p:cNvSpPr>
          <p:nvPr/>
        </p:nvSpPr>
        <p:spPr bwMode="auto">
          <a:xfrm>
            <a:off x="684213" y="1397000"/>
            <a:ext cx="7991475" cy="4911725"/>
          </a:xfrm>
          <a:prstGeom prst="rect">
            <a:avLst/>
          </a:prstGeom>
          <a:noFill/>
          <a:ln w="9525">
            <a:noFill/>
            <a:miter lim="800000"/>
            <a:headEnd/>
            <a:tailEnd/>
          </a:ln>
        </p:spPr>
        <p:txBody>
          <a:bodyPr lIns="0" tIns="0" rIns="0" bIns="0"/>
          <a:lstStyle/>
          <a:p>
            <a:pPr marL="285750" indent="-285750" algn="just" eaLnBrk="0" hangingPunct="0">
              <a:buFont typeface="Arial" pitchFamily="34" charset="0"/>
              <a:buChar char="•"/>
            </a:pPr>
            <a:r>
              <a:rPr lang="it-IT" sz="1400" b="1" dirty="0">
                <a:solidFill>
                  <a:srgbClr val="404040"/>
                </a:solidFill>
              </a:rPr>
              <a:t>Tasso di occupazione (61,2% nel 2011) e di mancata partecipazione al lavoro (17,9%) tra i più critici di Europa.</a:t>
            </a:r>
          </a:p>
          <a:p>
            <a:pPr marL="285750" indent="-285750" algn="just" eaLnBrk="0" hangingPunct="0">
              <a:buFont typeface="Arial" pitchFamily="34" charset="0"/>
              <a:buChar char="•"/>
            </a:pPr>
            <a:r>
              <a:rPr lang="it-IT" sz="1400" b="1" dirty="0">
                <a:solidFill>
                  <a:srgbClr val="404040"/>
                </a:solidFill>
              </a:rPr>
              <a:t>La situazione peggiora ulteriormente dal 2008 al 2011. </a:t>
            </a:r>
            <a:r>
              <a:rPr lang="it-IT" sz="1400" dirty="0">
                <a:solidFill>
                  <a:srgbClr val="404040"/>
                </a:solidFill>
              </a:rPr>
              <a:t>Il tasso di occupazione dal 63% al 61,2% e quello di mancata partecipazione al lavoro dal 15,6% al 17,9%.</a:t>
            </a:r>
          </a:p>
          <a:p>
            <a:pPr marL="285750" indent="-285750" algn="just" eaLnBrk="0" hangingPunct="0">
              <a:buFont typeface="Arial" pitchFamily="34" charset="0"/>
              <a:buChar char="•"/>
            </a:pPr>
            <a:r>
              <a:rPr lang="it-IT" sz="1400" b="1" dirty="0">
                <a:solidFill>
                  <a:srgbClr val="404040"/>
                </a:solidFill>
              </a:rPr>
              <a:t>Donne</a:t>
            </a:r>
            <a:r>
              <a:rPr lang="it-IT" sz="1400" dirty="0">
                <a:solidFill>
                  <a:srgbClr val="404040"/>
                </a:solidFill>
              </a:rPr>
              <a:t> (49,9%), </a:t>
            </a:r>
            <a:r>
              <a:rPr lang="it-IT" sz="1400" b="1" dirty="0">
                <a:solidFill>
                  <a:srgbClr val="404040"/>
                </a:solidFill>
              </a:rPr>
              <a:t>giovani </a:t>
            </a:r>
            <a:r>
              <a:rPr lang="it-IT" sz="1400" dirty="0">
                <a:solidFill>
                  <a:srgbClr val="404040"/>
                </a:solidFill>
              </a:rPr>
              <a:t> (33,8% tra i 20-24enni) e </a:t>
            </a:r>
            <a:r>
              <a:rPr lang="it-IT" sz="1400" b="1" dirty="0">
                <a:solidFill>
                  <a:srgbClr val="404040"/>
                </a:solidFill>
              </a:rPr>
              <a:t>sud</a:t>
            </a:r>
            <a:r>
              <a:rPr lang="it-IT" sz="1400" dirty="0">
                <a:solidFill>
                  <a:srgbClr val="404040"/>
                </a:solidFill>
              </a:rPr>
              <a:t> </a:t>
            </a:r>
            <a:r>
              <a:rPr lang="it-IT" sz="1400" b="1" dirty="0">
                <a:solidFill>
                  <a:srgbClr val="404040"/>
                </a:solidFill>
              </a:rPr>
              <a:t>particolarmente penalizzati </a:t>
            </a:r>
            <a:r>
              <a:rPr lang="it-IT" sz="1400" dirty="0">
                <a:solidFill>
                  <a:srgbClr val="404040"/>
                </a:solidFill>
              </a:rPr>
              <a:t>(47,8%) nel tasso di occupazione e nella mancata partecipazione al lavoro rispettivamente (22,6%, 41,7% e 32,1%).</a:t>
            </a:r>
          </a:p>
          <a:p>
            <a:pPr marL="285750" indent="-285750" algn="just" eaLnBrk="0" hangingPunct="0">
              <a:buFont typeface="Arial" pitchFamily="34" charset="0"/>
              <a:buChar char="•"/>
            </a:pPr>
            <a:r>
              <a:rPr lang="it-IT" sz="1400" b="1" dirty="0">
                <a:solidFill>
                  <a:srgbClr val="404040"/>
                </a:solidFill>
              </a:rPr>
              <a:t>La qualità dell’occupazione peggiora</a:t>
            </a:r>
            <a:r>
              <a:rPr lang="it-IT" sz="1400" dirty="0">
                <a:solidFill>
                  <a:srgbClr val="404040"/>
                </a:solidFill>
              </a:rPr>
              <a:t>: costante l’incidenza di lavoratori a termine per più di 5 anni (19,2% dei dipendenti a tempo determinato e collaboratori), diminuisce dal 26% nel periodo 2007-2008 a  valori inferiori al 22% negli anni successivi la percentuale di tempi determinati che transitano a indeterminati.</a:t>
            </a:r>
          </a:p>
          <a:p>
            <a:pPr marL="285750" indent="-285750" algn="just" eaLnBrk="0" hangingPunct="0">
              <a:buFont typeface="Arial" pitchFamily="34" charset="0"/>
              <a:buChar char="•"/>
            </a:pPr>
            <a:r>
              <a:rPr lang="it-IT" sz="1400" b="1" dirty="0">
                <a:solidFill>
                  <a:srgbClr val="404040"/>
                </a:solidFill>
              </a:rPr>
              <a:t>Non diminuisce percentuale lavoratori a basso reddito </a:t>
            </a:r>
            <a:r>
              <a:rPr lang="it-IT" sz="1400" dirty="0">
                <a:solidFill>
                  <a:srgbClr val="404040"/>
                </a:solidFill>
              </a:rPr>
              <a:t>(10,5 per 100 dipendenti) e irregolari (10,3 per 100 occupati) e </a:t>
            </a:r>
            <a:r>
              <a:rPr lang="it-IT" sz="1400" b="1" dirty="0">
                <a:solidFill>
                  <a:srgbClr val="404040"/>
                </a:solidFill>
              </a:rPr>
              <a:t>cresce la percentuale di lavoratori sovra istruiti</a:t>
            </a:r>
            <a:r>
              <a:rPr lang="it-IT" sz="1400" dirty="0">
                <a:solidFill>
                  <a:srgbClr val="404040"/>
                </a:solidFill>
              </a:rPr>
              <a:t>: dal 15,4% del 2004 al 21,1% del 2010.</a:t>
            </a:r>
          </a:p>
          <a:p>
            <a:pPr marL="285750" indent="-285750" algn="just" eaLnBrk="0" hangingPunct="0">
              <a:buFont typeface="Arial" pitchFamily="34" charset="0"/>
              <a:buChar char="•"/>
            </a:pPr>
            <a:r>
              <a:rPr lang="it-IT" sz="1400" b="1" dirty="0">
                <a:solidFill>
                  <a:srgbClr val="404040"/>
                </a:solidFill>
              </a:rPr>
              <a:t>Ma i lavoratori sono soddisfatti del loro lavoro </a:t>
            </a:r>
            <a:r>
              <a:rPr lang="it-IT" sz="1400" dirty="0">
                <a:solidFill>
                  <a:srgbClr val="404040"/>
                </a:solidFill>
              </a:rPr>
              <a:t>(punteggio di 7,3 in una scala da 0 a 10)  specie del contenuto del lavoro (il 62,9% degli occupati da un punteggio tra 8 e 10).</a:t>
            </a:r>
          </a:p>
          <a:p>
            <a:pPr marL="285750" indent="-285750" algn="just" eaLnBrk="0" hangingPunct="0">
              <a:buFont typeface="Arial" pitchFamily="34" charset="0"/>
              <a:buChar char="•"/>
            </a:pPr>
            <a:r>
              <a:rPr lang="it-IT" sz="1400" b="1" dirty="0">
                <a:solidFill>
                  <a:srgbClr val="404040"/>
                </a:solidFill>
              </a:rPr>
              <a:t>Migliora la situazione per gli incidenti sul lavoro</a:t>
            </a:r>
            <a:r>
              <a:rPr lang="it-IT" sz="1400" dirty="0">
                <a:solidFill>
                  <a:srgbClr val="404040"/>
                </a:solidFill>
              </a:rPr>
              <a:t>: il tasso di infortuni mortali e inabilità permanente diminuisce dal 2005 al 2010 da 15 a 14,5 ogni 1.000 infortuni.</a:t>
            </a:r>
          </a:p>
          <a:p>
            <a:pPr marL="285750" indent="-285750" algn="just" eaLnBrk="0" hangingPunct="0">
              <a:buFont typeface="Arial" pitchFamily="34" charset="0"/>
              <a:buChar char="•"/>
            </a:pPr>
            <a:r>
              <a:rPr lang="it-IT" sz="1400" b="1" dirty="0">
                <a:solidFill>
                  <a:srgbClr val="404040"/>
                </a:solidFill>
              </a:rPr>
              <a:t>Permangono gravi problemi di conciliazione dei tempi di vita</a:t>
            </a:r>
            <a:r>
              <a:rPr lang="it-IT" sz="1400" dirty="0">
                <a:solidFill>
                  <a:srgbClr val="404040"/>
                </a:solidFill>
              </a:rPr>
              <a:t>, l'asimmetria dei ruoli elevata e (71,9%) diminuisce lentamente; il tasso di occupazione delle donne con figli è ancora il 28% in meno di quelle senza </a:t>
            </a:r>
            <a:r>
              <a:rPr lang="it-IT" sz="1400" dirty="0" err="1">
                <a:solidFill>
                  <a:srgbClr val="404040"/>
                </a:solidFill>
              </a:rPr>
              <a:t>figli.Il</a:t>
            </a:r>
            <a:r>
              <a:rPr lang="it-IT" sz="1400" dirty="0">
                <a:solidFill>
                  <a:srgbClr val="404040"/>
                </a:solidFill>
              </a:rPr>
              <a:t> 64% delle donne lavora più di 60 ore a settimana, compreso il lavoro di cura.</a:t>
            </a:r>
          </a:p>
          <a:p>
            <a:pPr marL="285750" indent="-285750" algn="just" eaLnBrk="0" hangingPunct="0">
              <a:buFont typeface="Arial" pitchFamily="34" charset="0"/>
              <a:buChar char="•"/>
            </a:pPr>
            <a:r>
              <a:rPr lang="it-IT" sz="1400" b="1" dirty="0">
                <a:solidFill>
                  <a:srgbClr val="404040"/>
                </a:solidFill>
              </a:rPr>
              <a:t>Gravi disuguaglianze di genere, generazionali, territoriali. </a:t>
            </a:r>
          </a:p>
          <a:p>
            <a:pPr marL="285750" indent="-285750" algn="just" eaLnBrk="0" hangingPunct="0">
              <a:buFont typeface="Arial" pitchFamily="34" charset="0"/>
              <a:buChar char="•"/>
            </a:pPr>
            <a:endParaRPr lang="it-IT" sz="1400" dirty="0">
              <a:solidFill>
                <a:srgbClr val="404040"/>
              </a:solidFill>
            </a:endParaRPr>
          </a:p>
        </p:txBody>
      </p:sp>
      <p:pic>
        <p:nvPicPr>
          <p:cNvPr id="16388" name="Picture 10" descr="marchio 2"/>
          <p:cNvPicPr>
            <a:picLocks noChangeAspect="1" noChangeArrowheads="1"/>
          </p:cNvPicPr>
          <p:nvPr/>
        </p:nvPicPr>
        <p:blipFill>
          <a:blip r:embed="rId3" cstate="print"/>
          <a:srcRect/>
          <a:stretch>
            <a:fillRect/>
          </a:stretch>
        </p:blipFill>
        <p:spPr bwMode="auto">
          <a:xfrm>
            <a:off x="684213" y="6370638"/>
            <a:ext cx="719137" cy="298450"/>
          </a:xfrm>
          <a:prstGeom prst="rect">
            <a:avLst/>
          </a:prstGeom>
          <a:noFill/>
          <a:ln w="9525">
            <a:noFill/>
            <a:miter lim="800000"/>
            <a:headEnd/>
            <a:tailEnd/>
          </a:ln>
        </p:spPr>
      </p:pic>
      <p:pic>
        <p:nvPicPr>
          <p:cNvPr id="16389" name="Picture 11" descr="cnel"/>
          <p:cNvPicPr>
            <a:picLocks noChangeAspect="1" noChangeArrowheads="1"/>
          </p:cNvPicPr>
          <p:nvPr/>
        </p:nvPicPr>
        <p:blipFill>
          <a:blip r:embed="rId4" cstate="print"/>
          <a:srcRect/>
          <a:stretch>
            <a:fillRect/>
          </a:stretch>
        </p:blipFill>
        <p:spPr bwMode="auto">
          <a:xfrm>
            <a:off x="8086725" y="6308725"/>
            <a:ext cx="360363" cy="277813"/>
          </a:xfrm>
          <a:prstGeom prst="rect">
            <a:avLst/>
          </a:prstGeom>
          <a:noFill/>
          <a:ln w="9525">
            <a:noFill/>
            <a:miter lim="800000"/>
            <a:headEnd/>
            <a:tailEnd/>
          </a:ln>
        </p:spPr>
      </p:pic>
      <p:pic>
        <p:nvPicPr>
          <p:cNvPr id="16390" name="Picture 12" descr="bes_logo"/>
          <p:cNvPicPr>
            <a:picLocks noChangeAspect="1" noChangeArrowheads="1"/>
          </p:cNvPicPr>
          <p:nvPr/>
        </p:nvPicPr>
        <p:blipFill>
          <a:blip r:embed="rId5" cstate="print"/>
          <a:srcRect/>
          <a:stretch>
            <a:fillRect/>
          </a:stretch>
        </p:blipFill>
        <p:spPr bwMode="auto">
          <a:xfrm>
            <a:off x="3419475" y="6405563"/>
            <a:ext cx="1087438" cy="263525"/>
          </a:xfrm>
          <a:prstGeom prst="rect">
            <a:avLst/>
          </a:prstGeom>
          <a:noFill/>
          <a:ln w="9525">
            <a:noFill/>
            <a:miter lim="800000"/>
            <a:headEnd/>
            <a:tailEnd/>
          </a:ln>
        </p:spPr>
      </p:pic>
      <p:sp>
        <p:nvSpPr>
          <p:cNvPr id="16391"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16392"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16393"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6395" name="Immagine 15"/>
          <p:cNvPicPr>
            <a:picLocks noChangeAspect="1"/>
          </p:cNvPicPr>
          <p:nvPr/>
        </p:nvPicPr>
        <p:blipFill>
          <a:blip r:embed="rId6"/>
          <a:srcRect/>
          <a:stretch>
            <a:fillRect/>
          </a:stretch>
        </p:blipFill>
        <p:spPr bwMode="auto">
          <a:xfrm>
            <a:off x="684213" y="73025"/>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1785918" y="285728"/>
            <a:ext cx="5344156"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LAVORO E CONCILIAZIONE DEI TEMPI </a:t>
            </a:r>
            <a:r>
              <a:rPr lang="it-IT" b="1" dirty="0" err="1" smtClean="0">
                <a:solidFill>
                  <a:srgbClr val="FFFF00"/>
                </a:solidFill>
                <a:latin typeface="Arial" pitchFamily="34" charset="0"/>
                <a:ea typeface="Times New Roman" pitchFamily="18" charset="0"/>
                <a:cs typeface="Arial" pitchFamily="34" charset="0"/>
              </a:rPr>
              <a:t>DI</a:t>
            </a:r>
            <a:r>
              <a:rPr lang="it-IT" b="1" dirty="0" smtClean="0">
                <a:solidFill>
                  <a:srgbClr val="FFFF00"/>
                </a:solidFill>
                <a:latin typeface="Arial" pitchFamily="34" charset="0"/>
                <a:ea typeface="Times New Roman" pitchFamily="18" charset="0"/>
                <a:cs typeface="Arial" pitchFamily="34" charset="0"/>
              </a:rPr>
              <a:t> VITA</a:t>
            </a:r>
            <a:endParaRPr lang="it-IT" dirty="0"/>
          </a:p>
        </p:txBody>
      </p:sp>
      <p:pic>
        <p:nvPicPr>
          <p:cNvPr id="11266" name="Picture 2"/>
          <p:cNvPicPr>
            <a:picLocks noChangeAspect="1" noChangeArrowheads="1"/>
          </p:cNvPicPr>
          <p:nvPr/>
        </p:nvPicPr>
        <p:blipFill>
          <a:blip r:embed="rId2"/>
          <a:srcRect/>
          <a:stretch>
            <a:fillRect/>
          </a:stretch>
        </p:blipFill>
        <p:spPr bwMode="auto">
          <a:xfrm>
            <a:off x="214282" y="1857364"/>
            <a:ext cx="8786842"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11138" y="720725"/>
            <a:ext cx="6457950" cy="828675"/>
          </a:xfrm>
          <a:prstGeom prst="rect">
            <a:avLst/>
          </a:prstGeom>
          <a:noFill/>
          <a:ln w="9525">
            <a:noFill/>
            <a:miter lim="800000"/>
            <a:headEnd/>
            <a:tailEnd/>
          </a:ln>
          <a:effectLst/>
        </p:spPr>
      </p:pic>
      <p:sp>
        <p:nvSpPr>
          <p:cNvPr id="17411" name="Rectangle 3"/>
          <p:cNvSpPr txBox="1">
            <a:spLocks noChangeArrowheads="1"/>
          </p:cNvSpPr>
          <p:nvPr/>
        </p:nvSpPr>
        <p:spPr bwMode="auto">
          <a:xfrm>
            <a:off x="652463" y="1562100"/>
            <a:ext cx="8137525" cy="4862513"/>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dirty="0">
                <a:solidFill>
                  <a:srgbClr val="404040"/>
                </a:solidFill>
              </a:rPr>
              <a:t>La crisi economica degli ultimi cinque anni sta mostrando i limiti di questo modello, accentuando le disuguaglianze tra classi sociali, le profonde differenze territoriali e riducendo ulteriormente la già scarsa mobilità sociale.</a:t>
            </a:r>
          </a:p>
          <a:p>
            <a:pPr marL="285750" indent="-285750" algn="just" eaLnBrk="0" hangingPunct="0">
              <a:spcBef>
                <a:spcPts val="300"/>
              </a:spcBef>
              <a:spcAft>
                <a:spcPts val="300"/>
              </a:spcAft>
              <a:buFont typeface="Arial" pitchFamily="34" charset="0"/>
              <a:buChar char="•"/>
            </a:pPr>
            <a:r>
              <a:rPr lang="it-IT" sz="1400" dirty="0">
                <a:solidFill>
                  <a:srgbClr val="404040"/>
                </a:solidFill>
              </a:rPr>
              <a:t>Alcuni segmenti di popolazione e zone del Paese sono stati particolarmente colpiti dalla riduzione dei posti di lavoro: </a:t>
            </a:r>
            <a:r>
              <a:rPr lang="it-IT" sz="1400" b="1" dirty="0">
                <a:solidFill>
                  <a:srgbClr val="404040"/>
                </a:solidFill>
              </a:rPr>
              <a:t>la percentuale degli individui in famiglie senza occupati è passata, tra il 2007 e il 2011, dal 5,1% al 7,2%.</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Dinamica più accentuata tra gli under 25 </a:t>
            </a:r>
            <a:r>
              <a:rPr lang="it-IT" sz="1400" dirty="0">
                <a:solidFill>
                  <a:srgbClr val="404040"/>
                </a:solidFill>
              </a:rPr>
              <a:t>(per i quali è cresciuta dal 5,4% all’8%) e nel Mezzogiorno (dove dal 9,9% si è saliti al 13,5%).</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Il potere d’acquisto, cioè il reddito disponibile delle famiglie in termini reali, è diminuito del 5% tra il 2007 e il 2011.</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Le famiglie hanno tamponato la progressiva erosione del potere d’acquisto intaccando il patrimonio, risparmiando meno e, in alcuni casi, indebitandosi:</a:t>
            </a:r>
          </a:p>
          <a:p>
            <a:pPr marL="742950" lvl="1" indent="-285750" algn="just" eaLnBrk="0" hangingPunct="0">
              <a:buFont typeface="Arial" pitchFamily="34" charset="0"/>
              <a:buChar char="•"/>
            </a:pPr>
            <a:r>
              <a:rPr lang="it-IT" sz="1300" dirty="0">
                <a:solidFill>
                  <a:srgbClr val="404040"/>
                </a:solidFill>
              </a:rPr>
              <a:t>la quota di persone in famiglie che hanno ricevuto aiuti in denaro o in natura da parenti non coabitanti, amici, istituzioni o altri è passata dal 15,3% del 2010 al 18,8% del 2011.</a:t>
            </a:r>
          </a:p>
          <a:p>
            <a:pPr marL="742950" lvl="1" indent="-285750" algn="just" eaLnBrk="0" hangingPunct="0">
              <a:buFont typeface="Arial" pitchFamily="34" charset="0"/>
              <a:buChar char="•"/>
            </a:pPr>
            <a:r>
              <a:rPr lang="it-IT" sz="1300" dirty="0">
                <a:solidFill>
                  <a:srgbClr val="404040"/>
                </a:solidFill>
              </a:rPr>
              <a:t>nei primi nove mesi del 2012 la quota delle famiglie indebitate è passata dal 2,3% al 6,5%.</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Nel 2011 si segnala un deciso peggioramento della situazione:</a:t>
            </a:r>
          </a:p>
          <a:p>
            <a:pPr marL="742950" lvl="1" indent="-285750" algn="just" eaLnBrk="0" hangingPunct="0">
              <a:buFont typeface="Arial" pitchFamily="34" charset="0"/>
              <a:buChar char="•"/>
            </a:pPr>
            <a:r>
              <a:rPr lang="it-IT" sz="1300" dirty="0">
                <a:solidFill>
                  <a:srgbClr val="404040"/>
                </a:solidFill>
              </a:rPr>
              <a:t>la grave deprivazione aumenta di 4,2 punti percentuali, passando dal 6,9% all’11,1%.</a:t>
            </a:r>
          </a:p>
          <a:p>
            <a:pPr marL="742950" lvl="1" indent="-285750" algn="just" eaLnBrk="0" hangingPunct="0">
              <a:buFont typeface="Arial" pitchFamily="34" charset="0"/>
              <a:buChar char="•"/>
            </a:pPr>
            <a:r>
              <a:rPr lang="it-IT" sz="1300" dirty="0">
                <a:solidFill>
                  <a:srgbClr val="404040"/>
                </a:solidFill>
              </a:rPr>
              <a:t>il rischio di povertà calcolato sul reddito 2010 cresce dal 13,6% al 15,1% nel Centro e dal 31% al 34,5% nel Mezzogiorno.</a:t>
            </a:r>
            <a:r>
              <a:rPr lang="it-IT" sz="1200" dirty="0">
                <a:solidFill>
                  <a:srgbClr val="404040"/>
                </a:solidFill>
              </a:rPr>
              <a:t> </a:t>
            </a:r>
          </a:p>
          <a:p>
            <a:pPr marL="285750" indent="-285750" algn="just" eaLnBrk="0" hangingPunct="0">
              <a:buFont typeface="Arial" pitchFamily="34" charset="0"/>
              <a:buChar char="•"/>
            </a:pPr>
            <a:r>
              <a:rPr lang="it-IT" sz="1400" b="1" dirty="0">
                <a:solidFill>
                  <a:srgbClr val="404040"/>
                </a:solidFill>
              </a:rPr>
              <a:t>Aumenta la disuguaglianza del reddito</a:t>
            </a:r>
            <a:r>
              <a:rPr lang="it-IT" sz="1400" dirty="0">
                <a:solidFill>
                  <a:srgbClr val="404040"/>
                </a:solidFill>
              </a:rPr>
              <a:t>: infatti, il rapporto tra il reddito posseduto dal 20% più ricco della popolazione e il 20% più povero sale da 5,1 del 2008 a 5,6 del 2011.</a:t>
            </a:r>
          </a:p>
        </p:txBody>
      </p:sp>
      <p:pic>
        <p:nvPicPr>
          <p:cNvPr id="17412" name="Picture 10" descr="marchio 2"/>
          <p:cNvPicPr>
            <a:picLocks noChangeAspect="1" noChangeArrowheads="1"/>
          </p:cNvPicPr>
          <p:nvPr/>
        </p:nvPicPr>
        <p:blipFill>
          <a:blip r:embed="rId3" cstate="print"/>
          <a:srcRect/>
          <a:stretch>
            <a:fillRect/>
          </a:stretch>
        </p:blipFill>
        <p:spPr bwMode="auto">
          <a:xfrm>
            <a:off x="684213" y="6370638"/>
            <a:ext cx="719137" cy="298450"/>
          </a:xfrm>
          <a:prstGeom prst="rect">
            <a:avLst/>
          </a:prstGeom>
          <a:noFill/>
          <a:ln w="9525">
            <a:noFill/>
            <a:miter lim="800000"/>
            <a:headEnd/>
            <a:tailEnd/>
          </a:ln>
        </p:spPr>
      </p:pic>
      <p:pic>
        <p:nvPicPr>
          <p:cNvPr id="17413" name="Picture 11" descr="cnel"/>
          <p:cNvPicPr>
            <a:picLocks noChangeAspect="1" noChangeArrowheads="1"/>
          </p:cNvPicPr>
          <p:nvPr/>
        </p:nvPicPr>
        <p:blipFill>
          <a:blip r:embed="rId4" cstate="print"/>
          <a:srcRect/>
          <a:stretch>
            <a:fillRect/>
          </a:stretch>
        </p:blipFill>
        <p:spPr bwMode="auto">
          <a:xfrm>
            <a:off x="8086725" y="6308725"/>
            <a:ext cx="360363" cy="277813"/>
          </a:xfrm>
          <a:prstGeom prst="rect">
            <a:avLst/>
          </a:prstGeom>
          <a:noFill/>
          <a:ln w="9525">
            <a:noFill/>
            <a:miter lim="800000"/>
            <a:headEnd/>
            <a:tailEnd/>
          </a:ln>
        </p:spPr>
      </p:pic>
      <p:pic>
        <p:nvPicPr>
          <p:cNvPr id="17414" name="Picture 12" descr="bes_logo"/>
          <p:cNvPicPr>
            <a:picLocks noChangeAspect="1" noChangeArrowheads="1"/>
          </p:cNvPicPr>
          <p:nvPr/>
        </p:nvPicPr>
        <p:blipFill>
          <a:blip r:embed="rId5" cstate="print"/>
          <a:srcRect/>
          <a:stretch>
            <a:fillRect/>
          </a:stretch>
        </p:blipFill>
        <p:spPr bwMode="auto">
          <a:xfrm>
            <a:off x="3419475" y="6405563"/>
            <a:ext cx="1087438" cy="263525"/>
          </a:xfrm>
          <a:prstGeom prst="rect">
            <a:avLst/>
          </a:prstGeom>
          <a:noFill/>
          <a:ln w="9525">
            <a:noFill/>
            <a:miter lim="800000"/>
            <a:headEnd/>
            <a:tailEnd/>
          </a:ln>
        </p:spPr>
      </p:pic>
      <p:sp>
        <p:nvSpPr>
          <p:cNvPr id="17415"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17416"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17417"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7419" name="Immagine 18"/>
          <p:cNvPicPr>
            <a:picLocks noChangeAspect="1"/>
          </p:cNvPicPr>
          <p:nvPr/>
        </p:nvPicPr>
        <p:blipFill>
          <a:blip r:embed="rId6"/>
          <a:srcRect/>
          <a:stretch>
            <a:fillRect/>
          </a:stretch>
        </p:blipFill>
        <p:spPr bwMode="auto">
          <a:xfrm>
            <a:off x="684213" y="69850"/>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2643174" y="345024"/>
            <a:ext cx="3185488"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BENESSERE  ECONOMICO</a:t>
            </a:r>
            <a:endParaRPr lang="it-IT" dirty="0"/>
          </a:p>
        </p:txBody>
      </p:sp>
      <p:pic>
        <p:nvPicPr>
          <p:cNvPr id="12290" name="Picture 2"/>
          <p:cNvPicPr>
            <a:picLocks noChangeAspect="1" noChangeArrowheads="1"/>
          </p:cNvPicPr>
          <p:nvPr/>
        </p:nvPicPr>
        <p:blipFill>
          <a:blip r:embed="rId2"/>
          <a:srcRect/>
          <a:stretch>
            <a:fillRect/>
          </a:stretch>
        </p:blipFill>
        <p:spPr bwMode="auto">
          <a:xfrm>
            <a:off x="142877" y="1119206"/>
            <a:ext cx="8929717" cy="5524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2979256" y="357166"/>
            <a:ext cx="3185487"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BENESSERE  ECONOMICO</a:t>
            </a:r>
            <a:endParaRPr lang="it-IT" dirty="0"/>
          </a:p>
        </p:txBody>
      </p:sp>
      <p:pic>
        <p:nvPicPr>
          <p:cNvPr id="13314" name="Picture 2"/>
          <p:cNvPicPr>
            <a:picLocks noChangeAspect="1" noChangeArrowheads="1"/>
          </p:cNvPicPr>
          <p:nvPr/>
        </p:nvPicPr>
        <p:blipFill>
          <a:blip r:embed="rId2"/>
          <a:srcRect/>
          <a:stretch>
            <a:fillRect/>
          </a:stretch>
        </p:blipFill>
        <p:spPr bwMode="auto">
          <a:xfrm>
            <a:off x="214314" y="1014413"/>
            <a:ext cx="8715404" cy="55578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2979256" y="357166"/>
            <a:ext cx="3185487"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BENESSERE  ECONOMICO</a:t>
            </a:r>
            <a:endParaRPr lang="it-IT" dirty="0"/>
          </a:p>
        </p:txBody>
      </p:sp>
      <p:pic>
        <p:nvPicPr>
          <p:cNvPr id="14338" name="Picture 2"/>
          <p:cNvPicPr>
            <a:picLocks noChangeAspect="1" noChangeArrowheads="1"/>
          </p:cNvPicPr>
          <p:nvPr/>
        </p:nvPicPr>
        <p:blipFill>
          <a:blip r:embed="rId2"/>
          <a:srcRect/>
          <a:stretch>
            <a:fillRect/>
          </a:stretch>
        </p:blipFill>
        <p:spPr bwMode="auto">
          <a:xfrm>
            <a:off x="252414" y="1071546"/>
            <a:ext cx="8748742"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4348" y="785794"/>
            <a:ext cx="7715304" cy="923330"/>
          </a:xfrm>
          <a:prstGeom prst="rect">
            <a:avLst/>
          </a:prstGeom>
        </p:spPr>
        <p:txBody>
          <a:bodyPr wrap="square">
            <a:spAutoFit/>
          </a:bodyPr>
          <a:lstStyle/>
          <a:p>
            <a:pPr algn="ctr"/>
            <a:r>
              <a:rPr lang="it-IT" sz="5400" dirty="0" smtClean="0">
                <a:solidFill>
                  <a:srgbClr val="FFFF00"/>
                </a:solidFill>
                <a:latin typeface="Arial" pitchFamily="34" charset="0"/>
                <a:cs typeface="Arial" pitchFamily="34" charset="0"/>
              </a:rPr>
              <a:t>BENESSERE</a:t>
            </a:r>
          </a:p>
        </p:txBody>
      </p:sp>
      <p:pic>
        <p:nvPicPr>
          <p:cNvPr id="78850" name="Picture 2" descr="http://www.deabyday.tv/data/guides/cuccioli-e-co/consigli-in-pi-/Come-partecipare-con-cani-e-gatti-alla-Stagione-della-Prevenzione-2013/image_big_16_9/Cani-e-gatti_come-farli-partecipare-alla-stagione-dell-prevenzione-2013.jpg"/>
          <p:cNvPicPr>
            <a:picLocks noChangeAspect="1" noChangeArrowheads="1"/>
          </p:cNvPicPr>
          <p:nvPr/>
        </p:nvPicPr>
        <p:blipFill>
          <a:blip r:embed="rId2"/>
          <a:srcRect/>
          <a:stretch>
            <a:fillRect/>
          </a:stretch>
        </p:blipFill>
        <p:spPr bwMode="auto">
          <a:xfrm>
            <a:off x="369889" y="1928802"/>
            <a:ext cx="8488391" cy="476721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684213" y="1757363"/>
            <a:ext cx="7991475" cy="4695825"/>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rgbClr val="404040"/>
                </a:solidFill>
              </a:rPr>
              <a:t>Il nostro è un paese da sempre con forti relazioni familiari</a:t>
            </a:r>
            <a:r>
              <a:rPr lang="it-IT" sz="1400" dirty="0">
                <a:solidFill>
                  <a:srgbClr val="404040"/>
                </a:solidFill>
              </a:rPr>
              <a:t>. La famiglia ha agito da ammortizzatore sociale per anni e da pilastro del sistema di welfare soprattutto per il ruolo svolto dalle donne nel lavoro non retribuito.</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Italiani soddisfatti delle relazioni familiari</a:t>
            </a:r>
            <a:r>
              <a:rPr lang="it-IT" sz="1400" dirty="0">
                <a:solidFill>
                  <a:srgbClr val="404040"/>
                </a:solidFill>
              </a:rPr>
              <a:t>: 36,8% molto; 54,2% abbastanza. </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Reti familiari importanti: </a:t>
            </a:r>
            <a:r>
              <a:rPr lang="it-IT" sz="1400" dirty="0">
                <a:solidFill>
                  <a:srgbClr val="404040"/>
                </a:solidFill>
              </a:rPr>
              <a:t>76% ha parenti, amici o vicini su cui contare, il 30% ha dato aiuti gratuiti. </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Donne soprattutto </a:t>
            </a:r>
            <a:r>
              <a:rPr lang="it-IT" sz="1400" b="1" i="1" dirty="0">
                <a:solidFill>
                  <a:srgbClr val="404040"/>
                </a:solidFill>
              </a:rPr>
              <a:t>care </a:t>
            </a:r>
            <a:r>
              <a:rPr lang="it-IT" sz="1400" b="1" i="1" dirty="0" err="1">
                <a:solidFill>
                  <a:srgbClr val="404040"/>
                </a:solidFill>
              </a:rPr>
              <a:t>giver</a:t>
            </a:r>
            <a:r>
              <a:rPr lang="it-IT" sz="1400" b="1" dirty="0">
                <a:solidFill>
                  <a:srgbClr val="404040"/>
                </a:solidFill>
              </a:rPr>
              <a:t>  </a:t>
            </a:r>
            <a:r>
              <a:rPr lang="it-IT" sz="1400" dirty="0">
                <a:solidFill>
                  <a:srgbClr val="404040"/>
                </a:solidFill>
              </a:rPr>
              <a:t>(il 32,5% rispetto al 28,1% degli uomini) ma ciò significa che sono anche molto sovraccariche e che in prospettiva non potranno più farlo come prima.</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Reti sociali importanti </a:t>
            </a:r>
            <a:r>
              <a:rPr lang="it-IT" sz="1400" dirty="0">
                <a:solidFill>
                  <a:srgbClr val="404040"/>
                </a:solidFill>
              </a:rPr>
              <a:t>Il 23,5% della popolazione partecipa ad associazioni e il 9,7% svolge attività di volontariato. Il volontariato è in crescita: dall’8,9% del 2005 al 9,7% del 2012.</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Reti sociali non presenti su tutto il territorio </a:t>
            </a:r>
            <a:r>
              <a:rPr lang="it-IT" sz="1400" dirty="0">
                <a:solidFill>
                  <a:srgbClr val="404040"/>
                </a:solidFill>
              </a:rPr>
              <a:t>Il Mezzogiorno che presenta i maggiori bisogni è penalizzato rispetto al Nord avendo la meta dei volontari (il 6% rispetto al 13,1%).</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Bassa fiducia negli altri  </a:t>
            </a:r>
            <a:r>
              <a:rPr lang="it-IT" sz="1400" dirty="0">
                <a:solidFill>
                  <a:srgbClr val="404040"/>
                </a:solidFill>
              </a:rPr>
              <a:t>solo il 20% della popolazione ritiene di potersi fidare degli altri,  in calo rispetto al 2010 (21,7%). Nel Mezzogiorno più bassa: 15,2%. Siamo molto al di sotto della media Ocse (33%).</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C‘è un problema di tessuto sociale da costruire</a:t>
            </a:r>
            <a:r>
              <a:rPr lang="it-IT" sz="1400" dirty="0">
                <a:solidFill>
                  <a:srgbClr val="404040"/>
                </a:solidFill>
              </a:rPr>
              <a:t>, se la fiducia non crescerà difficilmente potrà esserci un adeguato sviluppo.</a:t>
            </a: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p:txBody>
      </p:sp>
      <p:pic>
        <p:nvPicPr>
          <p:cNvPr id="18435" name="Picture 10" descr="marchio 2"/>
          <p:cNvPicPr>
            <a:picLocks noChangeAspect="1" noChangeArrowheads="1"/>
          </p:cNvPicPr>
          <p:nvPr/>
        </p:nvPicPr>
        <p:blipFill>
          <a:blip r:embed="rId2" cstate="print"/>
          <a:srcRect/>
          <a:stretch>
            <a:fillRect/>
          </a:stretch>
        </p:blipFill>
        <p:spPr bwMode="auto">
          <a:xfrm>
            <a:off x="684213" y="6370638"/>
            <a:ext cx="719137" cy="298450"/>
          </a:xfrm>
          <a:prstGeom prst="rect">
            <a:avLst/>
          </a:prstGeom>
          <a:noFill/>
          <a:ln w="9525">
            <a:noFill/>
            <a:miter lim="800000"/>
            <a:headEnd/>
            <a:tailEnd/>
          </a:ln>
        </p:spPr>
      </p:pic>
      <p:pic>
        <p:nvPicPr>
          <p:cNvPr id="18436" name="Picture 11" descr="cnel"/>
          <p:cNvPicPr>
            <a:picLocks noChangeAspect="1" noChangeArrowheads="1"/>
          </p:cNvPicPr>
          <p:nvPr/>
        </p:nvPicPr>
        <p:blipFill>
          <a:blip r:embed="rId3" cstate="print"/>
          <a:srcRect/>
          <a:stretch>
            <a:fillRect/>
          </a:stretch>
        </p:blipFill>
        <p:spPr bwMode="auto">
          <a:xfrm>
            <a:off x="8086725" y="6308725"/>
            <a:ext cx="360363" cy="277813"/>
          </a:xfrm>
          <a:prstGeom prst="rect">
            <a:avLst/>
          </a:prstGeom>
          <a:noFill/>
          <a:ln w="9525">
            <a:noFill/>
            <a:miter lim="800000"/>
            <a:headEnd/>
            <a:tailEnd/>
          </a:ln>
        </p:spPr>
      </p:pic>
      <p:pic>
        <p:nvPicPr>
          <p:cNvPr id="18437" name="Picture 12" descr="bes_logo"/>
          <p:cNvPicPr>
            <a:picLocks noChangeAspect="1" noChangeArrowheads="1"/>
          </p:cNvPicPr>
          <p:nvPr/>
        </p:nvPicPr>
        <p:blipFill>
          <a:blip r:embed="rId4" cstate="print"/>
          <a:srcRect/>
          <a:stretch>
            <a:fillRect/>
          </a:stretch>
        </p:blipFill>
        <p:spPr bwMode="auto">
          <a:xfrm>
            <a:off x="3419475" y="6405563"/>
            <a:ext cx="1087438" cy="263525"/>
          </a:xfrm>
          <a:prstGeom prst="rect">
            <a:avLst/>
          </a:prstGeom>
          <a:noFill/>
          <a:ln w="9525">
            <a:noFill/>
            <a:miter lim="800000"/>
            <a:headEnd/>
            <a:tailEnd/>
          </a:ln>
        </p:spPr>
      </p:pic>
      <p:sp>
        <p:nvSpPr>
          <p:cNvPr id="18438"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18439"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18440"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8442" name="Picture 2"/>
          <p:cNvPicPr>
            <a:picLocks noChangeAspect="1" noChangeArrowheads="1"/>
          </p:cNvPicPr>
          <p:nvPr/>
        </p:nvPicPr>
        <p:blipFill>
          <a:blip r:embed="rId5"/>
          <a:srcRect/>
          <a:stretch>
            <a:fillRect/>
          </a:stretch>
        </p:blipFill>
        <p:spPr bwMode="auto">
          <a:xfrm>
            <a:off x="279400" y="776288"/>
            <a:ext cx="5743575" cy="781050"/>
          </a:xfrm>
          <a:prstGeom prst="rect">
            <a:avLst/>
          </a:prstGeom>
          <a:noFill/>
          <a:ln w="9525">
            <a:noFill/>
            <a:miter lim="800000"/>
            <a:headEnd/>
            <a:tailEnd/>
          </a:ln>
          <a:effectLst/>
        </p:spPr>
      </p:pic>
      <p:pic>
        <p:nvPicPr>
          <p:cNvPr id="18443" name="Immagine 13"/>
          <p:cNvPicPr>
            <a:picLocks noChangeAspect="1"/>
          </p:cNvPicPr>
          <p:nvPr/>
        </p:nvPicPr>
        <p:blipFill>
          <a:blip r:embed="rId6"/>
          <a:srcRect/>
          <a:stretch>
            <a:fillRect/>
          </a:stretch>
        </p:blipFill>
        <p:spPr bwMode="auto">
          <a:xfrm>
            <a:off x="684213" y="69850"/>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071802" y="285728"/>
            <a:ext cx="2492991"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RELAZIONI  SOCIALI</a:t>
            </a:r>
            <a:endParaRPr lang="it-IT" dirty="0"/>
          </a:p>
        </p:txBody>
      </p:sp>
      <p:pic>
        <p:nvPicPr>
          <p:cNvPr id="15362" name="Picture 2"/>
          <p:cNvPicPr>
            <a:picLocks noChangeAspect="1" noChangeArrowheads="1"/>
          </p:cNvPicPr>
          <p:nvPr/>
        </p:nvPicPr>
        <p:blipFill>
          <a:blip r:embed="rId2"/>
          <a:srcRect/>
          <a:stretch>
            <a:fillRect/>
          </a:stretch>
        </p:blipFill>
        <p:spPr bwMode="auto">
          <a:xfrm>
            <a:off x="109538" y="857232"/>
            <a:ext cx="89249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325505" y="428604"/>
            <a:ext cx="2492990"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RELAZIONI  SOCIALI</a:t>
            </a:r>
            <a:endParaRPr lang="it-IT" dirty="0"/>
          </a:p>
        </p:txBody>
      </p:sp>
      <p:pic>
        <p:nvPicPr>
          <p:cNvPr id="16386" name="Picture 2"/>
          <p:cNvPicPr>
            <a:picLocks noChangeAspect="1" noChangeArrowheads="1"/>
          </p:cNvPicPr>
          <p:nvPr/>
        </p:nvPicPr>
        <p:blipFill>
          <a:blip r:embed="rId2"/>
          <a:srcRect/>
          <a:stretch>
            <a:fillRect/>
          </a:stretch>
        </p:blipFill>
        <p:spPr bwMode="auto">
          <a:xfrm>
            <a:off x="219075" y="928688"/>
            <a:ext cx="870585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pic>
        <p:nvPicPr>
          <p:cNvPr id="17410" name="Picture 2"/>
          <p:cNvPicPr>
            <a:picLocks noChangeAspect="1" noChangeArrowheads="1"/>
          </p:cNvPicPr>
          <p:nvPr/>
        </p:nvPicPr>
        <p:blipFill>
          <a:blip r:embed="rId2"/>
          <a:srcRect/>
          <a:stretch>
            <a:fillRect/>
          </a:stretch>
        </p:blipFill>
        <p:spPr bwMode="auto">
          <a:xfrm>
            <a:off x="209550" y="1285861"/>
            <a:ext cx="8724900" cy="5500726"/>
          </a:xfrm>
          <a:prstGeom prst="rect">
            <a:avLst/>
          </a:prstGeom>
          <a:noFill/>
          <a:ln w="9525">
            <a:noFill/>
            <a:miter lim="800000"/>
            <a:headEnd/>
            <a:tailEnd/>
          </a:ln>
        </p:spPr>
      </p:pic>
      <p:sp>
        <p:nvSpPr>
          <p:cNvPr id="4" name="Rettangolo 3"/>
          <p:cNvSpPr/>
          <p:nvPr/>
        </p:nvSpPr>
        <p:spPr>
          <a:xfrm>
            <a:off x="3325505" y="500042"/>
            <a:ext cx="2492990"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RELAZIONI  SOCIALI</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325505" y="428604"/>
            <a:ext cx="2492990"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RELAZIONI  SOCIALI</a:t>
            </a:r>
            <a:endParaRPr lang="it-IT" dirty="0"/>
          </a:p>
        </p:txBody>
      </p:sp>
      <p:pic>
        <p:nvPicPr>
          <p:cNvPr id="18434" name="Picture 2"/>
          <p:cNvPicPr>
            <a:picLocks noChangeAspect="1" noChangeArrowheads="1"/>
          </p:cNvPicPr>
          <p:nvPr/>
        </p:nvPicPr>
        <p:blipFill>
          <a:blip r:embed="rId2"/>
          <a:srcRect/>
          <a:stretch>
            <a:fillRect/>
          </a:stretch>
        </p:blipFill>
        <p:spPr bwMode="auto">
          <a:xfrm>
            <a:off x="500063" y="1957387"/>
            <a:ext cx="8143875" cy="3686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sp>
        <p:nvSpPr>
          <p:cNvPr id="19458" name="Rectangle 3"/>
          <p:cNvSpPr txBox="1">
            <a:spLocks noChangeArrowheads="1"/>
          </p:cNvSpPr>
          <p:nvPr/>
        </p:nvSpPr>
        <p:spPr bwMode="auto">
          <a:xfrm>
            <a:off x="684213" y="1612900"/>
            <a:ext cx="7991475" cy="4337050"/>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rgbClr val="404040"/>
                </a:solidFill>
              </a:rPr>
              <a:t>Grande sfiducia nei partiti, nel Parlamento, nei consigli regionali, provinciali e comunali, nel sistema giudiziario. </a:t>
            </a:r>
            <a:r>
              <a:rPr lang="it-IT" sz="1400" dirty="0">
                <a:solidFill>
                  <a:srgbClr val="404040"/>
                </a:solidFill>
              </a:rPr>
              <a:t>Una sfiducia trasversale che attraversa tutti i segmenti della popolazione, tutte le zone del Paese, le diverse classi sociali.  </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La fiducia media dei cittadini verso i partiti politici, su una scala da zero a dieci, è pari 2,3; seguono il Parlamento (3,6), le Amministrazioni locali (4) e la Giustizia (4,4). </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 Vigili del fuoco hanno voto più alto (8,1) e più che sufficiente   </a:t>
            </a:r>
            <a:r>
              <a:rPr lang="it-IT" sz="1400" dirty="0">
                <a:solidFill>
                  <a:srgbClr val="404040"/>
                </a:solidFill>
              </a:rPr>
              <a:t>le </a:t>
            </a:r>
            <a:r>
              <a:rPr lang="it-IT" sz="1400" b="1" dirty="0">
                <a:solidFill>
                  <a:srgbClr val="404040"/>
                </a:solidFill>
              </a:rPr>
              <a:t>forze dell’ordine  (6,5)</a:t>
            </a:r>
            <a:r>
              <a:rPr lang="it-IT" sz="1400" dirty="0">
                <a:solidFill>
                  <a:srgbClr val="404040"/>
                </a:solidFill>
              </a:rPr>
              <a:t>.</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La partecipazione elettorale europea è molto bassa (65,1%) e in diminuzione</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Stabile la partecipazione politica ma diminuisce la popolazione che parla  </a:t>
            </a:r>
            <a:r>
              <a:rPr lang="it-IT" sz="1400" dirty="0">
                <a:solidFill>
                  <a:srgbClr val="404040"/>
                </a:solidFill>
              </a:rPr>
              <a:t>(dal 42,5% del 2011 al 40,1% del 2012) </a:t>
            </a:r>
            <a:r>
              <a:rPr lang="it-IT" sz="1400" b="1" dirty="0">
                <a:solidFill>
                  <a:srgbClr val="404040"/>
                </a:solidFill>
              </a:rPr>
              <a:t>o si informa di politica </a:t>
            </a:r>
            <a:r>
              <a:rPr lang="it-IT" sz="1400" dirty="0">
                <a:solidFill>
                  <a:srgbClr val="404040"/>
                </a:solidFill>
              </a:rPr>
              <a:t>(dal 63,5% al 61,5% ) e aumenta quella che utilizza il web per partecipare (dal 12% al 17,4% )</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Donne maggiormente lontane dalla politica partecipano meno:  il 60% rispetto al 74,7% degli uomini</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Molto</a:t>
            </a:r>
            <a:r>
              <a:rPr lang="it-IT" sz="1400" dirty="0">
                <a:solidFill>
                  <a:srgbClr val="404040"/>
                </a:solidFill>
              </a:rPr>
              <a:t> </a:t>
            </a:r>
            <a:r>
              <a:rPr lang="it-IT" sz="1400" b="1" dirty="0">
                <a:solidFill>
                  <a:srgbClr val="404040"/>
                </a:solidFill>
              </a:rPr>
              <a:t>bassa la percentuale di donne in Parlamento  (20,3% nel 2008),  nei consigli regionali (12,9% nel  2012), nei luoghi decisionali pubblici (12%) e nelle  società quotate in borsa (il 10,6% a metà 2012).</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Esiste un gap di genere  elevatissimo nei luoghi fondamentali  di decisione della vita del Paese.</a:t>
            </a: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p:txBody>
      </p:sp>
      <p:pic>
        <p:nvPicPr>
          <p:cNvPr id="19459" name="Picture 10" descr="marchio 2"/>
          <p:cNvPicPr>
            <a:picLocks noChangeAspect="1" noChangeArrowheads="1"/>
          </p:cNvPicPr>
          <p:nvPr/>
        </p:nvPicPr>
        <p:blipFill>
          <a:blip r:embed="rId2" cstate="print"/>
          <a:srcRect/>
          <a:stretch>
            <a:fillRect/>
          </a:stretch>
        </p:blipFill>
        <p:spPr bwMode="auto">
          <a:xfrm>
            <a:off x="684213" y="6370638"/>
            <a:ext cx="719137" cy="298450"/>
          </a:xfrm>
          <a:prstGeom prst="rect">
            <a:avLst/>
          </a:prstGeom>
          <a:noFill/>
          <a:ln w="9525">
            <a:noFill/>
            <a:miter lim="800000"/>
            <a:headEnd/>
            <a:tailEnd/>
          </a:ln>
        </p:spPr>
      </p:pic>
      <p:pic>
        <p:nvPicPr>
          <p:cNvPr id="19460" name="Picture 11" descr="cnel"/>
          <p:cNvPicPr>
            <a:picLocks noChangeAspect="1" noChangeArrowheads="1"/>
          </p:cNvPicPr>
          <p:nvPr/>
        </p:nvPicPr>
        <p:blipFill>
          <a:blip r:embed="rId3" cstate="print"/>
          <a:srcRect/>
          <a:stretch>
            <a:fillRect/>
          </a:stretch>
        </p:blipFill>
        <p:spPr bwMode="auto">
          <a:xfrm>
            <a:off x="8086725" y="6308725"/>
            <a:ext cx="360363" cy="277813"/>
          </a:xfrm>
          <a:prstGeom prst="rect">
            <a:avLst/>
          </a:prstGeom>
          <a:noFill/>
          <a:ln w="9525">
            <a:noFill/>
            <a:miter lim="800000"/>
            <a:headEnd/>
            <a:tailEnd/>
          </a:ln>
        </p:spPr>
      </p:pic>
      <p:pic>
        <p:nvPicPr>
          <p:cNvPr id="19461" name="Picture 12" descr="bes_logo"/>
          <p:cNvPicPr>
            <a:picLocks noChangeAspect="1" noChangeArrowheads="1"/>
          </p:cNvPicPr>
          <p:nvPr/>
        </p:nvPicPr>
        <p:blipFill>
          <a:blip r:embed="rId4" cstate="print"/>
          <a:srcRect/>
          <a:stretch>
            <a:fillRect/>
          </a:stretch>
        </p:blipFill>
        <p:spPr bwMode="auto">
          <a:xfrm>
            <a:off x="3419475" y="6405563"/>
            <a:ext cx="1087438" cy="263525"/>
          </a:xfrm>
          <a:prstGeom prst="rect">
            <a:avLst/>
          </a:prstGeom>
          <a:noFill/>
          <a:ln w="9525">
            <a:noFill/>
            <a:miter lim="800000"/>
            <a:headEnd/>
            <a:tailEnd/>
          </a:ln>
        </p:spPr>
      </p:pic>
      <p:sp>
        <p:nvSpPr>
          <p:cNvPr id="19462"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19463"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19464"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9466" name="Picture 2"/>
          <p:cNvPicPr>
            <a:picLocks noChangeAspect="1" noChangeArrowheads="1"/>
          </p:cNvPicPr>
          <p:nvPr/>
        </p:nvPicPr>
        <p:blipFill>
          <a:blip r:embed="rId5"/>
          <a:srcRect/>
          <a:stretch>
            <a:fillRect/>
          </a:stretch>
        </p:blipFill>
        <p:spPr bwMode="auto">
          <a:xfrm>
            <a:off x="185738" y="795338"/>
            <a:ext cx="4657725" cy="742950"/>
          </a:xfrm>
          <a:prstGeom prst="rect">
            <a:avLst/>
          </a:prstGeom>
          <a:noFill/>
          <a:ln w="9525">
            <a:noFill/>
            <a:miter lim="800000"/>
            <a:headEnd/>
            <a:tailEnd/>
          </a:ln>
          <a:effectLst/>
        </p:spPr>
      </p:pic>
      <p:pic>
        <p:nvPicPr>
          <p:cNvPr id="19467" name="Immagine 15"/>
          <p:cNvPicPr>
            <a:picLocks noChangeAspect="1"/>
          </p:cNvPicPr>
          <p:nvPr/>
        </p:nvPicPr>
        <p:blipFill>
          <a:blip r:embed="rId6"/>
          <a:srcRect/>
          <a:stretch>
            <a:fillRect/>
          </a:stretch>
        </p:blipFill>
        <p:spPr bwMode="auto">
          <a:xfrm>
            <a:off x="684213" y="74613"/>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325505" y="500042"/>
            <a:ext cx="2822119"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PARTITI  E  ISTITUZIONI</a:t>
            </a:r>
            <a:endParaRPr lang="it-IT" dirty="0"/>
          </a:p>
        </p:txBody>
      </p:sp>
      <p:pic>
        <p:nvPicPr>
          <p:cNvPr id="19459" name="Picture 3"/>
          <p:cNvPicPr>
            <a:picLocks noChangeAspect="1" noChangeArrowheads="1"/>
          </p:cNvPicPr>
          <p:nvPr/>
        </p:nvPicPr>
        <p:blipFill>
          <a:blip r:embed="rId2"/>
          <a:srcRect/>
          <a:stretch>
            <a:fillRect/>
          </a:stretch>
        </p:blipFill>
        <p:spPr bwMode="auto">
          <a:xfrm>
            <a:off x="400050" y="1114424"/>
            <a:ext cx="8343900" cy="5386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160941" y="357166"/>
            <a:ext cx="2822118"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PARTITI  E  ISTITUZIONI</a:t>
            </a:r>
            <a:endParaRPr lang="it-IT" dirty="0"/>
          </a:p>
        </p:txBody>
      </p:sp>
      <p:pic>
        <p:nvPicPr>
          <p:cNvPr id="20482" name="Picture 2"/>
          <p:cNvPicPr>
            <a:picLocks noChangeAspect="1" noChangeArrowheads="1"/>
          </p:cNvPicPr>
          <p:nvPr/>
        </p:nvPicPr>
        <p:blipFill>
          <a:blip r:embed="rId2"/>
          <a:srcRect/>
          <a:stretch>
            <a:fillRect/>
          </a:stretch>
        </p:blipFill>
        <p:spPr bwMode="auto">
          <a:xfrm>
            <a:off x="538163" y="2028824"/>
            <a:ext cx="8067675" cy="4043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87338" y="788988"/>
            <a:ext cx="4743450" cy="704850"/>
          </a:xfrm>
          <a:prstGeom prst="rect">
            <a:avLst/>
          </a:prstGeom>
          <a:noFill/>
          <a:ln w="9525">
            <a:noFill/>
            <a:miter lim="800000"/>
            <a:headEnd/>
            <a:tailEnd/>
          </a:ln>
          <a:effectLst/>
        </p:spPr>
      </p:pic>
      <p:pic>
        <p:nvPicPr>
          <p:cNvPr id="20483" name="Picture 10" descr="marchio 2"/>
          <p:cNvPicPr>
            <a:picLocks noChangeAspect="1" noChangeArrowheads="1"/>
          </p:cNvPicPr>
          <p:nvPr/>
        </p:nvPicPr>
        <p:blipFill>
          <a:blip r:embed="rId3" cstate="print"/>
          <a:srcRect/>
          <a:stretch>
            <a:fillRect/>
          </a:stretch>
        </p:blipFill>
        <p:spPr bwMode="auto">
          <a:xfrm>
            <a:off x="684213" y="6370638"/>
            <a:ext cx="719137" cy="298450"/>
          </a:xfrm>
          <a:prstGeom prst="rect">
            <a:avLst/>
          </a:prstGeom>
          <a:noFill/>
          <a:ln w="9525">
            <a:noFill/>
            <a:miter lim="800000"/>
            <a:headEnd/>
            <a:tailEnd/>
          </a:ln>
        </p:spPr>
      </p:pic>
      <p:pic>
        <p:nvPicPr>
          <p:cNvPr id="20484" name="Picture 11" descr="cnel"/>
          <p:cNvPicPr>
            <a:picLocks noChangeAspect="1" noChangeArrowheads="1"/>
          </p:cNvPicPr>
          <p:nvPr/>
        </p:nvPicPr>
        <p:blipFill>
          <a:blip r:embed="rId4" cstate="print"/>
          <a:srcRect/>
          <a:stretch>
            <a:fillRect/>
          </a:stretch>
        </p:blipFill>
        <p:spPr bwMode="auto">
          <a:xfrm>
            <a:off x="8086725" y="6308725"/>
            <a:ext cx="360363" cy="277813"/>
          </a:xfrm>
          <a:prstGeom prst="rect">
            <a:avLst/>
          </a:prstGeom>
          <a:noFill/>
          <a:ln w="9525">
            <a:noFill/>
            <a:miter lim="800000"/>
            <a:headEnd/>
            <a:tailEnd/>
          </a:ln>
        </p:spPr>
      </p:pic>
      <p:pic>
        <p:nvPicPr>
          <p:cNvPr id="20485" name="Picture 12" descr="bes_logo"/>
          <p:cNvPicPr>
            <a:picLocks noChangeAspect="1" noChangeArrowheads="1"/>
          </p:cNvPicPr>
          <p:nvPr/>
        </p:nvPicPr>
        <p:blipFill>
          <a:blip r:embed="rId5" cstate="print"/>
          <a:srcRect/>
          <a:stretch>
            <a:fillRect/>
          </a:stretch>
        </p:blipFill>
        <p:spPr bwMode="auto">
          <a:xfrm>
            <a:off x="3419475" y="6405563"/>
            <a:ext cx="1087438" cy="263525"/>
          </a:xfrm>
          <a:prstGeom prst="rect">
            <a:avLst/>
          </a:prstGeom>
          <a:noFill/>
          <a:ln w="9525">
            <a:noFill/>
            <a:miter lim="800000"/>
            <a:headEnd/>
            <a:tailEnd/>
          </a:ln>
        </p:spPr>
      </p:pic>
      <p:sp>
        <p:nvSpPr>
          <p:cNvPr id="20486"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20487"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20488"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0490" name="Immagine 13"/>
          <p:cNvPicPr>
            <a:picLocks noChangeAspect="1"/>
          </p:cNvPicPr>
          <p:nvPr/>
        </p:nvPicPr>
        <p:blipFill>
          <a:blip r:embed="rId6"/>
          <a:srcRect/>
          <a:stretch>
            <a:fillRect/>
          </a:stretch>
        </p:blipFill>
        <p:spPr bwMode="auto">
          <a:xfrm>
            <a:off x="684213" y="73025"/>
            <a:ext cx="5802312" cy="711200"/>
          </a:xfrm>
          <a:prstGeom prst="rect">
            <a:avLst/>
          </a:prstGeom>
          <a:noFill/>
          <a:ln w="9525">
            <a:noFill/>
            <a:miter lim="800000"/>
            <a:headEnd/>
            <a:tailEnd/>
          </a:ln>
        </p:spPr>
      </p:pic>
      <p:sp>
        <p:nvSpPr>
          <p:cNvPr id="20491" name="Rectangle 3"/>
          <p:cNvSpPr txBox="1">
            <a:spLocks noChangeArrowheads="1"/>
          </p:cNvSpPr>
          <p:nvPr/>
        </p:nvSpPr>
        <p:spPr bwMode="auto">
          <a:xfrm>
            <a:off x="684213" y="1325563"/>
            <a:ext cx="8208962" cy="4695825"/>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300" b="1" dirty="0">
                <a:solidFill>
                  <a:srgbClr val="404040"/>
                </a:solidFill>
              </a:rPr>
              <a:t>A partire dagli inizi degli anni ’90 la criminalità ha fatto registrare una generale diminuzione  </a:t>
            </a:r>
            <a:r>
              <a:rPr lang="it-IT" sz="1300" dirty="0">
                <a:solidFill>
                  <a:srgbClr val="404040"/>
                </a:solidFill>
              </a:rPr>
              <a:t>sia per i reati contro il patrimonio che per gli omicidi. </a:t>
            </a:r>
          </a:p>
          <a:p>
            <a:pPr marL="285750" indent="-285750" algn="just" eaLnBrk="0" hangingPunct="0">
              <a:spcBef>
                <a:spcPts val="300"/>
              </a:spcBef>
              <a:spcAft>
                <a:spcPts val="300"/>
              </a:spcAft>
              <a:buFont typeface="Arial" pitchFamily="34" charset="0"/>
              <a:buChar char="•"/>
            </a:pPr>
            <a:r>
              <a:rPr lang="it-IT" sz="1300" b="1" dirty="0">
                <a:solidFill>
                  <a:srgbClr val="404040"/>
                </a:solidFill>
              </a:rPr>
              <a:t>Omicidi, furti di auto e scippi: la tendenza alla diminuzione è stata netta e continua </a:t>
            </a:r>
            <a:r>
              <a:rPr lang="it-IT" sz="1300" dirty="0">
                <a:solidFill>
                  <a:srgbClr val="404040"/>
                </a:solidFill>
              </a:rPr>
              <a:t>(i tassi per 100.000 abitanti diminuiscono per gli omicidi da 2,6 a 0,9, per gli scippi da 100,2 a 29,1, per i furti di autoveicoli da 572,6 a 327,3). </a:t>
            </a:r>
          </a:p>
          <a:p>
            <a:pPr marL="285750" indent="-285750" algn="just" eaLnBrk="0" hangingPunct="0">
              <a:spcBef>
                <a:spcPts val="300"/>
              </a:spcBef>
              <a:spcAft>
                <a:spcPts val="300"/>
              </a:spcAft>
              <a:buFont typeface="Arial" pitchFamily="34" charset="0"/>
              <a:buChar char="•"/>
            </a:pPr>
            <a:r>
              <a:rPr lang="it-IT" sz="1300" b="1" dirty="0">
                <a:solidFill>
                  <a:srgbClr val="404040"/>
                </a:solidFill>
              </a:rPr>
              <a:t>Borseggi: il calo si è interrotto nel 1998, mentre negli anni successivi l’andamento è rimasto oscillante</a:t>
            </a:r>
            <a:r>
              <a:rPr lang="it-IT" sz="1300" dirty="0">
                <a:solidFill>
                  <a:srgbClr val="404040"/>
                </a:solidFill>
              </a:rPr>
              <a:t>. </a:t>
            </a:r>
          </a:p>
          <a:p>
            <a:pPr marL="285750" indent="-285750" algn="just" eaLnBrk="0" hangingPunct="0">
              <a:spcBef>
                <a:spcPts val="300"/>
              </a:spcBef>
              <a:spcAft>
                <a:spcPts val="300"/>
              </a:spcAft>
              <a:buFont typeface="Arial" pitchFamily="34" charset="0"/>
              <a:buChar char="•"/>
            </a:pPr>
            <a:r>
              <a:rPr lang="it-IT" sz="1300" b="1" dirty="0">
                <a:solidFill>
                  <a:srgbClr val="404040"/>
                </a:solidFill>
              </a:rPr>
              <a:t>Furti in abitazione: dopo la diminuzione consistente registrata fino ai primi anni Duemila </a:t>
            </a:r>
            <a:r>
              <a:rPr lang="it-IT" sz="1300" dirty="0">
                <a:solidFill>
                  <a:srgbClr val="404040"/>
                </a:solidFill>
              </a:rPr>
              <a:t>(da 341 nel 1992 a 296 nel 2002 ogni 100.000 abitanti), </a:t>
            </a:r>
            <a:r>
              <a:rPr lang="it-IT" sz="1300" b="1" dirty="0">
                <a:solidFill>
                  <a:srgbClr val="404040"/>
                </a:solidFill>
              </a:rPr>
              <a:t>dal 2006 emerge una tendenza alla crescita</a:t>
            </a:r>
            <a:r>
              <a:rPr lang="it-IT" sz="1300" dirty="0">
                <a:solidFill>
                  <a:srgbClr val="404040"/>
                </a:solidFill>
              </a:rPr>
              <a:t>, ma anche una forte variabilità nel tempo. </a:t>
            </a:r>
          </a:p>
          <a:p>
            <a:pPr marL="285750" indent="-285750" algn="just" eaLnBrk="0" hangingPunct="0">
              <a:spcBef>
                <a:spcPts val="300"/>
              </a:spcBef>
              <a:spcAft>
                <a:spcPts val="300"/>
              </a:spcAft>
              <a:buFont typeface="Arial" pitchFamily="34" charset="0"/>
              <a:buChar char="•"/>
            </a:pPr>
            <a:r>
              <a:rPr lang="it-IT" sz="1300" b="1" dirty="0">
                <a:solidFill>
                  <a:srgbClr val="404040"/>
                </a:solidFill>
              </a:rPr>
              <a:t>Rapine: il calo delle rapine si interrompe già nel 1995 </a:t>
            </a:r>
            <a:r>
              <a:rPr lang="it-IT" sz="1300" dirty="0">
                <a:solidFill>
                  <a:srgbClr val="404040"/>
                </a:solidFill>
              </a:rPr>
              <a:t>(da 55,9 del 1992 a 50,3 nel 1995), anno a partire dal quale si evidenzia un’importante ripresa fino al 2007 (86,2). Negli anni successivi si registra, però, una leggera diminuzione. Sulla base dei dati recenti, nel 2011 borseggi e furti in appartamento sembrano essere nuovamente in crescita. </a:t>
            </a:r>
          </a:p>
          <a:p>
            <a:pPr marL="285750" indent="-285750" algn="just" eaLnBrk="0" hangingPunct="0">
              <a:spcBef>
                <a:spcPts val="300"/>
              </a:spcBef>
              <a:spcAft>
                <a:spcPts val="300"/>
              </a:spcAft>
              <a:buFont typeface="Arial" pitchFamily="34" charset="0"/>
              <a:buChar char="•"/>
            </a:pPr>
            <a:r>
              <a:rPr lang="it-IT" sz="1300" b="1" dirty="0">
                <a:solidFill>
                  <a:srgbClr val="404040"/>
                </a:solidFill>
              </a:rPr>
              <a:t>Dal 2002 al 2009 il senso d’insicurezza è aumentato per tutte le classi di età e in modo più accentuato per le donne </a:t>
            </a:r>
            <a:r>
              <a:rPr lang="it-IT" sz="1300" dirty="0">
                <a:solidFill>
                  <a:srgbClr val="404040"/>
                </a:solidFill>
              </a:rPr>
              <a:t>rispetto agli uomini: la quota di persone che si sentono molto o abbastanza sicure è diminuita dal 64,6% del 2002 al 59,6% del 2009. </a:t>
            </a:r>
          </a:p>
          <a:p>
            <a:pPr marL="285750" indent="-285750" algn="just" eaLnBrk="0" hangingPunct="0">
              <a:spcBef>
                <a:spcPts val="300"/>
              </a:spcBef>
              <a:spcAft>
                <a:spcPts val="300"/>
              </a:spcAft>
              <a:buFont typeface="Arial" pitchFamily="34" charset="0"/>
              <a:buChar char="•"/>
            </a:pPr>
            <a:r>
              <a:rPr lang="it-IT" sz="1300" b="1" dirty="0">
                <a:solidFill>
                  <a:srgbClr val="404040"/>
                </a:solidFill>
              </a:rPr>
              <a:t>Le donne sono particolarmente impaurite dal rischio di subire una violenza sessuale (52,1%). </a:t>
            </a:r>
            <a:r>
              <a:rPr lang="it-IT" sz="1300" dirty="0">
                <a:solidFill>
                  <a:srgbClr val="404040"/>
                </a:solidFill>
              </a:rPr>
              <a:t>Il dato è in decisa crescita rispetto al 2002. D’altro canto la violenza contro le donne è un fenomeno ampio, in gran parte sommerso, e si esprime sotto varie forme (fisica, sessuale e psicologica, fuori e soprattutto dentro la famiglia). </a:t>
            </a:r>
            <a:r>
              <a:rPr lang="it-IT" sz="1300" b="1" dirty="0">
                <a:solidFill>
                  <a:srgbClr val="404040"/>
                </a:solidFill>
              </a:rPr>
              <a:t>Mentre gli omicidi sugli uomini diminuiscono, ciò non accade per i </a:t>
            </a:r>
            <a:r>
              <a:rPr lang="it-IT" sz="1300" b="1" dirty="0" err="1">
                <a:solidFill>
                  <a:srgbClr val="404040"/>
                </a:solidFill>
              </a:rPr>
              <a:t>femminicidi</a:t>
            </a:r>
            <a:r>
              <a:rPr lang="it-IT" sz="1300" dirty="0">
                <a:solidFill>
                  <a:srgbClr val="404040"/>
                </a:solidFill>
              </a:rPr>
              <a:t>.</a:t>
            </a:r>
          </a:p>
          <a:p>
            <a:pPr marL="285750" indent="-285750" algn="just" eaLnBrk="0" hangingPunct="0">
              <a:spcBef>
                <a:spcPts val="300"/>
              </a:spcBef>
              <a:spcAft>
                <a:spcPts val="300"/>
              </a:spcAft>
              <a:buFont typeface="Arial" pitchFamily="34" charset="0"/>
              <a:buChar char="•"/>
            </a:pPr>
            <a:endParaRPr lang="it-IT" sz="1300" dirty="0">
              <a:solidFill>
                <a:srgbClr val="40404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714744" y="428604"/>
            <a:ext cx="1505540"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SICUREZZA</a:t>
            </a:r>
            <a:endParaRPr lang="it-IT" dirty="0"/>
          </a:p>
        </p:txBody>
      </p:sp>
      <p:pic>
        <p:nvPicPr>
          <p:cNvPr id="21506" name="Picture 2"/>
          <p:cNvPicPr>
            <a:picLocks noChangeAspect="1" noChangeArrowheads="1"/>
          </p:cNvPicPr>
          <p:nvPr/>
        </p:nvPicPr>
        <p:blipFill>
          <a:blip r:embed="rId2"/>
          <a:srcRect/>
          <a:stretch>
            <a:fillRect/>
          </a:stretch>
        </p:blipFill>
        <p:spPr bwMode="auto">
          <a:xfrm>
            <a:off x="352425" y="1528763"/>
            <a:ext cx="8439150" cy="4757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4348" y="1357298"/>
            <a:ext cx="7715304" cy="923330"/>
          </a:xfrm>
          <a:prstGeom prst="rect">
            <a:avLst/>
          </a:prstGeom>
        </p:spPr>
        <p:txBody>
          <a:bodyPr wrap="square">
            <a:spAutoFit/>
          </a:bodyPr>
          <a:lstStyle/>
          <a:p>
            <a:pPr algn="ctr"/>
            <a:r>
              <a:rPr lang="it-IT" sz="5400" dirty="0" smtClean="0">
                <a:solidFill>
                  <a:srgbClr val="FFFF00"/>
                </a:solidFill>
                <a:latin typeface="Arial" pitchFamily="34" charset="0"/>
                <a:cs typeface="Arial" pitchFamily="34" charset="0"/>
              </a:rPr>
              <a:t>BENESSERE</a:t>
            </a:r>
          </a:p>
        </p:txBody>
      </p:sp>
      <p:pic>
        <p:nvPicPr>
          <p:cNvPr id="77826" name="Picture 2" descr="http://melissamuldoon.files.wordpress.com/2010/07/un_campo_di_girasoli_imagelarge.jpg"/>
          <p:cNvPicPr>
            <a:picLocks noChangeAspect="1" noChangeArrowheads="1"/>
          </p:cNvPicPr>
          <p:nvPr/>
        </p:nvPicPr>
        <p:blipFill>
          <a:blip r:embed="rId2"/>
          <a:srcRect/>
          <a:stretch>
            <a:fillRect/>
          </a:stretch>
        </p:blipFill>
        <p:spPr bwMode="auto">
          <a:xfrm>
            <a:off x="533203" y="2714620"/>
            <a:ext cx="8110763" cy="394887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714744" y="428604"/>
            <a:ext cx="1505540"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SICUREZZA</a:t>
            </a:r>
            <a:endParaRPr lang="it-IT" dirty="0"/>
          </a:p>
        </p:txBody>
      </p:sp>
      <p:pic>
        <p:nvPicPr>
          <p:cNvPr id="22530" name="Picture 2"/>
          <p:cNvPicPr>
            <a:picLocks noChangeAspect="1" noChangeArrowheads="1"/>
          </p:cNvPicPr>
          <p:nvPr/>
        </p:nvPicPr>
        <p:blipFill>
          <a:blip r:embed="rId2"/>
          <a:srcRect/>
          <a:stretch>
            <a:fillRect/>
          </a:stretch>
        </p:blipFill>
        <p:spPr bwMode="auto">
          <a:xfrm>
            <a:off x="271463" y="1504972"/>
            <a:ext cx="86010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714744" y="428604"/>
            <a:ext cx="1505540"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SICUREZZA</a:t>
            </a:r>
            <a:endParaRPr lang="it-IT" dirty="0"/>
          </a:p>
        </p:txBody>
      </p:sp>
      <p:pic>
        <p:nvPicPr>
          <p:cNvPr id="24578" name="Picture 2"/>
          <p:cNvPicPr>
            <a:picLocks noChangeAspect="1" noChangeArrowheads="1"/>
          </p:cNvPicPr>
          <p:nvPr/>
        </p:nvPicPr>
        <p:blipFill>
          <a:blip r:embed="rId2"/>
          <a:srcRect/>
          <a:stretch>
            <a:fillRect/>
          </a:stretch>
        </p:blipFill>
        <p:spPr bwMode="auto">
          <a:xfrm>
            <a:off x="290513" y="1290638"/>
            <a:ext cx="8562975" cy="5210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
        <p:nvSpPr>
          <p:cNvPr id="4" name="Rettangolo 3"/>
          <p:cNvSpPr/>
          <p:nvPr/>
        </p:nvSpPr>
        <p:spPr>
          <a:xfrm>
            <a:off x="3714744" y="428604"/>
            <a:ext cx="1505540" cy="369332"/>
          </a:xfrm>
          <a:prstGeom prst="rect">
            <a:avLst/>
          </a:prstGeom>
        </p:spPr>
        <p:txBody>
          <a:bodyPr wrap="none">
            <a:spAutoFit/>
          </a:bodyPr>
          <a:lstStyle/>
          <a:p>
            <a:pPr algn="ctr"/>
            <a:r>
              <a:rPr lang="it-IT" b="1" dirty="0" smtClean="0">
                <a:solidFill>
                  <a:srgbClr val="FFFF00"/>
                </a:solidFill>
                <a:latin typeface="Arial" pitchFamily="34" charset="0"/>
                <a:ea typeface="Times New Roman" pitchFamily="18" charset="0"/>
                <a:cs typeface="Arial" pitchFamily="34" charset="0"/>
              </a:rPr>
              <a:t>SICUREZZA</a:t>
            </a:r>
            <a:endParaRPr lang="it-IT" dirty="0"/>
          </a:p>
        </p:txBody>
      </p:sp>
      <p:pic>
        <p:nvPicPr>
          <p:cNvPr id="23554" name="Picture 2"/>
          <p:cNvPicPr>
            <a:picLocks noChangeAspect="1" noChangeArrowheads="1"/>
          </p:cNvPicPr>
          <p:nvPr/>
        </p:nvPicPr>
        <p:blipFill>
          <a:blip r:embed="rId2"/>
          <a:srcRect/>
          <a:stretch>
            <a:fillRect/>
          </a:stretch>
        </p:blipFill>
        <p:spPr bwMode="auto">
          <a:xfrm>
            <a:off x="280988" y="1509734"/>
            <a:ext cx="8582025"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sp>
        <p:nvSpPr>
          <p:cNvPr id="21506" name="Rectangle 3"/>
          <p:cNvSpPr txBox="1">
            <a:spLocks noChangeArrowheads="1"/>
          </p:cNvSpPr>
          <p:nvPr/>
        </p:nvSpPr>
        <p:spPr bwMode="auto">
          <a:xfrm>
            <a:off x="684213" y="1803422"/>
            <a:ext cx="7991475" cy="4697412"/>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chemeClr val="bg1"/>
                </a:solidFill>
              </a:rPr>
              <a:t>Gli italiani tracciano un bilancio prevalentemente positivo della propria esistenza</a:t>
            </a:r>
            <a:r>
              <a:rPr lang="it-IT" sz="1400" dirty="0">
                <a:solidFill>
                  <a:schemeClr val="bg1"/>
                </a:solidFill>
              </a:rPr>
              <a:t>, ma le incertezze sulla situazione economica e sociale influenzano negativamente non solo i comportamenti, ma anche le percezioni. </a:t>
            </a:r>
          </a:p>
          <a:p>
            <a:pPr marL="285750" indent="-285750" algn="just" eaLnBrk="0" hangingPunct="0">
              <a:spcBef>
                <a:spcPts val="300"/>
              </a:spcBef>
              <a:spcAft>
                <a:spcPts val="300"/>
              </a:spcAft>
              <a:buFont typeface="Arial" pitchFamily="34" charset="0"/>
              <a:buChar char="•"/>
            </a:pPr>
            <a:r>
              <a:rPr lang="it-IT" sz="1400" b="1" dirty="0">
                <a:solidFill>
                  <a:schemeClr val="bg1"/>
                </a:solidFill>
              </a:rPr>
              <a:t>Nel 2012 la quota di popolazione che indica alti livelli di soddisfazione per la vita nel complesso decresce dal 45,8% del 2011 al 35,2% del 2012. </a:t>
            </a:r>
          </a:p>
          <a:p>
            <a:pPr marL="285750" indent="-285750" algn="just" eaLnBrk="0" hangingPunct="0">
              <a:spcBef>
                <a:spcPts val="300"/>
              </a:spcBef>
              <a:spcAft>
                <a:spcPts val="300"/>
              </a:spcAft>
              <a:buFont typeface="Arial" pitchFamily="34" charset="0"/>
              <a:buChar char="•"/>
            </a:pPr>
            <a:r>
              <a:rPr lang="it-IT" sz="1400" b="1" dirty="0">
                <a:solidFill>
                  <a:schemeClr val="bg1"/>
                </a:solidFill>
              </a:rPr>
              <a:t>Aumentano anche i divari territoriali e sociali nella diffusione del benessere soggettivo</a:t>
            </a:r>
            <a:r>
              <a:rPr lang="it-IT" sz="1400" dirty="0">
                <a:solidFill>
                  <a:schemeClr val="bg1"/>
                </a:solidFill>
              </a:rPr>
              <a:t>: la soddisfazione per la propria vita decresce in modo maggiore nel Sud (attestandosi nel 2012 al 29,5%, contro il 40,6% del Nord) e tra le persone con più basso titolo di studio e peggiori condizioni occupazionali. </a:t>
            </a:r>
          </a:p>
          <a:p>
            <a:pPr marL="285750" indent="-285750" algn="just" eaLnBrk="0" hangingPunct="0">
              <a:spcBef>
                <a:spcPts val="300"/>
              </a:spcBef>
              <a:spcAft>
                <a:spcPts val="300"/>
              </a:spcAft>
              <a:buFont typeface="Arial" pitchFamily="34" charset="0"/>
              <a:buChar char="•"/>
            </a:pPr>
            <a:r>
              <a:rPr lang="it-IT" sz="1400" b="1" dirty="0">
                <a:solidFill>
                  <a:schemeClr val="bg1"/>
                </a:solidFill>
              </a:rPr>
              <a:t>Nel 2012 una prospettiva di miglioramento della propria situazione personale in futuro viene indicata da un quarto della popolazione di 14 anni e più. </a:t>
            </a:r>
          </a:p>
          <a:p>
            <a:pPr marL="285750" indent="-285750" algn="just" eaLnBrk="0" hangingPunct="0">
              <a:spcBef>
                <a:spcPts val="300"/>
              </a:spcBef>
              <a:spcAft>
                <a:spcPts val="300"/>
              </a:spcAft>
              <a:buFont typeface="Arial" pitchFamily="34" charset="0"/>
              <a:buChar char="•"/>
            </a:pPr>
            <a:r>
              <a:rPr lang="it-IT" sz="1400" b="1" dirty="0">
                <a:solidFill>
                  <a:schemeClr val="bg1"/>
                </a:solidFill>
              </a:rPr>
              <a:t>La soddisfazione riguardante la propria situazione economica registra un netto peggioramento</a:t>
            </a:r>
            <a:r>
              <a:rPr lang="it-IT" sz="1400" dirty="0">
                <a:solidFill>
                  <a:schemeClr val="bg1"/>
                </a:solidFill>
              </a:rPr>
              <a:t>: a fronte di una stabilità al 2,5% della quota di chi si dichiara molto soddisfatto, nel 2012 aumenta quella di chi è poco soddisfatto (dal 36,1% al 38,9%) e di chi non lo è affatto (dal 13,4% al 16,8%), a scapito di quella di chi è abbastanza soddisfatto (dal 45,9% al 40,3%). </a:t>
            </a:r>
          </a:p>
          <a:p>
            <a:pPr marL="285750" indent="-285750" algn="just" eaLnBrk="0" hangingPunct="0">
              <a:spcBef>
                <a:spcPts val="300"/>
              </a:spcBef>
              <a:spcAft>
                <a:spcPts val="300"/>
              </a:spcAft>
              <a:buFont typeface="Arial" pitchFamily="34" charset="0"/>
              <a:buChar char="•"/>
            </a:pPr>
            <a:r>
              <a:rPr lang="it-IT" sz="1400" dirty="0">
                <a:solidFill>
                  <a:schemeClr val="bg1"/>
                </a:solidFill>
              </a:rPr>
              <a:t>Il tempo libero, pur essendo ritenuto molto soddisfacente da una quota di popolazione non elevatissima (15,6%), non sembra essere coinvolta nella flessione della soddisfazione per la vita nel complesso registrata nel 2012.</a:t>
            </a: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p:txBody>
      </p:sp>
      <p:pic>
        <p:nvPicPr>
          <p:cNvPr id="21507" name="Picture 10" descr="marchio 2"/>
          <p:cNvPicPr>
            <a:picLocks noChangeAspect="1" noChangeArrowheads="1"/>
          </p:cNvPicPr>
          <p:nvPr/>
        </p:nvPicPr>
        <p:blipFill>
          <a:blip r:embed="rId2" cstate="print"/>
          <a:srcRect/>
          <a:stretch>
            <a:fillRect/>
          </a:stretch>
        </p:blipFill>
        <p:spPr bwMode="auto">
          <a:xfrm>
            <a:off x="684213" y="6370638"/>
            <a:ext cx="719137" cy="298450"/>
          </a:xfrm>
          <a:prstGeom prst="rect">
            <a:avLst/>
          </a:prstGeom>
          <a:noFill/>
          <a:ln w="9525">
            <a:noFill/>
            <a:miter lim="800000"/>
            <a:headEnd/>
            <a:tailEnd/>
          </a:ln>
        </p:spPr>
      </p:pic>
      <p:pic>
        <p:nvPicPr>
          <p:cNvPr id="21508" name="Picture 11" descr="cnel"/>
          <p:cNvPicPr>
            <a:picLocks noChangeAspect="1" noChangeArrowheads="1"/>
          </p:cNvPicPr>
          <p:nvPr/>
        </p:nvPicPr>
        <p:blipFill>
          <a:blip r:embed="rId3" cstate="print"/>
          <a:srcRect/>
          <a:stretch>
            <a:fillRect/>
          </a:stretch>
        </p:blipFill>
        <p:spPr bwMode="auto">
          <a:xfrm>
            <a:off x="8086725" y="6308725"/>
            <a:ext cx="360363" cy="277813"/>
          </a:xfrm>
          <a:prstGeom prst="rect">
            <a:avLst/>
          </a:prstGeom>
          <a:noFill/>
          <a:ln w="9525">
            <a:noFill/>
            <a:miter lim="800000"/>
            <a:headEnd/>
            <a:tailEnd/>
          </a:ln>
        </p:spPr>
      </p:pic>
      <p:pic>
        <p:nvPicPr>
          <p:cNvPr id="21509" name="Picture 12" descr="bes_logo"/>
          <p:cNvPicPr>
            <a:picLocks noChangeAspect="1" noChangeArrowheads="1"/>
          </p:cNvPicPr>
          <p:nvPr/>
        </p:nvPicPr>
        <p:blipFill>
          <a:blip r:embed="rId4" cstate="print"/>
          <a:srcRect/>
          <a:stretch>
            <a:fillRect/>
          </a:stretch>
        </p:blipFill>
        <p:spPr bwMode="auto">
          <a:xfrm>
            <a:off x="3419475" y="6405563"/>
            <a:ext cx="1087438" cy="263525"/>
          </a:xfrm>
          <a:prstGeom prst="rect">
            <a:avLst/>
          </a:prstGeom>
          <a:noFill/>
          <a:ln w="9525">
            <a:noFill/>
            <a:miter lim="800000"/>
            <a:headEnd/>
            <a:tailEnd/>
          </a:ln>
        </p:spPr>
      </p:pic>
      <p:sp>
        <p:nvSpPr>
          <p:cNvPr id="21510"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21511"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21512"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1514" name="Picture 2"/>
          <p:cNvPicPr>
            <a:picLocks noChangeAspect="1" noChangeArrowheads="1"/>
          </p:cNvPicPr>
          <p:nvPr/>
        </p:nvPicPr>
        <p:blipFill>
          <a:blip r:embed="rId5"/>
          <a:srcRect/>
          <a:stretch>
            <a:fillRect/>
          </a:stretch>
        </p:blipFill>
        <p:spPr bwMode="auto">
          <a:xfrm>
            <a:off x="287338" y="792163"/>
            <a:ext cx="6724650" cy="742950"/>
          </a:xfrm>
          <a:prstGeom prst="rect">
            <a:avLst/>
          </a:prstGeom>
          <a:noFill/>
          <a:ln w="9525">
            <a:noFill/>
            <a:miter lim="800000"/>
            <a:headEnd/>
            <a:tailEnd/>
          </a:ln>
          <a:effectLst/>
        </p:spPr>
      </p:pic>
      <p:pic>
        <p:nvPicPr>
          <p:cNvPr id="21515" name="Immagine 15"/>
          <p:cNvPicPr>
            <a:picLocks noChangeAspect="1"/>
          </p:cNvPicPr>
          <p:nvPr/>
        </p:nvPicPr>
        <p:blipFill>
          <a:blip r:embed="rId6"/>
          <a:srcRect/>
          <a:stretch>
            <a:fillRect/>
          </a:stretch>
        </p:blipFill>
        <p:spPr bwMode="auto">
          <a:xfrm>
            <a:off x="684213" y="73025"/>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762000" y="1566882"/>
            <a:ext cx="7993063" cy="4648200"/>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chemeClr val="bg1"/>
                </a:solidFill>
              </a:rPr>
              <a:t>L’Italia si colloca al primo posto per numero di siti iscritti come “patrimonio dell’umanità” </a:t>
            </a:r>
            <a:r>
              <a:rPr lang="it-IT" sz="1400" dirty="0">
                <a:solidFill>
                  <a:schemeClr val="bg1"/>
                </a:solidFill>
              </a:rPr>
              <a:t>nella World Heritage </a:t>
            </a:r>
            <a:r>
              <a:rPr lang="it-IT" sz="1400" dirty="0" err="1">
                <a:solidFill>
                  <a:schemeClr val="bg1"/>
                </a:solidFill>
              </a:rPr>
              <a:t>List</a:t>
            </a:r>
            <a:r>
              <a:rPr lang="it-IT" sz="1400" dirty="0">
                <a:solidFill>
                  <a:schemeClr val="bg1"/>
                </a:solidFill>
              </a:rPr>
              <a:t> dell’Unesco (47, pari al 4,7% del totale). Sono oltre 33 ogni 100 km</a:t>
            </a:r>
            <a:r>
              <a:rPr lang="it-IT" sz="1400" baseline="30000" dirty="0">
                <a:solidFill>
                  <a:schemeClr val="bg1"/>
                </a:solidFill>
              </a:rPr>
              <a:t>2</a:t>
            </a:r>
            <a:r>
              <a:rPr lang="it-IT" sz="1400" dirty="0">
                <a:solidFill>
                  <a:schemeClr val="bg1"/>
                </a:solidFill>
              </a:rPr>
              <a:t> i beni del patrimonio culturale censiti sul territorio nazionale. Più di 100.000 unità censite</a:t>
            </a:r>
          </a:p>
          <a:p>
            <a:pPr marL="285750" indent="-285750" algn="just" eaLnBrk="0" hangingPunct="0">
              <a:spcBef>
                <a:spcPts val="300"/>
              </a:spcBef>
              <a:spcAft>
                <a:spcPts val="300"/>
              </a:spcAft>
              <a:buFont typeface="Arial" pitchFamily="34" charset="0"/>
              <a:buChar char="•"/>
            </a:pPr>
            <a:r>
              <a:rPr lang="it-IT" sz="1400" b="1" dirty="0">
                <a:solidFill>
                  <a:schemeClr val="bg1"/>
                </a:solidFill>
              </a:rPr>
              <a:t>Quasi due edifici su 10 sono stati costruiti prima del 1919</a:t>
            </a:r>
            <a:r>
              <a:rPr lang="it-IT" sz="1400" dirty="0">
                <a:solidFill>
                  <a:schemeClr val="bg1"/>
                </a:solidFill>
              </a:rPr>
              <a:t>. Lo stato di conservazione è buono</a:t>
            </a:r>
          </a:p>
          <a:p>
            <a:pPr marL="285750" indent="-285750" algn="just" eaLnBrk="0" hangingPunct="0">
              <a:spcBef>
                <a:spcPts val="300"/>
              </a:spcBef>
              <a:spcAft>
                <a:spcPts val="300"/>
              </a:spcAft>
              <a:buFont typeface="Arial" pitchFamily="34" charset="0"/>
              <a:buChar char="•"/>
            </a:pPr>
            <a:r>
              <a:rPr lang="it-IT" sz="1400" b="1" dirty="0">
                <a:solidFill>
                  <a:schemeClr val="bg1"/>
                </a:solidFill>
              </a:rPr>
              <a:t>Importanti aree verdi e parchi urbani di interesse storico </a:t>
            </a:r>
            <a:r>
              <a:rPr lang="it-IT" sz="1400" dirty="0">
                <a:solidFill>
                  <a:schemeClr val="bg1"/>
                </a:solidFill>
              </a:rPr>
              <a:t>5% della superficie dei capoluoghi di provincia</a:t>
            </a:r>
          </a:p>
          <a:p>
            <a:pPr marL="285750" indent="-285750" algn="just" eaLnBrk="0" hangingPunct="0">
              <a:spcBef>
                <a:spcPts val="300"/>
              </a:spcBef>
              <a:spcAft>
                <a:spcPts val="300"/>
              </a:spcAft>
              <a:buFont typeface="Arial" pitchFamily="34" charset="0"/>
              <a:buChar char="•"/>
            </a:pPr>
            <a:r>
              <a:rPr lang="it-IT" sz="1400" b="1" dirty="0">
                <a:solidFill>
                  <a:schemeClr val="bg1"/>
                </a:solidFill>
              </a:rPr>
              <a:t>Il catalogo nazionale dei paesaggi rurali storici del 2011 rileva 131 siti</a:t>
            </a:r>
            <a:r>
              <a:rPr lang="it-IT" sz="1400" dirty="0">
                <a:solidFill>
                  <a:schemeClr val="bg1"/>
                </a:solidFill>
              </a:rPr>
              <a:t>: una catalogazione da completare, per la loro tutela e promozione.</a:t>
            </a:r>
          </a:p>
          <a:p>
            <a:pPr marL="285750" indent="-285750" algn="just" eaLnBrk="0" hangingPunct="0">
              <a:spcBef>
                <a:spcPts val="300"/>
              </a:spcBef>
              <a:spcAft>
                <a:spcPts val="300"/>
              </a:spcAft>
              <a:buFont typeface="Arial" pitchFamily="34" charset="0"/>
              <a:buChar char="•"/>
            </a:pPr>
            <a:r>
              <a:rPr lang="it-IT" sz="1400" b="1" dirty="0">
                <a:solidFill>
                  <a:schemeClr val="bg1"/>
                </a:solidFill>
              </a:rPr>
              <a:t>Il patrimonio storico e artistico soffre delle contenute risorse economiche destinate al settore </a:t>
            </a:r>
            <a:r>
              <a:rPr lang="it-IT" sz="1400" dirty="0">
                <a:solidFill>
                  <a:schemeClr val="bg1"/>
                </a:solidFill>
              </a:rPr>
              <a:t>(la spesa pubblica che l’Italia destina alle attività culturali è pari allo 0,4% del Pil) </a:t>
            </a:r>
            <a:r>
              <a:rPr lang="it-IT" sz="1400" b="1" dirty="0">
                <a:solidFill>
                  <a:schemeClr val="bg1"/>
                </a:solidFill>
              </a:rPr>
              <a:t>e dell’insufficiente rispetto delle norme</a:t>
            </a:r>
            <a:r>
              <a:rPr lang="it-IT" sz="1400" dirty="0">
                <a:solidFill>
                  <a:schemeClr val="bg1"/>
                </a:solidFill>
              </a:rPr>
              <a:t>: oltre 15 abitazioni abusive ogni cento costruite legalmente. La costruzione di edifici non risparmia le zone tutelate: la loro densità è cresciuta del 23,6% nelle aree costiere e 26,6% sulle pendici vulcaniche.  </a:t>
            </a:r>
          </a:p>
          <a:p>
            <a:pPr marL="285750" indent="-285750" algn="just" eaLnBrk="0" hangingPunct="0">
              <a:spcBef>
                <a:spcPts val="300"/>
              </a:spcBef>
              <a:spcAft>
                <a:spcPts val="300"/>
              </a:spcAft>
              <a:buFont typeface="Arial" pitchFamily="34" charset="0"/>
              <a:buChar char="•"/>
            </a:pPr>
            <a:r>
              <a:rPr lang="it-IT" sz="1400" b="1" dirty="0">
                <a:solidFill>
                  <a:schemeClr val="bg1"/>
                </a:solidFill>
              </a:rPr>
              <a:t>Il paesaggio è minacciato da una continua e spesso incontrollata espansione edilizia</a:t>
            </a:r>
            <a:r>
              <a:rPr lang="it-IT" sz="1400" dirty="0">
                <a:solidFill>
                  <a:schemeClr val="bg1"/>
                </a:solidFill>
              </a:rPr>
              <a:t>: le regioni agrarie affette da </a:t>
            </a:r>
            <a:r>
              <a:rPr lang="it-IT" sz="1400" i="1" dirty="0" err="1">
                <a:solidFill>
                  <a:schemeClr val="bg1"/>
                </a:solidFill>
              </a:rPr>
              <a:t>urban</a:t>
            </a:r>
            <a:r>
              <a:rPr lang="it-IT" sz="1400" i="1" dirty="0">
                <a:solidFill>
                  <a:schemeClr val="bg1"/>
                </a:solidFill>
              </a:rPr>
              <a:t> </a:t>
            </a:r>
            <a:r>
              <a:rPr lang="it-IT" sz="1400" i="1" dirty="0" err="1">
                <a:solidFill>
                  <a:schemeClr val="bg1"/>
                </a:solidFill>
              </a:rPr>
              <a:t>sprawl</a:t>
            </a:r>
            <a:r>
              <a:rPr lang="it-IT" sz="1400" dirty="0">
                <a:solidFill>
                  <a:schemeClr val="bg1"/>
                </a:solidFill>
              </a:rPr>
              <a:t> (cioè in transizione da rurale a urbano) rappresentano, in superficie, il 20% del territorio nazionale.</a:t>
            </a:r>
          </a:p>
          <a:p>
            <a:pPr marL="285750" indent="-285750" algn="just" eaLnBrk="0" hangingPunct="0">
              <a:spcBef>
                <a:spcPts val="300"/>
              </a:spcBef>
              <a:spcAft>
                <a:spcPts val="300"/>
              </a:spcAft>
              <a:buFont typeface="Arial" pitchFamily="34" charset="0"/>
              <a:buChar char="•"/>
            </a:pPr>
            <a:r>
              <a:rPr lang="it-IT" sz="1400" b="1" dirty="0">
                <a:solidFill>
                  <a:schemeClr val="bg1"/>
                </a:solidFill>
              </a:rPr>
              <a:t>L’erosione delle aree agricole attive a causa della dismissione delle colture e lo spopolamento, hanno un impatto anche maggiore a livello nazionale (28,3% del territorio).</a:t>
            </a:r>
          </a:p>
          <a:p>
            <a:pPr marL="285750" indent="-285750" algn="just" eaLnBrk="0" hangingPunct="0">
              <a:spcBef>
                <a:spcPts val="300"/>
              </a:spcBef>
              <a:spcAft>
                <a:spcPts val="300"/>
              </a:spcAft>
              <a:buFont typeface="Arial" pitchFamily="34" charset="0"/>
              <a:buChar char="•"/>
            </a:pPr>
            <a:r>
              <a:rPr lang="it-IT" sz="1400" b="1" dirty="0">
                <a:solidFill>
                  <a:schemeClr val="bg1"/>
                </a:solidFill>
              </a:rPr>
              <a:t>Il disagio è avvertito da una quota non marginale della popolazione italiana circa un quinto</a:t>
            </a: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p:txBody>
      </p:sp>
      <p:pic>
        <p:nvPicPr>
          <p:cNvPr id="22531" name="Picture 10" descr="marchio 2"/>
          <p:cNvPicPr>
            <a:picLocks noChangeAspect="1" noChangeArrowheads="1"/>
          </p:cNvPicPr>
          <p:nvPr/>
        </p:nvPicPr>
        <p:blipFill>
          <a:blip r:embed="rId2" cstate="print"/>
          <a:srcRect/>
          <a:stretch>
            <a:fillRect/>
          </a:stretch>
        </p:blipFill>
        <p:spPr bwMode="auto">
          <a:xfrm>
            <a:off x="684213" y="6370638"/>
            <a:ext cx="719137" cy="298450"/>
          </a:xfrm>
          <a:prstGeom prst="rect">
            <a:avLst/>
          </a:prstGeom>
          <a:noFill/>
          <a:ln w="9525">
            <a:noFill/>
            <a:miter lim="800000"/>
            <a:headEnd/>
            <a:tailEnd/>
          </a:ln>
        </p:spPr>
      </p:pic>
      <p:pic>
        <p:nvPicPr>
          <p:cNvPr id="22532" name="Picture 11" descr="cnel"/>
          <p:cNvPicPr>
            <a:picLocks noChangeAspect="1" noChangeArrowheads="1"/>
          </p:cNvPicPr>
          <p:nvPr/>
        </p:nvPicPr>
        <p:blipFill>
          <a:blip r:embed="rId3" cstate="print"/>
          <a:srcRect/>
          <a:stretch>
            <a:fillRect/>
          </a:stretch>
        </p:blipFill>
        <p:spPr bwMode="auto">
          <a:xfrm>
            <a:off x="8086725" y="6308725"/>
            <a:ext cx="360363" cy="277813"/>
          </a:xfrm>
          <a:prstGeom prst="rect">
            <a:avLst/>
          </a:prstGeom>
          <a:noFill/>
          <a:ln w="9525">
            <a:noFill/>
            <a:miter lim="800000"/>
            <a:headEnd/>
            <a:tailEnd/>
          </a:ln>
        </p:spPr>
      </p:pic>
      <p:pic>
        <p:nvPicPr>
          <p:cNvPr id="22533" name="Picture 12" descr="bes_logo"/>
          <p:cNvPicPr>
            <a:picLocks noChangeAspect="1" noChangeArrowheads="1"/>
          </p:cNvPicPr>
          <p:nvPr/>
        </p:nvPicPr>
        <p:blipFill>
          <a:blip r:embed="rId4" cstate="print"/>
          <a:srcRect/>
          <a:stretch>
            <a:fillRect/>
          </a:stretch>
        </p:blipFill>
        <p:spPr bwMode="auto">
          <a:xfrm>
            <a:off x="3419475" y="6405563"/>
            <a:ext cx="1087438" cy="263525"/>
          </a:xfrm>
          <a:prstGeom prst="rect">
            <a:avLst/>
          </a:prstGeom>
          <a:noFill/>
          <a:ln w="9525">
            <a:noFill/>
            <a:miter lim="800000"/>
            <a:headEnd/>
            <a:tailEnd/>
          </a:ln>
        </p:spPr>
      </p:pic>
      <p:sp>
        <p:nvSpPr>
          <p:cNvPr id="22534"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22535"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22536"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2538" name="Picture 2"/>
          <p:cNvPicPr>
            <a:picLocks noChangeAspect="1" noChangeArrowheads="1"/>
          </p:cNvPicPr>
          <p:nvPr/>
        </p:nvPicPr>
        <p:blipFill>
          <a:blip r:embed="rId5"/>
          <a:srcRect/>
          <a:stretch>
            <a:fillRect/>
          </a:stretch>
        </p:blipFill>
        <p:spPr bwMode="auto">
          <a:xfrm>
            <a:off x="287338" y="765175"/>
            <a:ext cx="5267325" cy="714375"/>
          </a:xfrm>
          <a:prstGeom prst="rect">
            <a:avLst/>
          </a:prstGeom>
          <a:noFill/>
          <a:ln w="9525">
            <a:noFill/>
            <a:miter lim="800000"/>
            <a:headEnd/>
            <a:tailEnd/>
          </a:ln>
          <a:effectLst/>
        </p:spPr>
      </p:pic>
      <p:pic>
        <p:nvPicPr>
          <p:cNvPr id="22539" name="Immagine 13"/>
          <p:cNvPicPr>
            <a:picLocks noChangeAspect="1"/>
          </p:cNvPicPr>
          <p:nvPr/>
        </p:nvPicPr>
        <p:blipFill>
          <a:blip r:embed="rId6"/>
          <a:srcRect/>
          <a:stretch>
            <a:fillRect/>
          </a:stretch>
        </p:blipFill>
        <p:spPr bwMode="auto">
          <a:xfrm>
            <a:off x="684213" y="76200"/>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684213" y="1590675"/>
            <a:ext cx="7991475" cy="4695825"/>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rgbClr val="404040"/>
                </a:solidFill>
              </a:rPr>
              <a:t>In Italia emergono segnali contraddittori rispetto alla qualità del suolo e del territorio</a:t>
            </a:r>
            <a:r>
              <a:rPr lang="it-IT" sz="1400" dirty="0">
                <a:solidFill>
                  <a:srgbClr val="404040"/>
                </a:solidFill>
              </a:rPr>
              <a:t>:</a:t>
            </a:r>
          </a:p>
          <a:p>
            <a:pPr marL="742950" lvl="1" indent="-285750" algn="just" eaLnBrk="0" hangingPunct="0">
              <a:buFont typeface="Arial" pitchFamily="34" charset="0"/>
              <a:buChar char="•"/>
            </a:pPr>
            <a:r>
              <a:rPr lang="it-IT" sz="1300" b="1" dirty="0">
                <a:solidFill>
                  <a:srgbClr val="404040"/>
                </a:solidFill>
              </a:rPr>
              <a:t>aumenta la disponibilità di verde urbano </a:t>
            </a:r>
            <a:r>
              <a:rPr lang="it-IT" sz="1300" dirty="0">
                <a:solidFill>
                  <a:srgbClr val="404040"/>
                </a:solidFill>
              </a:rPr>
              <a:t>(rispetto al 2000, nei capoluoghi di provincia sono fruibili 3,1 metri quadrati in più per ogni abitante).</a:t>
            </a:r>
          </a:p>
          <a:p>
            <a:pPr marL="742950" lvl="1" indent="-285750" algn="just" eaLnBrk="0" hangingPunct="0">
              <a:buFont typeface="Arial" pitchFamily="34" charset="0"/>
              <a:buChar char="•"/>
            </a:pPr>
            <a:r>
              <a:rPr lang="it-IT" sz="1300" b="1" dirty="0">
                <a:solidFill>
                  <a:srgbClr val="404040"/>
                </a:solidFill>
              </a:rPr>
              <a:t>aumentano le aree protette </a:t>
            </a:r>
          </a:p>
          <a:p>
            <a:pPr marL="742950" lvl="1" indent="-285750" algn="just" eaLnBrk="0" hangingPunct="0">
              <a:buFont typeface="Arial" pitchFamily="34" charset="0"/>
              <a:buChar char="•"/>
            </a:pPr>
            <a:r>
              <a:rPr lang="it-IT" sz="1300" b="1" dirty="0">
                <a:solidFill>
                  <a:srgbClr val="404040"/>
                </a:solidFill>
              </a:rPr>
              <a:t>ma il dissesto idrogeologico rappresenta ancora un grave rischio</a:t>
            </a:r>
            <a:r>
              <a:rPr lang="it-IT" sz="1300" dirty="0">
                <a:solidFill>
                  <a:srgbClr val="404040"/>
                </a:solidFill>
              </a:rPr>
              <a:t>, distribuito su tutto il territorio nazionale.</a:t>
            </a:r>
          </a:p>
          <a:p>
            <a:pPr marL="742950" lvl="1" indent="-285750" algn="just" eaLnBrk="0" hangingPunct="0">
              <a:buFont typeface="Arial" pitchFamily="34" charset="0"/>
              <a:buChar char="•"/>
            </a:pPr>
            <a:r>
              <a:rPr lang="it-IT" sz="1300" b="1" dirty="0">
                <a:solidFill>
                  <a:srgbClr val="404040"/>
                </a:solidFill>
              </a:rPr>
              <a:t>Diverse aree del nostro Paese devono essere sottoposte ad azioni di messa in sicurezza e risanamento</a:t>
            </a:r>
            <a:r>
              <a:rPr lang="it-IT" sz="1300" dirty="0">
                <a:solidFill>
                  <a:srgbClr val="404040"/>
                </a:solidFill>
              </a:rPr>
              <a:t>: sono attualmente 57 i siti di interesse nazionale da bonificare, per un totale di 545 mila ettari, ossia l’1,8% del territorio nazionale.</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I consumi di acqua potabile, 253 litri per abitante al giorno nel 2008, sono in linea con quelli europei e si mantengono pressoché costanti dal 1999.</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Permane una dispersione del 32% dovuta a inefficienze delle reti di distribuzione</a:t>
            </a:r>
            <a:r>
              <a:rPr lang="it-IT" sz="1400" dirty="0">
                <a:solidFill>
                  <a:srgbClr val="404040"/>
                </a:solidFill>
              </a:rPr>
              <a:t>.</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Il numero di giorni in cui nelle maggiori città italiane si è superato, nel corso del 2011, il livello di PM</a:t>
            </a:r>
            <a:r>
              <a:rPr lang="it-IT" sz="1400" b="1" baseline="-25000" dirty="0">
                <a:solidFill>
                  <a:srgbClr val="404040"/>
                </a:solidFill>
              </a:rPr>
              <a:t>10</a:t>
            </a:r>
            <a:r>
              <a:rPr lang="it-IT" sz="1400" b="1" dirty="0">
                <a:solidFill>
                  <a:srgbClr val="404040"/>
                </a:solidFill>
              </a:rPr>
              <a:t> si è attestato a 54,4 giorni, in aumento rispetto ai 44,6 del 2010.</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Stanno aumentando i consumi di energia da fonti rinnovabili</a:t>
            </a:r>
            <a:r>
              <a:rPr lang="it-IT" sz="1400" dirty="0">
                <a:solidFill>
                  <a:srgbClr val="404040"/>
                </a:solidFill>
              </a:rPr>
              <a:t>, la cui quota sul totale dei consumi è aumentata dal 15,5% del 2004 al 22,2% del 2010, un livello superiore alla media dell’Unione europea (19,9%).</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Sono in diminuzione le emissioni antropiche di gas </a:t>
            </a:r>
            <a:r>
              <a:rPr lang="it-IT" sz="1400" b="1" dirty="0" err="1">
                <a:solidFill>
                  <a:srgbClr val="404040"/>
                </a:solidFill>
              </a:rPr>
              <a:t>climalteranti</a:t>
            </a:r>
            <a:r>
              <a:rPr lang="it-IT" sz="1400" b="1" dirty="0">
                <a:solidFill>
                  <a:srgbClr val="404040"/>
                </a:solidFill>
              </a:rPr>
              <a:t> derivanti dalle attività produttive e dai consumi finali delle famiglie</a:t>
            </a:r>
            <a:r>
              <a:rPr lang="it-IT" sz="1400" dirty="0">
                <a:solidFill>
                  <a:srgbClr val="404040"/>
                </a:solidFill>
              </a:rPr>
              <a:t>: da 10 tonnellate di CO2-equivalente per abitante del 2003-2004 si è scesi alle poco più di otto del 2009.</a:t>
            </a: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p:txBody>
      </p:sp>
      <p:pic>
        <p:nvPicPr>
          <p:cNvPr id="23555" name="Picture 10" descr="marchio 2"/>
          <p:cNvPicPr>
            <a:picLocks noChangeAspect="1" noChangeArrowheads="1"/>
          </p:cNvPicPr>
          <p:nvPr/>
        </p:nvPicPr>
        <p:blipFill>
          <a:blip r:embed="rId2" cstate="print"/>
          <a:srcRect/>
          <a:stretch>
            <a:fillRect/>
          </a:stretch>
        </p:blipFill>
        <p:spPr bwMode="auto">
          <a:xfrm>
            <a:off x="684213" y="6370638"/>
            <a:ext cx="719137" cy="298450"/>
          </a:xfrm>
          <a:prstGeom prst="rect">
            <a:avLst/>
          </a:prstGeom>
          <a:noFill/>
          <a:ln w="9525">
            <a:noFill/>
            <a:miter lim="800000"/>
            <a:headEnd/>
            <a:tailEnd/>
          </a:ln>
        </p:spPr>
      </p:pic>
      <p:pic>
        <p:nvPicPr>
          <p:cNvPr id="23556" name="Picture 11" descr="cnel"/>
          <p:cNvPicPr>
            <a:picLocks noChangeAspect="1" noChangeArrowheads="1"/>
          </p:cNvPicPr>
          <p:nvPr/>
        </p:nvPicPr>
        <p:blipFill>
          <a:blip r:embed="rId3" cstate="print"/>
          <a:srcRect/>
          <a:stretch>
            <a:fillRect/>
          </a:stretch>
        </p:blipFill>
        <p:spPr bwMode="auto">
          <a:xfrm>
            <a:off x="8086725" y="6308725"/>
            <a:ext cx="360363" cy="277813"/>
          </a:xfrm>
          <a:prstGeom prst="rect">
            <a:avLst/>
          </a:prstGeom>
          <a:noFill/>
          <a:ln w="9525">
            <a:noFill/>
            <a:miter lim="800000"/>
            <a:headEnd/>
            <a:tailEnd/>
          </a:ln>
        </p:spPr>
      </p:pic>
      <p:pic>
        <p:nvPicPr>
          <p:cNvPr id="23557" name="Picture 12" descr="bes_logo"/>
          <p:cNvPicPr>
            <a:picLocks noChangeAspect="1" noChangeArrowheads="1"/>
          </p:cNvPicPr>
          <p:nvPr/>
        </p:nvPicPr>
        <p:blipFill>
          <a:blip r:embed="rId4" cstate="print"/>
          <a:srcRect/>
          <a:stretch>
            <a:fillRect/>
          </a:stretch>
        </p:blipFill>
        <p:spPr bwMode="auto">
          <a:xfrm>
            <a:off x="3419475" y="6405563"/>
            <a:ext cx="1087438" cy="263525"/>
          </a:xfrm>
          <a:prstGeom prst="rect">
            <a:avLst/>
          </a:prstGeom>
          <a:noFill/>
          <a:ln w="9525">
            <a:noFill/>
            <a:miter lim="800000"/>
            <a:headEnd/>
            <a:tailEnd/>
          </a:ln>
        </p:spPr>
      </p:pic>
      <p:sp>
        <p:nvSpPr>
          <p:cNvPr id="23558"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23559"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23560"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3562" name="Picture 2"/>
          <p:cNvPicPr>
            <a:picLocks noChangeAspect="1" noChangeArrowheads="1"/>
          </p:cNvPicPr>
          <p:nvPr/>
        </p:nvPicPr>
        <p:blipFill>
          <a:blip r:embed="rId5"/>
          <a:srcRect/>
          <a:stretch>
            <a:fillRect/>
          </a:stretch>
        </p:blipFill>
        <p:spPr bwMode="auto">
          <a:xfrm>
            <a:off x="287338" y="792163"/>
            <a:ext cx="4914900" cy="704850"/>
          </a:xfrm>
          <a:prstGeom prst="rect">
            <a:avLst/>
          </a:prstGeom>
          <a:noFill/>
          <a:ln w="9525">
            <a:noFill/>
            <a:miter lim="800000"/>
            <a:headEnd/>
            <a:tailEnd/>
          </a:ln>
          <a:effectLst/>
        </p:spPr>
      </p:pic>
      <p:pic>
        <p:nvPicPr>
          <p:cNvPr id="23563" name="Immagine 15"/>
          <p:cNvPicPr>
            <a:picLocks noChangeAspect="1"/>
          </p:cNvPicPr>
          <p:nvPr/>
        </p:nvPicPr>
        <p:blipFill>
          <a:blip r:embed="rId6"/>
          <a:srcRect/>
          <a:stretch>
            <a:fillRect/>
          </a:stretch>
        </p:blipFill>
        <p:spPr bwMode="auto">
          <a:xfrm>
            <a:off x="684213" y="73025"/>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sp>
        <p:nvSpPr>
          <p:cNvPr id="24578" name="Rectangle 3"/>
          <p:cNvSpPr txBox="1">
            <a:spLocks noChangeArrowheads="1"/>
          </p:cNvSpPr>
          <p:nvPr/>
        </p:nvSpPr>
        <p:spPr bwMode="auto">
          <a:xfrm>
            <a:off x="685800" y="1676400"/>
            <a:ext cx="7993063" cy="4695825"/>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rgbClr val="404040"/>
                </a:solidFill>
              </a:rPr>
              <a:t>L’Italia con l’1,3% di spesa in </a:t>
            </a:r>
            <a:r>
              <a:rPr lang="it-IT" sz="1400" b="1" dirty="0" err="1">
                <a:solidFill>
                  <a:srgbClr val="404040"/>
                </a:solidFill>
              </a:rPr>
              <a:t>R&amp;S</a:t>
            </a:r>
            <a:r>
              <a:rPr lang="it-IT" sz="1400" b="1" dirty="0">
                <a:solidFill>
                  <a:srgbClr val="404040"/>
                </a:solidFill>
              </a:rPr>
              <a:t> rispetto al PIL  è lontana dalla soglia del 3% fissata all’interno della strategia Europa 2020, e si conferma uno dei Paesi in fondo alla graduatoria</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Nel periodo 2004-2010 si è registrato un lento recupero della spesa in </a:t>
            </a:r>
            <a:r>
              <a:rPr lang="it-IT" sz="1400" b="1" dirty="0" err="1">
                <a:solidFill>
                  <a:srgbClr val="404040"/>
                </a:solidFill>
              </a:rPr>
              <a:t>R&amp;S</a:t>
            </a:r>
            <a:r>
              <a:rPr lang="it-IT" sz="1400" b="1" dirty="0">
                <a:solidFill>
                  <a:srgbClr val="404040"/>
                </a:solidFill>
              </a:rPr>
              <a:t>: </a:t>
            </a:r>
            <a:r>
              <a:rPr lang="it-IT" sz="1400" dirty="0">
                <a:solidFill>
                  <a:srgbClr val="404040"/>
                </a:solidFill>
              </a:rPr>
              <a:t>infatti, il rapporto tra spesa per </a:t>
            </a:r>
            <a:r>
              <a:rPr lang="it-IT" sz="1400" dirty="0" err="1">
                <a:solidFill>
                  <a:srgbClr val="404040"/>
                </a:solidFill>
              </a:rPr>
              <a:t>R&amp;S</a:t>
            </a:r>
            <a:r>
              <a:rPr lang="it-IT" sz="1400" dirty="0">
                <a:solidFill>
                  <a:srgbClr val="404040"/>
                </a:solidFill>
              </a:rPr>
              <a:t> e Pil è passato dall’1,1% del 2004 all’1,3% del 2010.</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Nella classifica europea, l’Italia (con 73,3 brevetti per milione di abitanti) si colloca al disotto della media europea (108,6 brevetti per milione di abitanti nel 2010).</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L’attività brevettuale dell’Italia è andata peggiorando nel corso del periodo 2004-2010</a:t>
            </a:r>
            <a:r>
              <a:rPr lang="it-IT" sz="1400" dirty="0">
                <a:solidFill>
                  <a:srgbClr val="404040"/>
                </a:solidFill>
              </a:rPr>
              <a:t>: dagli 85,1 brevetti del 2004 ai 73,3 del 2010.</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I settori ad alta tecnologia coinvolgono il 3,3% degli occupati </a:t>
            </a:r>
            <a:r>
              <a:rPr lang="it-IT" sz="1400" dirty="0">
                <a:solidFill>
                  <a:srgbClr val="404040"/>
                </a:solidFill>
              </a:rPr>
              <a:t>(il 3,8% in Europa) e i cosiddetti “lavoratori della conoscenza” (cioè laureati o occupati in settori tecnico-scientifici) rappresentano solo il 13,3% degli occupati (contro il 18,8% della media europea).</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Nel triennio 2008-2010 il 54% delle imprese italiane ha introdotto innovazioni di prodotto, di processo, organizzative o di marketing, a fronte del 49% rilevato nella media europea.</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L’utilizzo di Internet è aumentato negli ultimi anni fino a coinvolgere il 54% della popolazione, ma rimane ancora 16 punti sotto la media europea.</a:t>
            </a:r>
          </a:p>
          <a:p>
            <a:pPr marL="285750" indent="-285750" algn="just" eaLnBrk="0" hangingPunct="0">
              <a:spcBef>
                <a:spcPts val="300"/>
              </a:spcBef>
              <a:spcAft>
                <a:spcPts val="300"/>
              </a:spcAft>
              <a:buFont typeface="Arial" pitchFamily="34" charset="0"/>
              <a:buChar char="•"/>
            </a:pPr>
            <a:r>
              <a:rPr lang="it-IT" sz="1400" b="1" dirty="0">
                <a:solidFill>
                  <a:srgbClr val="404040"/>
                </a:solidFill>
              </a:rPr>
              <a:t>Il divario tecnologico permane </a:t>
            </a:r>
            <a:r>
              <a:rPr lang="it-IT" sz="1400" dirty="0">
                <a:solidFill>
                  <a:srgbClr val="404040"/>
                </a:solidFill>
              </a:rPr>
              <a:t>: sfavorito il Mezzogiorno (44,6%), gli anziani (14,2% tra i 65-74enni), le donne (48,4% rispetto al 59,2% degli uomini) e le persone con bassi titoli di studio (93,3% tra i 25-44 con alti titoli di studio rispetto al 48,4% dei coetanei con basso titolo di studio)</a:t>
            </a: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a:p>
            <a:pPr marL="285750" indent="-285750" algn="just" eaLnBrk="0" hangingPunct="0">
              <a:spcBef>
                <a:spcPts val="300"/>
              </a:spcBef>
              <a:spcAft>
                <a:spcPts val="300"/>
              </a:spcAft>
              <a:buFont typeface="Arial" pitchFamily="34" charset="0"/>
              <a:buChar char="•"/>
            </a:pPr>
            <a:endParaRPr lang="it-IT" sz="1400" dirty="0">
              <a:solidFill>
                <a:srgbClr val="404040"/>
              </a:solidFill>
            </a:endParaRPr>
          </a:p>
        </p:txBody>
      </p:sp>
      <p:pic>
        <p:nvPicPr>
          <p:cNvPr id="24579" name="Picture 10" descr="marchio 2"/>
          <p:cNvPicPr>
            <a:picLocks noChangeAspect="1" noChangeArrowheads="1"/>
          </p:cNvPicPr>
          <p:nvPr/>
        </p:nvPicPr>
        <p:blipFill>
          <a:blip r:embed="rId2" cstate="print"/>
          <a:srcRect/>
          <a:stretch>
            <a:fillRect/>
          </a:stretch>
        </p:blipFill>
        <p:spPr bwMode="auto">
          <a:xfrm>
            <a:off x="684213" y="6370638"/>
            <a:ext cx="719137" cy="298450"/>
          </a:xfrm>
          <a:prstGeom prst="rect">
            <a:avLst/>
          </a:prstGeom>
          <a:noFill/>
          <a:ln w="9525">
            <a:noFill/>
            <a:miter lim="800000"/>
            <a:headEnd/>
            <a:tailEnd/>
          </a:ln>
        </p:spPr>
      </p:pic>
      <p:pic>
        <p:nvPicPr>
          <p:cNvPr id="24580" name="Picture 11" descr="cnel"/>
          <p:cNvPicPr>
            <a:picLocks noChangeAspect="1" noChangeArrowheads="1"/>
          </p:cNvPicPr>
          <p:nvPr/>
        </p:nvPicPr>
        <p:blipFill>
          <a:blip r:embed="rId3" cstate="print"/>
          <a:srcRect/>
          <a:stretch>
            <a:fillRect/>
          </a:stretch>
        </p:blipFill>
        <p:spPr bwMode="auto">
          <a:xfrm>
            <a:off x="8086725" y="6308725"/>
            <a:ext cx="360363" cy="277813"/>
          </a:xfrm>
          <a:prstGeom prst="rect">
            <a:avLst/>
          </a:prstGeom>
          <a:noFill/>
          <a:ln w="9525">
            <a:noFill/>
            <a:miter lim="800000"/>
            <a:headEnd/>
            <a:tailEnd/>
          </a:ln>
        </p:spPr>
      </p:pic>
      <p:pic>
        <p:nvPicPr>
          <p:cNvPr id="24581" name="Picture 12" descr="bes_logo"/>
          <p:cNvPicPr>
            <a:picLocks noChangeAspect="1" noChangeArrowheads="1"/>
          </p:cNvPicPr>
          <p:nvPr/>
        </p:nvPicPr>
        <p:blipFill>
          <a:blip r:embed="rId4" cstate="print"/>
          <a:srcRect/>
          <a:stretch>
            <a:fillRect/>
          </a:stretch>
        </p:blipFill>
        <p:spPr bwMode="auto">
          <a:xfrm>
            <a:off x="3419475" y="6405563"/>
            <a:ext cx="1087438" cy="263525"/>
          </a:xfrm>
          <a:prstGeom prst="rect">
            <a:avLst/>
          </a:prstGeom>
          <a:noFill/>
          <a:ln w="9525">
            <a:noFill/>
            <a:miter lim="800000"/>
            <a:headEnd/>
            <a:tailEnd/>
          </a:ln>
        </p:spPr>
      </p:pic>
      <p:sp>
        <p:nvSpPr>
          <p:cNvPr id="24582"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24583"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24584"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4586" name="Picture 2"/>
          <p:cNvPicPr>
            <a:picLocks noChangeAspect="1" noChangeArrowheads="1"/>
          </p:cNvPicPr>
          <p:nvPr/>
        </p:nvPicPr>
        <p:blipFill>
          <a:blip r:embed="rId5"/>
          <a:srcRect/>
          <a:stretch>
            <a:fillRect/>
          </a:stretch>
        </p:blipFill>
        <p:spPr bwMode="auto">
          <a:xfrm>
            <a:off x="287338" y="793750"/>
            <a:ext cx="5191125" cy="790575"/>
          </a:xfrm>
          <a:prstGeom prst="rect">
            <a:avLst/>
          </a:prstGeom>
          <a:noFill/>
          <a:ln w="9525">
            <a:noFill/>
            <a:miter lim="800000"/>
            <a:headEnd/>
            <a:tailEnd/>
          </a:ln>
          <a:effectLst/>
        </p:spPr>
      </p:pic>
      <p:pic>
        <p:nvPicPr>
          <p:cNvPr id="24587" name="Immagine 13"/>
          <p:cNvPicPr>
            <a:picLocks noChangeAspect="1"/>
          </p:cNvPicPr>
          <p:nvPr/>
        </p:nvPicPr>
        <p:blipFill>
          <a:blip r:embed="rId6"/>
          <a:srcRect/>
          <a:stretch>
            <a:fillRect/>
          </a:stretch>
        </p:blipFill>
        <p:spPr bwMode="auto">
          <a:xfrm>
            <a:off x="684213" y="68263"/>
            <a:ext cx="5802312"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pic>
        <p:nvPicPr>
          <p:cNvPr id="25602" name="Picture 10" descr="marchio 2"/>
          <p:cNvPicPr>
            <a:picLocks noChangeAspect="1" noChangeArrowheads="1"/>
          </p:cNvPicPr>
          <p:nvPr/>
        </p:nvPicPr>
        <p:blipFill>
          <a:blip r:embed="rId2" cstate="print"/>
          <a:srcRect/>
          <a:stretch>
            <a:fillRect/>
          </a:stretch>
        </p:blipFill>
        <p:spPr bwMode="auto">
          <a:xfrm>
            <a:off x="684213" y="6370638"/>
            <a:ext cx="719137" cy="298450"/>
          </a:xfrm>
          <a:prstGeom prst="rect">
            <a:avLst/>
          </a:prstGeom>
          <a:noFill/>
          <a:ln w="9525">
            <a:noFill/>
            <a:miter lim="800000"/>
            <a:headEnd/>
            <a:tailEnd/>
          </a:ln>
        </p:spPr>
      </p:pic>
      <p:pic>
        <p:nvPicPr>
          <p:cNvPr id="25603" name="Picture 11" descr="cnel"/>
          <p:cNvPicPr>
            <a:picLocks noChangeAspect="1" noChangeArrowheads="1"/>
          </p:cNvPicPr>
          <p:nvPr/>
        </p:nvPicPr>
        <p:blipFill>
          <a:blip r:embed="rId3" cstate="print"/>
          <a:srcRect/>
          <a:stretch>
            <a:fillRect/>
          </a:stretch>
        </p:blipFill>
        <p:spPr bwMode="auto">
          <a:xfrm>
            <a:off x="8086725" y="6308725"/>
            <a:ext cx="360363" cy="277813"/>
          </a:xfrm>
          <a:prstGeom prst="rect">
            <a:avLst/>
          </a:prstGeom>
          <a:noFill/>
          <a:ln w="9525">
            <a:noFill/>
            <a:miter lim="800000"/>
            <a:headEnd/>
            <a:tailEnd/>
          </a:ln>
        </p:spPr>
      </p:pic>
      <p:pic>
        <p:nvPicPr>
          <p:cNvPr id="25604" name="Picture 12" descr="bes_logo"/>
          <p:cNvPicPr>
            <a:picLocks noChangeAspect="1" noChangeArrowheads="1"/>
          </p:cNvPicPr>
          <p:nvPr/>
        </p:nvPicPr>
        <p:blipFill>
          <a:blip r:embed="rId4" cstate="print"/>
          <a:srcRect/>
          <a:stretch>
            <a:fillRect/>
          </a:stretch>
        </p:blipFill>
        <p:spPr bwMode="auto">
          <a:xfrm>
            <a:off x="3419475" y="6405563"/>
            <a:ext cx="1087438" cy="263525"/>
          </a:xfrm>
          <a:prstGeom prst="rect">
            <a:avLst/>
          </a:prstGeom>
          <a:noFill/>
          <a:ln w="9525">
            <a:noFill/>
            <a:miter lim="800000"/>
            <a:headEnd/>
            <a:tailEnd/>
          </a:ln>
        </p:spPr>
      </p:pic>
      <p:sp>
        <p:nvSpPr>
          <p:cNvPr id="25605" name="Rectangle 14"/>
          <p:cNvSpPr>
            <a:spLocks noChangeArrowheads="1"/>
          </p:cNvSpPr>
          <p:nvPr/>
        </p:nvSpPr>
        <p:spPr bwMode="auto">
          <a:xfrm>
            <a:off x="682625" y="0"/>
            <a:ext cx="7775575" cy="152400"/>
          </a:xfrm>
          <a:prstGeom prst="rect">
            <a:avLst/>
          </a:prstGeom>
          <a:solidFill>
            <a:srgbClr val="CF3520"/>
          </a:solidFill>
          <a:ln w="9525">
            <a:noFill/>
            <a:miter lim="800000"/>
            <a:headEnd/>
            <a:tailEnd/>
          </a:ln>
        </p:spPr>
        <p:txBody>
          <a:bodyPr wrap="none" anchor="ctr"/>
          <a:lstStyle/>
          <a:p>
            <a:pPr eaLnBrk="0" hangingPunct="0"/>
            <a:endParaRPr lang="it-IT"/>
          </a:p>
        </p:txBody>
      </p:sp>
      <p:sp>
        <p:nvSpPr>
          <p:cNvPr id="25606" name="Rectangle 15"/>
          <p:cNvSpPr>
            <a:spLocks noChangeArrowheads="1"/>
          </p:cNvSpPr>
          <p:nvPr/>
        </p:nvSpPr>
        <p:spPr bwMode="auto">
          <a:xfrm>
            <a:off x="684213" y="6732588"/>
            <a:ext cx="7775575" cy="152400"/>
          </a:xfrm>
          <a:prstGeom prst="rect">
            <a:avLst/>
          </a:prstGeom>
          <a:solidFill>
            <a:srgbClr val="18813D"/>
          </a:solidFill>
          <a:ln w="9525">
            <a:noFill/>
            <a:miter lim="800000"/>
            <a:headEnd/>
            <a:tailEnd/>
          </a:ln>
        </p:spPr>
        <p:txBody>
          <a:bodyPr wrap="none" anchor="ctr"/>
          <a:lstStyle/>
          <a:p>
            <a:pPr eaLnBrk="0" hangingPunct="0"/>
            <a:endParaRPr lang="it-IT"/>
          </a:p>
        </p:txBody>
      </p:sp>
      <p:sp>
        <p:nvSpPr>
          <p:cNvPr id="25607" name="CasellaDiTesto 12"/>
          <p:cNvSpPr txBox="1">
            <a:spLocks noChangeArrowheads="1"/>
          </p:cNvSpPr>
          <p:nvPr/>
        </p:nvSpPr>
        <p:spPr bwMode="auto">
          <a:xfrm>
            <a:off x="4572000" y="6443663"/>
            <a:ext cx="1223963" cy="369887"/>
          </a:xfrm>
          <a:prstGeom prst="rect">
            <a:avLst/>
          </a:prstGeom>
          <a:noFill/>
          <a:ln w="9525">
            <a:noFill/>
            <a:miter lim="800000"/>
            <a:headEnd/>
            <a:tailEnd/>
          </a:ln>
        </p:spPr>
        <p:txBody>
          <a:bodyPr>
            <a:spAutoFit/>
          </a:bodyPr>
          <a:lstStyle/>
          <a:p>
            <a:pPr eaLnBrk="0" hangingPunct="0"/>
            <a:r>
              <a:rPr lang="it-IT" sz="800">
                <a:solidFill>
                  <a:srgbClr val="005482"/>
                </a:solidFill>
              </a:rPr>
              <a:t>Roma, 11 marzo 2013</a:t>
            </a:r>
          </a:p>
          <a:p>
            <a:pPr eaLnBrk="0" hangingPunct="0"/>
            <a:endParaRPr lang="it-IT" sz="1000"/>
          </a:p>
        </p:txBody>
      </p:sp>
      <p:cxnSp>
        <p:nvCxnSpPr>
          <p:cNvPr id="17" name="Connettore 1 16"/>
          <p:cNvCxnSpPr/>
          <p:nvPr/>
        </p:nvCxnSpPr>
        <p:spPr bwMode="auto">
          <a:xfrm>
            <a:off x="4572000" y="6453188"/>
            <a:ext cx="0" cy="182562"/>
          </a:xfrm>
          <a:prstGeom prst="line">
            <a:avLst/>
          </a:prstGeom>
          <a:solidFill>
            <a:schemeClr val="accent1"/>
          </a:solidFill>
          <a:ln w="317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5609" name="Picture 2"/>
          <p:cNvPicPr>
            <a:picLocks noChangeAspect="1" noChangeArrowheads="1"/>
          </p:cNvPicPr>
          <p:nvPr/>
        </p:nvPicPr>
        <p:blipFill>
          <a:blip r:embed="rId5"/>
          <a:srcRect/>
          <a:stretch>
            <a:fillRect/>
          </a:stretch>
        </p:blipFill>
        <p:spPr bwMode="auto">
          <a:xfrm>
            <a:off x="287338" y="781050"/>
            <a:ext cx="4467225" cy="771525"/>
          </a:xfrm>
          <a:prstGeom prst="rect">
            <a:avLst/>
          </a:prstGeom>
          <a:noFill/>
          <a:ln w="9525">
            <a:noFill/>
            <a:miter lim="800000"/>
            <a:headEnd/>
            <a:tailEnd/>
          </a:ln>
          <a:effectLst/>
        </p:spPr>
      </p:pic>
      <p:pic>
        <p:nvPicPr>
          <p:cNvPr id="25610" name="Immagine 15"/>
          <p:cNvPicPr>
            <a:picLocks noChangeAspect="1"/>
          </p:cNvPicPr>
          <p:nvPr/>
        </p:nvPicPr>
        <p:blipFill>
          <a:blip r:embed="rId6"/>
          <a:srcRect/>
          <a:stretch>
            <a:fillRect/>
          </a:stretch>
        </p:blipFill>
        <p:spPr bwMode="auto">
          <a:xfrm>
            <a:off x="684213" y="73025"/>
            <a:ext cx="5802312" cy="711200"/>
          </a:xfrm>
          <a:prstGeom prst="rect">
            <a:avLst/>
          </a:prstGeom>
          <a:noFill/>
          <a:ln w="9525">
            <a:noFill/>
            <a:miter lim="800000"/>
            <a:headEnd/>
            <a:tailEnd/>
          </a:ln>
        </p:spPr>
      </p:pic>
      <p:sp>
        <p:nvSpPr>
          <p:cNvPr id="25611" name="Rectangle 3"/>
          <p:cNvSpPr txBox="1">
            <a:spLocks noChangeArrowheads="1"/>
          </p:cNvSpPr>
          <p:nvPr/>
        </p:nvSpPr>
        <p:spPr bwMode="auto">
          <a:xfrm>
            <a:off x="684213" y="1371600"/>
            <a:ext cx="7991475" cy="4914900"/>
          </a:xfrm>
          <a:prstGeom prst="rect">
            <a:avLst/>
          </a:prstGeom>
          <a:noFill/>
          <a:ln w="9525">
            <a:noFill/>
            <a:miter lim="800000"/>
            <a:headEnd/>
            <a:tailEnd/>
          </a:ln>
        </p:spPr>
        <p:txBody>
          <a:bodyPr lIns="0" tIns="0" rIns="0" bIns="0"/>
          <a:lstStyle/>
          <a:p>
            <a:pPr marL="285750" indent="-285750" algn="just" eaLnBrk="0" hangingPunct="0">
              <a:spcBef>
                <a:spcPts val="300"/>
              </a:spcBef>
              <a:spcAft>
                <a:spcPts val="300"/>
              </a:spcAft>
              <a:buFont typeface="Arial" pitchFamily="34" charset="0"/>
              <a:buChar char="•"/>
            </a:pPr>
            <a:r>
              <a:rPr lang="it-IT" sz="1400" b="1" dirty="0">
                <a:solidFill>
                  <a:schemeClr val="bg1"/>
                </a:solidFill>
              </a:rPr>
              <a:t>La quota di anziani trattati in Assistenza domiciliare integrata è cresciuta negli anni fino al 4,1% ma il numero medio di anziani presi in carico è circa la metà di quello fatto registrare in tre regioni italiane con più elevata assistenza</a:t>
            </a:r>
            <a:r>
              <a:rPr lang="it-IT" sz="1400" dirty="0">
                <a:solidFill>
                  <a:schemeClr val="bg1"/>
                </a:solidFill>
              </a:rPr>
              <a:t> (Emilia Romagna, Umbria, Friuli Venezia Giulia).</a:t>
            </a:r>
          </a:p>
          <a:p>
            <a:pPr marL="285750" indent="-285750" algn="just" eaLnBrk="0" hangingPunct="0">
              <a:spcBef>
                <a:spcPts val="300"/>
              </a:spcBef>
              <a:spcAft>
                <a:spcPts val="300"/>
              </a:spcAft>
              <a:buFont typeface="Arial" pitchFamily="34" charset="0"/>
              <a:buChar char="•"/>
            </a:pPr>
            <a:r>
              <a:rPr lang="it-IT" sz="1400" b="1" dirty="0">
                <a:solidFill>
                  <a:schemeClr val="bg1"/>
                </a:solidFill>
              </a:rPr>
              <a:t>Tra il 2004 e il 2010 molti più bambini 0-2 anni sono stati accolti in strutture pubbliche per la prima infanzia, ma la percentuale, passata dall’11,6 al 14%, è ancora esigua.</a:t>
            </a:r>
            <a:r>
              <a:rPr lang="it-IT" sz="1400" dirty="0">
                <a:solidFill>
                  <a:schemeClr val="bg1"/>
                </a:solidFill>
              </a:rPr>
              <a:t> Nel Mezzogiorno permane una situazione peggiore del resto del Paese (5,3%)</a:t>
            </a:r>
          </a:p>
          <a:p>
            <a:pPr marL="285750" indent="-285750" eaLnBrk="0" hangingPunct="0">
              <a:spcBef>
                <a:spcPct val="20000"/>
              </a:spcBef>
              <a:buFont typeface="Arial" pitchFamily="34" charset="0"/>
              <a:buChar char="•"/>
            </a:pPr>
            <a:r>
              <a:rPr lang="it-IT" sz="1400" b="1" dirty="0">
                <a:solidFill>
                  <a:schemeClr val="bg1"/>
                </a:solidFill>
              </a:rPr>
              <a:t>Migliora l’erogazione dei servizi di pubblica utilità</a:t>
            </a:r>
            <a:r>
              <a:rPr lang="it-IT" sz="1400" dirty="0">
                <a:solidFill>
                  <a:schemeClr val="bg1"/>
                </a:solidFill>
              </a:rPr>
              <a:t>: La quota di famiglie che lamenta irregolarità nella distribuzione dell’acqua è scesa dal 17% del 2004 all’8,9% nel 2012: rimane però critica la situazione di Calabria e Sicilia, dove ancora più di un quarto della popolazione denuncia interruzioni del servizio.</a:t>
            </a:r>
          </a:p>
          <a:p>
            <a:pPr marL="285750" indent="-285750" eaLnBrk="0" hangingPunct="0">
              <a:spcBef>
                <a:spcPct val="20000"/>
              </a:spcBef>
              <a:buFont typeface="Arial" pitchFamily="34" charset="0"/>
              <a:buChar char="•"/>
            </a:pPr>
            <a:r>
              <a:rPr lang="it-IT" sz="1400" b="1" dirty="0">
                <a:solidFill>
                  <a:schemeClr val="bg1"/>
                </a:solidFill>
              </a:rPr>
              <a:t>La quota  di raccolta differenziata è cresciuta fino al 35,3%, anche se il Paese appare ancora lontano dagli standard dei migliori paesi europei</a:t>
            </a:r>
            <a:r>
              <a:rPr lang="it-IT" sz="1400" dirty="0">
                <a:solidFill>
                  <a:schemeClr val="bg1"/>
                </a:solidFill>
              </a:rPr>
              <a:t>. </a:t>
            </a:r>
          </a:p>
          <a:p>
            <a:pPr marL="285750" indent="-285750" eaLnBrk="0" hangingPunct="0">
              <a:spcBef>
                <a:spcPct val="20000"/>
              </a:spcBef>
              <a:buFont typeface="Arial" pitchFamily="34" charset="0"/>
              <a:buChar char="•"/>
            </a:pPr>
            <a:r>
              <a:rPr lang="it-IT" sz="1400" b="1" dirty="0">
                <a:solidFill>
                  <a:schemeClr val="bg1"/>
                </a:solidFill>
              </a:rPr>
              <a:t>Ma quasi la metà dei rifiuti urbani sono smaltiti in discarica</a:t>
            </a:r>
            <a:r>
              <a:rPr lang="it-IT" sz="1400" dirty="0">
                <a:solidFill>
                  <a:schemeClr val="bg1"/>
                </a:solidFill>
              </a:rPr>
              <a:t>: oltre il 60% al Centro e al Mezzogiorno, e il 24,8% al Nord. Ma la situazione non è nettamente dicotomica.</a:t>
            </a:r>
          </a:p>
          <a:p>
            <a:pPr marL="285750" indent="-285750" eaLnBrk="0" hangingPunct="0">
              <a:spcBef>
                <a:spcPct val="20000"/>
              </a:spcBef>
              <a:buFont typeface="Arial" pitchFamily="34" charset="0"/>
              <a:buChar char="•"/>
            </a:pPr>
            <a:r>
              <a:rPr lang="it-IT" sz="1400" b="1" dirty="0">
                <a:solidFill>
                  <a:schemeClr val="bg1"/>
                </a:solidFill>
              </a:rPr>
              <a:t>Il trasporto pubblico ha visto un lieve incremento della propria dotazione infrastrutturale </a:t>
            </a:r>
            <a:r>
              <a:rPr lang="it-IT" sz="1400" dirty="0">
                <a:solidFill>
                  <a:schemeClr val="bg1"/>
                </a:solidFill>
              </a:rPr>
              <a:t>da 113 a 121 km per kmq tra 2004 e 2010 nella media dei capoluoghi di provincia.</a:t>
            </a:r>
          </a:p>
          <a:p>
            <a:pPr marL="285750" indent="-285750" eaLnBrk="0" hangingPunct="0">
              <a:spcBef>
                <a:spcPct val="20000"/>
              </a:spcBef>
              <a:buFont typeface="Arial" pitchFamily="34" charset="0"/>
              <a:buChar char="•"/>
            </a:pPr>
            <a:r>
              <a:rPr lang="it-IT" sz="1400" b="1" dirty="0">
                <a:solidFill>
                  <a:schemeClr val="bg1"/>
                </a:solidFill>
              </a:rPr>
              <a:t>Ma ciò non ha ridotto di molto il tempo (76 minuti) che le persone devono dedicare quotidianamente agli spostamenti.</a:t>
            </a:r>
          </a:p>
          <a:p>
            <a:pPr marL="285750" indent="-285750" eaLnBrk="0" hangingPunct="0">
              <a:spcBef>
                <a:spcPct val="20000"/>
              </a:spcBef>
              <a:buFont typeface="Arial" pitchFamily="34" charset="0"/>
              <a:buChar char="•"/>
            </a:pPr>
            <a:r>
              <a:rPr lang="it-IT" sz="1400" b="1" dirty="0">
                <a:solidFill>
                  <a:schemeClr val="bg1"/>
                </a:solidFill>
              </a:rPr>
              <a:t>La condizione dei detenuti nelle carceri italiane resta allarmante: 139,7 detenuti ogni 100 posti letto a dicembre 2012.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1643050"/>
            <a:ext cx="5786478" cy="1692771"/>
          </a:xfrm>
          <a:prstGeom prst="rect">
            <a:avLst/>
          </a:prstGeom>
        </p:spPr>
        <p:txBody>
          <a:bodyPr wrap="square">
            <a:spAutoFit/>
          </a:bodyPr>
          <a:lstStyle/>
          <a:p>
            <a:pPr algn="ctr"/>
            <a:endParaRPr lang="it-IT" sz="3200"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3042" y="2172197"/>
            <a:ext cx="5786478" cy="4185761"/>
          </a:xfrm>
          <a:prstGeom prst="rect">
            <a:avLst/>
          </a:prstGeom>
        </p:spPr>
        <p:txBody>
          <a:bodyPr wrap="square">
            <a:spAutoFit/>
          </a:bodyPr>
          <a:lstStyle/>
          <a:p>
            <a:pPr algn="ctr"/>
            <a:r>
              <a:rPr lang="it-IT" sz="5400" b="1" dirty="0" smtClean="0">
                <a:solidFill>
                  <a:srgbClr val="FFFF00"/>
                </a:solidFill>
                <a:latin typeface="Arial" pitchFamily="34" charset="0"/>
                <a:cs typeface="Arial" pitchFamily="34" charset="0"/>
              </a:rPr>
              <a:t>Il Flusso Circolare del Reddito</a:t>
            </a:r>
          </a:p>
          <a:p>
            <a:pPr algn="ctr"/>
            <a:endParaRPr lang="it-IT" sz="3200" b="1" dirty="0" smtClean="0">
              <a:solidFill>
                <a:srgbClr val="FFFF00"/>
              </a:solidFill>
              <a:latin typeface="Arial" pitchFamily="34" charset="0"/>
              <a:cs typeface="Arial" pitchFamily="34" charset="0"/>
            </a:endParaRPr>
          </a:p>
          <a:p>
            <a:pPr algn="ctr"/>
            <a:endParaRPr lang="it-IT" sz="7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42910" y="785794"/>
            <a:ext cx="7072362" cy="1200329"/>
          </a:xfrm>
          <a:prstGeom prst="rect">
            <a:avLst/>
          </a:prstGeom>
          <a:noFill/>
          <a:ln w="12700">
            <a:solidFill>
              <a:schemeClr val="accent1"/>
            </a:solidFill>
            <a:miter lim="800000"/>
            <a:headEnd/>
            <a:tailEnd/>
          </a:ln>
        </p:spPr>
        <p:txBody>
          <a:bodyPr wrap="square">
            <a:spAutoFit/>
          </a:bodyPr>
          <a:lstStyle/>
          <a:p>
            <a:pPr algn="ctr"/>
            <a:r>
              <a:rPr lang="it-IT" sz="3600" u="none" dirty="0">
                <a:latin typeface="Arial Black" pitchFamily="34" charset="0"/>
              </a:rPr>
              <a:t>Le relazioni fra operatori economici</a:t>
            </a:r>
          </a:p>
        </p:txBody>
      </p:sp>
      <p:sp>
        <p:nvSpPr>
          <p:cNvPr id="5" name="Text Box 4"/>
          <p:cNvSpPr txBox="1">
            <a:spLocks noChangeArrowheads="1"/>
          </p:cNvSpPr>
          <p:nvPr/>
        </p:nvSpPr>
        <p:spPr bwMode="auto">
          <a:xfrm>
            <a:off x="1828824" y="2571744"/>
            <a:ext cx="6958018" cy="830997"/>
          </a:xfrm>
          <a:prstGeom prst="rect">
            <a:avLst/>
          </a:prstGeom>
          <a:noFill/>
          <a:ln w="9525">
            <a:solidFill>
              <a:schemeClr val="tx1"/>
            </a:solidFill>
            <a:miter lim="800000"/>
            <a:headEnd/>
            <a:tailEnd/>
          </a:ln>
        </p:spPr>
        <p:txBody>
          <a:bodyPr wrap="square">
            <a:spAutoFit/>
          </a:bodyPr>
          <a:lstStyle/>
          <a:p>
            <a:pPr algn="ctr"/>
            <a:r>
              <a:rPr lang="it-IT" sz="2400" dirty="0">
                <a:solidFill>
                  <a:srgbClr val="FFFF00"/>
                </a:solidFill>
                <a:latin typeface="Arial Black" pitchFamily="34" charset="0"/>
              </a:rPr>
              <a:t>Gli operatori presi in considerazione dall’analisi macroeconomica sono:</a:t>
            </a:r>
          </a:p>
        </p:txBody>
      </p:sp>
      <p:sp>
        <p:nvSpPr>
          <p:cNvPr id="6" name="Text Box 5"/>
          <p:cNvSpPr txBox="1">
            <a:spLocks noChangeArrowheads="1"/>
          </p:cNvSpPr>
          <p:nvPr/>
        </p:nvSpPr>
        <p:spPr bwMode="auto">
          <a:xfrm>
            <a:off x="1628799" y="3521069"/>
            <a:ext cx="1536700" cy="427037"/>
          </a:xfrm>
          <a:prstGeom prst="rect">
            <a:avLst/>
          </a:prstGeom>
          <a:noFill/>
          <a:ln w="9525">
            <a:noFill/>
            <a:miter lim="800000"/>
            <a:headEnd/>
            <a:tailEnd/>
          </a:ln>
        </p:spPr>
        <p:txBody>
          <a:bodyPr wrap="none">
            <a:spAutoFit/>
          </a:bodyPr>
          <a:lstStyle/>
          <a:p>
            <a:r>
              <a:rPr lang="it-IT" sz="2200" u="none" dirty="0">
                <a:solidFill>
                  <a:srgbClr val="FFC000"/>
                </a:solidFill>
                <a:latin typeface="Arial" pitchFamily="34" charset="0"/>
                <a:cs typeface="Arial" pitchFamily="34" charset="0"/>
              </a:rPr>
              <a:t>Le famiglie</a:t>
            </a:r>
          </a:p>
        </p:txBody>
      </p:sp>
      <p:sp>
        <p:nvSpPr>
          <p:cNvPr id="7" name="Text Box 6"/>
          <p:cNvSpPr txBox="1">
            <a:spLocks noChangeArrowheads="1"/>
          </p:cNvSpPr>
          <p:nvPr/>
        </p:nvSpPr>
        <p:spPr bwMode="auto">
          <a:xfrm>
            <a:off x="1628799" y="3978269"/>
            <a:ext cx="1568450" cy="427037"/>
          </a:xfrm>
          <a:prstGeom prst="rect">
            <a:avLst/>
          </a:prstGeom>
          <a:noFill/>
          <a:ln w="9525">
            <a:noFill/>
            <a:miter lim="800000"/>
            <a:headEnd/>
            <a:tailEnd/>
          </a:ln>
        </p:spPr>
        <p:txBody>
          <a:bodyPr wrap="none">
            <a:spAutoFit/>
          </a:bodyPr>
          <a:lstStyle/>
          <a:p>
            <a:r>
              <a:rPr lang="it-IT" sz="2200" dirty="0">
                <a:solidFill>
                  <a:srgbClr val="FFC000"/>
                </a:solidFill>
                <a:latin typeface="Arial" pitchFamily="34" charset="0"/>
                <a:cs typeface="Arial" pitchFamily="34" charset="0"/>
              </a:rPr>
              <a:t>Le imprese</a:t>
            </a:r>
          </a:p>
        </p:txBody>
      </p:sp>
      <p:sp>
        <p:nvSpPr>
          <p:cNvPr id="8" name="Text Box 7"/>
          <p:cNvSpPr txBox="1">
            <a:spLocks noChangeArrowheads="1"/>
          </p:cNvSpPr>
          <p:nvPr/>
        </p:nvSpPr>
        <p:spPr bwMode="auto">
          <a:xfrm>
            <a:off x="1628799" y="4435469"/>
            <a:ext cx="1225550" cy="427037"/>
          </a:xfrm>
          <a:prstGeom prst="rect">
            <a:avLst/>
          </a:prstGeom>
          <a:noFill/>
          <a:ln w="9525">
            <a:noFill/>
            <a:miter lim="800000"/>
            <a:headEnd/>
            <a:tailEnd/>
          </a:ln>
        </p:spPr>
        <p:txBody>
          <a:bodyPr wrap="none">
            <a:spAutoFit/>
          </a:bodyPr>
          <a:lstStyle/>
          <a:p>
            <a:r>
              <a:rPr lang="it-IT" sz="2200" dirty="0">
                <a:solidFill>
                  <a:srgbClr val="FFC000"/>
                </a:solidFill>
                <a:latin typeface="Arial" pitchFamily="34" charset="0"/>
                <a:cs typeface="Arial" pitchFamily="34" charset="0"/>
              </a:rPr>
              <a:t>Lo Stato</a:t>
            </a:r>
          </a:p>
        </p:txBody>
      </p:sp>
      <p:sp>
        <p:nvSpPr>
          <p:cNvPr id="9" name="Text Box 8"/>
          <p:cNvSpPr txBox="1">
            <a:spLocks noChangeArrowheads="1"/>
          </p:cNvSpPr>
          <p:nvPr/>
        </p:nvSpPr>
        <p:spPr bwMode="auto">
          <a:xfrm>
            <a:off x="1628799" y="4892669"/>
            <a:ext cx="4319587" cy="427037"/>
          </a:xfrm>
          <a:prstGeom prst="rect">
            <a:avLst/>
          </a:prstGeom>
          <a:noFill/>
          <a:ln w="9525">
            <a:noFill/>
            <a:miter lim="800000"/>
            <a:headEnd/>
            <a:tailEnd/>
          </a:ln>
        </p:spPr>
        <p:txBody>
          <a:bodyPr wrap="none">
            <a:spAutoFit/>
          </a:bodyPr>
          <a:lstStyle/>
          <a:p>
            <a:r>
              <a:rPr lang="it-IT" sz="2200" dirty="0">
                <a:solidFill>
                  <a:srgbClr val="FFC000"/>
                </a:solidFill>
                <a:latin typeface="Arial" pitchFamily="34" charset="0"/>
                <a:cs typeface="Arial" pitchFamily="34" charset="0"/>
              </a:rPr>
              <a:t>Le banche e il sistema finanziario</a:t>
            </a:r>
          </a:p>
        </p:txBody>
      </p:sp>
      <p:sp>
        <p:nvSpPr>
          <p:cNvPr id="10" name="Text Box 9"/>
          <p:cNvSpPr txBox="1">
            <a:spLocks noChangeArrowheads="1"/>
          </p:cNvSpPr>
          <p:nvPr/>
        </p:nvSpPr>
        <p:spPr bwMode="auto">
          <a:xfrm>
            <a:off x="1628799" y="5349869"/>
            <a:ext cx="2408237" cy="427037"/>
          </a:xfrm>
          <a:prstGeom prst="rect">
            <a:avLst/>
          </a:prstGeom>
          <a:noFill/>
          <a:ln w="9525">
            <a:noFill/>
            <a:miter lim="800000"/>
            <a:headEnd/>
            <a:tailEnd/>
          </a:ln>
        </p:spPr>
        <p:txBody>
          <a:bodyPr wrap="none">
            <a:spAutoFit/>
          </a:bodyPr>
          <a:lstStyle/>
          <a:p>
            <a:r>
              <a:rPr lang="it-IT" sz="2200" dirty="0">
                <a:solidFill>
                  <a:srgbClr val="FFC000"/>
                </a:solidFill>
                <a:latin typeface="Arial" pitchFamily="34" charset="0"/>
                <a:cs typeface="Arial" pitchFamily="34" charset="0"/>
              </a:rPr>
              <a:t>Il resto del mondo</a:t>
            </a:r>
          </a:p>
        </p:txBody>
      </p:sp>
      <p:cxnSp>
        <p:nvCxnSpPr>
          <p:cNvPr id="11" name="AutoShape 20"/>
          <p:cNvCxnSpPr>
            <a:cxnSpLocks noChangeShapeType="1"/>
            <a:stCxn id="5" idx="1"/>
            <a:endCxn id="6" idx="1"/>
          </p:cNvCxnSpPr>
          <p:nvPr/>
        </p:nvCxnSpPr>
        <p:spPr bwMode="auto">
          <a:xfrm rot="10800000" flipV="1">
            <a:off x="1628800" y="2987242"/>
            <a:ext cx="200025" cy="747345"/>
          </a:xfrm>
          <a:prstGeom prst="bentConnector3">
            <a:avLst>
              <a:gd name="adj1" fmla="val 214286"/>
            </a:avLst>
          </a:prstGeom>
          <a:noFill/>
          <a:ln w="28575">
            <a:solidFill>
              <a:schemeClr val="tx1"/>
            </a:solidFill>
            <a:miter lim="800000"/>
            <a:headEnd/>
            <a:tailEnd type="triangle" w="med" len="med"/>
          </a:ln>
        </p:spPr>
      </p:cxnSp>
      <p:cxnSp>
        <p:nvCxnSpPr>
          <p:cNvPr id="12" name="AutoShape 21"/>
          <p:cNvCxnSpPr>
            <a:cxnSpLocks noChangeShapeType="1"/>
            <a:stCxn id="5" idx="1"/>
            <a:endCxn id="7" idx="1"/>
          </p:cNvCxnSpPr>
          <p:nvPr/>
        </p:nvCxnSpPr>
        <p:spPr bwMode="auto">
          <a:xfrm rot="10800000" flipV="1">
            <a:off x="1628800" y="2987242"/>
            <a:ext cx="200025" cy="1204545"/>
          </a:xfrm>
          <a:prstGeom prst="bentConnector3">
            <a:avLst>
              <a:gd name="adj1" fmla="val 214286"/>
            </a:avLst>
          </a:prstGeom>
          <a:noFill/>
          <a:ln w="28575">
            <a:solidFill>
              <a:schemeClr val="tx1"/>
            </a:solidFill>
            <a:miter lim="800000"/>
            <a:headEnd/>
            <a:tailEnd type="triangle" w="med" len="med"/>
          </a:ln>
        </p:spPr>
      </p:cxnSp>
      <p:cxnSp>
        <p:nvCxnSpPr>
          <p:cNvPr id="13" name="AutoShape 22"/>
          <p:cNvCxnSpPr>
            <a:cxnSpLocks noChangeShapeType="1"/>
            <a:stCxn id="5" idx="1"/>
            <a:endCxn id="8" idx="1"/>
          </p:cNvCxnSpPr>
          <p:nvPr/>
        </p:nvCxnSpPr>
        <p:spPr bwMode="auto">
          <a:xfrm rot="10800000" flipV="1">
            <a:off x="1628800" y="2987242"/>
            <a:ext cx="200025" cy="1661745"/>
          </a:xfrm>
          <a:prstGeom prst="bentConnector3">
            <a:avLst>
              <a:gd name="adj1" fmla="val 214286"/>
            </a:avLst>
          </a:prstGeom>
          <a:noFill/>
          <a:ln w="28575">
            <a:solidFill>
              <a:schemeClr val="tx1"/>
            </a:solidFill>
            <a:miter lim="800000"/>
            <a:headEnd/>
            <a:tailEnd type="triangle" w="med" len="med"/>
          </a:ln>
        </p:spPr>
      </p:cxnSp>
      <p:cxnSp>
        <p:nvCxnSpPr>
          <p:cNvPr id="14" name="AutoShape 23"/>
          <p:cNvCxnSpPr>
            <a:cxnSpLocks noChangeShapeType="1"/>
            <a:stCxn id="5" idx="1"/>
            <a:endCxn id="9" idx="1"/>
          </p:cNvCxnSpPr>
          <p:nvPr/>
        </p:nvCxnSpPr>
        <p:spPr bwMode="auto">
          <a:xfrm rot="10800000" flipV="1">
            <a:off x="1628800" y="2987242"/>
            <a:ext cx="200025" cy="2118945"/>
          </a:xfrm>
          <a:prstGeom prst="bentConnector3">
            <a:avLst>
              <a:gd name="adj1" fmla="val 214286"/>
            </a:avLst>
          </a:prstGeom>
          <a:noFill/>
          <a:ln w="28575">
            <a:solidFill>
              <a:schemeClr val="tx1"/>
            </a:solidFill>
            <a:miter lim="800000"/>
            <a:headEnd/>
            <a:tailEnd type="triangle" w="med" len="med"/>
          </a:ln>
        </p:spPr>
      </p:cxnSp>
      <p:cxnSp>
        <p:nvCxnSpPr>
          <p:cNvPr id="15" name="AutoShape 24"/>
          <p:cNvCxnSpPr>
            <a:cxnSpLocks noChangeShapeType="1"/>
            <a:stCxn id="5" idx="1"/>
            <a:endCxn id="10" idx="1"/>
          </p:cNvCxnSpPr>
          <p:nvPr/>
        </p:nvCxnSpPr>
        <p:spPr bwMode="auto">
          <a:xfrm rot="10800000" flipV="1">
            <a:off x="1628800" y="2987242"/>
            <a:ext cx="200025" cy="2576145"/>
          </a:xfrm>
          <a:prstGeom prst="bentConnector3">
            <a:avLst>
              <a:gd name="adj1" fmla="val 214286"/>
            </a:avLst>
          </a:prstGeom>
          <a:noFill/>
          <a:ln w="28575">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428728" y="228600"/>
            <a:ext cx="6357982" cy="746125"/>
          </a:xfrm>
          <a:prstGeom prst="rect">
            <a:avLst/>
          </a:prstGeom>
          <a:noFill/>
          <a:ln w="12700">
            <a:solidFill>
              <a:schemeClr val="accent1"/>
            </a:solidFill>
            <a:miter lim="800000"/>
            <a:headEnd/>
            <a:tailEnd/>
          </a:ln>
          <a:effectLst/>
        </p:spPr>
        <p:txBody>
          <a:bodyPr wrap="square">
            <a:spAutoFit/>
          </a:bodyPr>
          <a:lstStyle/>
          <a:p>
            <a:pPr algn="ctr">
              <a:defRPr/>
            </a:pPr>
            <a:r>
              <a:rPr lang="it-IT" sz="2100" u="none" dirty="0">
                <a:solidFill>
                  <a:srgbClr val="FFC000"/>
                </a:solidFill>
                <a:latin typeface="Arial Black" pitchFamily="34" charset="0"/>
              </a:rPr>
              <a:t>Il flusso circolare del reddito</a:t>
            </a:r>
          </a:p>
          <a:p>
            <a:pPr algn="ctr">
              <a:defRPr/>
            </a:pPr>
            <a:r>
              <a:rPr lang="it-IT" sz="2100" dirty="0">
                <a:solidFill>
                  <a:srgbClr val="FFC000"/>
                </a:solidFill>
                <a:latin typeface="Arial Black" pitchFamily="34" charset="0"/>
              </a:rPr>
              <a:t>Imprese, Famiglie e Mercati</a:t>
            </a:r>
          </a:p>
        </p:txBody>
      </p:sp>
      <p:sp>
        <p:nvSpPr>
          <p:cNvPr id="5" name="Text Box 16"/>
          <p:cNvSpPr txBox="1">
            <a:spLocks noChangeArrowheads="1"/>
          </p:cNvSpPr>
          <p:nvPr/>
        </p:nvSpPr>
        <p:spPr bwMode="auto">
          <a:xfrm>
            <a:off x="3360738" y="1589087"/>
            <a:ext cx="2735262" cy="762000"/>
          </a:xfrm>
          <a:prstGeom prst="rect">
            <a:avLst/>
          </a:prstGeom>
          <a:solidFill>
            <a:schemeClr val="bg2">
              <a:lumMod val="60000"/>
              <a:lumOff val="40000"/>
            </a:schemeClr>
          </a:solidFill>
          <a:ln w="28575">
            <a:solidFill>
              <a:schemeClr val="tx1"/>
            </a:solidFill>
            <a:miter lim="800000"/>
            <a:headEnd/>
            <a:tailEnd/>
          </a:ln>
        </p:spPr>
        <p:txBody>
          <a:bodyPr>
            <a:spAutoFit/>
          </a:bodyPr>
          <a:lstStyle/>
          <a:p>
            <a:pPr algn="ctr"/>
            <a:r>
              <a:rPr lang="it-IT" sz="2100" b="1" u="none" dirty="0">
                <a:latin typeface="Arial" pitchFamily="34" charset="0"/>
                <a:cs typeface="Arial" pitchFamily="34" charset="0"/>
              </a:rPr>
              <a:t>MERCATI DEI BENI E DEI SERVIZI</a:t>
            </a:r>
          </a:p>
        </p:txBody>
      </p:sp>
      <p:sp>
        <p:nvSpPr>
          <p:cNvPr id="6" name="Text Box 17"/>
          <p:cNvSpPr txBox="1">
            <a:spLocks noChangeArrowheads="1"/>
          </p:cNvSpPr>
          <p:nvPr/>
        </p:nvSpPr>
        <p:spPr bwMode="auto">
          <a:xfrm>
            <a:off x="762000" y="3113087"/>
            <a:ext cx="1524000" cy="1082675"/>
          </a:xfrm>
          <a:prstGeom prst="rect">
            <a:avLst/>
          </a:prstGeom>
          <a:solidFill>
            <a:schemeClr val="accent5">
              <a:lumMod val="75000"/>
            </a:schemeClr>
          </a:solidFill>
          <a:ln w="28575">
            <a:solidFill>
              <a:schemeClr val="tx1"/>
            </a:solidFill>
            <a:miter lim="800000"/>
            <a:headEnd/>
            <a:tailEnd/>
          </a:ln>
        </p:spPr>
        <p:txBody>
          <a:bodyPr>
            <a:spAutoFit/>
          </a:bodyPr>
          <a:lstStyle/>
          <a:p>
            <a:endParaRPr lang="it-IT" sz="2100" u="none" dirty="0"/>
          </a:p>
          <a:p>
            <a:pPr algn="ctr"/>
            <a:r>
              <a:rPr lang="it-IT" sz="2100" b="1" u="none" dirty="0">
                <a:latin typeface="Arial" pitchFamily="34" charset="0"/>
                <a:cs typeface="Arial" pitchFamily="34" charset="0"/>
              </a:rPr>
              <a:t>FAMIGLIE</a:t>
            </a:r>
          </a:p>
          <a:p>
            <a:endParaRPr lang="it-IT" sz="2100" u="none" dirty="0"/>
          </a:p>
        </p:txBody>
      </p:sp>
      <p:sp>
        <p:nvSpPr>
          <p:cNvPr id="7" name="Text Box 18"/>
          <p:cNvSpPr txBox="1">
            <a:spLocks noChangeArrowheads="1"/>
          </p:cNvSpPr>
          <p:nvPr/>
        </p:nvSpPr>
        <p:spPr bwMode="auto">
          <a:xfrm>
            <a:off x="3733800" y="4897437"/>
            <a:ext cx="2057400" cy="762000"/>
          </a:xfrm>
          <a:prstGeom prst="rect">
            <a:avLst/>
          </a:prstGeom>
          <a:solidFill>
            <a:srgbClr val="00B0F0"/>
          </a:solidFill>
          <a:ln w="28575">
            <a:solidFill>
              <a:schemeClr val="tx1"/>
            </a:solidFill>
            <a:miter lim="800000"/>
            <a:headEnd/>
            <a:tailEnd/>
          </a:ln>
        </p:spPr>
        <p:txBody>
          <a:bodyPr>
            <a:spAutoFit/>
          </a:bodyPr>
          <a:lstStyle/>
          <a:p>
            <a:pPr algn="ctr"/>
            <a:r>
              <a:rPr lang="it-IT" sz="2100" b="1" u="none" dirty="0">
                <a:latin typeface="Arial" pitchFamily="34" charset="0"/>
                <a:cs typeface="Arial" pitchFamily="34" charset="0"/>
              </a:rPr>
              <a:t>MERCATI DEI FATTORI</a:t>
            </a:r>
          </a:p>
        </p:txBody>
      </p:sp>
      <p:sp>
        <p:nvSpPr>
          <p:cNvPr id="8" name="Text Box 19"/>
          <p:cNvSpPr txBox="1">
            <a:spLocks noChangeArrowheads="1"/>
          </p:cNvSpPr>
          <p:nvPr/>
        </p:nvSpPr>
        <p:spPr bwMode="auto">
          <a:xfrm>
            <a:off x="7007225" y="3101975"/>
            <a:ext cx="1412875" cy="1082675"/>
          </a:xfrm>
          <a:prstGeom prst="rect">
            <a:avLst/>
          </a:prstGeom>
          <a:solidFill>
            <a:schemeClr val="accent5">
              <a:lumMod val="75000"/>
            </a:schemeClr>
          </a:solidFill>
          <a:ln w="28575">
            <a:solidFill>
              <a:schemeClr val="tx1"/>
            </a:solidFill>
            <a:miter lim="800000"/>
            <a:headEnd/>
            <a:tailEnd/>
          </a:ln>
        </p:spPr>
        <p:txBody>
          <a:bodyPr wrap="none">
            <a:spAutoFit/>
          </a:bodyPr>
          <a:lstStyle/>
          <a:p>
            <a:endParaRPr lang="it-IT" sz="2100" u="none" dirty="0"/>
          </a:p>
          <a:p>
            <a:pPr algn="ctr"/>
            <a:r>
              <a:rPr lang="it-IT" sz="2100" b="1" u="none" dirty="0">
                <a:latin typeface="Arial" pitchFamily="34" charset="0"/>
                <a:cs typeface="Arial" pitchFamily="34" charset="0"/>
              </a:rPr>
              <a:t>IMPRESE</a:t>
            </a:r>
          </a:p>
          <a:p>
            <a:endParaRPr lang="it-IT" sz="2100" b="1" u="none" dirty="0"/>
          </a:p>
        </p:txBody>
      </p:sp>
      <p:sp>
        <p:nvSpPr>
          <p:cNvPr id="9" name="Text Box 25"/>
          <p:cNvSpPr txBox="1">
            <a:spLocks noChangeArrowheads="1"/>
          </p:cNvSpPr>
          <p:nvPr/>
        </p:nvSpPr>
        <p:spPr bwMode="auto">
          <a:xfrm>
            <a:off x="1909763" y="2274887"/>
            <a:ext cx="1366837" cy="609600"/>
          </a:xfrm>
          <a:prstGeom prst="rect">
            <a:avLst/>
          </a:prstGeom>
          <a:noFill/>
          <a:ln w="9525">
            <a:noFill/>
            <a:miter lim="800000"/>
            <a:headEnd/>
            <a:tailEnd/>
          </a:ln>
        </p:spPr>
        <p:txBody>
          <a:bodyPr>
            <a:spAutoFit/>
          </a:bodyPr>
          <a:lstStyle/>
          <a:p>
            <a:pPr algn="l"/>
            <a:r>
              <a:rPr lang="it-IT" sz="1700" b="1" u="none" dirty="0">
                <a:solidFill>
                  <a:srgbClr val="FFC000"/>
                </a:solidFill>
              </a:rPr>
              <a:t>Spesa per consumi</a:t>
            </a:r>
          </a:p>
        </p:txBody>
      </p:sp>
      <p:sp>
        <p:nvSpPr>
          <p:cNvPr id="10" name="Text Box 26"/>
          <p:cNvSpPr txBox="1">
            <a:spLocks noChangeArrowheads="1"/>
          </p:cNvSpPr>
          <p:nvPr/>
        </p:nvSpPr>
        <p:spPr bwMode="auto">
          <a:xfrm>
            <a:off x="1828800" y="4360862"/>
            <a:ext cx="2209800" cy="609600"/>
          </a:xfrm>
          <a:prstGeom prst="rect">
            <a:avLst/>
          </a:prstGeom>
          <a:noFill/>
          <a:ln w="9525">
            <a:noFill/>
            <a:miter lim="800000"/>
            <a:headEnd/>
            <a:tailEnd/>
          </a:ln>
        </p:spPr>
        <p:txBody>
          <a:bodyPr>
            <a:spAutoFit/>
          </a:bodyPr>
          <a:lstStyle/>
          <a:p>
            <a:pPr algn="l"/>
            <a:r>
              <a:rPr lang="it-IT" sz="1700" b="1" u="none" dirty="0">
                <a:solidFill>
                  <a:srgbClr val="FFC000"/>
                </a:solidFill>
              </a:rPr>
              <a:t>Remunerazione dei fattori (reddito</a:t>
            </a:r>
            <a:r>
              <a:rPr lang="it-IT" sz="1700" b="1" u="none" dirty="0"/>
              <a:t>)</a:t>
            </a:r>
          </a:p>
        </p:txBody>
      </p:sp>
      <p:sp>
        <p:nvSpPr>
          <p:cNvPr id="11" name="Text Box 27"/>
          <p:cNvSpPr txBox="1">
            <a:spLocks noChangeArrowheads="1"/>
          </p:cNvSpPr>
          <p:nvPr/>
        </p:nvSpPr>
        <p:spPr bwMode="auto">
          <a:xfrm>
            <a:off x="6394450" y="4594225"/>
            <a:ext cx="723900" cy="350837"/>
          </a:xfrm>
          <a:prstGeom prst="rect">
            <a:avLst/>
          </a:prstGeom>
          <a:noFill/>
          <a:ln w="9525">
            <a:noFill/>
            <a:miter lim="800000"/>
            <a:headEnd/>
            <a:tailEnd/>
          </a:ln>
        </p:spPr>
        <p:txBody>
          <a:bodyPr wrap="none">
            <a:spAutoFit/>
          </a:bodyPr>
          <a:lstStyle/>
          <a:p>
            <a:pPr algn="l"/>
            <a:r>
              <a:rPr lang="it-IT" sz="1700" b="1" u="none" dirty="0">
                <a:solidFill>
                  <a:srgbClr val="FFC000"/>
                </a:solidFill>
              </a:rPr>
              <a:t>Costi</a:t>
            </a:r>
          </a:p>
        </p:txBody>
      </p:sp>
      <p:sp>
        <p:nvSpPr>
          <p:cNvPr id="12" name="Text Box 28"/>
          <p:cNvSpPr txBox="1">
            <a:spLocks noChangeArrowheads="1"/>
          </p:cNvSpPr>
          <p:nvPr/>
        </p:nvSpPr>
        <p:spPr bwMode="auto">
          <a:xfrm>
            <a:off x="6400800" y="2263775"/>
            <a:ext cx="822325" cy="350837"/>
          </a:xfrm>
          <a:prstGeom prst="rect">
            <a:avLst/>
          </a:prstGeom>
          <a:noFill/>
          <a:ln w="9525">
            <a:noFill/>
            <a:miter lim="800000"/>
            <a:headEnd/>
            <a:tailEnd/>
          </a:ln>
        </p:spPr>
        <p:txBody>
          <a:bodyPr wrap="none">
            <a:spAutoFit/>
          </a:bodyPr>
          <a:lstStyle/>
          <a:p>
            <a:pPr algn="l"/>
            <a:r>
              <a:rPr lang="it-IT" sz="1700" b="1" u="none" dirty="0">
                <a:solidFill>
                  <a:srgbClr val="FFC000"/>
                </a:solidFill>
              </a:rPr>
              <a:t>Ricavi</a:t>
            </a:r>
          </a:p>
        </p:txBody>
      </p:sp>
      <p:sp>
        <p:nvSpPr>
          <p:cNvPr id="13" name="Text Box 29"/>
          <p:cNvSpPr txBox="1">
            <a:spLocks noChangeArrowheads="1"/>
          </p:cNvSpPr>
          <p:nvPr/>
        </p:nvSpPr>
        <p:spPr bwMode="auto">
          <a:xfrm>
            <a:off x="5867400" y="5505450"/>
            <a:ext cx="3276600" cy="350837"/>
          </a:xfrm>
          <a:prstGeom prst="rect">
            <a:avLst/>
          </a:prstGeom>
          <a:noFill/>
          <a:ln w="9525">
            <a:noFill/>
            <a:miter lim="800000"/>
            <a:headEnd/>
            <a:tailEnd/>
          </a:ln>
        </p:spPr>
        <p:txBody>
          <a:bodyPr>
            <a:spAutoFit/>
          </a:bodyPr>
          <a:lstStyle/>
          <a:p>
            <a:pPr algn="l"/>
            <a:r>
              <a:rPr lang="it-IT" sz="1700" b="1" u="none"/>
              <a:t>Domandano fattori produttivi</a:t>
            </a:r>
          </a:p>
        </p:txBody>
      </p:sp>
      <p:sp>
        <p:nvSpPr>
          <p:cNvPr id="14" name="Text Box 30"/>
          <p:cNvSpPr txBox="1">
            <a:spLocks noChangeArrowheads="1"/>
          </p:cNvSpPr>
          <p:nvPr/>
        </p:nvSpPr>
        <p:spPr bwMode="auto">
          <a:xfrm>
            <a:off x="1600200" y="5551487"/>
            <a:ext cx="2133600" cy="609600"/>
          </a:xfrm>
          <a:prstGeom prst="rect">
            <a:avLst/>
          </a:prstGeom>
          <a:noFill/>
          <a:ln w="9525">
            <a:noFill/>
            <a:miter lim="800000"/>
            <a:headEnd/>
            <a:tailEnd/>
          </a:ln>
        </p:spPr>
        <p:txBody>
          <a:bodyPr>
            <a:spAutoFit/>
          </a:bodyPr>
          <a:lstStyle/>
          <a:p>
            <a:pPr algn="l"/>
            <a:r>
              <a:rPr lang="it-IT" sz="1700" b="1" u="none"/>
              <a:t>Offrono fattori produttivi</a:t>
            </a:r>
          </a:p>
        </p:txBody>
      </p:sp>
      <p:sp>
        <p:nvSpPr>
          <p:cNvPr id="15" name="Text Box 31"/>
          <p:cNvSpPr txBox="1">
            <a:spLocks noChangeArrowheads="1"/>
          </p:cNvSpPr>
          <p:nvPr/>
        </p:nvSpPr>
        <p:spPr bwMode="auto">
          <a:xfrm>
            <a:off x="1241425" y="1360487"/>
            <a:ext cx="1976438" cy="353943"/>
          </a:xfrm>
          <a:prstGeom prst="rect">
            <a:avLst/>
          </a:prstGeom>
          <a:noFill/>
          <a:ln w="9525">
            <a:noFill/>
            <a:miter lim="800000"/>
            <a:headEnd/>
            <a:tailEnd/>
          </a:ln>
        </p:spPr>
        <p:txBody>
          <a:bodyPr wrap="none">
            <a:spAutoFit/>
          </a:bodyPr>
          <a:lstStyle/>
          <a:p>
            <a:r>
              <a:rPr lang="it-IT" sz="1700" b="1" u="none" dirty="0"/>
              <a:t>Domandano beni</a:t>
            </a:r>
            <a:endParaRPr lang="it-IT" sz="1700" u="none" dirty="0"/>
          </a:p>
        </p:txBody>
      </p:sp>
      <p:sp>
        <p:nvSpPr>
          <p:cNvPr id="16" name="Text Box 32"/>
          <p:cNvSpPr txBox="1">
            <a:spLocks noChangeArrowheads="1"/>
          </p:cNvSpPr>
          <p:nvPr/>
        </p:nvSpPr>
        <p:spPr bwMode="auto">
          <a:xfrm>
            <a:off x="6364288" y="1360487"/>
            <a:ext cx="1519519" cy="353943"/>
          </a:xfrm>
          <a:prstGeom prst="rect">
            <a:avLst/>
          </a:prstGeom>
          <a:noFill/>
          <a:ln w="9525">
            <a:noFill/>
            <a:miter lim="800000"/>
            <a:headEnd/>
            <a:tailEnd/>
          </a:ln>
        </p:spPr>
        <p:txBody>
          <a:bodyPr wrap="none">
            <a:spAutoFit/>
          </a:bodyPr>
          <a:lstStyle/>
          <a:p>
            <a:r>
              <a:rPr lang="it-IT" sz="1700" b="1" u="none" dirty="0"/>
              <a:t>Offrono beni</a:t>
            </a:r>
            <a:endParaRPr lang="it-IT" sz="1700" u="none" dirty="0"/>
          </a:p>
        </p:txBody>
      </p:sp>
      <p:sp>
        <p:nvSpPr>
          <p:cNvPr id="17" name="Line 60"/>
          <p:cNvSpPr>
            <a:spLocks noChangeShapeType="1"/>
          </p:cNvSpPr>
          <p:nvPr/>
        </p:nvSpPr>
        <p:spPr bwMode="auto">
          <a:xfrm flipV="1">
            <a:off x="1828800" y="2198687"/>
            <a:ext cx="0" cy="914400"/>
          </a:xfrm>
          <a:prstGeom prst="line">
            <a:avLst/>
          </a:prstGeom>
          <a:noFill/>
          <a:ln w="28575">
            <a:solidFill>
              <a:srgbClr val="FFFF00"/>
            </a:solidFill>
            <a:round/>
            <a:headEnd/>
            <a:tailEnd/>
          </a:ln>
        </p:spPr>
        <p:txBody>
          <a:bodyPr wrap="none" anchor="ctr"/>
          <a:lstStyle/>
          <a:p>
            <a:endParaRPr lang="it-IT"/>
          </a:p>
        </p:txBody>
      </p:sp>
      <p:sp>
        <p:nvSpPr>
          <p:cNvPr id="18" name="Line 62"/>
          <p:cNvSpPr>
            <a:spLocks noChangeShapeType="1"/>
          </p:cNvSpPr>
          <p:nvPr/>
        </p:nvSpPr>
        <p:spPr bwMode="auto">
          <a:xfrm>
            <a:off x="1828800" y="4256087"/>
            <a:ext cx="0" cy="762000"/>
          </a:xfrm>
          <a:prstGeom prst="line">
            <a:avLst/>
          </a:prstGeom>
          <a:noFill/>
          <a:ln w="28575">
            <a:solidFill>
              <a:srgbClr val="FFFF00"/>
            </a:solidFill>
            <a:round/>
            <a:headEnd type="triangle" w="med" len="med"/>
            <a:tailEnd w="lg" len="lg"/>
          </a:ln>
        </p:spPr>
        <p:txBody>
          <a:bodyPr wrap="none" anchor="ctr"/>
          <a:lstStyle/>
          <a:p>
            <a:endParaRPr lang="it-IT"/>
          </a:p>
        </p:txBody>
      </p:sp>
      <p:sp>
        <p:nvSpPr>
          <p:cNvPr id="19" name="Line 63"/>
          <p:cNvSpPr>
            <a:spLocks noChangeShapeType="1"/>
          </p:cNvSpPr>
          <p:nvPr/>
        </p:nvSpPr>
        <p:spPr bwMode="auto">
          <a:xfrm>
            <a:off x="1219200" y="5475287"/>
            <a:ext cx="2514600" cy="0"/>
          </a:xfrm>
          <a:prstGeom prst="line">
            <a:avLst/>
          </a:prstGeom>
          <a:noFill/>
          <a:ln w="28575">
            <a:solidFill>
              <a:srgbClr val="FF0000"/>
            </a:solidFill>
            <a:round/>
            <a:headEnd/>
            <a:tailEnd type="triangle" w="lg" len="lg"/>
          </a:ln>
        </p:spPr>
        <p:txBody>
          <a:bodyPr wrap="none" anchor="ctr"/>
          <a:lstStyle/>
          <a:p>
            <a:endParaRPr lang="it-IT"/>
          </a:p>
        </p:txBody>
      </p:sp>
      <p:sp>
        <p:nvSpPr>
          <p:cNvPr id="20" name="Line 64"/>
          <p:cNvSpPr>
            <a:spLocks noChangeShapeType="1"/>
          </p:cNvSpPr>
          <p:nvPr/>
        </p:nvSpPr>
        <p:spPr bwMode="auto">
          <a:xfrm>
            <a:off x="5791200" y="5475287"/>
            <a:ext cx="2209800" cy="0"/>
          </a:xfrm>
          <a:prstGeom prst="line">
            <a:avLst/>
          </a:prstGeom>
          <a:noFill/>
          <a:ln w="28575">
            <a:solidFill>
              <a:srgbClr val="FF0000"/>
            </a:solidFill>
            <a:round/>
            <a:headEnd/>
            <a:tailEnd/>
          </a:ln>
        </p:spPr>
        <p:txBody>
          <a:bodyPr wrap="none" anchor="ctr"/>
          <a:lstStyle/>
          <a:p>
            <a:endParaRPr lang="it-IT"/>
          </a:p>
        </p:txBody>
      </p:sp>
      <p:sp>
        <p:nvSpPr>
          <p:cNvPr id="21" name="Line 65"/>
          <p:cNvSpPr>
            <a:spLocks noChangeShapeType="1"/>
          </p:cNvSpPr>
          <p:nvPr/>
        </p:nvSpPr>
        <p:spPr bwMode="auto">
          <a:xfrm>
            <a:off x="7391400" y="4179887"/>
            <a:ext cx="0" cy="838200"/>
          </a:xfrm>
          <a:prstGeom prst="line">
            <a:avLst/>
          </a:prstGeom>
          <a:noFill/>
          <a:ln w="28575">
            <a:solidFill>
              <a:srgbClr val="FFFF00"/>
            </a:solidFill>
            <a:round/>
            <a:headEnd/>
            <a:tailEnd/>
          </a:ln>
        </p:spPr>
        <p:txBody>
          <a:bodyPr wrap="none" anchor="ctr"/>
          <a:lstStyle/>
          <a:p>
            <a:endParaRPr lang="it-IT"/>
          </a:p>
        </p:txBody>
      </p:sp>
      <p:sp>
        <p:nvSpPr>
          <p:cNvPr id="22" name="Line 66"/>
          <p:cNvSpPr>
            <a:spLocks noChangeShapeType="1"/>
          </p:cNvSpPr>
          <p:nvPr/>
        </p:nvSpPr>
        <p:spPr bwMode="auto">
          <a:xfrm>
            <a:off x="6096000" y="2198687"/>
            <a:ext cx="1295400" cy="0"/>
          </a:xfrm>
          <a:prstGeom prst="line">
            <a:avLst/>
          </a:prstGeom>
          <a:noFill/>
          <a:ln w="28575">
            <a:solidFill>
              <a:srgbClr val="FFFF00"/>
            </a:solidFill>
            <a:round/>
            <a:headEnd/>
            <a:tailEnd/>
          </a:ln>
        </p:spPr>
        <p:txBody>
          <a:bodyPr wrap="none" anchor="ctr"/>
          <a:lstStyle/>
          <a:p>
            <a:endParaRPr lang="it-IT"/>
          </a:p>
        </p:txBody>
      </p:sp>
      <p:sp>
        <p:nvSpPr>
          <p:cNvPr id="23" name="Line 67"/>
          <p:cNvSpPr>
            <a:spLocks noChangeShapeType="1"/>
          </p:cNvSpPr>
          <p:nvPr/>
        </p:nvSpPr>
        <p:spPr bwMode="auto">
          <a:xfrm>
            <a:off x="7391400" y="2198687"/>
            <a:ext cx="0" cy="914400"/>
          </a:xfrm>
          <a:prstGeom prst="line">
            <a:avLst/>
          </a:prstGeom>
          <a:noFill/>
          <a:ln w="28575">
            <a:solidFill>
              <a:srgbClr val="FFFF00"/>
            </a:solidFill>
            <a:round/>
            <a:headEnd/>
            <a:tailEnd type="triangle" w="lg" len="lg"/>
          </a:ln>
        </p:spPr>
        <p:txBody>
          <a:bodyPr wrap="none" anchor="ctr"/>
          <a:lstStyle/>
          <a:p>
            <a:endParaRPr lang="it-IT"/>
          </a:p>
        </p:txBody>
      </p:sp>
      <p:sp>
        <p:nvSpPr>
          <p:cNvPr id="24" name="Line 68"/>
          <p:cNvSpPr>
            <a:spLocks noChangeShapeType="1"/>
          </p:cNvSpPr>
          <p:nvPr/>
        </p:nvSpPr>
        <p:spPr bwMode="auto">
          <a:xfrm>
            <a:off x="8001000" y="1741487"/>
            <a:ext cx="0" cy="1371600"/>
          </a:xfrm>
          <a:prstGeom prst="line">
            <a:avLst/>
          </a:prstGeom>
          <a:noFill/>
          <a:ln w="28575">
            <a:solidFill>
              <a:srgbClr val="FF0000"/>
            </a:solidFill>
            <a:round/>
            <a:headEnd/>
            <a:tailEnd/>
          </a:ln>
        </p:spPr>
        <p:txBody>
          <a:bodyPr wrap="none" anchor="ctr"/>
          <a:lstStyle/>
          <a:p>
            <a:endParaRPr lang="it-IT"/>
          </a:p>
        </p:txBody>
      </p:sp>
      <p:sp>
        <p:nvSpPr>
          <p:cNvPr id="25" name="Line 69"/>
          <p:cNvSpPr>
            <a:spLocks noChangeShapeType="1"/>
          </p:cNvSpPr>
          <p:nvPr/>
        </p:nvSpPr>
        <p:spPr bwMode="auto">
          <a:xfrm>
            <a:off x="8001000" y="4256087"/>
            <a:ext cx="0" cy="1219200"/>
          </a:xfrm>
          <a:prstGeom prst="line">
            <a:avLst/>
          </a:prstGeom>
          <a:noFill/>
          <a:ln w="28575">
            <a:solidFill>
              <a:srgbClr val="FF0000"/>
            </a:solidFill>
            <a:round/>
            <a:headEnd type="triangle" w="med" len="med"/>
            <a:tailEnd w="lg" len="lg"/>
          </a:ln>
        </p:spPr>
        <p:txBody>
          <a:bodyPr wrap="none" anchor="ctr"/>
          <a:lstStyle/>
          <a:p>
            <a:endParaRPr lang="it-IT"/>
          </a:p>
        </p:txBody>
      </p:sp>
      <p:sp>
        <p:nvSpPr>
          <p:cNvPr id="26" name="Line 70"/>
          <p:cNvSpPr>
            <a:spLocks noChangeShapeType="1"/>
          </p:cNvSpPr>
          <p:nvPr/>
        </p:nvSpPr>
        <p:spPr bwMode="auto">
          <a:xfrm>
            <a:off x="1219200" y="4179887"/>
            <a:ext cx="0" cy="1295400"/>
          </a:xfrm>
          <a:prstGeom prst="line">
            <a:avLst/>
          </a:prstGeom>
          <a:noFill/>
          <a:ln w="28575">
            <a:solidFill>
              <a:srgbClr val="FF0000"/>
            </a:solidFill>
            <a:round/>
            <a:headEnd/>
            <a:tailEnd/>
          </a:ln>
        </p:spPr>
        <p:txBody>
          <a:bodyPr wrap="none" anchor="ctr"/>
          <a:lstStyle/>
          <a:p>
            <a:endParaRPr lang="it-IT"/>
          </a:p>
        </p:txBody>
      </p:sp>
      <p:sp>
        <p:nvSpPr>
          <p:cNvPr id="27" name="Line 71"/>
          <p:cNvSpPr>
            <a:spLocks noChangeShapeType="1"/>
          </p:cNvSpPr>
          <p:nvPr/>
        </p:nvSpPr>
        <p:spPr bwMode="auto">
          <a:xfrm>
            <a:off x="1219200" y="1741487"/>
            <a:ext cx="0" cy="1371600"/>
          </a:xfrm>
          <a:prstGeom prst="line">
            <a:avLst/>
          </a:prstGeom>
          <a:noFill/>
          <a:ln w="28575">
            <a:solidFill>
              <a:srgbClr val="FF0000"/>
            </a:solidFill>
            <a:round/>
            <a:headEnd/>
            <a:tailEnd type="triangle" w="lg" len="lg"/>
          </a:ln>
        </p:spPr>
        <p:txBody>
          <a:bodyPr wrap="none" anchor="ctr"/>
          <a:lstStyle/>
          <a:p>
            <a:endParaRPr lang="it-IT"/>
          </a:p>
        </p:txBody>
      </p:sp>
      <p:sp>
        <p:nvSpPr>
          <p:cNvPr id="28" name="Line 72"/>
          <p:cNvSpPr>
            <a:spLocks noChangeShapeType="1"/>
          </p:cNvSpPr>
          <p:nvPr/>
        </p:nvSpPr>
        <p:spPr bwMode="auto">
          <a:xfrm>
            <a:off x="1828800" y="5018087"/>
            <a:ext cx="1905000" cy="0"/>
          </a:xfrm>
          <a:prstGeom prst="line">
            <a:avLst/>
          </a:prstGeom>
          <a:noFill/>
          <a:ln w="28575">
            <a:solidFill>
              <a:srgbClr val="FFFF00"/>
            </a:solidFill>
            <a:round/>
            <a:headEnd/>
            <a:tailEnd/>
          </a:ln>
        </p:spPr>
        <p:txBody>
          <a:bodyPr wrap="none" anchor="ctr"/>
          <a:lstStyle/>
          <a:p>
            <a:endParaRPr lang="it-IT"/>
          </a:p>
        </p:txBody>
      </p:sp>
      <p:sp>
        <p:nvSpPr>
          <p:cNvPr id="29" name="Line 73"/>
          <p:cNvSpPr>
            <a:spLocks noChangeShapeType="1"/>
          </p:cNvSpPr>
          <p:nvPr/>
        </p:nvSpPr>
        <p:spPr bwMode="auto">
          <a:xfrm>
            <a:off x="1219200" y="1741487"/>
            <a:ext cx="2133600" cy="0"/>
          </a:xfrm>
          <a:prstGeom prst="line">
            <a:avLst/>
          </a:prstGeom>
          <a:noFill/>
          <a:ln w="28575">
            <a:solidFill>
              <a:srgbClr val="FF0000"/>
            </a:solidFill>
            <a:round/>
            <a:headEnd/>
            <a:tailEnd/>
          </a:ln>
        </p:spPr>
        <p:txBody>
          <a:bodyPr wrap="none" anchor="ctr"/>
          <a:lstStyle/>
          <a:p>
            <a:endParaRPr lang="it-IT"/>
          </a:p>
        </p:txBody>
      </p:sp>
      <p:sp>
        <p:nvSpPr>
          <p:cNvPr id="30" name="Line 74"/>
          <p:cNvSpPr>
            <a:spLocks noChangeShapeType="1"/>
          </p:cNvSpPr>
          <p:nvPr/>
        </p:nvSpPr>
        <p:spPr bwMode="auto">
          <a:xfrm>
            <a:off x="6096000" y="1741487"/>
            <a:ext cx="1905000" cy="0"/>
          </a:xfrm>
          <a:prstGeom prst="line">
            <a:avLst/>
          </a:prstGeom>
          <a:noFill/>
          <a:ln w="28575">
            <a:solidFill>
              <a:srgbClr val="FF0000"/>
            </a:solidFill>
            <a:round/>
            <a:headEnd type="triangle" w="med" len="med"/>
            <a:tailEnd w="lg" len="lg"/>
          </a:ln>
        </p:spPr>
        <p:txBody>
          <a:bodyPr wrap="none" anchor="ctr"/>
          <a:lstStyle/>
          <a:p>
            <a:endParaRPr lang="it-IT"/>
          </a:p>
        </p:txBody>
      </p:sp>
      <p:sp>
        <p:nvSpPr>
          <p:cNvPr id="31" name="Line 75"/>
          <p:cNvSpPr>
            <a:spLocks noChangeShapeType="1"/>
          </p:cNvSpPr>
          <p:nvPr/>
        </p:nvSpPr>
        <p:spPr bwMode="auto">
          <a:xfrm>
            <a:off x="5791200" y="5018087"/>
            <a:ext cx="1600200" cy="0"/>
          </a:xfrm>
          <a:prstGeom prst="line">
            <a:avLst/>
          </a:prstGeom>
          <a:noFill/>
          <a:ln w="28575">
            <a:solidFill>
              <a:srgbClr val="FFFF00"/>
            </a:solidFill>
            <a:round/>
            <a:headEnd type="triangle" w="med" len="med"/>
            <a:tailEnd w="lg" len="lg"/>
          </a:ln>
        </p:spPr>
        <p:txBody>
          <a:bodyPr wrap="none" anchor="ctr"/>
          <a:lstStyle/>
          <a:p>
            <a:endParaRPr lang="it-IT"/>
          </a:p>
        </p:txBody>
      </p:sp>
      <p:sp>
        <p:nvSpPr>
          <p:cNvPr id="32" name="Line 76"/>
          <p:cNvSpPr>
            <a:spLocks noChangeShapeType="1"/>
          </p:cNvSpPr>
          <p:nvPr/>
        </p:nvSpPr>
        <p:spPr bwMode="auto">
          <a:xfrm>
            <a:off x="1828800" y="2198687"/>
            <a:ext cx="1524000" cy="0"/>
          </a:xfrm>
          <a:prstGeom prst="line">
            <a:avLst/>
          </a:prstGeom>
          <a:noFill/>
          <a:ln w="28575">
            <a:solidFill>
              <a:srgbClr val="FFFF00"/>
            </a:solidFill>
            <a:round/>
            <a:headEnd/>
            <a:tailEnd type="triangle" w="lg" len="lg"/>
          </a:ln>
        </p:spPr>
        <p:txBody>
          <a:bodyPr wrap="none" anchor="ctr"/>
          <a:lstStyle/>
          <a:p>
            <a:endParaRPr lang="it-IT"/>
          </a:p>
        </p:txBody>
      </p:sp>
      <p:sp>
        <p:nvSpPr>
          <p:cNvPr id="33" name="Text Box 77"/>
          <p:cNvSpPr txBox="1">
            <a:spLocks noChangeArrowheads="1"/>
          </p:cNvSpPr>
          <p:nvPr/>
        </p:nvSpPr>
        <p:spPr bwMode="auto">
          <a:xfrm>
            <a:off x="6704013" y="6084887"/>
            <a:ext cx="1508125" cy="396875"/>
          </a:xfrm>
          <a:prstGeom prst="rect">
            <a:avLst/>
          </a:prstGeom>
          <a:noFill/>
          <a:ln w="9525">
            <a:noFill/>
            <a:miter lim="800000"/>
            <a:headEnd/>
            <a:tailEnd/>
          </a:ln>
        </p:spPr>
        <p:txBody>
          <a:bodyPr wrap="none">
            <a:spAutoFit/>
          </a:bodyPr>
          <a:lstStyle/>
          <a:p>
            <a:pPr algn="l"/>
            <a:r>
              <a:rPr lang="it-IT" sz="2000" b="1" i="1" u="none" dirty="0"/>
              <a:t>Flussi reali</a:t>
            </a:r>
          </a:p>
        </p:txBody>
      </p:sp>
      <p:sp>
        <p:nvSpPr>
          <p:cNvPr id="34" name="Text Box 78"/>
          <p:cNvSpPr txBox="1">
            <a:spLocks noChangeArrowheads="1"/>
          </p:cNvSpPr>
          <p:nvPr/>
        </p:nvSpPr>
        <p:spPr bwMode="auto">
          <a:xfrm>
            <a:off x="6704013" y="6461125"/>
            <a:ext cx="2058987" cy="396875"/>
          </a:xfrm>
          <a:prstGeom prst="rect">
            <a:avLst/>
          </a:prstGeom>
          <a:noFill/>
          <a:ln w="9525">
            <a:noFill/>
            <a:miter lim="800000"/>
            <a:headEnd/>
            <a:tailEnd/>
          </a:ln>
        </p:spPr>
        <p:txBody>
          <a:bodyPr wrap="none">
            <a:spAutoFit/>
          </a:bodyPr>
          <a:lstStyle/>
          <a:p>
            <a:pPr algn="l"/>
            <a:r>
              <a:rPr lang="it-IT" sz="2000" b="1" i="1" u="none" dirty="0">
                <a:solidFill>
                  <a:srgbClr val="FFC000"/>
                </a:solidFill>
              </a:rPr>
              <a:t>Flussi monetari</a:t>
            </a:r>
          </a:p>
        </p:txBody>
      </p:sp>
      <p:sp>
        <p:nvSpPr>
          <p:cNvPr id="35" name="Line 79"/>
          <p:cNvSpPr>
            <a:spLocks noChangeShapeType="1"/>
          </p:cNvSpPr>
          <p:nvPr/>
        </p:nvSpPr>
        <p:spPr bwMode="auto">
          <a:xfrm>
            <a:off x="5638800" y="6688137"/>
            <a:ext cx="990600" cy="0"/>
          </a:xfrm>
          <a:prstGeom prst="line">
            <a:avLst/>
          </a:prstGeom>
          <a:noFill/>
          <a:ln w="28575">
            <a:solidFill>
              <a:srgbClr val="FFFF00"/>
            </a:solidFill>
            <a:round/>
            <a:headEnd/>
            <a:tailEnd/>
          </a:ln>
        </p:spPr>
        <p:txBody>
          <a:bodyPr wrap="none" anchor="ctr"/>
          <a:lstStyle/>
          <a:p>
            <a:endParaRPr lang="it-IT"/>
          </a:p>
        </p:txBody>
      </p:sp>
      <p:sp>
        <p:nvSpPr>
          <p:cNvPr id="36" name="Line 80"/>
          <p:cNvSpPr>
            <a:spLocks noChangeShapeType="1"/>
          </p:cNvSpPr>
          <p:nvPr/>
        </p:nvSpPr>
        <p:spPr bwMode="auto">
          <a:xfrm>
            <a:off x="5638800" y="6313487"/>
            <a:ext cx="990600" cy="0"/>
          </a:xfrm>
          <a:prstGeom prst="line">
            <a:avLst/>
          </a:prstGeom>
          <a:noFill/>
          <a:ln w="28575">
            <a:solidFill>
              <a:srgbClr val="FF00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901</TotalTime>
  <Words>3714</Words>
  <Application>Microsoft Office PowerPoint</Application>
  <PresentationFormat>Presentazione su schermo (4:3)</PresentationFormat>
  <Paragraphs>323</Paragraphs>
  <Slides>68</Slides>
  <Notes>0</Notes>
  <HiddenSlides>0</HiddenSlides>
  <MMClips>0</MMClips>
  <ScaleCrop>false</ScaleCrop>
  <HeadingPairs>
    <vt:vector size="4" baseType="variant">
      <vt:variant>
        <vt:lpstr>Tema</vt:lpstr>
      </vt:variant>
      <vt:variant>
        <vt:i4>1</vt:i4>
      </vt:variant>
      <vt:variant>
        <vt:lpstr>Titoli diapositive</vt:lpstr>
      </vt:variant>
      <vt:variant>
        <vt:i4>68</vt:i4>
      </vt:variant>
    </vt:vector>
  </HeadingPairs>
  <TitlesOfParts>
    <vt:vector size="69" baseType="lpstr">
      <vt:lpstr>Equinozio</vt:lpstr>
      <vt:lpstr>dal PIL al BES</vt:lpstr>
      <vt:lpstr>          Ovvero:   La Misura della FELICITA’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          ma il PIL   misura la FELICITA’  ?</vt:lpstr>
      <vt:lpstr>Diapositiva 26</vt:lpstr>
      <vt:lpstr>Diapositiva 27</vt:lpstr>
      <vt:lpstr>Diapositiva 28</vt:lpstr>
      <vt:lpstr>          un nuovo modo di   misura della FELICITA’ il BES  </vt:lpstr>
      <vt:lpstr>        </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 PIL al BES</dc:title>
  <dc:creator>Renato</dc:creator>
  <cp:lastModifiedBy>Renato</cp:lastModifiedBy>
  <cp:revision>89</cp:revision>
  <dcterms:created xsi:type="dcterms:W3CDTF">2014-01-17T09:47:53Z</dcterms:created>
  <dcterms:modified xsi:type="dcterms:W3CDTF">2014-01-21T12:56:25Z</dcterms:modified>
</cp:coreProperties>
</file>