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1"/>
  </p:notesMasterIdLst>
  <p:handoutMasterIdLst>
    <p:handoutMasterId r:id="rId22"/>
  </p:handoutMasterIdLst>
  <p:sldIdLst>
    <p:sldId id="288" r:id="rId2"/>
    <p:sldId id="325" r:id="rId3"/>
    <p:sldId id="415" r:id="rId4"/>
    <p:sldId id="414" r:id="rId5"/>
    <p:sldId id="416" r:id="rId6"/>
    <p:sldId id="417" r:id="rId7"/>
    <p:sldId id="418" r:id="rId8"/>
    <p:sldId id="419" r:id="rId9"/>
    <p:sldId id="420" r:id="rId10"/>
    <p:sldId id="421" r:id="rId11"/>
    <p:sldId id="422" r:id="rId12"/>
    <p:sldId id="423" r:id="rId13"/>
    <p:sldId id="424" r:id="rId14"/>
    <p:sldId id="425" r:id="rId15"/>
    <p:sldId id="426" r:id="rId16"/>
    <p:sldId id="427" r:id="rId17"/>
    <p:sldId id="430" r:id="rId18"/>
    <p:sldId id="431" r:id="rId19"/>
    <p:sldId id="433" r:id="rId20"/>
  </p:sldIdLst>
  <p:sldSz cx="9144000" cy="6858000" type="screen4x3"/>
  <p:notesSz cx="7099300" cy="10234613"/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70000"/>
      <a:buFont typeface="Wingdings" pitchFamily="2" charset="2"/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70000"/>
      <a:buFont typeface="Wingdings" pitchFamily="2" charset="2"/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70000"/>
      <a:buFont typeface="Wingdings" pitchFamily="2" charset="2"/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70000"/>
      <a:buFont typeface="Wingdings" pitchFamily="2" charset="2"/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70000"/>
      <a:buFont typeface="Wingdings" pitchFamily="2" charset="2"/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A0000"/>
    <a:srgbClr val="6600FF"/>
    <a:srgbClr val="0070C0"/>
    <a:srgbClr val="FF3300"/>
    <a:srgbClr val="00FFFF"/>
    <a:srgbClr val="996600"/>
    <a:srgbClr val="FF9999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94585" autoAdjust="0"/>
  </p:normalViewPr>
  <p:slideViewPr>
    <p:cSldViewPr>
      <p:cViewPr>
        <p:scale>
          <a:sx n="80" d="100"/>
          <a:sy n="80" d="100"/>
        </p:scale>
        <p:origin x="-1430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30"/>
    </p:cViewPr>
  </p:sorterViewPr>
  <p:notesViewPr>
    <p:cSldViewPr>
      <p:cViewPr varScale="1">
        <p:scale>
          <a:sx n="74" d="100"/>
          <a:sy n="74" d="100"/>
        </p:scale>
        <p:origin x="-1638" y="-10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\Desktop\Lezione%202%20PLS\dati_rifiuti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\Desktop\Lezione%202%20PLS\dati_rifiuti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S\PLS_2014\Lezioni%20PLS\Lez%202\Peso_Altezz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S\PLS_2014\Lezioni%20PLS\Lez%202\Peso_Altezza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PLS\PLS_2014\Lezioni%20PLS\Lez%202\Peso_Altezz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S\PLS_2014\Lezioni%20PLS\Lez%202\Peso_Altezz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S\PLS_2014\Lezioni%20PLS\Lez%202\Peso_Altezza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 err="1"/>
              <a:t>Rifiuti</a:t>
            </a:r>
            <a:r>
              <a:rPr lang="en-US" sz="1600" dirty="0"/>
              <a:t> e </a:t>
            </a:r>
            <a:r>
              <a:rPr lang="en-US" sz="1600" dirty="0" err="1" smtClean="0"/>
              <a:t>Popolazione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anno 2003</a:t>
            </a:r>
            <a:endParaRPr lang="en-US" sz="1600" dirty="0"/>
          </a:p>
        </c:rich>
      </c:tx>
      <c:layout>
        <c:manualLayout>
          <c:xMode val="edge"/>
          <c:yMode val="edge"/>
          <c:x val="0.38225321807709356"/>
          <c:y val="2.401497626866519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68445160151577"/>
          <c:y val="2.2636761209946017E-2"/>
          <c:w val="0.70637315894872399"/>
          <c:h val="0.6542115118542007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Foglio2!$B$2:$B$11</c:f>
              <c:numCache>
                <c:formatCode>General</c:formatCode>
                <c:ptCount val="10"/>
                <c:pt idx="0">
                  <c:v>2172226</c:v>
                </c:pt>
                <c:pt idx="1">
                  <c:v>3721428</c:v>
                </c:pt>
                <c:pt idx="2">
                  <c:v>813294</c:v>
                </c:pt>
                <c:pt idx="3">
                  <c:v>926637</c:v>
                </c:pt>
                <c:pt idx="4">
                  <c:v>935883</c:v>
                </c:pt>
                <c:pt idx="5">
                  <c:v>3723649</c:v>
                </c:pt>
                <c:pt idx="6">
                  <c:v>3075660</c:v>
                </c:pt>
                <c:pt idx="7">
                  <c:v>1564122</c:v>
                </c:pt>
                <c:pt idx="8">
                  <c:v>733142</c:v>
                </c:pt>
                <c:pt idx="9">
                  <c:v>1236799</c:v>
                </c:pt>
              </c:numCache>
            </c:numRef>
          </c:xVal>
          <c:yVal>
            <c:numRef>
              <c:f>Foglio2!$C$2:$C$11</c:f>
              <c:numCache>
                <c:formatCode>General</c:formatCode>
                <c:ptCount val="10"/>
                <c:pt idx="0">
                  <c:v>1132078</c:v>
                </c:pt>
                <c:pt idx="1">
                  <c:v>1891859</c:v>
                </c:pt>
                <c:pt idx="2">
                  <c:v>491282</c:v>
                </c:pt>
                <c:pt idx="3">
                  <c:v>531404</c:v>
                </c:pt>
                <c:pt idx="4">
                  <c:v>612949</c:v>
                </c:pt>
                <c:pt idx="5">
                  <c:v>2288993</c:v>
                </c:pt>
                <c:pt idx="6">
                  <c:v>1577735</c:v>
                </c:pt>
                <c:pt idx="7">
                  <c:v>733680</c:v>
                </c:pt>
                <c:pt idx="8">
                  <c:v>308307</c:v>
                </c:pt>
                <c:pt idx="9">
                  <c:v>723723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671936"/>
        <c:axId val="85673856"/>
      </c:scatterChart>
      <c:valAx>
        <c:axId val="85671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Abitanti</a:t>
                </a:r>
                <a:r>
                  <a:rPr lang="en-US"/>
                  <a:t>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5673856"/>
        <c:crosses val="autoZero"/>
        <c:crossBetween val="midCat"/>
      </c:valAx>
      <c:valAx>
        <c:axId val="856738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Rifiuti</a:t>
                </a:r>
              </a:p>
            </c:rich>
          </c:tx>
          <c:layout>
            <c:manualLayout>
              <c:xMode val="edge"/>
              <c:yMode val="edge"/>
              <c:x val="3.276601031119946E-2"/>
              <c:y val="0.29851497942023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5671936"/>
        <c:crosses val="autoZero"/>
        <c:crossBetween val="midCat"/>
      </c:valAx>
      <c:spPr>
        <a:noFill/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it-IT" sz="1600" dirty="0" smtClean="0"/>
              <a:t>Rifiuti e Popolazione</a:t>
            </a:r>
          </a:p>
          <a:p>
            <a:pPr>
              <a:defRPr sz="1600"/>
            </a:pPr>
            <a:r>
              <a:rPr lang="it-IT" sz="1600" dirty="0" smtClean="0"/>
              <a:t>Anno 2003</a:t>
            </a:r>
            <a:endParaRPr lang="it-IT" sz="1600" dirty="0"/>
          </a:p>
        </c:rich>
      </c:tx>
      <c:layout>
        <c:manualLayout>
          <c:xMode val="edge"/>
          <c:yMode val="edge"/>
          <c:x val="0.40525267723876102"/>
          <c:y val="2.74250225257690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991371839126362"/>
          <c:y val="2.5308411776500166E-2"/>
          <c:w val="0.70637315894872399"/>
          <c:h val="0.6542115118542007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spPr>
              <a:ln w="19050"/>
            </c:spPr>
            <c:trendlineType val="linear"/>
            <c:dispRSqr val="1"/>
            <c:dispEq val="1"/>
            <c:trendlineLbl>
              <c:layout>
                <c:manualLayout>
                  <c:x val="0.10928215003002258"/>
                  <c:y val="0.37510506801745885"/>
                </c:manualLayout>
              </c:layout>
              <c:numFmt formatCode="General" sourceLinked="0"/>
              <c:spPr>
                <a:ln>
                  <a:solidFill>
                    <a:srgbClr val="000000">
                      <a:shade val="95000"/>
                      <a:satMod val="105000"/>
                    </a:srgbClr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6600FF"/>
                      </a:solidFill>
                    </a:defRPr>
                  </a:pPr>
                  <a:endParaRPr lang="it-IT"/>
                </a:p>
              </c:txPr>
            </c:trendlineLbl>
          </c:trendline>
          <c:xVal>
            <c:numRef>
              <c:f>Foglio2!$B$2:$B$11</c:f>
              <c:numCache>
                <c:formatCode>General</c:formatCode>
                <c:ptCount val="10"/>
                <c:pt idx="0">
                  <c:v>2172226</c:v>
                </c:pt>
                <c:pt idx="1">
                  <c:v>3721428</c:v>
                </c:pt>
                <c:pt idx="2">
                  <c:v>813294</c:v>
                </c:pt>
                <c:pt idx="3">
                  <c:v>926637</c:v>
                </c:pt>
                <c:pt idx="4">
                  <c:v>935883</c:v>
                </c:pt>
                <c:pt idx="5">
                  <c:v>3723649</c:v>
                </c:pt>
                <c:pt idx="6">
                  <c:v>3075660</c:v>
                </c:pt>
                <c:pt idx="7">
                  <c:v>1564122</c:v>
                </c:pt>
                <c:pt idx="8">
                  <c:v>733142</c:v>
                </c:pt>
                <c:pt idx="9">
                  <c:v>1236799</c:v>
                </c:pt>
              </c:numCache>
            </c:numRef>
          </c:xVal>
          <c:yVal>
            <c:numRef>
              <c:f>Foglio2!$C$2:$C$11</c:f>
              <c:numCache>
                <c:formatCode>General</c:formatCode>
                <c:ptCount val="10"/>
                <c:pt idx="0">
                  <c:v>1132078</c:v>
                </c:pt>
                <c:pt idx="1">
                  <c:v>1891859</c:v>
                </c:pt>
                <c:pt idx="2">
                  <c:v>491282</c:v>
                </c:pt>
                <c:pt idx="3">
                  <c:v>531404</c:v>
                </c:pt>
                <c:pt idx="4">
                  <c:v>612949</c:v>
                </c:pt>
                <c:pt idx="5">
                  <c:v>2288993</c:v>
                </c:pt>
                <c:pt idx="6">
                  <c:v>1577735</c:v>
                </c:pt>
                <c:pt idx="7">
                  <c:v>733680</c:v>
                </c:pt>
                <c:pt idx="8">
                  <c:v>308307</c:v>
                </c:pt>
                <c:pt idx="9">
                  <c:v>723723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48384"/>
        <c:axId val="106450304"/>
      </c:scatterChart>
      <c:valAx>
        <c:axId val="106448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Abitanti</a:t>
                </a:r>
                <a:r>
                  <a:rPr lang="en-US"/>
                  <a:t>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6450304"/>
        <c:crosses val="autoZero"/>
        <c:crossBetween val="midCat"/>
      </c:valAx>
      <c:valAx>
        <c:axId val="106450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Rifiuti</a:t>
                </a:r>
              </a:p>
            </c:rich>
          </c:tx>
          <c:layout>
            <c:manualLayout>
              <c:xMode val="edge"/>
              <c:yMode val="edge"/>
              <c:x val="3.2766010311199453E-2"/>
              <c:y val="0.29851497942023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6448384"/>
        <c:crosses val="autoZero"/>
        <c:crossBetween val="midCat"/>
      </c:valAx>
      <c:spPr>
        <a:noFill/>
      </c:spPr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972654790737962E-2"/>
          <c:y val="3.8838769687528807E-2"/>
          <c:w val="0.86929636920384967"/>
          <c:h val="0.83931478565179352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dLbls>
            <c:delete val="1"/>
          </c:dLbls>
          <c:trendline>
            <c:spPr>
              <a:ln w="38100">
                <a:solidFill>
                  <a:srgbClr val="FF000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-0.29673861614463976"/>
                  <c:y val="0.1148404596458979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 dirty="0"/>
                      <a:t>y = 0.6372x - 44.206
</a:t>
                    </a:r>
                    <a:r>
                      <a:rPr lang="en-US" sz="1800" b="1" baseline="0" dirty="0">
                        <a:solidFill>
                          <a:srgbClr val="FF0000"/>
                        </a:solidFill>
                      </a:rPr>
                      <a:t>R² = 0.9901</a:t>
                    </a:r>
                    <a:endParaRPr lang="en-US" sz="1800" b="1" dirty="0">
                      <a:solidFill>
                        <a:srgbClr val="FF0000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Foglio1!$A$2:$A$16</c:f>
              <c:numCache>
                <c:formatCode>General</c:formatCode>
                <c:ptCount val="15"/>
                <c:pt idx="0">
                  <c:v>147.32</c:v>
                </c:pt>
                <c:pt idx="1">
                  <c:v>149.86000000000001</c:v>
                </c:pt>
                <c:pt idx="2">
                  <c:v>152.4</c:v>
                </c:pt>
                <c:pt idx="3">
                  <c:v>154.94</c:v>
                </c:pt>
                <c:pt idx="4">
                  <c:v>157.47999999999999</c:v>
                </c:pt>
                <c:pt idx="5">
                  <c:v>160.02000000000001</c:v>
                </c:pt>
                <c:pt idx="6">
                  <c:v>162.56</c:v>
                </c:pt>
                <c:pt idx="7">
                  <c:v>165.1</c:v>
                </c:pt>
                <c:pt idx="8">
                  <c:v>167.64000000000001</c:v>
                </c:pt>
                <c:pt idx="9">
                  <c:v>170.18</c:v>
                </c:pt>
                <c:pt idx="10">
                  <c:v>172.72</c:v>
                </c:pt>
                <c:pt idx="11">
                  <c:v>175.26</c:v>
                </c:pt>
                <c:pt idx="12">
                  <c:v>177.8</c:v>
                </c:pt>
                <c:pt idx="13">
                  <c:v>180.34</c:v>
                </c:pt>
                <c:pt idx="14">
                  <c:v>182.88</c:v>
                </c:pt>
              </c:numCache>
            </c:numRef>
          </c:xVal>
          <c:yVal>
            <c:numRef>
              <c:f>Foglio1!$B$2:$B$16</c:f>
              <c:numCache>
                <c:formatCode>General</c:formatCode>
                <c:ptCount val="15"/>
                <c:pt idx="0">
                  <c:v>50.85</c:v>
                </c:pt>
                <c:pt idx="1">
                  <c:v>51.75</c:v>
                </c:pt>
                <c:pt idx="2">
                  <c:v>53.1</c:v>
                </c:pt>
                <c:pt idx="3">
                  <c:v>54.45</c:v>
                </c:pt>
                <c:pt idx="4">
                  <c:v>55.800000000000004</c:v>
                </c:pt>
                <c:pt idx="5">
                  <c:v>57.6</c:v>
                </c:pt>
                <c:pt idx="6">
                  <c:v>58.95</c:v>
                </c:pt>
                <c:pt idx="7">
                  <c:v>60.300000000000004</c:v>
                </c:pt>
                <c:pt idx="8">
                  <c:v>61.65</c:v>
                </c:pt>
                <c:pt idx="9">
                  <c:v>63.45</c:v>
                </c:pt>
                <c:pt idx="10">
                  <c:v>65.25</c:v>
                </c:pt>
                <c:pt idx="11">
                  <c:v>67.5</c:v>
                </c:pt>
                <c:pt idx="12">
                  <c:v>68.850000000000009</c:v>
                </c:pt>
                <c:pt idx="13">
                  <c:v>71.55</c:v>
                </c:pt>
                <c:pt idx="14">
                  <c:v>73.8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08221184"/>
        <c:axId val="108223104"/>
      </c:scatterChart>
      <c:valAx>
        <c:axId val="108221184"/>
        <c:scaling>
          <c:orientation val="minMax"/>
          <c:min val="1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altezza</a:t>
                </a:r>
              </a:p>
            </c:rich>
          </c:tx>
          <c:layout>
            <c:manualLayout>
              <c:xMode val="edge"/>
              <c:yMode val="edge"/>
              <c:x val="0.75592181291411464"/>
              <c:y val="0.74595316832408687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t-IT"/>
          </a:p>
        </c:txPr>
        <c:crossAx val="108223104"/>
        <c:crosses val="autoZero"/>
        <c:crossBetween val="midCat"/>
      </c:valAx>
      <c:valAx>
        <c:axId val="108223104"/>
        <c:scaling>
          <c:orientation val="minMax"/>
          <c:min val="5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peso</a:t>
                </a:r>
              </a:p>
            </c:rich>
          </c:tx>
          <c:layout>
            <c:manualLayout>
              <c:xMode val="edge"/>
              <c:yMode val="edge"/>
              <c:x val="8.2117745531655018E-2"/>
              <c:y val="0.378561660997477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t-IT"/>
          </a:p>
        </c:txPr>
        <c:crossAx val="108221184"/>
        <c:crossesAt val="50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spPr>
              <a:ln w="19050">
                <a:solidFill>
                  <a:srgbClr val="FF0000"/>
                </a:solidFill>
              </a:ln>
            </c:spPr>
            <c:trendlineType val="poly"/>
            <c:order val="2"/>
            <c:dispRSqr val="0"/>
            <c:dispEq val="0"/>
          </c:trendline>
          <c:xVal>
            <c:numRef>
              <c:f>Foglio1!$A$3:$A$17</c:f>
              <c:numCache>
                <c:formatCode>0.00</c:formatCode>
                <c:ptCount val="15"/>
                <c:pt idx="0">
                  <c:v>147.32</c:v>
                </c:pt>
                <c:pt idx="1">
                  <c:v>149.86000000000001</c:v>
                </c:pt>
                <c:pt idx="2">
                  <c:v>152.4</c:v>
                </c:pt>
                <c:pt idx="3">
                  <c:v>154.94</c:v>
                </c:pt>
                <c:pt idx="4">
                  <c:v>157.47999999999999</c:v>
                </c:pt>
                <c:pt idx="5">
                  <c:v>160.02000000000001</c:v>
                </c:pt>
                <c:pt idx="6">
                  <c:v>162.56</c:v>
                </c:pt>
                <c:pt idx="7">
                  <c:v>165.1</c:v>
                </c:pt>
                <c:pt idx="8">
                  <c:v>167.64000000000001</c:v>
                </c:pt>
                <c:pt idx="9">
                  <c:v>170.18</c:v>
                </c:pt>
                <c:pt idx="10">
                  <c:v>172.72</c:v>
                </c:pt>
                <c:pt idx="11">
                  <c:v>175.26</c:v>
                </c:pt>
                <c:pt idx="12">
                  <c:v>177.8</c:v>
                </c:pt>
                <c:pt idx="13">
                  <c:v>180.34</c:v>
                </c:pt>
                <c:pt idx="14">
                  <c:v>182.88</c:v>
                </c:pt>
              </c:numCache>
            </c:numRef>
          </c:xVal>
          <c:yVal>
            <c:numRef>
              <c:f>Foglio1!$D$3:$D$17</c:f>
              <c:numCache>
                <c:formatCode>0.00</c:formatCode>
                <c:ptCount val="15"/>
                <c:pt idx="0">
                  <c:v>1.1836960000000047</c:v>
                </c:pt>
                <c:pt idx="1">
                  <c:v>0.46520799999998985</c:v>
                </c:pt>
                <c:pt idx="2">
                  <c:v>0.19672000000000622</c:v>
                </c:pt>
                <c:pt idx="3">
                  <c:v>-7.1767999999991616E-2</c:v>
                </c:pt>
                <c:pt idx="4">
                  <c:v>-0.34025599999998946</c:v>
                </c:pt>
                <c:pt idx="5">
                  <c:v>-0.15874400000000577</c:v>
                </c:pt>
                <c:pt idx="6">
                  <c:v>-0.4272319999999894</c:v>
                </c:pt>
                <c:pt idx="7">
                  <c:v>-0.69571999999998724</c:v>
                </c:pt>
                <c:pt idx="8">
                  <c:v>-0.96420800000000639</c:v>
                </c:pt>
                <c:pt idx="9">
                  <c:v>-0.78269600000000139</c:v>
                </c:pt>
                <c:pt idx="10">
                  <c:v>-0.60118399999998928</c:v>
                </c:pt>
                <c:pt idx="11">
                  <c:v>3.0328000000011457E-2</c:v>
                </c:pt>
                <c:pt idx="12">
                  <c:v>-0.23815999999999349</c:v>
                </c:pt>
                <c:pt idx="13">
                  <c:v>0.84335199999999588</c:v>
                </c:pt>
                <c:pt idx="14">
                  <c:v>1.4748640000000108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662592"/>
        <c:axId val="109664512"/>
      </c:scatterChart>
      <c:valAx>
        <c:axId val="109662592"/>
        <c:scaling>
          <c:orientation val="minMax"/>
          <c:min val="1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sz="1500" dirty="0"/>
                  <a:t>altezza</a:t>
                </a:r>
              </a:p>
              <a:p>
                <a:pPr>
                  <a:defRPr/>
                </a:pPr>
                <a:endParaRPr lang="it-IT" dirty="0"/>
              </a:p>
            </c:rich>
          </c:tx>
          <c:layout>
            <c:manualLayout>
              <c:xMode val="edge"/>
              <c:yMode val="edge"/>
              <c:x val="0.78403086222832974"/>
              <c:y val="0.6103230595497052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09664512"/>
        <c:crosses val="autoZero"/>
        <c:crossBetween val="midCat"/>
      </c:valAx>
      <c:valAx>
        <c:axId val="1096645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500"/>
                </a:pPr>
                <a:r>
                  <a:rPr lang="it-IT" sz="1500"/>
                  <a:t>residui</a:t>
                </a:r>
              </a:p>
              <a:p>
                <a:pPr>
                  <a:defRPr sz="1500"/>
                </a:pPr>
                <a:endParaRPr lang="it-IT" sz="1500"/>
              </a:p>
            </c:rich>
          </c:tx>
          <c:layout>
            <c:manualLayout>
              <c:xMode val="edge"/>
              <c:yMode val="edge"/>
              <c:x val="4.3284554707587269E-2"/>
              <c:y val="0.347803302611448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096625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875109361329828E-2"/>
          <c:y val="2.4754627958004666E-2"/>
          <c:w val="0.86929636920384967"/>
          <c:h val="0.839314785651793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Lbls>
            <c:delete val="1"/>
          </c:dLbls>
          <c:trendline>
            <c:spPr>
              <a:ln w="28575">
                <a:solidFill>
                  <a:srgbClr val="FF0000"/>
                </a:solidFill>
                <a:prstDash val="solid"/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-6.7114610673665795E-2"/>
                  <c:y val="2.7605005693811798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baseline="0" dirty="0"/>
                      <a:t>y = 0.0061x</a:t>
                    </a:r>
                    <a:r>
                      <a:rPr lang="en-US" baseline="30000" dirty="0"/>
                      <a:t>2</a:t>
                    </a:r>
                    <a:r>
                      <a:rPr lang="en-US" baseline="0" dirty="0"/>
                      <a:t> - 1.3932x + 122.66
</a:t>
                    </a:r>
                    <a:r>
                      <a:rPr lang="en-US" b="1" baseline="0" dirty="0">
                        <a:solidFill>
                          <a:srgbClr val="FF0000"/>
                        </a:solidFill>
                      </a:rPr>
                      <a:t>R² = 0.9989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trendline>
            <c:spPr>
              <a:ln>
                <a:prstDash val="dashDot"/>
              </a:ln>
            </c:spPr>
            <c:trendlineType val="linear"/>
            <c:dispRSqr val="0"/>
            <c:dispEq val="0"/>
          </c:trendline>
          <c:trendline>
            <c:spPr>
              <a:ln w="19050"/>
            </c:spPr>
            <c:trendlineType val="linear"/>
            <c:dispRSqr val="0"/>
            <c:dispEq val="0"/>
          </c:trendline>
          <c:xVal>
            <c:numRef>
              <c:f>Foglio1!$A$3:$A$17</c:f>
              <c:numCache>
                <c:formatCode>0.00</c:formatCode>
                <c:ptCount val="15"/>
                <c:pt idx="0">
                  <c:v>147.32</c:v>
                </c:pt>
                <c:pt idx="1">
                  <c:v>149.86000000000001</c:v>
                </c:pt>
                <c:pt idx="2">
                  <c:v>152.4</c:v>
                </c:pt>
                <c:pt idx="3">
                  <c:v>154.94</c:v>
                </c:pt>
                <c:pt idx="4">
                  <c:v>157.47999999999999</c:v>
                </c:pt>
                <c:pt idx="5">
                  <c:v>160.02000000000001</c:v>
                </c:pt>
                <c:pt idx="6">
                  <c:v>162.56</c:v>
                </c:pt>
                <c:pt idx="7">
                  <c:v>165.1</c:v>
                </c:pt>
                <c:pt idx="8">
                  <c:v>167.64000000000001</c:v>
                </c:pt>
                <c:pt idx="9">
                  <c:v>170.18</c:v>
                </c:pt>
                <c:pt idx="10">
                  <c:v>172.72</c:v>
                </c:pt>
                <c:pt idx="11">
                  <c:v>175.26</c:v>
                </c:pt>
                <c:pt idx="12">
                  <c:v>177.8</c:v>
                </c:pt>
                <c:pt idx="13">
                  <c:v>180.34</c:v>
                </c:pt>
                <c:pt idx="14">
                  <c:v>182.88</c:v>
                </c:pt>
              </c:numCache>
            </c:numRef>
          </c:xVal>
          <c:yVal>
            <c:numRef>
              <c:f>Foglio1!$B$3:$B$17</c:f>
              <c:numCache>
                <c:formatCode>0.00</c:formatCode>
                <c:ptCount val="15"/>
                <c:pt idx="0">
                  <c:v>50.85</c:v>
                </c:pt>
                <c:pt idx="1">
                  <c:v>51.75</c:v>
                </c:pt>
                <c:pt idx="2">
                  <c:v>53.1</c:v>
                </c:pt>
                <c:pt idx="3">
                  <c:v>54.45</c:v>
                </c:pt>
                <c:pt idx="4">
                  <c:v>55.800000000000004</c:v>
                </c:pt>
                <c:pt idx="5">
                  <c:v>57.6</c:v>
                </c:pt>
                <c:pt idx="6">
                  <c:v>58.95</c:v>
                </c:pt>
                <c:pt idx="7">
                  <c:v>60.300000000000004</c:v>
                </c:pt>
                <c:pt idx="8">
                  <c:v>61.65</c:v>
                </c:pt>
                <c:pt idx="9">
                  <c:v>63.45</c:v>
                </c:pt>
                <c:pt idx="10">
                  <c:v>65.25</c:v>
                </c:pt>
                <c:pt idx="11">
                  <c:v>67.5</c:v>
                </c:pt>
                <c:pt idx="12">
                  <c:v>68.850000000000009</c:v>
                </c:pt>
                <c:pt idx="13">
                  <c:v>71.55</c:v>
                </c:pt>
                <c:pt idx="14">
                  <c:v>73.8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09721856"/>
        <c:axId val="109735936"/>
      </c:scatterChart>
      <c:valAx>
        <c:axId val="109721856"/>
        <c:scaling>
          <c:orientation val="minMax"/>
          <c:min val="14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09735936"/>
        <c:crosses val="autoZero"/>
        <c:crossBetween val="midCat"/>
      </c:valAx>
      <c:valAx>
        <c:axId val="109735936"/>
        <c:scaling>
          <c:orientation val="minMax"/>
          <c:min val="50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09721856"/>
        <c:crossesAt val="50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 err="1" smtClean="0"/>
              <a:t>Analisi</a:t>
            </a:r>
            <a:r>
              <a:rPr lang="en-US" sz="1600" dirty="0" smtClean="0"/>
              <a:t> </a:t>
            </a:r>
            <a:r>
              <a:rPr lang="en-US" sz="1600" dirty="0" err="1" smtClean="0"/>
              <a:t>dei</a:t>
            </a:r>
            <a:r>
              <a:rPr lang="en-US" sz="1600" dirty="0" smtClean="0"/>
              <a:t> </a:t>
            </a:r>
            <a:r>
              <a:rPr lang="en-US" sz="1600" dirty="0" err="1" smtClean="0"/>
              <a:t>residui</a:t>
            </a:r>
            <a:endParaRPr lang="en-US" sz="1600" dirty="0"/>
          </a:p>
        </c:rich>
      </c:tx>
      <c:layout>
        <c:manualLayout>
          <c:xMode val="edge"/>
          <c:yMode val="edge"/>
          <c:x val="0.35779931859423025"/>
          <c:y val="0.1050710677537011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Foglio1!$F$2</c:f>
              <c:strCache>
                <c:ptCount val="1"/>
                <c:pt idx="0">
                  <c:v>Y-Ys</c:v>
                </c:pt>
              </c:strCache>
            </c:strRef>
          </c:tx>
          <c:spPr>
            <a:ln w="28575">
              <a:noFill/>
            </a:ln>
          </c:spPr>
          <c:xVal>
            <c:numRef>
              <c:f>Foglio1!$A$3:$A$17</c:f>
              <c:numCache>
                <c:formatCode>0.00</c:formatCode>
                <c:ptCount val="15"/>
                <c:pt idx="0">
                  <c:v>147.32</c:v>
                </c:pt>
                <c:pt idx="1">
                  <c:v>149.86000000000001</c:v>
                </c:pt>
                <c:pt idx="2">
                  <c:v>152.4</c:v>
                </c:pt>
                <c:pt idx="3">
                  <c:v>154.94</c:v>
                </c:pt>
                <c:pt idx="4">
                  <c:v>157.47999999999999</c:v>
                </c:pt>
                <c:pt idx="5">
                  <c:v>160.02000000000001</c:v>
                </c:pt>
                <c:pt idx="6">
                  <c:v>162.56</c:v>
                </c:pt>
                <c:pt idx="7">
                  <c:v>165.1</c:v>
                </c:pt>
                <c:pt idx="8">
                  <c:v>167.64000000000001</c:v>
                </c:pt>
                <c:pt idx="9">
                  <c:v>170.18</c:v>
                </c:pt>
                <c:pt idx="10">
                  <c:v>172.72</c:v>
                </c:pt>
                <c:pt idx="11">
                  <c:v>175.26</c:v>
                </c:pt>
                <c:pt idx="12">
                  <c:v>177.8</c:v>
                </c:pt>
                <c:pt idx="13">
                  <c:v>180.34</c:v>
                </c:pt>
                <c:pt idx="14">
                  <c:v>182.88</c:v>
                </c:pt>
              </c:numCache>
            </c:numRef>
          </c:xVal>
          <c:yVal>
            <c:numRef>
              <c:f>Foglio1!$F$3:$F$17</c:f>
              <c:numCache>
                <c:formatCode>0.000</c:formatCode>
                <c:ptCount val="15"/>
                <c:pt idx="0">
                  <c:v>1.0468113599999995</c:v>
                </c:pt>
                <c:pt idx="1">
                  <c:v>0.88103243999998426</c:v>
                </c:pt>
                <c:pt idx="2">
                  <c:v>1.0865439999999822</c:v>
                </c:pt>
                <c:pt idx="3">
                  <c:v>1.2133460399999905</c:v>
                </c:pt>
                <c:pt idx="4">
                  <c:v>1.2614385599999807</c:v>
                </c:pt>
                <c:pt idx="5">
                  <c:v>1.680821559999977</c:v>
                </c:pt>
                <c:pt idx="6">
                  <c:v>1.5714950399999879</c:v>
                </c:pt>
                <c:pt idx="7">
                  <c:v>1.3834590000000091</c:v>
                </c:pt>
                <c:pt idx="8">
                  <c:v>1.1167134400000052</c:v>
                </c:pt>
                <c:pt idx="9">
                  <c:v>1.2212583599999647</c:v>
                </c:pt>
                <c:pt idx="10">
                  <c:v>1.2470937599999843</c:v>
                </c:pt>
                <c:pt idx="11">
                  <c:v>1.6442196399999887</c:v>
                </c:pt>
                <c:pt idx="12">
                  <c:v>1.0626360000000119</c:v>
                </c:pt>
                <c:pt idx="13">
                  <c:v>1.7523428399999972</c:v>
                </c:pt>
                <c:pt idx="14">
                  <c:v>1.9133401599999758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352256"/>
        <c:axId val="112366720"/>
      </c:scatterChart>
      <c:valAx>
        <c:axId val="112352256"/>
        <c:scaling>
          <c:orientation val="minMax"/>
          <c:min val="10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it-IT" sz="1400" dirty="0" smtClean="0"/>
                  <a:t>altezza</a:t>
                </a:r>
                <a:endParaRPr lang="it-IT" sz="1400" dirty="0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12366720"/>
        <c:crosses val="autoZero"/>
        <c:crossBetween val="midCat"/>
      </c:valAx>
      <c:valAx>
        <c:axId val="112366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it-IT" sz="1400" dirty="0" smtClean="0"/>
                  <a:t>residui</a:t>
                </a:r>
                <a:endParaRPr lang="it-IT" sz="1400" dirty="0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123522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it-IT" sz="1400" dirty="0" smtClean="0"/>
              <a:t>Analisi dei residui</a:t>
            </a:r>
            <a:endParaRPr lang="it-IT" sz="1400" dirty="0"/>
          </a:p>
        </c:rich>
      </c:tx>
      <c:layout/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ANOVA!$B$26:$B$40</c:f>
              <c:numCache>
                <c:formatCode>0.000</c:formatCode>
                <c:ptCount val="15"/>
                <c:pt idx="0">
                  <c:v>50.864558823529364</c:v>
                </c:pt>
                <c:pt idx="1">
                  <c:v>51.967247899159645</c:v>
                </c:pt>
                <c:pt idx="2">
                  <c:v>53.149276018099528</c:v>
                </c:pt>
                <c:pt idx="3">
                  <c:v>54.410643180349012</c:v>
                </c:pt>
                <c:pt idx="4">
                  <c:v>55.751349385908185</c:v>
                </c:pt>
                <c:pt idx="5">
                  <c:v>57.171394634776959</c:v>
                </c:pt>
                <c:pt idx="6">
                  <c:v>58.670778926955364</c:v>
                </c:pt>
                <c:pt idx="7">
                  <c:v>60.2495022624434</c:v>
                </c:pt>
                <c:pt idx="8">
                  <c:v>61.907564641241095</c:v>
                </c:pt>
                <c:pt idx="9">
                  <c:v>63.644966063348392</c:v>
                </c:pt>
                <c:pt idx="10">
                  <c:v>65.461706528765319</c:v>
                </c:pt>
                <c:pt idx="11">
                  <c:v>67.357786037491877</c:v>
                </c:pt>
                <c:pt idx="12">
                  <c:v>69.333204589528094</c:v>
                </c:pt>
                <c:pt idx="13">
                  <c:v>71.387962184873913</c:v>
                </c:pt>
                <c:pt idx="14">
                  <c:v>73.522058823529392</c:v>
                </c:pt>
              </c:numCache>
            </c:numRef>
          </c:xVal>
          <c:yVal>
            <c:numRef>
              <c:f>ANOVA!$C$26:$C$40</c:f>
              <c:numCache>
                <c:formatCode>0.000</c:formatCode>
                <c:ptCount val="15"/>
                <c:pt idx="0">
                  <c:v>-1.4558823529362996E-2</c:v>
                </c:pt>
                <c:pt idx="1">
                  <c:v>-0.21724789915964493</c:v>
                </c:pt>
                <c:pt idx="2">
                  <c:v>-4.9276018099526198E-2</c:v>
                </c:pt>
                <c:pt idx="3">
                  <c:v>3.935681965099036E-2</c:v>
                </c:pt>
                <c:pt idx="4">
                  <c:v>4.8650614091819477E-2</c:v>
                </c:pt>
                <c:pt idx="5">
                  <c:v>0.42860536522304216</c:v>
                </c:pt>
                <c:pt idx="6">
                  <c:v>0.2792210730446385</c:v>
                </c:pt>
                <c:pt idx="7">
                  <c:v>5.049773755660425E-2</c:v>
                </c:pt>
                <c:pt idx="8">
                  <c:v>-0.25756464124109613</c:v>
                </c:pt>
                <c:pt idx="9">
                  <c:v>-0.19496606334838873</c:v>
                </c:pt>
                <c:pt idx="10">
                  <c:v>-0.21170652876531904</c:v>
                </c:pt>
                <c:pt idx="11">
                  <c:v>0.1422139625081229</c:v>
                </c:pt>
                <c:pt idx="12">
                  <c:v>-0.48320458952808565</c:v>
                </c:pt>
                <c:pt idx="13">
                  <c:v>0.16203781512608373</c:v>
                </c:pt>
                <c:pt idx="14">
                  <c:v>0.27794117647060546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517824"/>
        <c:axId val="125519744"/>
      </c:scatterChart>
      <c:valAx>
        <c:axId val="125517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it-IT" sz="1400" dirty="0" smtClean="0"/>
                  <a:t>valori stimati</a:t>
                </a:r>
                <a:endParaRPr lang="it-IT" sz="1400" dirty="0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25519744"/>
        <c:crosses val="autoZero"/>
        <c:crossBetween val="midCat"/>
      </c:valAx>
      <c:valAx>
        <c:axId val="125519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it-IT" sz="1400" dirty="0" smtClean="0"/>
                  <a:t>residui</a:t>
                </a:r>
                <a:endParaRPr lang="it-IT" sz="1400" dirty="0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2551782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Caduta di tensione</a:t>
            </a:r>
          </a:p>
        </c:rich>
      </c:tx>
      <c:layout>
        <c:manualLayout>
          <c:xMode val="edge"/>
          <c:yMode val="edge"/>
          <c:x val="0.35190266841644796"/>
          <c:y val="9.7222222222222224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Tensione (volt)</c:v>
                </c:pt>
              </c:strCache>
            </c:strRef>
          </c:tx>
          <c:spPr>
            <a:ln w="28575">
              <a:noFill/>
            </a:ln>
          </c:spPr>
          <c:xVal>
            <c:numRef>
              <c:f>Foglio1!$A$2:$A$13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</c:numCache>
            </c:numRef>
          </c:xVal>
          <c:yVal>
            <c:numRef>
              <c:f>Foglio1!$B$2:$B$13</c:f>
              <c:numCache>
                <c:formatCode>General</c:formatCode>
                <c:ptCount val="12"/>
                <c:pt idx="0">
                  <c:v>9.8000000000000007</c:v>
                </c:pt>
                <c:pt idx="1">
                  <c:v>6.1</c:v>
                </c:pt>
                <c:pt idx="2">
                  <c:v>3.7</c:v>
                </c:pt>
                <c:pt idx="3">
                  <c:v>2</c:v>
                </c:pt>
                <c:pt idx="4">
                  <c:v>1.4</c:v>
                </c:pt>
                <c:pt idx="5">
                  <c:v>1</c:v>
                </c:pt>
                <c:pt idx="6">
                  <c:v>0.4</c:v>
                </c:pt>
                <c:pt idx="7">
                  <c:v>0.35</c:v>
                </c:pt>
                <c:pt idx="8">
                  <c:v>0.2</c:v>
                </c:pt>
                <c:pt idx="9">
                  <c:v>0.16</c:v>
                </c:pt>
                <c:pt idx="10">
                  <c:v>7.0000000000000007E-2</c:v>
                </c:pt>
                <c:pt idx="11">
                  <c:v>0.03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565632"/>
        <c:axId val="174580096"/>
      </c:scatterChart>
      <c:valAx>
        <c:axId val="174565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80096"/>
        <c:crosses val="autoZero"/>
        <c:crossBetween val="midCat"/>
      </c:valAx>
      <c:valAx>
        <c:axId val="1745800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tensione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6563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Caduta di tensione</a:t>
            </a:r>
          </a:p>
        </c:rich>
      </c:tx>
      <c:layout>
        <c:manualLayout>
          <c:xMode val="edge"/>
          <c:yMode val="edge"/>
          <c:x val="0.35745822397200344"/>
          <c:y val="5.0925925925925923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Foglio1!$A$2:$A$13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12</c:v>
                </c:pt>
              </c:numCache>
            </c:numRef>
          </c:xVal>
          <c:yVal>
            <c:numRef>
              <c:f>Foglio1!$C$2:$C$13</c:f>
              <c:numCache>
                <c:formatCode>0.00</c:formatCode>
                <c:ptCount val="12"/>
                <c:pt idx="0">
                  <c:v>2.2823823856765264</c:v>
                </c:pt>
                <c:pt idx="1">
                  <c:v>1.8082887711792655</c:v>
                </c:pt>
                <c:pt idx="2">
                  <c:v>1.3083328196501789</c:v>
                </c:pt>
                <c:pt idx="3">
                  <c:v>0.69314718055994529</c:v>
                </c:pt>
                <c:pt idx="4">
                  <c:v>0.33647223662121289</c:v>
                </c:pt>
                <c:pt idx="5">
                  <c:v>0</c:v>
                </c:pt>
                <c:pt idx="6">
                  <c:v>-0.916290731874155</c:v>
                </c:pt>
                <c:pt idx="7">
                  <c:v>-1.0498221244986778</c:v>
                </c:pt>
                <c:pt idx="8">
                  <c:v>-1.6094379124341003</c:v>
                </c:pt>
                <c:pt idx="9">
                  <c:v>-1.8325814637483102</c:v>
                </c:pt>
                <c:pt idx="10">
                  <c:v>-2.6592600369327779</c:v>
                </c:pt>
                <c:pt idx="11">
                  <c:v>-3.5065578973199818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341888"/>
        <c:axId val="86356352"/>
      </c:scatterChart>
      <c:valAx>
        <c:axId val="86341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356352"/>
        <c:crosses val="autoZero"/>
        <c:crossBetween val="midCat"/>
      </c:valAx>
      <c:valAx>
        <c:axId val="86356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z</a:t>
                </a:r>
                <a:endParaRPr lang="en-US" dirty="0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8634188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0.54279</cdr:x>
      <cdr:y>0.72618</cdr:y>
    </cdr:from>
    <cdr:to>
      <cdr:x>0.96409</cdr:x>
      <cdr:y>0.80507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2481635" y="3346618"/>
          <a:ext cx="1926183" cy="3635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400" b="1" dirty="0" smtClean="0">
              <a:solidFill>
                <a:srgbClr val="6600FF"/>
              </a:solidFill>
              <a:latin typeface="Comic Sans MS" panose="030F0702030302020204" pitchFamily="66" charset="0"/>
            </a:rPr>
            <a:t>Come calcolare R</a:t>
          </a:r>
          <a:r>
            <a:rPr lang="it-IT" sz="1400" b="1" baseline="30000" dirty="0" smtClean="0">
              <a:solidFill>
                <a:srgbClr val="6600FF"/>
              </a:solidFill>
              <a:latin typeface="Comic Sans MS" panose="030F0702030302020204" pitchFamily="66" charset="0"/>
            </a:rPr>
            <a:t>2</a:t>
          </a:r>
          <a:r>
            <a:rPr lang="it-IT" sz="1400" b="1" dirty="0" smtClean="0">
              <a:solidFill>
                <a:srgbClr val="6600FF"/>
              </a:solidFill>
              <a:latin typeface="Comic Sans MS" panose="030F0702030302020204" pitchFamily="66" charset="0"/>
            </a:rPr>
            <a:t> ?</a:t>
          </a:r>
        </a:p>
        <a:p xmlns:a="http://schemas.openxmlformats.org/drawingml/2006/main">
          <a:endParaRPr lang="it-IT" sz="1400" dirty="0">
            <a:latin typeface="Comic Sans MS" panose="030F0702030302020204" pitchFamily="66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76871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t" anchorCtr="0" compatLnSpc="1">
            <a:prstTxWarp prst="textNoShape">
              <a:avLst/>
            </a:prstTxWarp>
          </a:bodyPr>
          <a:lstStyle>
            <a:lvl1pPr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38" y="2"/>
            <a:ext cx="3076870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t" anchorCtr="0" compatLnSpc="1">
            <a:prstTxWarp prst="textNoShape">
              <a:avLst/>
            </a:prstTxWarp>
          </a:bodyPr>
          <a:lstStyle>
            <a:lvl1pPr algn="r"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722386"/>
            <a:ext cx="3076871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b" anchorCtr="0" compatLnSpc="1">
            <a:prstTxWarp prst="textNoShape">
              <a:avLst/>
            </a:prstTxWarp>
          </a:bodyPr>
          <a:lstStyle>
            <a:lvl1pPr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38" y="9722386"/>
            <a:ext cx="3076870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b" anchorCtr="0" compatLnSpc="1">
            <a:prstTxWarp prst="textNoShape">
              <a:avLst/>
            </a:prstTxWarp>
          </a:bodyPr>
          <a:lstStyle>
            <a:lvl1pPr algn="r"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fld id="{34A5A443-601D-47D1-BC8B-5FAEC308E8E8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483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76871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t" anchorCtr="0" compatLnSpc="1">
            <a:prstTxWarp prst="textNoShape">
              <a:avLst/>
            </a:prstTxWarp>
          </a:bodyPr>
          <a:lstStyle>
            <a:lvl1pPr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38" y="2"/>
            <a:ext cx="3076870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t" anchorCtr="0" compatLnSpc="1">
            <a:prstTxWarp prst="textNoShape">
              <a:avLst/>
            </a:prstTxWarp>
          </a:bodyPr>
          <a:lstStyle>
            <a:lvl1pPr algn="r"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38" y="4861196"/>
            <a:ext cx="5678425" cy="460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2386"/>
            <a:ext cx="3076871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b" anchorCtr="0" compatLnSpc="1">
            <a:prstTxWarp prst="textNoShape">
              <a:avLst/>
            </a:prstTxWarp>
          </a:bodyPr>
          <a:lstStyle>
            <a:lvl1pPr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38" y="9722386"/>
            <a:ext cx="3076870" cy="5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0" tIns="50390" rIns="100780" bIns="50390" numCol="1" anchor="b" anchorCtr="0" compatLnSpc="1">
            <a:prstTxWarp prst="textNoShape">
              <a:avLst/>
            </a:prstTxWarp>
          </a:bodyPr>
          <a:lstStyle>
            <a:lvl1pPr algn="r" defTabSz="1007238">
              <a:spcBef>
                <a:spcPct val="0"/>
              </a:spcBef>
              <a:buClrTx/>
              <a:buSzTx/>
              <a:buFontTx/>
              <a:buNone/>
              <a:defRPr sz="1400">
                <a:latin typeface="Arial" pitchFamily="34" charset="0"/>
              </a:defRPr>
            </a:lvl1pPr>
          </a:lstStyle>
          <a:p>
            <a:fld id="{1F245F36-1A69-4434-8B5B-51398B33A2B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075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it-IT" altLang="en-US"/>
              <a:t>Fare clic per modificare lo stile del titolo</a:t>
            </a:r>
          </a:p>
        </p:txBody>
      </p:sp>
      <p:sp>
        <p:nvSpPr>
          <p:cNvPr id="322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it-IT" altLang="en-US"/>
              <a:t>Fare clic per modificare lo stile del sottotitolo dello schema</a:t>
            </a:r>
          </a:p>
        </p:txBody>
      </p:sp>
      <p:sp>
        <p:nvSpPr>
          <p:cNvPr id="32256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32256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32256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F50E48D-1938-4951-A7BB-CE15FB9223C4}" type="slidenum">
              <a:rPr lang="it-IT" altLang="en-US"/>
              <a:pPr/>
              <a:t>‹N›</a:t>
            </a:fld>
            <a:endParaRPr lang="it-IT" altLang="en-US"/>
          </a:p>
        </p:txBody>
      </p:sp>
      <p:grpSp>
        <p:nvGrpSpPr>
          <p:cNvPr id="32256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2256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7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8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259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2260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B231A-5F7E-40D5-A095-3B188B688902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7BECB-D2BA-4926-83CE-8B007CF092E5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72F9498-1A40-4B67-BABA-DF51493B3EBC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9C568BE-1324-4E89-9084-78FCDE28891D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3D549-2860-4CCD-AE12-150AD699541D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5CCCF-7A5A-4F72-99CE-BB9E7778CDEC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4FB5D-EF77-432B-95EC-17C79FA7E8C0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F1207-C16F-4D9C-9552-2A2960E419DA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9101B-FF33-4555-AA64-75D96029957A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10242-0B70-4490-B01F-9F78CD284E5C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DBE89-537C-487C-8EAA-6B130A4D9F73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90A18-5E01-4180-BE4F-4781ABCFF599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 titolo</a:t>
            </a: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hhh</a:t>
            </a:r>
          </a:p>
          <a:p>
            <a:pPr lvl="1"/>
            <a:r>
              <a:rPr lang="it-IT" altLang="en-US" smtClean="0"/>
              <a:t>hhh</a:t>
            </a:r>
          </a:p>
          <a:p>
            <a:pPr lvl="2"/>
            <a:r>
              <a:rPr lang="it-IT" altLang="en-US" smtClean="0"/>
              <a:t>jj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321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endParaRPr lang="it-IT" altLang="en-US"/>
          </a:p>
        </p:txBody>
      </p:sp>
      <p:sp>
        <p:nvSpPr>
          <p:cNvPr id="321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r>
              <a:rPr lang="it-IT" altLang="en-US"/>
              <a:t>Lamezia Terme , 3/12/ 2003</a:t>
            </a:r>
          </a:p>
        </p:txBody>
      </p:sp>
      <p:sp>
        <p:nvSpPr>
          <p:cNvPr id="321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fld id="{255881B1-C6B6-4D38-B3CC-679C717C3BB2}" type="slidenum">
              <a:rPr lang="it-IT" altLang="en-US"/>
              <a:pPr/>
              <a:t>‹N›</a:t>
            </a:fld>
            <a:endParaRPr lang="it-IT" altLang="en-US"/>
          </a:p>
        </p:txBody>
      </p:sp>
      <p:grpSp>
        <p:nvGrpSpPr>
          <p:cNvPr id="32154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2154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4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4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4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4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5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6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157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dati_rifiuti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5"/>
          <p:cNvSpPr txBox="1">
            <a:spLocks noChangeArrowheads="1"/>
          </p:cNvSpPr>
          <p:nvPr/>
        </p:nvSpPr>
        <p:spPr bwMode="auto">
          <a:xfrm>
            <a:off x="539552" y="2708920"/>
            <a:ext cx="73448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50000"/>
              </a:spcBef>
            </a:pPr>
            <a:r>
              <a:rPr lang="it-IT" sz="4400" b="1" dirty="0" smtClean="0">
                <a:solidFill>
                  <a:srgbClr val="9A0000"/>
                </a:solidFill>
              </a:rPr>
              <a:t>Il metodo dei minimi quadrati in Excel</a:t>
            </a:r>
            <a:endParaRPr lang="it-IT" sz="4400" b="1" dirty="0">
              <a:solidFill>
                <a:srgbClr val="9A0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331640" y="4702398"/>
            <a:ext cx="66960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  <a:defRPr/>
            </a:pPr>
            <a:r>
              <a:rPr lang="it-IT" sz="18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Pier Francesco Perri</a:t>
            </a:r>
            <a:br>
              <a:rPr lang="it-IT" sz="18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18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Dipartimento di </a:t>
            </a:r>
            <a:r>
              <a:rPr lang="it-IT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Economia, Statistica e Finanza pierfrancesco.perri@unical.it</a:t>
            </a:r>
            <a:endParaRPr lang="it-IT" sz="1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" name="Immagine 4" descr="unical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24744"/>
            <a:ext cx="6264696" cy="124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ttangolo 13"/>
          <p:cNvSpPr/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 smtClean="0">
                <a:latin typeface="Comic Sans MS" pitchFamily="66" charset="0"/>
              </a:rPr>
              <a:t>Progetto PLS 2013-2014</a:t>
            </a:r>
            <a:endParaRPr lang="it-IT" sz="2400" dirty="0">
              <a:latin typeface="Comic Sans MS" pitchFamily="66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0" y="5949279"/>
            <a:ext cx="9144000" cy="93610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 smtClean="0">
                <a:latin typeface="Comic Sans MS" pitchFamily="66" charset="0"/>
              </a:rPr>
              <a:t>Laboratorio </a:t>
            </a:r>
            <a:endParaRPr lang="it-IT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afico 31"/>
          <p:cNvGraphicFramePr/>
          <p:nvPr>
            <p:extLst>
              <p:ext uri="{D42A27DB-BD31-4B8C-83A1-F6EECF244321}">
                <p14:modId xmlns:p14="http://schemas.microsoft.com/office/powerpoint/2010/main" val="2582587521"/>
              </p:ext>
            </p:extLst>
          </p:nvPr>
        </p:nvGraphicFramePr>
        <p:xfrm>
          <a:off x="4466629" y="1952836"/>
          <a:ext cx="45720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10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curva polinomiale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31" name="Gruppo 30"/>
          <p:cNvGrpSpPr/>
          <p:nvPr/>
        </p:nvGrpSpPr>
        <p:grpSpPr>
          <a:xfrm>
            <a:off x="0" y="1844824"/>
            <a:ext cx="4286250" cy="4824536"/>
            <a:chOff x="0" y="2276872"/>
            <a:chExt cx="4738720" cy="4392488"/>
          </a:xfrm>
        </p:grpSpPr>
        <p:pic>
          <p:nvPicPr>
            <p:cNvPr id="2765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12694" t="15503" r="49056" b="16468"/>
            <a:stretch>
              <a:fillRect/>
            </a:stretch>
          </p:blipFill>
          <p:spPr bwMode="auto">
            <a:xfrm>
              <a:off x="0" y="2276872"/>
              <a:ext cx="4738720" cy="439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Rettangolo 29"/>
            <p:cNvSpPr/>
            <p:nvPr/>
          </p:nvSpPr>
          <p:spPr bwMode="auto">
            <a:xfrm>
              <a:off x="1619672" y="3789040"/>
              <a:ext cx="2808312" cy="36004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571500" marR="0" indent="-5715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>
                  <a:tab pos="2247900" algn="l"/>
                </a:tabLst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3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85184"/>
            <a:ext cx="7920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afico 27"/>
          <p:cNvGraphicFramePr/>
          <p:nvPr/>
        </p:nvGraphicFramePr>
        <p:xfrm>
          <a:off x="3275856" y="2348880"/>
          <a:ext cx="561662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11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Pericoli con Excel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0" y="191683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L’uso meccanico di Excel può generare errori e contraddizioni.  A tal proposito utilizziamo i coefficienti della parabola ottenuti tramite Excel per calcolare i residui e rappresentarli graficamente. Ci aspettiamo che il grafico sia non-informativo</a:t>
            </a:r>
            <a:endParaRPr lang="it-IT" dirty="0"/>
          </a:p>
        </p:txBody>
      </p:sp>
      <p:graphicFrame>
        <p:nvGraphicFramePr>
          <p:cNvPr id="26" name="Tabella 25"/>
          <p:cNvGraphicFramePr>
            <a:graphicFrameLocks noGrp="1"/>
          </p:cNvGraphicFramePr>
          <p:nvPr/>
        </p:nvGraphicFramePr>
        <p:xfrm>
          <a:off x="0" y="3068960"/>
          <a:ext cx="2781300" cy="3627120"/>
        </p:xfrm>
        <a:graphic>
          <a:graphicData uri="http://schemas.openxmlformats.org/drawingml/2006/table">
            <a:tbl>
              <a:tblPr/>
              <a:tblGrid>
                <a:gridCol w="901700"/>
                <a:gridCol w="6604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Altezza </a:t>
                      </a:r>
                      <a:endParaRPr lang="it-IT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(X)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Peso </a:t>
                      </a:r>
                      <a:endParaRPr lang="it-IT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(Y)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Y-Ys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50.869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53.237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157.48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54.539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55.919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57.379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58.917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60.533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64.003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65.856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67.787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69.798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71.887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8678" name="Picture 6" descr="https://encrypted-tbn2.gstatic.com/images?q=tbn:ANd9GcR1N9bA_q7Olgf5H31ylqNYKOF2Hqv8oQXEZ4TaH4qSgS1_ymH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013176"/>
            <a:ext cx="1224136" cy="1584542"/>
          </a:xfrm>
          <a:prstGeom prst="rect">
            <a:avLst/>
          </a:prstGeom>
          <a:noFill/>
        </p:spPr>
      </p:pic>
      <p:sp>
        <p:nvSpPr>
          <p:cNvPr id="29" name="CasellaDiTesto 28"/>
          <p:cNvSpPr txBox="1"/>
          <p:nvPr/>
        </p:nvSpPr>
        <p:spPr>
          <a:xfrm>
            <a:off x="4211960" y="5838363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 punti non si dispongono in maniera casuale in una banda intorno all’esse delle ascisse. </a:t>
            </a:r>
            <a:r>
              <a:rPr lang="it-IT" b="1" dirty="0" smtClean="0">
                <a:solidFill>
                  <a:srgbClr val="FF0000"/>
                </a:solidFill>
              </a:rPr>
              <a:t>E’ stato commesso qualche errore nei calcoli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4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12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Procediamo diversamente ….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3" cstate="print"/>
          <a:srcRect l="10429" t="9481" r="19879" b="20705"/>
          <a:stretch>
            <a:fillRect/>
          </a:stretch>
        </p:blipFill>
        <p:spPr bwMode="auto">
          <a:xfrm>
            <a:off x="0" y="1836060"/>
            <a:ext cx="9144000" cy="504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vale 30"/>
          <p:cNvSpPr/>
          <p:nvPr/>
        </p:nvSpPr>
        <p:spPr bwMode="auto">
          <a:xfrm>
            <a:off x="3851920" y="2060848"/>
            <a:ext cx="720080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Ovale 31"/>
          <p:cNvSpPr/>
          <p:nvPr/>
        </p:nvSpPr>
        <p:spPr bwMode="auto">
          <a:xfrm>
            <a:off x="8028384" y="2204864"/>
            <a:ext cx="1115616" cy="7920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4" name="Connettore 2 33"/>
          <p:cNvCxnSpPr/>
          <p:nvPr/>
        </p:nvCxnSpPr>
        <p:spPr bwMode="auto">
          <a:xfrm>
            <a:off x="4644008" y="2276872"/>
            <a:ext cx="3240360" cy="14401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Connettore 2 35"/>
          <p:cNvCxnSpPr>
            <a:stCxn id="32" idx="3"/>
          </p:cNvCxnSpPr>
          <p:nvPr/>
        </p:nvCxnSpPr>
        <p:spPr bwMode="auto">
          <a:xfrm flipH="1">
            <a:off x="5940152" y="2880953"/>
            <a:ext cx="2251610" cy="2852303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13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Lo strumento “Analisi Dati”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27" name="Tabel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378839"/>
              </p:ext>
            </p:extLst>
          </p:nvPr>
        </p:nvGraphicFramePr>
        <p:xfrm>
          <a:off x="4067944" y="1916832"/>
          <a:ext cx="4176464" cy="1010072"/>
        </p:xfrm>
        <a:graphic>
          <a:graphicData uri="http://schemas.openxmlformats.org/drawingml/2006/table">
            <a:tbl>
              <a:tblPr/>
              <a:tblGrid>
                <a:gridCol w="1440160"/>
                <a:gridCol w="2736304"/>
              </a:tblGrid>
              <a:tr h="19743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Coefficienti</a:t>
                      </a: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36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Intercetta</a:t>
                      </a: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122.657695539754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7436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Variabile 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X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1.39316730629259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30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Variabile 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X</a:t>
                      </a:r>
                      <a:r>
                        <a:rPr lang="it-IT" sz="1600" b="0" i="0" u="none" strike="noStrike" baseline="3000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6137" marR="6137" marT="61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0.0061487881540727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CasellaDiTesto 27"/>
          <p:cNvSpPr txBox="1"/>
          <p:nvPr/>
        </p:nvSpPr>
        <p:spPr>
          <a:xfrm>
            <a:off x="251520" y="1988840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Fra le altre informazioni, ottengo nuovamente il valore dei coefficienti completi delle cifre decimali. </a:t>
            </a:r>
            <a:endParaRPr lang="it-IT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7053"/>
              </p:ext>
            </p:extLst>
          </p:nvPr>
        </p:nvGraphicFramePr>
        <p:xfrm>
          <a:off x="395536" y="2996952"/>
          <a:ext cx="1440160" cy="3566160"/>
        </p:xfrm>
        <a:graphic>
          <a:graphicData uri="http://schemas.openxmlformats.org/drawingml/2006/table">
            <a:tbl>
              <a:tblPr/>
              <a:tblGrid>
                <a:gridCol w="792088"/>
                <a:gridCol w="648072"/>
              </a:tblGrid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err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Residui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50.865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51.967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-0.217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53.149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-0.049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54.411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0.039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55.751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0.049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57.171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0.429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58.671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60.250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0.050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61.908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-0.258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63.645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-0.195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65.462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-0.212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67.358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69.333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-0.483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71.388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1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73.522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0.278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Grafico 29"/>
          <p:cNvGraphicFramePr/>
          <p:nvPr/>
        </p:nvGraphicFramePr>
        <p:xfrm>
          <a:off x="2051720" y="3140968"/>
          <a:ext cx="5256584" cy="3393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CasellaDiTesto 32"/>
          <p:cNvSpPr txBox="1"/>
          <p:nvPr/>
        </p:nvSpPr>
        <p:spPr>
          <a:xfrm>
            <a:off x="6228184" y="3429000"/>
            <a:ext cx="2587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grafico non informativo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14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Il calcolo dell’R</a:t>
            </a:r>
            <a:r>
              <a:rPr lang="it-IT" sz="3600" baseline="30000" dirty="0" smtClean="0">
                <a:latin typeface="Comic Sans MS" pitchFamily="66" charset="0"/>
              </a:rPr>
              <a:t>2</a:t>
            </a:r>
            <a:r>
              <a:rPr lang="it-IT" sz="3600" dirty="0" smtClean="0">
                <a:latin typeface="Comic Sans MS" pitchFamily="66" charset="0"/>
              </a:rPr>
              <a:t> per modelli non lineari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03" b="9584"/>
          <a:stretch/>
        </p:blipFill>
        <p:spPr bwMode="auto">
          <a:xfrm>
            <a:off x="1639267" y="1684065"/>
            <a:ext cx="5722589" cy="512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87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15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Il calcolo dell’R</a:t>
            </a:r>
            <a:r>
              <a:rPr lang="it-IT" sz="3600" baseline="30000" dirty="0" smtClean="0">
                <a:latin typeface="Comic Sans MS" pitchFamily="66" charset="0"/>
              </a:rPr>
              <a:t>2</a:t>
            </a:r>
            <a:r>
              <a:rPr lang="it-IT" sz="3600" dirty="0" smtClean="0">
                <a:latin typeface="Comic Sans MS" pitchFamily="66" charset="0"/>
              </a:rPr>
              <a:t> per modelli non lineari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3" b="9028"/>
          <a:stretch/>
        </p:blipFill>
        <p:spPr bwMode="auto">
          <a:xfrm>
            <a:off x="1" y="1700808"/>
            <a:ext cx="536990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5369905" y="5246625"/>
                <a:ext cx="3802685" cy="669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1800" b="0" i="1" smtClean="0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it-IT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𝑉𝑎𝑟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𝑌𝑠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𝑉𝑎𝑟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𝑌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49,3244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49,3794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=0,99889</m:t>
                      </m:r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905" y="5246625"/>
                <a:ext cx="3802685" cy="6690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64642"/>
              </p:ext>
            </p:extLst>
          </p:nvPr>
        </p:nvGraphicFramePr>
        <p:xfrm>
          <a:off x="5580112" y="3789040"/>
          <a:ext cx="3312369" cy="936104"/>
        </p:xfrm>
        <a:graphic>
          <a:graphicData uri="http://schemas.openxmlformats.org/drawingml/2006/table">
            <a:tbl>
              <a:tblPr/>
              <a:tblGrid>
                <a:gridCol w="1104123"/>
                <a:gridCol w="1104123"/>
                <a:gridCol w="1104123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Ys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Media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60,99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60,99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Varianza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49,3794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49,32444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832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16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Funzioni </a:t>
            </a:r>
            <a:r>
              <a:rPr lang="it-IT" sz="3600" dirty="0" err="1" smtClean="0">
                <a:latin typeface="Comic Sans MS" pitchFamily="66" charset="0"/>
              </a:rPr>
              <a:t>linearizzabili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55575" y="1942697"/>
            <a:ext cx="60372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La retta di regressione è il modello più semplice per descrivere la relazione tra due variabili quantitative. Tuttavia, nella realtà, molte situazione si prestano ad essere rappresentate meglio da relazioni non-lineari che possono ricondursi facilmente al modello lineare. </a:t>
            </a: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11" y="3724436"/>
            <a:ext cx="2728395" cy="145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07974" y="5788714"/>
            <a:ext cx="7864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Il metodo dei minimi quadrati preserva la sua versatilità consentendo di adattare vari tipi di funzioni ai dati osservati </a:t>
            </a:r>
            <a:r>
              <a:rPr lang="it-IT" dirty="0" smtClean="0"/>
              <a:t>sfruttando quanto già visto nel caso della retta di regressione</a:t>
            </a:r>
            <a:endParaRPr lang="it-IT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44824"/>
            <a:ext cx="2288554" cy="142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/>
              <p:cNvSpPr txBox="1"/>
              <p:nvPr/>
            </p:nvSpPr>
            <p:spPr>
              <a:xfrm>
                <a:off x="2951818" y="3573016"/>
                <a:ext cx="5868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solidFill>
                      <a:srgbClr val="FF0000"/>
                    </a:solidFill>
                  </a:rPr>
                  <a:t>Funzione esponenziale: </a:t>
                </a:r>
                <a14:m>
                  <m:oMath xmlns:m="http://schemas.openxmlformats.org/officeDocument/2006/math"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𝒚</m:t>
                    </m:r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m:rPr>
                        <m:nor/>
                      </m:rPr>
                      <a:rPr lang="it-IT" sz="18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ln</m:t>
                    </m:r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it-IT" sz="18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a:rPr lang="it-IT" sz="18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𝐥𝐧</m:t>
                        </m:r>
                      </m:fName>
                      <m:e>
                        <m: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  <m: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it-IT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  <m:func>
                          <m:funcPr>
                            <m:ctrlPr>
                              <a:rPr lang="it-IT" sz="18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a:rPr lang="it-IT" sz="18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𝐥𝐧</m:t>
                            </m:r>
                          </m:fName>
                          <m:e>
                            <m:r>
                              <a:rPr lang="it-IT" sz="18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𝒃</m:t>
                            </m:r>
                          </m:e>
                        </m:func>
                      </m:e>
                    </m:func>
                  </m:oMath>
                </a14:m>
                <a:endParaRPr lang="it-IT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8" y="3573016"/>
                <a:ext cx="586865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519" b="-1967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CasellaDiTesto 31"/>
              <p:cNvSpPr txBox="1"/>
              <p:nvPr/>
            </p:nvSpPr>
            <p:spPr>
              <a:xfrm>
                <a:off x="2972270" y="4005064"/>
                <a:ext cx="5560170" cy="379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solidFill>
                      <a:srgbClr val="00B050"/>
                    </a:solidFill>
                  </a:rPr>
                  <a:t>Funzione potenza: </a:t>
                </a:r>
                <a14:m>
                  <m:oMath xmlns:m="http://schemas.openxmlformats.org/officeDocument/2006/math">
                    <m:r>
                      <a:rPr lang="it-IT" sz="1800" b="1" i="1" smtClean="0">
                        <a:solidFill>
                          <a:srgbClr val="00B050"/>
                        </a:solidFill>
                        <a:latin typeface="Cambria Math"/>
                      </a:rPr>
                      <m:t>𝒚</m:t>
                    </m:r>
                    <m:r>
                      <a:rPr lang="it-IT" sz="1800" b="1" i="1" smtClean="0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r>
                      <a:rPr lang="it-IT" sz="1800" b="1" i="1" smtClean="0">
                        <a:solidFill>
                          <a:srgbClr val="00B05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𝒃</m:t>
                        </m:r>
                      </m:sup>
                    </m:sSup>
                    <m:r>
                      <a:rPr lang="it-IT" sz="1800" b="1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→</m:t>
                    </m:r>
                    <m:func>
                      <m:funcPr>
                        <m:ctrlP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a:rPr lang="it-IT" sz="18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𝐥𝐧</m:t>
                        </m:r>
                      </m:fName>
                      <m:e>
                        <m: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𝒚</m:t>
                        </m:r>
                        <m:r>
                          <a:rPr lang="it-IT" sz="18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it-IT" sz="18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a:rPr lang="it-IT" sz="1800" b="1" i="0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/>
                              </a:rPr>
                              <m:t>𝐥𝐧</m:t>
                            </m:r>
                          </m:fName>
                          <m:e>
                            <m:r>
                              <a:rPr lang="it-IT" sz="18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  <m:r>
                              <a:rPr lang="it-IT" sz="18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it-IT" sz="18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/>
                              </a:rPr>
                              <m:t>𝒃</m:t>
                            </m:r>
                            <m:func>
                              <m:funcPr>
                                <m:ctrlPr>
                                  <a:rPr lang="it-IT" sz="1800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it-IT" sz="1800" b="1" i="0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Cambria Math"/>
                                  </a:rPr>
                                  <m:t>𝐥𝐧</m:t>
                                </m:r>
                              </m:fName>
                              <m:e>
                                <m:r>
                                  <a:rPr lang="it-IT" sz="1800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𝒙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endParaRPr lang="it-IT" sz="18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2" name="CasellaDiTes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270" y="4005064"/>
                <a:ext cx="5560170" cy="379784"/>
              </a:xfrm>
              <a:prstGeom prst="rect">
                <a:avLst/>
              </a:prstGeom>
              <a:blipFill rotWithShape="1">
                <a:blip r:embed="rId6"/>
                <a:stretch>
                  <a:fillRect l="-658" b="-209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asellaDiTesto 32"/>
              <p:cNvSpPr txBox="1"/>
              <p:nvPr/>
            </p:nvSpPr>
            <p:spPr>
              <a:xfrm>
                <a:off x="2987824" y="4482633"/>
                <a:ext cx="5344617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Funzione </a:t>
                </a:r>
                <a:r>
                  <a:rPr lang="it-IT" b="1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sigmoide</a:t>
                </a:r>
                <a:r>
                  <a:rPr lang="it-IT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𝒚</m:t>
                    </m:r>
                    <m:r>
                      <a:rPr lang="it-IT" sz="1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it-IT" sz="1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  <m:r>
                      <a:rPr lang="it-IT" sz="1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  <m:func>
                      <m:funcPr>
                        <m:ctrlP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a:rPr lang="it-IT" sz="1800" b="1" i="0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𝐥𝐧</m:t>
                        </m:r>
                      </m:fName>
                      <m:e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𝒚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it-IT" sz="1800" b="1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a:rPr lang="it-IT" sz="1800" b="1" i="0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𝐥𝐧</m:t>
                            </m:r>
                          </m:fName>
                          <m:e>
                            <m:r>
                              <a:rPr lang="it-IT" sz="1800" b="1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</m:func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𝒃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it-IT" sz="1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func>
                  </m:oMath>
                </a14:m>
                <a:endParaRPr lang="it-IT" sz="18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3" name="CasellaDiTes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4482633"/>
                <a:ext cx="5344617" cy="379656"/>
              </a:xfrm>
              <a:prstGeom prst="rect">
                <a:avLst/>
              </a:prstGeom>
              <a:blipFill rotWithShape="1">
                <a:blip r:embed="rId7"/>
                <a:stretch>
                  <a:fillRect l="-570" b="-190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asellaDiTesto 33"/>
              <p:cNvSpPr txBox="1"/>
              <p:nvPr/>
            </p:nvSpPr>
            <p:spPr>
              <a:xfrm>
                <a:off x="2951818" y="4892749"/>
                <a:ext cx="5616624" cy="568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solidFill>
                      <a:srgbClr val="9A0000"/>
                    </a:solidFill>
                  </a:rPr>
                  <a:t>Funzione logistica: </a:t>
                </a:r>
                <a14:m>
                  <m:oMath xmlns:m="http://schemas.openxmlformats.org/officeDocument/2006/math">
                    <m:r>
                      <a:rPr lang="it-IT" sz="1800" b="1" i="1" smtClean="0">
                        <a:solidFill>
                          <a:srgbClr val="9A0000"/>
                        </a:solidFill>
                        <a:latin typeface="Cambria Math"/>
                      </a:rPr>
                      <m:t>𝒚</m:t>
                    </m:r>
                    <m:r>
                      <a:rPr lang="it-IT" sz="1800" b="1" i="1" smtClean="0">
                        <a:solidFill>
                          <a:srgbClr val="9A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𝒃𝒙</m:t>
                            </m:r>
                          </m:sup>
                        </m:sSup>
                      </m:num>
                      <m:den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</a:rPr>
                              <m:t>𝒃𝒙</m:t>
                            </m:r>
                          </m:sup>
                        </m:sSup>
                      </m:den>
                    </m:f>
                    <m:r>
                      <a:rPr lang="it-IT" sz="1800" b="1" i="1" smtClean="0">
                        <a:solidFill>
                          <a:srgbClr val="9A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func>
                      <m:funcPr>
                        <m:ctrlP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a:rPr lang="it-IT" sz="1800" b="1" i="0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  <m:t>𝐥𝐧</m:t>
                        </m:r>
                      </m:fName>
                      <m:e>
                        <m:d>
                          <m:dPr>
                            <m:ctrlPr>
                              <a:rPr lang="it-IT" sz="1800" b="1" i="1" smtClean="0">
                                <a:solidFill>
                                  <a:srgbClr val="9A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1800" b="1" i="1" smtClean="0">
                                    <a:solidFill>
                                      <a:srgbClr val="9A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sz="1800" b="1" i="1" smtClean="0">
                                    <a:solidFill>
                                      <a:srgbClr val="9A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𝒚</m:t>
                                </m:r>
                              </m:num>
                              <m:den>
                                <m:r>
                                  <a:rPr lang="it-IT" sz="1800" b="1" i="1" smtClean="0">
                                    <a:solidFill>
                                      <a:srgbClr val="9A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𝟏</m:t>
                                </m:r>
                                <m:r>
                                  <a:rPr lang="it-IT" sz="1800" b="1" i="1" smtClean="0">
                                    <a:solidFill>
                                      <a:srgbClr val="9A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it-IT" sz="1800" b="1" i="1" smtClean="0">
                                    <a:solidFill>
                                      <a:srgbClr val="9A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𝒚</m:t>
                                </m:r>
                              </m:den>
                            </m:f>
                          </m:e>
                        </m:d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it-IT" sz="1800" b="1" i="1" smtClean="0">
                            <a:solidFill>
                              <a:srgbClr val="9A0000"/>
                            </a:solidFill>
                            <a:latin typeface="Cambria Math"/>
                            <a:ea typeface="Cambria Math"/>
                          </a:rPr>
                          <m:t>𝒃𝒙</m:t>
                        </m:r>
                      </m:e>
                    </m:func>
                  </m:oMath>
                </a14:m>
                <a:endParaRPr lang="it-IT" sz="1800" b="1" dirty="0">
                  <a:solidFill>
                    <a:srgbClr val="9A0000"/>
                  </a:solidFill>
                </a:endParaRPr>
              </a:p>
            </p:txBody>
          </p:sp>
        </mc:Choice>
        <mc:Fallback>
          <p:sp>
            <p:nvSpPr>
              <p:cNvPr id="34" name="CasellaDiTes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8" y="4892749"/>
                <a:ext cx="5616624" cy="568938"/>
              </a:xfrm>
              <a:prstGeom prst="rect">
                <a:avLst/>
              </a:prstGeom>
              <a:blipFill rotWithShape="1">
                <a:blip r:embed="rId8"/>
                <a:stretch>
                  <a:fillRect l="-5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051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17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ttangolo 15"/>
              <p:cNvSpPr/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3600" dirty="0" smtClean="0">
                    <a:latin typeface="Comic Sans MS" pitchFamily="66" charset="0"/>
                  </a:rPr>
                  <a:t>La funzione esponenziale, </a:t>
                </a:r>
                <a14:m>
                  <m:oMath xmlns:m="http://schemas.openxmlformats.org/officeDocument/2006/math"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𝒚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it-IT" sz="36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blipFill rotWithShape="1">
                <a:blip r:embed="rId3"/>
                <a:stretch>
                  <a:fillRect t="-21053" b="-452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1875" y="1844824"/>
            <a:ext cx="80125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La funzione esponenziale è ampiamente impiegata per descrivere fenomeni fisici. La seguente tabella riporta i dati relativi al regime transitorio di un condensatore studiato misurando la caduta di tensione (Y) ai capi di questo componente in funzione del tempo (X). </a:t>
            </a:r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445126"/>
              </p:ext>
            </p:extLst>
          </p:nvPr>
        </p:nvGraphicFramePr>
        <p:xfrm>
          <a:off x="494673" y="3140968"/>
          <a:ext cx="1714500" cy="3103389"/>
        </p:xfrm>
        <a:graphic>
          <a:graphicData uri="http://schemas.openxmlformats.org/drawingml/2006/table">
            <a:tbl>
              <a:tblPr/>
              <a:tblGrid>
                <a:gridCol w="812800"/>
                <a:gridCol w="901700"/>
              </a:tblGrid>
              <a:tr h="4516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Tempo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(sec)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Tensione </a:t>
                      </a:r>
                      <a:endParaRPr lang="it-IT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volt)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7" name="Grafico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407998"/>
              </p:ext>
            </p:extLst>
          </p:nvPr>
        </p:nvGraphicFramePr>
        <p:xfrm>
          <a:off x="3419872" y="32129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81415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18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ttangolo 15"/>
              <p:cNvSpPr/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3600" dirty="0" smtClean="0">
                    <a:latin typeface="Comic Sans MS" pitchFamily="66" charset="0"/>
                  </a:rPr>
                  <a:t>La funzione esponenziale, </a:t>
                </a:r>
                <a14:m>
                  <m:oMath xmlns:m="http://schemas.openxmlformats.org/officeDocument/2006/math"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𝒚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it-IT" sz="36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blipFill rotWithShape="1">
                <a:blip r:embed="rId3"/>
                <a:stretch>
                  <a:fillRect t="-21053" b="-452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/>
              <p:cNvSpPr txBox="1"/>
              <p:nvPr/>
            </p:nvSpPr>
            <p:spPr>
              <a:xfrm>
                <a:off x="252413" y="1700808"/>
                <a:ext cx="8568059" cy="1929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dirty="0" smtClean="0"/>
                  <a:t>Per determinare i coefficienti ‘‘a’’ e ‘’b’’ potremmo, in prima battuta, linearizzare la funzione applicando ad ambi i membri l’operatore ‘’logaritmo’’</a:t>
                </a:r>
              </a:p>
              <a:p>
                <a:pPr algn="just"/>
                <a:endParaRPr lang="it-IT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limLow>
                        <m:limLowPr>
                          <m:ctrlP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it-IT" sz="1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it-IT" sz="1800" b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ln</m:t>
                              </m:r>
                              <m:r>
                                <a:rPr lang="it-IT" sz="1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it-IT" sz="1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𝒚</m:t>
                              </m:r>
                            </m:e>
                          </m:groupChr>
                        </m:e>
                        <m:lim>
                          <m: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lim>
                      </m:limLow>
                      <m:r>
                        <m:rPr>
                          <m:nor/>
                        </m:rPr>
                        <a:rPr lang="it-IT" sz="1800" b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limLow>
                        <m:limLowPr>
                          <m:ctrlP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it-IT" sz="1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groupChrPr>
                            <m:e>
                              <m:func>
                                <m:funcPr>
                                  <m:ctrlPr>
                                    <a:rPr lang="it-IT" sz="1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8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it-IT" sz="1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</m:e>
                              </m:func>
                            </m:e>
                          </m:groupChr>
                        </m:e>
                        <m:lim>
                          <m: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lim>
                      </m:limLow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it-IT" sz="18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limLow>
                        <m:limLowPr>
                          <m:ctrlP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it-IT" sz="1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groupChrPr>
                            <m:e>
                              <m:func>
                                <m:funcPr>
                                  <m:ctrlPr>
                                    <a:rPr lang="it-IT" sz="1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8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it-IT" sz="1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𝒃</m:t>
                                  </m:r>
                                </m:e>
                              </m:func>
                            </m:e>
                          </m:groupChr>
                        </m:e>
                        <m:lim>
                          <m:r>
                            <a:rPr lang="it-IT" sz="1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𝜷</m:t>
                          </m:r>
                        </m:lim>
                      </m:limLow>
                    </m:oMath>
                  </m:oMathPara>
                </a14:m>
                <a:endParaRPr lang="it-IT" sz="1800" dirty="0" smtClean="0"/>
              </a:p>
              <a:p>
                <a:pPr algn="just"/>
                <a:r>
                  <a:rPr lang="it-IT" dirty="0" smtClean="0"/>
                  <a:t>Con il metodo dei minimi quadrati applicati alle coppie di punti (X,Z) si determinano ‘’</a:t>
                </a:r>
                <a:r>
                  <a:rPr lang="el-GR" dirty="0" smtClean="0"/>
                  <a:t>α</a:t>
                </a:r>
                <a:r>
                  <a:rPr lang="it-IT" dirty="0" smtClean="0"/>
                  <a:t>’’ e ‘’</a:t>
                </a:r>
                <a:r>
                  <a:rPr lang="el-GR" dirty="0" smtClean="0"/>
                  <a:t>β</a:t>
                </a:r>
                <a:r>
                  <a:rPr lang="it-IT" dirty="0" smtClean="0"/>
                  <a:t>’’ e quindi </a:t>
                </a:r>
                <a:r>
                  <a:rPr lang="it-IT" dirty="0"/>
                  <a:t>‘‘a’’ e ‘’b’’ </a:t>
                </a:r>
                <a:r>
                  <a:rPr lang="it-IT" dirty="0" smtClean="0"/>
                  <a:t> utilizzando l’antilogaritmo.</a:t>
                </a:r>
                <a:endParaRPr lang="it-IT" dirty="0"/>
              </a:p>
            </p:txBody>
          </p:sp>
        </mc:Choice>
        <mc:Fallback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13" y="1700808"/>
                <a:ext cx="8568059" cy="1929567"/>
              </a:xfrm>
              <a:prstGeom prst="rect">
                <a:avLst/>
              </a:prstGeom>
              <a:blipFill rotWithShape="1">
                <a:blip r:embed="rId4"/>
                <a:stretch>
                  <a:fillRect l="-356" t="-631" r="-427" b="-31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144755"/>
              </p:ext>
            </p:extLst>
          </p:nvPr>
        </p:nvGraphicFramePr>
        <p:xfrm>
          <a:off x="6012160" y="3501008"/>
          <a:ext cx="2144961" cy="3103389"/>
        </p:xfrm>
        <a:graphic>
          <a:graphicData uri="http://schemas.openxmlformats.org/drawingml/2006/table">
            <a:tbl>
              <a:tblPr/>
              <a:tblGrid>
                <a:gridCol w="666395"/>
                <a:gridCol w="739283"/>
                <a:gridCol w="739283"/>
              </a:tblGrid>
              <a:tr h="4516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Tempo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(X)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Tensione </a:t>
                      </a:r>
                      <a:endParaRPr lang="it-IT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(Y)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Z=Ln (Y)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51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Grafico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404712"/>
              </p:ext>
            </p:extLst>
          </p:nvPr>
        </p:nvGraphicFramePr>
        <p:xfrm>
          <a:off x="460375" y="3789040"/>
          <a:ext cx="4680520" cy="2935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14675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19</a:t>
            </a:fld>
            <a:endParaRPr lang="it-IT" altLang="en-US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ttangolo 15"/>
              <p:cNvSpPr/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3600" dirty="0" smtClean="0">
                    <a:latin typeface="Comic Sans MS" pitchFamily="66" charset="0"/>
                  </a:rPr>
                  <a:t>La funzione esponenziale, </a:t>
                </a:r>
                <a14:m>
                  <m:oMath xmlns:m="http://schemas.openxmlformats.org/officeDocument/2006/math"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𝒚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it-IT" sz="3600" b="1" i="1" smtClean="0">
                        <a:solidFill>
                          <a:schemeClr val="bg1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it-IT" sz="3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it-IT" sz="36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16" name="Rettango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08111"/>
                <a:ext cx="9144000" cy="576065"/>
              </a:xfrm>
              <a:prstGeom prst="rect">
                <a:avLst/>
              </a:prstGeom>
              <a:blipFill rotWithShape="1">
                <a:blip r:embed="rId3"/>
                <a:stretch>
                  <a:fillRect t="-21053" b="-452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0" name="AutoShape 2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2" name="AutoShape 4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4" name="AutoShape 6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7656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698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0" name="AutoShape 4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702" name="AutoShape 6" descr="data:image/jpeg;base64,/9j/4AAQSkZJRgABAQAAAQABAAD/2wCEAAkGBhAQEBASEhAQEBISEhAVFhQVDxATFRAUFRUWGBMQFBYXGyceGBkjGhIVHy8gIycpLC0sFR4xNTAqNSY3LikBCQoKDgwOFg8PGC8lHCUsLC01LDQ0LC8pLCouKSwvKTAtLDQ1LCkpLDUsLCksKS8sKTUsLCwqKSkpKSkpLCwsLP/AABEIAMIBAwMBIgACEQEDEQH/xAAbAAEAAgMBAQAAAAAAAAAAAAAABQcBBAYDAv/EAEoQAAIBAwICBgYFBgoLAQAAAAECAAMEERIhBTEGE0FRYXEHIjKBkaFCUmJyghQjM7HB0SRDU2OSorLC4fAVFkRUc4OTs9LT8WT/xAAaAQEAAwEBAQAAAAAAAAAAAAAAAQMFBAIG/8QALBEBAAIBAwMDAgUFAAAAAAAAAAEDAgQRIQUSMSJBUROBFSNhkaEUccHh8P/aAAwDAQACEQMRAD8AvGIiAiIgIiICIiAiJ8u4AySBiB9RNRLwsdth4jf4TYGe/wCUD7ifOrvn1AREQERMZgZiYzMF8SNx9RNKrxegntV6K+dVB+2eX+sNr/vND/rU/wB88TZhHu9duXwkomvQvqb+xUR/uurfqM9g09xMT4eZ48vqJgGZkhERAREQEREBERAREQEREBERAREQEgOO8RAqCnnkAzeZJ0j3YJ94k/K56V3hS9rA/VokeRTH61MDpLS+GJJU74SvrXi3jJOjxbxgdi12CJ62dfUD3rsfhsZyK8V8ZN9Grgv1p8UHvwT+oiRuJuIzNe8u1pKXZgqruSYmYiN5Nt+IexeQnFOllCiSozVcbFUxhT3Mx2Hlz8JzfG+k9StqCk0qXwZx3uc7D7PxzynKcQ43TosKYVqtY+zQpjDjYHNQ4xSGCDjBbB3Cg5mLb1DO3Ka9NjvPz7NLDSY4Y9987fp7uru+lV1VOlCKQPIINTn8RHzAEg+I3iKf4Tcop7q1wCw8qZJb+rIgcH4ndfpaos6R/i6ZKZHc2Mu/4zjuM2rL0eWdP2usqnzCKfcMsP6UY9L1F/N1k/2j/v8ADzlr6a+K8YeD9J+Gp/tGr/h21Y/2lUTz/wBcuHctdcedqP8A2ToKfRuzXlbUvxa3/tsZ7f6Etv8Ad6A8qaj5jEujoNPvM/uqnq9nsgLfjHDqvsXVAHl+cR6O/cGqKFJ8jJ23vLqiA1OvU0Hl6/W0z5asjHkRPK46M2dQetbofe3lzJJG3cRykU3QnqWNSwuatm5OSjMalF+3DAjUPxB+XZK8+jWV80WTH6Ssx6phnxZju7bhnT3SQLmnj+cp5I82Q7jzUt5CddbXqVFV0ZXRuTKQQfIymLTjrCoLe+pC0uG9ioD/AAe57PVbJCnOBzxnY6TtJmxv61lULJnGfXpHZXxz+6+2zfHIlNWvtozirVR91uWlrux76J+y1MzM0OE8TS4pLURsq3hgqQcMjDsIIwZvCb0TExvDMmNuJZiIkoIiICIiAiIgIiICIiAiIgJXfpU4ey9TdqDhcUavPYMxNJ/IMzL/AMwSxJpcXp0HoVVr6OqdWV9ZAUqwwQSeUCjqHEd+ckqPEPGQXEOj1ai7aNdWiGYJUwQWQH1S4wNLYxn9nKfFLrNhhskgYwckk4AA7Tk8p5mdkurpXxJAGSSQABuWJwAoHaSTgSzuBWJoUFU4Ln1nxy1NzA7wBgDylNcE6TUbWq5fHXU3dPWA/NFSVbTz35jV3E45nM5xHp7Wu0NKlU0I+zMoXUQea5H+HPxiCXX8R6f2q1eqWtTGM6qhZdIO2y77nx5ec27m3p3tIDrCcEsro6surHMgeqf88pUHD+jVcXJ1jVRQltetPzvPq1CZzzA1DGBj7Qzt8YKUKVSoV1aVJ0/yrbBabY56nZQfAmZmp1uEWf0+WO+7tq02U4fUidtm9xdK5rm1t3pmquC9wG1U7WmeVQY3NY59UfR7Dq9anL8H4JRtE0UVILe3UODUqnnl27s5OkYAz37zHAuFtbW9Ok7F6uC1Zjzas5LVMntALFR4L4mb81dLpMNPhtjDL1Opyuy3mSIidrlIiJAREQNbiXDaVzSalWTWjZ8GVsY6xD2MO/3HIJBg+F1KitVs67a61uqvTqH/AGm1Y4Rz9pT6p7eQOcTpZFcZoAV7CsPaW4Nu32qVzTcFT3gOisPEnvmV1TS43UZccxzDv0N+VVsfEpDofxI0LoUyT1dxtjsWqB6je8AqfJJY68pT9dyjI45o9Nx5qwI/VLgWZ3R7pspnGfZp9RrjGyMo92YiJtM0iIgIiICIiAiIgIiICInxUqAAknAHb3eMDwvrzqwAN2bkP1k+G4+IkRX4ZrOpz1jd55L90dnun1c1iWLnuwo7gO0+Pb/8kbc8fVDjMD0qWKjIxt5TnuIWaJUDgAacnYfMeOMyRr9IEbYHeRFxVasy009uqwRfAscZ8gMk+AMryl7xht8M9DXDqwW4uOvrVK2Krp15WkGf1iqimFOnfG5Jx2yV436L7GpSVbemllVpjFOpSQDvOmqo/SLnff1u4jedZT000Vc7KAB34Gw+Qnm90Ty2+cseFZ0eG3tuHp3apkaerqI4Zay75PYwI9XZgOe2eyI4jQ6y4skPste22rxVNdUj39UJYnSekWRW54JH9L/FceZE4bioZQtRRqai9OqF+t1bAsvvUMPfPmrcIr6hGeXjhsV5d+knGPPLoc5584nmjqwDIdSMAyn6ysMq3vGJ9T6+JfNdr6iYBn1iTu87MRMxJGImYkjEjeMnLWidv5SKvklvSdmPlqqUh5uskmYAEkhQoJLMQFVQMszE8gAM58JBCsajtXIZdShKSsCGSiDnLDseox1kdgFMHdTnL6pqMaNPlv5niHfoKJtuj4jl72dj19elS3w7rnAzhR6zeWykZ8ZbC8pwfQOy11qlYj1UTQpwMamILEducAe5vGd4JndIp+nRvPmXf1Czvt2+GYiJsOAiIgIiICIiAiIgIiICQ1/xBWrdTkZA1HPIt9EH5H3iTMrDpRd1bbiFRqgwlRkNN85VhoA0Ej2WyrbHGezPYGn0s6Y3NjUZbu3dFY/m6qAvSq7EgK45HA9lsHmeW8rriHS+4rMTTwmc7tufcv75d6V7e/tnt7hBUpuMEHOR2hgRuGBGQw3BEpLpv0LuuHVlUBq9ByeqrKuzfYqY2SoPcDzHcIEzYcQO2WycDPjtLC6CcPL/AMLcbYK0c9oOz1v7o8NXYRKo6P2TalNcAoNzTFUKX7kLjIVT2kZOM4xzFjp0ruagRaXV0NIIC01RkYZUImGGRj2diAc7acSjOYric8vC3CO70wsEmfOob7jbnuNvOcjcdJa1S3OumKQ6stUqq7Y9RgHRQBqUnO2TvkYzImpa8PI6/XUpIEDkraVlRgrAMuspjGcczkjvzOKzqWMTEYRuux007eqXXcR4xRZWprqrMdsU8HB7DqPqgg4PaduU5eooYHkGU6XUEHQ/PTt2b5H7wZI8P6P3t0AXxaUD9Hk7J2Dq1Jxsf4x2HPNMcpNXPQ1Fo6aDGnUXdWcllfbenVUYHVnHJQNJ3XB589+l1GqjvnaJjwuqurpnaOXCW91+SkqwJtySQQCxtiTlvVG5okknbdTk4wdpxGDKrAhlYZVlIZXU8mVhsw8RI0XCtUai6tb3K41UXO5P1qTcqqHsI325Ca44e9FmNB2oEnLJpDUnPaz0m21faXS3jPOk6tlR+TqomNvdOo6fjb+ZRP2TcyDImlxasP0lAN9qhUBB/wCXWKke525czNheMUuRFdfvWtwR8UVgfcZvV6yiyN8c4ZOemtw4yxlITOJoHjVAA+tUb7trdsfcBSnkePqfYt7p+ftUkoDPcTWdWHmEMty1NOMb5Zx+6qNPblPGMpOeV3d06S66jBFJwuxJdvqU1UFnbwUEyMfiFy/LqrcfZzcVcbfSdVpqef0H7MGeKW6qWqElnxh61R9TAdqtUc4RdvZGle4TM1HWqMOK/VP8NCnpduXNnpj+X3c1mrka10UgQVpHBZ2BytSvgldsAimpKg7ksQNPjVqs706aL1lWs2KdPO9Q/SdiN1prg6n8GA3zp0X4sa1QUbSmbqs3LCnqx9o5xqA7SdKDvaWR0O6GizDVaritdVQNdXsUdlKnkbKMDuzgbAAAZlWnu1ln1dR4+GlnZXpcOyv/AGl+B8JFtRSmDqI3dsAa3PtPgcvAdgAHISREzE+hxiMY2hjzO87yRESUEREBERAREQERBgInhc3tOkpeo601HNmIUD3mcjxf0jU1ytvTNU7+u2UpjxA9pvl5wOxr1gisxOAoLE9wAyTKe6VcbFZ3JOrOcqMN5KezYADefHFOOXFz+mqsy/UHq0x+Bdj5nJkW6iBs9EeNMtR6TAhQAUJOSOY0/IYndUL0sCpCvTbAZGUMrDxUjBlaIyo6tyBIB+Ox+I+c7aw4gijmDnxgbF7x22s33SlTydhStVyw78KvjzkfxXpNYVqTsmgVgp04ptTqaiCMEYyQQSN/OR/TBwy0nX1iG6vABJOv2AANydS4/FPvg3o1vLoZrE2lM94zWI8E5J5sc/ZON/MxExtKYnblIcLvv9I17akX50q/WdS50tTRsB2Vl9RyyLgjOBUOCCZ0fCPRnaUXRmqXFwKZLJTq1F6pDqyrCmigEjbnkZGcZ5S3AuiVrZajb0lps6orMM5YINtvZXJySFABJJk1OenS4Vx43XZ3TPGPEMAQVmYnUoQ/SHotbXtPTWTJHsuMB6Z71b9hyD3Tg+JdF+K2f6Fhf0RyDLmoo8QSG/osfIS1Jic92nrujbPHddXdnX4lRL9OadNilzaVqFQcwGGfPRUCsPiZtUel1i5wGrqftW5/usZct3YU6w01adOqvc6K4+DAyBr+jbhTnP5DQUj6gal/2yJnfhFMTvjw7f6+Z8w4A8ftD/GOfKhV/aJpXPS+1pkgJcOR/N06Y+LMT8pZ1v6POGoci0pttjDtVqDs+i7EZ254zNql0L4cralsbUN39RTJ+Ynn8IrmfVKY18x4U7Q6R3V0dNpaaj3hXuCPMgLTX3gyf4d6Lr66ZWvrg00GCEVlqONtwoH5qn3eqG/bLZp0goAAAA2AAwAO4CfeJ206GqrxCjPWZ5eEZwPo3bWSaKFMIDgs27PUI+k7ndj/AJEk8TMTtiNvDjmZnmSIiSgiIgIiICIiAmMzMhukXGfydRjBqOVCggkZJC5OMbZYdoldtmNeM5ZeHrDGc5jGEje31Oiheo600HNmIA8vPwnG8X9I/NbZM/zlQEDzWnsT78eU4q/4lUr1a71c5Ss6jLllRWy9IUyQNjTwdgORmlUugJ6xyjKIyjwiYmJ2lv3/ABGpWbXVqNUbs1HZfBVGy+4CabVwJoVb6aNfiXjPSEpVvB3zSrcQ8Zo2S3F2+i2o1bhhzFNSwXxdvZQbfSInldcNq06j06uVqU3KMgI9VhzBbt92x2OYH1ccRzsMknkBkk+QE27a8uKfV66TqGJC5eluQM406sj3gTd4PwoDkMft8z2++fXSr821mO9rj5LTx/aPzkCd6PVqmtXYgFcFRknBB5k/u+MuGyuBURHGwZQfLPZKY4NU2Es7odea6TJ/JkY2+i+T+sNA6GIiSEREBERAREQEREBERAREQEREBERAREQERED5YmVd6RON1FulHVVF0BFV3pnQxbOtVDepVDBlBH2ew7i0MzwurSnVVkqKtRGGGVlDKw7iDzlF1X1cdpldTZFeXdMbqG41xfXTp13NM1DVek2lBTZKRX80lRe3DIMEHbWwPZIJuJl2CIGd25Iis7HyVQSefdLvp+jHh61ut0VW2cdW9Z3p+srKdmyeTHG+22OUnOE8BtbRdNvQpUBtnQgUt95ubHxJMiiuasO2S7LHLLfBS/CfRlxW7wWprZocHVXPr48KS5bPg2mdzwT0M2NHDXBqXj7HFQ6KXP8Akk5jwctO+BjMvUvO1s6dJAlOmlNF2CIoRV8lG0qb0l8JCcQ6xRtXpU3P31LIx96rT+BltVKoUEk4ABJPYANyT7pUvHeINeV2qnIXYIv1aYOVB8TnJ8TjsED44XbDAkR03CFrdceurM2rtCkaSnvJBP8AwxJyjWWkhZiAAO2cpxqo1W5OQRpwuO7GSR8WPwgSPCmZFAlm+j1WKVqn0WKKPEoGLY8PzgHmDK6sLdqhpogy9Rgqj7R7T4DmfAGXPwrhq29GnSX2UUDOMFjzZj4kkn3wNyIiSEREBERAREQEREBERAREQEREBERAREQEREDxzGZ6dWO6OrHdA8dU+S89+qHdMGgP8mB4F5865sfky+PxMwbVfH4mQOb6Z32i1ZRzqstP8Jyz/wBVSPxTgAwAJJnV+kioFNtTHdVc7/cUf3px1rYPeVlt1JVANVZxj1KYODj7RJwB3nuBkiT6KcEN9W66qP4LSYhVI2uKin2SDzRT7XecL9aczeJrvrtv/wBFyfjWeW7bVKVFEVVCUqSjCjkqIMkfAc/GVbwe2NWpUY4BqMzHPIFiWOfex+Egdj6NeClnq3LA6UzTpfe/jXHkCE/pyxpzfCeP2NCjTpK+gKo9XRWbDHdstp3OSd5I0ukds3Krn8FT/wAZIk4nyrgjIIIPaJ9QEREBERAREQEREBERAREQEREBERAREQEREBERAREQERMGBXfTZTVvQg20UkGTyGSzEn4ianAupthVQMSzuCX6t8MAoAUHHYS53+ufdPdKeD1jWNamhdSi6sEEqVz9HnjGOWe3ltmB4ffDWNXfIG7epWuKValRGqo1GpgagurbBUE4GTqxvjmZwtP8ooEq9tcocZ3tq+w7ydOPnLZt6ykA53GCD2g94+cnLKqXpox2LKDtyGR2SRR9t0kpNjFRD5MD+2TdhxHkQe6Wnd8Mo1tPW0qdXTnGumr6c88agcch8JonofY+ti1opqOSUXqznOScpgjfugQ/CekABQHUQSFIA56tgQO/JE7CR1nwC3osGSmAw5Es7EdmxYnGxkjAREQEREBERAREQEREBERAREQEREBERAREQEREBERAREQEhOM9FqNzlt6dTG1RflqXk3yPjJuIHJr0Prg4FynV+NJteMb8nxznUUaIVQoGAAAB3AT0iAiIgIiICIiAiIgIiICIiAiIgIiICIiAiIgIiICIiAiIgIiICIiAiIgIiICIiAiIgIiICIiAiIgIiICIiAiIgIiICIiAiIgIiICIiAiIgIiICIiAiIgIiICIiAiIgIiICIiAiIgIiICIiAiIgIiICIiAiI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2" name="AutoShape 2" descr="data:image/jpeg;base64,/9j/4AAQSkZJRgABAQAAAQABAAD/2wCEAAkGBhQSERQUExQUFRQUGBwYFxgXGR8aIBwaHBcYHxQYHB0aHCYgHBwkHB4cHy8gJCcpLiwtHR8xNTAqNSYrLSkBCQoKDgwOGg8PGiwkHyQsKSwtLCo1LCwsLiosLCkpKiwsKSwsLCwsLS4tLCwvLCwsLCkqKiwsKikpKS0pKSwsLP/AABEIAQkAvgMBIgACEQEDEQH/xAAcAAACAwEBAQEAAAAAAAAAAAAABgQFBwMCAQj/xABKEAACAQMCBAMFBAUJBgQHAAABAgMABBESIQUGEzEiQVEHMmFxgRQjQpEzUmJyoRUkQ1OCkrHB0TREY5Oishez0vEIFiVUc6Pw/8QAGgEAAgMBAQAAAAAAAAAAAAAAAAECAwQFBv/EADMRAAIBAgQCCQQBBAMAAAAAAAABAgMRBBIhMUFRBRMiMmFxgZHwobHB0eEUI0PxFVJi/9oADAMBAAIRAxEAPwDcKKKKQwooooAK+Zqr5ieQRfdmQDUOoYgC4T8RQMCM+uxOM4GcVVXXFjChVJNaTDTDIx1GOU4CrJkgkHOoZ7aWBI8NRc0i2NJyWg0LKCSAQSO/w+deqWOXEgSVzHhFICamOGnYe9KQdyPINtnxdxpNM9OLuiM45ZWCiiimQCiiigAoory8gAySAPUnFAHqilbjHtP4bbEiS7i1DuqZkI+iA1W2Xts4XJIE+0FCfxSIyr9SRgfWgB7orjbXscgBR0cEZBVgcj6V2oAKKKKACiiigAooopiCiiikMK8S5wdOCcbZ7Z8s17ooARuY+JzQmOFC03EJgWCozrHGg9+RlUjwKSAAd2ON+5pV47YNNd2euZ72K56sQUgRMGVMu40qMquMaWznO9WPLUxmnu7kvIk087xISPC8cUjJDAme24yzD1r7xCLPFrdWSMXEcE+OmdI1MbdYhHn3WVGJz571BpFynJapldxvkq2lV3tY1kZSE6TALJLp3kIJx4wuQrDGD6jamTkLmTSIbaWXqJMHazkbIcop3hlDbiVBsD+IKfMGu7kt+j0zacwwxyAJINh1ZA22Tkdx/lupcaeOJZ4owyiyuLeaAuMlTJdDrgMNwdfV+BVxUkyDRslFfAa+0yAVR8x85W1iB1n+8b3IkGuR/gqDc/PYfGq7nbmt4h9ms9L30gBVTusaZGqWQ9lUDOAd2PYGk/lDlRpnaSFnPUz1uIyjMkpOxFsG7JsPGQVwBgN3DsIteK833c5VU/mSsNl0ia5bfuETKxj1J1d98VW2vKUsmSbbqNk/ecQmMrE52bpx6kA9BlcY8qfLPkmziZWSBRIv9Jk62+LvnVJ/aJrpx03KANbRxSge/GzFGI/4Z9zV8GwD6ipKwhSh5avxgG4sol/4VsxPyGqSuv8A8q3ZJzeWzqfKS0z+emZc1aWnMKSs0edMq+9E4KOu5GSp7rkHDDIPkTU5ZasyojafJCTxL2bkEOlsiuuMS2EnQkByMkI4CkeeCx+pr1wXna7t0aRpBxG2jJEhC9O5iwfEHjOAxXsQQrbZp8hmI7H6GoHG+V0uiJY26F2owkyjuN8JIO0kfwO48iDvUGhpviW/A+PQ3kKzW8gkjbsR5eoI7gj0NWFZAIbq2ujJGghvV8U8Cn7m8iGA0kWez/HupwG2IJ0vl3mKK9gE0JOnJVlYFWV1OGRgdwQagSLSiiikMKKKKYgooopDCiioXGOMRWsLzzuI4oxlmP8AAAdySdgB3NAGd8tTeCeOYj7m6uVEq/0BaZnLtj8T6101E5g4ottdWUhdZ4tM8SLuZsSKh6rKF1DDJjONsr2zsp8X47JdXNx9l6sMV/JGOkGw0jrsrk4zEGG7BdwFyT5VdcJ9nsNveSoSJZFghdn7ESvJPqKEeJNkXG+T5k5NQk1FORbCLm1FDPfXc69PpxoyqvTt5JpVWQagAZQI2JYDyBKnby71Av8AkyW5bp3F2x6ELgtFGIy2t0fBLNIWAKDfGRjbvRxD7TAeuLuUrCCQkyGVQB3I6RSQ4HnqJx61zseZLjV9ojitrglRqVZZYic9jplJ0k52ViPmKgqkXqiyVGa0aJDWN+I4JouJXJJcBlliDpsdwQkakg9u/wAj6TOKc8cQtG6E9vDLLMCtvJCdIMhBK645GLBAASWBONJ23FVVtxud3NpLYO7OjTRqjR+HDAOQzyqPCSPDv3z61A4dezXJF2sarNKTaWSADEaAnrTtgkHGliTncKAD4t7Y6lE0o6Fpy3wPqySQazKqtqv7g+9NMRnoKR2UAjONlXCjdiRpsSgAAAAAAADYADsAKqOAcHS1gjhjyVQbse7Md3dj5sxySfjVspq2xRe53Feq5ivYpEkVnH+WobtQJAQ6bxyodMkZ/WRsbfEHIPYgil21M0Mht7kqzAZilXYTIPeJX8Mi7ah2OQRtkK7iq7j3A1uotBJVlOuKRe8cgzpcfxBHYgkHYmhOxJMrrcFjgVZLCy7mqfla/JLJKoSaM6JF8tQ31L6owIZfgd9wRTJPKApzUpPUk2VXHODLdwFM6JVy0MmMmOTBCuP817MCVOQSKz9b24s53uUi+9jIXiFsvaRADpuYv1m0jIP4hlT4lIrSLWWqTnrhbBFvYV1TWoOpR3kgODNF8WGA6/tLj8RqLViLGTh9+k8SSxMGjkUMrDzBGxqRWeezTiccc01nGR0WUXdpjt0ZP0ij00yZOB5MK0OoDCiiimIKKKKQwrE/apzOt3dC2jIaG0Y6yNw0+MY/sD+J+FbNeXIjjdz2RWY4/ZBJr8w2k4ZOoR4pmLkDclpGJ0jzY5IAHc0mNbl1ypE0l05UkdNNPhOCS2Gc6ztGqoBqk8g2AckZbLjmBrWdozDrzHEymNVjGGkmDHQXM0nr7pZjqOkahXP2S8LzA7yoql53LD8TMjkIJD6IQdKdgctuSMWk1zBDxRpjbvEqqytOumNHYJrnklywaRVGhA2kqGZt8kYTimrMlGbjLMjlDwW1j1vdvbXTThpYI5V0PuDqQdeRjp3AGoDSc9sgCNxySC7CdQSWzRRNrjZh4rcY1KWUlXjBCnUpyPhqrrfXV1NIsgmaCJj4QYg8ko3IVYdGtRp33Zm9VXtUCbkJ8FZIr0W+rqEKsON/0iqkbmVUf8SBdz5ZpZo7IeST1bt5n3jV9OOH2k0Z0XsixxRkjJLTpplXcemX+cYPlvf8ncMRGJXdLdRaxdseHBuHHnlnwpz/AFX5wLy4SW7typBjto5Z2Ho4CxxqR3BwZNiMjTV5ytAY7WFT7xXW/ll3JeQ/VmJ+tTwsezcjjprPZeAyRmpKGoMb/kKzvjvtLvJVlfhdt1LeAkSXLLqBI97QuRkAee/yFa403N2Rlgawhr2DX5+4L7ebtJR9oSOaL8QRdDAeZU5xn4Eb+ordeFcUjuYUmhYPHIAykenxHkR2IPaith50e8WInV6rwDXoGsxISeenNrPb3YH3Tsttc4AyAzfzaQnvhHLL8pPhVraxtIcZ/Op3M3Blu7Se3btNGy5xnBI8LfMHB+lLvKPFXNvBIw8ZjUSD9oDDj+8DU4PSxJDA0BQjPnU+A5FVst7rI2wBU6zalLbUGZSwWwvY2QaUs7xoHA7CC7VZEwPJVd0AHlp+dbBWRe1W3++voz7s1gs6/vwSMG+uGT8q1Xh82uKNu+pFP5qDUGJEiiiigAooopDPMkYYEEAgjBB8we4qi4byFYW7rJDaQJIudLhBkE+YJ7Vf0GgDJuGXE3D7xrS6khZHDzRSq2khTITpkU9iSxx64PevXHyJeJ2UmZdJ1IqtsuBG7FwmMjxgAFzklcqMKTULiV6IOMX+tWaZzCYi4z91ox92q5dgG1ZCjy3KjJFzLAP5tNKMStPpUEgsA0cmrODjUdshchQFUZALNGfdfkTpd9eaLHl/iUSQS38wI3cLtqIiVysaoBvmQqHwO5YA9hX3gXtO6vEDYXFtJazneMMwfUNOpQ2nZWK77EjYjOarLThwls5rGRtLgMoI3wpdjBKo88DTn9pWGfOq7kj2VPBfLeXN11nTJUDUSzadIZmck4A8vlvtvrpRpdXry0+fe5TKbzvNvckc9whbnijBQpbhynIGMkC5Gc+ZwFGfgKaYRhVx+qP8BS9zdepPxL7PnKT2ktuxx4eoCG0BvNgjMSPL6GrfgNyZLaJj72gK4znDp4ZF+jgj6UqRRXWzKv2k8SaHhVyybEqqZHkHdVb+BNZjwf2xT2vDhZRQRDCsolyezEliV7FtzvnvvjyrXuYuDi6tZrcnHVQgE74bup+hAr828W4PNayGOeNo2Hkex+Knsw+IrZTjCSyyHSehFibyrfP/AIfZW+x3AJJUTeEehKLqx89qxTgXAZ7uQR28TSMTgkDZfizdlHzr9Lcg8pLw61EIOp2OuVvIuQBtn8IAAH5+dX4qpHqcl7stY1g16BriGr2GrjgdM0h8DjCG4iH9HdT/AE1yGUD/APZT0DWfctvrkv38mvZgP7GiM/xWpQ3JxGKGrazqqgFW1mKcyTEj2iwBr22U4w9peIwPmMQ/wpl5FlLcMsmY5ZreIk/ONaTfaVe6J7mb/wC2sCqny1zuf4jpr/ep95asOhZ20P8AVQxp/dQCqmRLKiiigAooopDCuVxdJGNTsqD1YgD8zXWs65+v4pL2GGVBKtunW6eNRaWVikIAYhThVkbf4HbFKTsrkoxzSSPXtRFvcWcUiFGZ54okuIhreMNIOp0ygL6iBjSu5JAwc1R8WtGkAnjMghs3WRnkPilZXAYbYAQLqJC+EHOQWJ0VHMtlAbab7EyRMHjEttp0AydReidBwI5NXaQDSwznK7h74JbrPbtHcBBNNCIpGXwtIqLpkdVwCsau50kADxBttYpRkpolODpyOPF+Hq66wPvI90cFlYDYsFaPxb4GwyDgAg0utxC6lUor3e+20Txsc+Wt4YtO3nq2q/4BePJERKMSRu8TeROhiocj8OoANj0IxtVlWCNSVO8TqSowrWnYWpeW3WziVDm4tmE0RycaxnMeTuQykoWPcksRmpXAeNL1VAz0bvMkRO2mYDE9uRjZvCXx3z1BtirieEOpU5wwIOlip39GUgg/EHNUEvJSBCkM9xDlxLs/U+8ByH+9DEHVucEZ86uoYjJ3jPisJ1q7I2EV4khRxpkRHHo6hh+RBqojv7uMDqxxTjfLQkxt8MRyEg/3wfgakW/MNu7iPqBJGziOQGNzjvhXAJ+mdt+1dWFWE+6zhToVaXeRd2iKg0oqovooCj8htUxHqsSTHepMctDiEZE9XroGqGsldVeq2i1SJDTaQSew3PyHekXkxM2iyf17yT/SaV5F/wCllq450vGWzkRCRJcYt4yvcNKdOoY/VUs+fIKTXS0tgiqqjCqAoHwAwB+VOK1L4Eq3Sre2XAqthXcAdz/D41W8+8be3tlht/8Aaro9KH9nI+8mPwRd/np9ajMM12ItlniUqZ3F9eGdh6WtrgR9+6syR/3/AK1slZz7MOAr1HvFYNCsS2lr5/dxHEkme3jcbY8gO+a0aq2AUUUUAFFFFIYVmHFbP/6veFsNmO2dMj3dp1GPjsT9a0+kfm/lW4+0G9tSHbpBJrdtuoELFGRvwuNTDB2PbaoVIuUWkW0ZKE02IfPNv0j9oCqySp9mnVzhdLn7uQ7HdDnfGd/hV1y/xBwBcLLHpOlnATLFHwwHqXKKFSMHw9QZzpBMPmNruSEQrCsEl0GRUnf7wLpPVkKRhgqAYGonuwGBtnlwS+Z9BTpgquhmQhxC5GFwvkwCgl5MHIVQNziNGLUdSWIlGUrxY4cagaG6+0HeKZY4X8um6s3Tc/rK5fQT3UhfInTJFLl/xBZY4bOaRUbqoOiJsyPGUk8MgB17eAk58TKfLGWhYPAWyMCs+Ij2tDZg59jXa5yoqp4BIR142csyTybk5wHIkRfkFcYHpiraszVmbk7q4VHv+HxzJolRXU+TDO/kR6Eeo3qRRRewNJ6MoI7a7tP0TG7gH9FKfvVHn05Ts+B2V8fvCrvg/G47hC0TE6TpdWBVkb9V1bBU/Mb+VdKr7/hIZurG3SnA2kA7gdkkH9Infwntk6SDvW6jjHHSeqOXiej4y7VPRl+k1d0mqg5f48sxeKVDHcRY6keryPaRDjxxnyP0ODV3DxKDq9JUZnC6m3B0A50Ft9tRBwPPDehrpOSaujjRjK+V7lRn7VdBxvFallQg5DTkaZW7f0a5Qb92kGPDV0ieQ713jhUDCKFUeQAAH0G1LnFee442MVnH9suAcMEbEce+/VlwVUjfwjJ+VQukXWla2yLrjHHYOHw9a4bAJCqANTOx91EUbsT/AO9Zpxe7ueIXpgiBW6nULIe4srQ90JBx1n2ZseoXcAGvsUFxxC81q6XF0nh6oGbWyBxqEf8AWz7g/TJxjFany5yzDZR6IgSzHVJI27yOfed28z8Ow7CqmyxJJWRM4Zw5IIY4YxpjjUIo+AGBUqiiokgooopiCiiikMK+NX2vhoAyCO9lN3PJcWs1vcXKO6vIUZYreAAaVAYkkkg4wAWcdwK5cU4PHLNbMQ2i4lIkjz4crbzA5wBllZRhvVQR3r1zZzo4vOIYTW1unTSHswjRdck5b8C6mUgjclEAxkkWTWmi7tk04yJZs+RCxRRqFXPgRRIEUeelie+TGbtFk6SvNLxLGw4bHAulBkk6mdjqZmPdmY7k+XwGAMAYqu5ru2Wzn0k6mQogz3d/DGB8SxFeuJcfWNzGEmkkH4Y42b0IyxARRv3LAUtRzzXZW5uD9mtY2zFGh1PI+SqtkDf9gJkknKnsaxQhKTudirVp0oWW/gXCcQWLiJt9SfeQIygMMh4yVYMO4JTTj1CGmeKTPzpUueEKbdhDEqTRnqRjOWEqjKa2zks3Zsk5DHc5qw5f42tzCsqZU9nU7FHGzow8iD/CpVaWVIjhayqpxe/4L6ivEcufnXusppasFFFfQKAF/mvhLsFubfK3VvkppwC6H9JEcgg5HbIOGA+NQuE87dKBGP2G1SUa1Mtw00rMcZaQaVLN5HJ27bYp4bh5C6qWuSeG2sXE7uAwQdRlW6ikKgvpdisq5OTgSDIxjGrHpW/Dza7LOVioRf8Acj5MVOLc+xTyrBJcTXbOQght1FtEzE+EMzPrbOw3cr8KZ+H+zy8nIS6eK0ssAfZbQ7keavJpUgHz09xUn2hcGhgmF0yxLFcL9nuW91xkgQTKRvlWOkkYOCp307eOB+01oo4kvoZkUM0Ru5AI0kKgmNwrYbxqO+AMnGfKtWpgvzH/AIdw2K3jWKFFjjQYVVGAKlVm8c1xeDrXEssKMMpbwuYtC5yrSOhDtJjvghR2wcZpp5FvpZrGJ5tRY6tLNgM8YdhDIwG2Wj0t286qjNSbS4F06UoJOXEv6KKKmVhRRRTEFFFFIYVHuuIRx46kiJntrYLn8zXWXOk6e+DjPr5Vh/LXBI7lXmvUWe6aSRJWk8ekpIw0KG2VR5ADzrHjcXHCU+skm9baF1Ci60sqNF5ijtb6K6tre4tRdSxdN2BVnVMjIYKdWME/ImlXh/CZouKyi4uftUiWsfi0BAgeSTwKq9hhFOe5yM1A4hwnhcG0sdpEWBwGCqSPPHn+VSOQbOENdyQZMbSqiPrMmVSNezMSSoZmHc1iodJRxUWlCS03e3ubIYV0qibkmTeMX6y3AtCcRJG092x2UQr7sbHsA5zqz+FSOxyOU0TyuHGUwuVJ26MR/EVO3WcDI1DwLn0IflwxE6VxO7L1Lm7YmPOGljt5ejbwjz0tN01by8ZH4qv4OFa2ZSdSxtmdsY6s5Ckj4xoNIxv2VfwEHrUoqMbGKvNzm2RbeFUUBR4fLvvnfOTuSe5J3Oapb2we3ma6gBZX/wBphGTqAG0sY/rAB7o94fHux8SYRgZyWY6VUe8zYJ0j44yfgMk4G9LkHEGOWZyY4WZpXTJDv2EEQxl0U7EjBZlA3JYCbSasyuE3BqUS6sb9JkDxsGU+Y9fMHzBHYg7jzqclx60mfZ3RhJHJHHdO+mSMDMbsytIkcgXs6xj9KN8DJBBAqZw/nFGOmeKS3OooHcfdM6sVdEl90kMCMHBrFUotbHbo4unVVpaMbVbNehVdHKD7pB+Rz/hXb7QR3P51nymlw5Fk16dOKrOX+meMPt96lmN/2Xm3B+qj8/jVXxTnGCDYury/hhjOuRidlVVU5yTVp7N+WblJbm+vQEmudKpEDnpRLnCk/rb9vh8cDTQhLNmZzcXKMY5Fuz57W+H6YEvI5VhubbIjY6cur41woGBHUOMrgE5G3c1m3NEInsoHSC8klaUGeSWOWRzF3YqZAQBkDZcCtR58cQ3VlO4JiPUgY4yEeQxmFz+rkqUz+0Kp+I8xC0nAuWVYJv0UnYK6ga43Pbf3lb94bYGbKs2pWKcPCLg3478V68mLsd9Leo1pbTOW6em5uHKsg1bDphMEOQD4PCFyc7gZbOW724tbq2tWuDdRzKw0uiq8Sxx5EgKDdMgJgjuw323UeIyhRG1vNarcmbMTxSdV7gSSHKunhGjxdssF0jBXFeuPNFawi9jmkW+duik0kmDqEmiVGQHpBFIbUAuBgkb4NKLtJW2HOOaLvuub4G4UUm33PcjkrY2xlwcGWcmGM+ujKl3+YUL+0an8mc0PeJKJYulNbyGKVQ2pdWAwKt5gqR3Gx2rQpJuyMbjJK7Qx0UUVIgFFFR+IcQjgieWVgkcY1Mx7ACkMkVkguo/5UvliYNG7B8jt1lULcgHzIJTPxJrnzNz3c8Q+7sS1vaMuHncYkkB/ql7quPxHBOfLG8Cz4SYXtBAB0ouoJCT4sMnf4kvgn/8AscHpbE0pUnQTTb+ltfdtWOlgqE1LrGrL73Mm5zRl4hdBiSeqxGT+EnKf9JFbj7OLDo8Nth5svUP9slh/Ais35+4B1OLQKAQLrpgkeurQ5+i4Oa2m3gCIqKMKgCqPQAYA/KtUKvWYam1xS+mhKjSy1ptioiycPll+ywF5LmSOOOSVvCGkkld9Kr4iqFyxXCgBWJYnNOt5x5VRjFplKg5YsEiUjIPUl3AwRghdTD0qm41y/FdBRLrwhJGlivcYOcd9s9/U1EuuD3ImhaC4KxxAnRI0jAt+ElUdQVUfgzg53rXTrxtaRTWwsszcDpacIeUyT3Eh8XgMhBi8Bx91ApOqOMnGZDh5CBjbSaLu0KsvhA07QQjYDAwZHwNguceYAI7sQBUzcbu7f7TPNBLO8ZcwSyvEkUaBR4umj53IJDadeCFzuc9bH+UGuAHjkLvCGmVEHgZ2BjUTSAJlEB1AEBS/hVyCTpUk9jFKLjo0SbWzGsfiEZYlj+KVhh2/sr4dthkjbTV/7MoUm4YC6ho5pbh8OuQyvcSFTg+RG9L/AA+xvLkSW4i6I1tGZQrBIkUANpaQBp3J1aWChfMn106xslhjSKMaUjUIo9FUAKPyFMiLdx7K+GP/ALpGvxjLRH842Wobexrhh7wyEehnmx/5lO9FA7spOC8l2Voxa3toomP4lXf5ZOTV2KKgcd4ylpby3EgYpChdgoBJA8hkgZ+ZFAj3xiyjmgljlGYnjZXH7JUhu2428xWLcTfqcNW2uBLcXIjEqaIWkI8TfZupoU6SyYU5/a796d+aecI7qzhW1dWS8YpI2cGOFV1XRYd1YJ4N8YLCrfkGyxbGfGHu26x2IwmAsC4PbEQQEeuaqlFSaRfTm6aclxMo5Z5cjns9fDhHBdDJfqAyCWP8cLB9WnDKp2HkexqJypJcJei3aGCe7fPSlmkMaqqqMxRoEKoRufCBkfKmDiiScL4u5JHSuG60eNhgkdVcYxkP+YYHPevvtA4QVaO8tzpbIkRh+Fl3Gfr3HmCRWJ1HCWWWqW/lwZ344SFeKnT0c1ePJSXejbbXh6DjFy3fyNiWW3gjI8TQapJM75CmVQgxt4irfujvTNwPgUNpF0oV0rksSSWZmPvOzHdmPmTUTk/mZL61SZRhj4ZE80kHvqfruD5gg1d1vjGMe6edqTnJ2nwCiiiplYVC41wiO6gkgmGqOVdLAHG3wI884NTaW+f+ONbWUhjIE0uIof33OAQPPSMt8lNRbsrsdr6GL8ecWs5tOG3DyrBgTST6DHF4saQyoCQu5YknAU+hx64pzlJYXRgnMNyi4zLb5GMjdcN4Sw8wD5j5VF4NwqSPULV1WBj78ilmZgNLFRkAqSM5J9cbVf8AB+ApHu7GVtRbLAAAnuQqgDPxOSOwwK85isRhe1ngn5aP10/J2aVGvZZZP7r0/wBE/jixq9peMMrbSZY+kcq6Wb5KSrfIGnQHPbcVRLGsisjgMrgqwPYgjBFReUZHgZ7KQ56Q1W7H8UOcafi0Zwp+BWsvReIUoui91qvL+H9/A1VFlnfg/uM9RuJcSSCNpJDhF+pJOwUDzYnAAHc1F4/zJBZxmSdwux0qManI8lXO5/h6kUsWN2b4JdyghckwRHsgyQJD+tIw8/IHA8yelXqqhT6yXkvFkE80skdyNxi+u5mS4KgLBIk0Vp+toYH71sHLkZwo2U43JFbNwTjkN3CssDq6sB2O6nG6sO6sOxB3FYtHzPbyTmCNmeXJGlUY5KglgMDfGD+VeeWL9U4xbNaFnaRilykRyCmCNcgGw0sQcnHapYDE1nPJVi0nqtNjFi6VNxzwkm1vqb1ivtfBX2u2csKKKKACkL2s3AaGC2LqqzSdSbJx/N4RrlJ/ZLaF/tCnXiF8kMTyyMFjjUszHyUDJNYxd8YkvLrqmJhJcGJY4nYL04dZFssh/CZZPGwAPhBGCQNWPGVXCnaPeei9fnvZcS6jDNK72WrC/wCH2tyryxEAzxtGZYTgshwGU+R3AG4yMYpu9mHMN3cPNHIUltrcBFm06GMgxmPC+Fgo7sAN8DHekvnbgMlpIUhmQzTqGeONMZkdtPhGSVdvwt54OrOMjXuVODpa2kMMcfSVUGUJBIY7tqI2LZzkjzrH0dh6tFyjKTstLb247/o04qrCcYuK15i/7WuBieweXYSWgM6n9lQeqn9pM/UD0pa5K4mt5bNbOQSRqQ/Tb861mRAQQRkEYI+B71g9xwWXhvFWtrZHlGOtCqbkRMd1JOFGl9sk9iu+TWzEU3K0oq729DZ0biYKE6FSWVd6Leykv2jrwDmOThF4Vf8A2WRwJxgeHI0pMD8Ng3w+VborZrMeYOSZb1hLL04EIwQh6jtkb5yoRPPYa/n5V35C5mMN23CZJOsI01W8uQzBAN4psdnXyONxj63UKdSELS9DJ0jicPiKqqUu81eS4X5p+JpFFFFXHPCsW545h617cykZhsB0Il/WnfHUb57rGPmfWtg4nfCGGSVu0aM5+SgmsR4fF1RahgAbiWS9kX0BYyKPjh2iG/kK5fSdZU6Vuf2Wr+it6mzCQzTvy++yFS55jk4dMbV0MkcYAQscNp0jscYK5yB+WdqsrH2lWx98SJ8wGH8Dn+FMHFDruLaMgEPMMg+iK8mR8mVTVnxHg8EmzwxN80H+lefqYrDuMetpu7WrT9L2t5nWjTrRbUJ6Lg0c+Ccfgn/RSo59Ad/qp3qdxzhzyxgwuI54/FC5GdLYIIIOfCwJB2PfONqSeJ+zq2fePXC3caTkZ+R/yIr7Y8bv7ABZVF5br+JdpFXb177Z2Of3hVCw0HJVcLPtLhLR++z8tBynO1qsdOa1/lGezQ3FzeCOdnad5BGxbcg6sH6DfttW5C2WNFRBhUUKoHkAMCqW2trWa7i4jEQyyL0ye2mU4CMwxkMRlPmV75zXTmjm6C02clpD2jXdvmfID5/TNaMfXqY2dOnCLulqv/XH28SrCwjQUpyfr4EOfltEnFzbsbe5RiyyJg+Igg5RwVOcnO1OvJXPc5uRbX3SJl2gmiUqHYKS0bjJ0tgEg9jgjvgVjnFPaDdY1LAIkOwLqxz6bnA/hTP7Pmk60d5xJZ+ihDwFFGlWxjXJGg6mnB2bsMHO2K62DWJoZeumsr0s3r5L/ZlxLoVE8kXfwR+gqKg8L41BcRiWCVJIz+JWBH19D8DXW94jFCuuWRI1Azqdgox65JrunLJNfC2KRuI+2SwjYpEz3MmtY1EK5Vmf3QJGIj/6vI+hqln5om4ohU4trYsyvGrhpZdDYkRmAwkediEJLAjxAHBzYjFUsPBzqP8AZbTpTqO0UdOZeK/ylKYxvYQnffa5lB+HeFCPkzeoG6jzxw/WrTRyMkoTp6R2kGrwR476iThSNwTtTRxC6SKM5KpGg+QUDYD4DyqTyJy9LcXIvLiIxwxA/ZlfZmZsZnZfw4XZQd922rzeFqV8fiuu2ivZLl5v5sdapGnhqOV6t/Poc/Zf7P5oJTPdxBHQZjBkMhaR0HUlOrsQuEA8sv61qFFFerjFRVkcZtt3YUoc/wDCLhjbXVpH1Z7dyDHq064pBiRST2wdLf2ab6KkRauJtlyhczqf5QuTpYD+b2xMSL66nH3jnyzqA+FXnAeVrWyUrbQpED3wNz8ydzVtRQ3cEktgooooAr+YeE/arWe31aetG0erGcalIzjzrIeF2rpxG8WRlc2kUVurKugHI1sdOpsb48/T0rbqyBJQbvijDzutP92JBj881x+mUv6Zu2ui92rm7A365IpLiR/tilH0lIm8gffdR2P7terrmKe3VmnQTRjfXCNLKP2kJwQP1gfmB3rmm93L8IY/zMk3+lTwa87LKrRlFNWX7334nbUM12nZ3/jYgw84W0qkxvqbsI8YdifdVQe5J29B54FWvC+CNKuq6x4h+hU+EA9g57ucdx7u52Peotvw2OMM0USBwWdcAe+VI7+Wc4+RNMdhw2x/k03LXckjtHnrB2VhJvhEhBwGD+ERlSTsDmtNHCf1OZYd5UuMtX9NvPczVq7pW63W/LYUOa7BrWeB7S2JWfMVwiDCOnhChlXZWwWw+2PjXO2sLqyneKJUuEdi4DELMUOMv1GIEhU+Eg7+55HZwnv3itTLImZEi1Mib5YLkqPhnaq6GS2kW2li4gl1c6wTCCmlQwxMVUJ1ECJqwWO5xn3qqwkqtejJtRagndtvtcV7bXutCurlp1FZu7eluHMouNcOlm+zdT7mKS5iQqyhnALYV3GcDx6fAM7Hc9wGHiF7dWbEXcLBF/3iIF4iPInGWj+IbYevnXzmhSfswHndW/8A56Vr2K6HR+GpY7C/3I7N2tw2+alOJrToVuy+C39TEpIbC68bRW8hbu405P8AaXc19uOD20MLtbWkJlUZQaVJJyMjU2cZGRmtHvvZvw6aTqyWcJcnJOnGT6kDANcE9lXCwSfsUO/qCR9BnAq7/hpK1qrsuGtvLch/XRf+NX5/EYtzPdpBIUzFmJI7kEYGucOM4H0I9cGmTl3hF34jaQSSqUVUadTCqMVQTMxkw76mQN4VO5OT6avY8mWUIYRWsCBwA2lANQByAfWrqtsejqeVRm7/AEvt80fFrYzvFSveKsZ5yz7NZeslzxGZZZEOqOGMYiRse9vu7DyJ7flWhilniPtK4bA7xyXkSujFWUZYhhsQdIO4Ox9Korz278LTOmWSQjySNt/kW0it8IRpxywVl4GeUpSd5Gh0VE4ZxJJ4klTOmRVYBhggMAQCDuD8Kl5qZEKKoeeOOS2ljNNBGZZlAEaBS2WZgoOldyBnOB6VX+z/AI9czQKt5j7RuX0jAGSdKnG2QMZp2AbqKM0UgCijNFMRA45xuK0gaedtEaYycE9yAoAAJJJIFYhYcywmS/fLjq3TSKpRtZUqoHgAJ7g1p/tat3fg94EAJCBj+6rqzkfEAE0k8R41aJHPJda36kam1dDlVJU9gGwrh/EWI7FRk4Irl4+Kq5aD2ld38VbTZ7/g2YaWRuouH5KGxug91KV3DQxEZBHZ5fI7jc43q2pVa/EM8TAovWR/0mobGYtEDjdM6juwx3qTx/ik0cBkxFpDJlkkYn3x28IHlgjzGa4VTDSnOKjxstfDT8HZhXUYu/DX8jRCa+8scnCcteWtvbBcsEkd2BdlLK5VQpCDUCNXz2xVNxe6KCB1BP3qgrnGdQZVBPplhXTh95ewr04ZnitgSRAhj21MWcK5jLBSSdh2ztUsHCjG7rN2a2Tt5p2a/RXinUk0qa1Xhf59xysLrqRo4BXUM4OMg+Y2ONu21Vn8m67NuJZihMJkcRhQzOE1o0cjAjxkZwo91sZ1dqX4bh5/CzNEsJ0LDE5XTgDSzspBYkbjywexO9VUsUbNI7pm6t3BErSBA5TDxM6gYZ9BCltO+9VYOhSoznnjmvw5X9bNa6vhwuQr9ZKMbO35t9vlxo9ocebKbcgquoEbEFWBB+B2rVOVuIm4sraZu8sMbn5sgJrEuL3Bu7CzMjNG05CscjJGiTXnO2CF1flWhexniTvZSQu+v7JMYUO36IKpi7fA4+ldboWPVU5Um9bv6afgx4/tOM1tb+R/ooorunOCoPHOLpa28s8hwkSFz9BsPmTgVOrJ/a9xY3VxBwqJiA/310w30xruqnbAJIz89HruAJvKHCLaVXur5rZZLqRpWMpXSisxIwGOASST64xWi8tcp2EwY2ksDqrYfohcBseekUucM9kNqq9RkQKexmf+O5Az8qZZuHpwewnuYjGqIhZFQYVpGAWIkjvlioz6VbsLcrbf2ipbX9zCNAsrNSJ5WyWaY7KiYP6wYYwSSrfCo917UuJvPBJDYqlnI6jMu8jIT4nIV/uxp3GxHxOcUlezrl2S5ZJZgXXqNJGh7M596Zx59ts/GtK9odyOH8NdgNdzcEQxeut/MfFRkj44qNuLGSeW/ab9tvbmJYgLWHCLLk5eTIyuMYx7x27YH620TjnO5SeSz4VGktyu80r7RQ+oYj3m8sDsfXBFJnEAeG2UFtb4+0TN0kb/AIjY60v0JCg+WV74pt5U4DbWVuBJIkcEZy8khC9R/wATEnv6AegFPKB09lPtEmu7d2vCoKu2JMaF0BQST5bHO/w+FVPNHtguZI5JeHpGlpGCPtNwCDKw/BChIJPzB+Onzr/a2wea2sLMon2iPqOR4RowxRdh2OlmIxuQvxqBHZwWxjkvHNzOoC28KqCFx7ohgXse25+HnUbXGad7NOaJ7q1j+1D7/BLELpyMnQSPI6cZpzqo5e4ekaZHvtu2e4ONxt6Vb0O3Aic54FdSjAMrAhgexB7g1+auLWKC6la2t4VBnnj0sgYKEcKulBvkBc52HiOa/TNfnK0S6sYJ5b63nQNOzs2kYy+P2sbt6Z796xYzP1fYV3fY1YbLn7Tt4nThHLwVutLlpTv4yGIJGCTjbONsLso2Ge5mcQ4FDMrBo0BYEagi6hnzBx3qqT2gWp7lx81/0rxce0S2U4USP8QoH/cQa87KljJTzZXc7KqYaMbXRfcR4cs0fTbsSp7Z91gcEHvnGPqa723L1sO1vDv38ApZh9o1uTusq/NQf8Casbb2gWfnKV+aP/kpqieHxcY5VGVvC/4Jdbh5O7a9f5I3M/Aoy7rB/NzFCrHogIHZy+gNp740/wDVTRyZwqNIXXQCwkcF2ALNvlSWO5IB0/SlCz5hW7naNVYkyrIzD3enHp0DfB30qCMfiNXHCOf7S2R4pncSCWXUNBPeVtG4H6mmpYqliXRVFJtqztu/PnvffwKYSpZs+ltdeHzYuuIcGiRYlC5EKaEDHOAcZJB2J27/ABPrVv7GJBH9ttR2ilWRNgPDIgOPiA2cUn8V9o9iwysrN8AjD/EAVY+za6nficNxHbXAtriBkd2UBMKSyPkE76vDjvv8DW7oeGJhJ9bFpNcee/H19yjHSpSprI1fwNrooor0hyANZBzP7HGe8luY7i5LTszNhgpAY50A490bAD0ArX6KadgMXg9hsZJaQSyse5llz/2hT+dO1/yELnh/2KZmSMaNIiIGBH7q+IHbanKinmAWuU+VxbDsBgBVA8lGwH5Vw555Fj4g1vI7SBrVmZFUgBidB8WQTsVHYjuabKKTd3cDOObPZYL23hzI8c8GoqUxg6ipOfjlQQQap+A+ysrIHmElw6+61w2tU/dU7Z+ee3lWv0U8wjOOc/ZFHfaJmkkFwg06kIGRnIzlTuMnBGO9cuUfZeLQ5RQrnvKx1Oc9wD5D5AVplFGYCNYWKxLpX61JoopAFJHtmsXm4PcJGjO2Y2woycLKpY4+ABqbzvxPiEKqbKFZFwdbe8ynywmRkY89/lWU8R5s4gzHrTXCfDBiH5ACrIUnLW47GZJw5PUn69q7RcPjz2z9ab3tUlYvIqyM3dmAYn5k7mucvLEDnIXQ37IGPqrAr/Ct+VJaQRqVSH/RFTa8HiP4AfzP+dWlvwSDziT8qF5bZfdEDD4oUP1Kkj+FeG4M472sbfuuD/3AVlnUqR/w+1i9SpPkvf8ARIMi2mqSKOEDQc5bQT5gYAOe21LUdzHJKzuELOxY7Zxk5x9Kuo+FSrNG0dqI8MAzFo8aSfECoJz8+9X1zwmJm1aArfrJ4T+a4z9aVCjeUqyhaT01+fghKtleXRr55FHEbXRl1jIHfKZx/Datu9kFg8HCoI5FZWDSnDDBwZXKkg7jIwfrWQz8MkHuS7eYkTV/2la+8NgaBNIckgk+HKgAnIUDJwB5b01TrVHapFLy1K67hKzj9rH6Ror89wcw3SN91cT59A7N/A5/wrS/Z9xriM5P2qL7kL4ZGXQxbbA0+YxnfAx8ahOi48TNYeaKKKoEFFFFABRRRQAUUUUAFFFFABRRRTEFeHiB2IBHxGa90UhlZPyxavu1tAT/APjX/Sorcj2R/wB3QfLI/wADV7RUlOS2YC83INmf6Ij5Ow/zrx/4e2f9W3/Mf/1UyUVLrZ82Fxc/8PrP+rb/AJj/APqoHs+s/wCrb/mP/rTHRR1s+bC4vryHZ/1OfmzH/Ou6cmWY/wB2iP7y6v8AGrmilnk+IEe24dFGMRxog/ZUL/gKkUUVAAooooAKKKKACiiigAooooAKKKKACiiim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52202" y="2302351"/>
            <a:ext cx="20303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 smtClean="0">
                <a:solidFill>
                  <a:srgbClr val="002060"/>
                </a:solidFill>
              </a:rPr>
              <a:t>Questo procedimento </a:t>
            </a:r>
            <a:r>
              <a:rPr lang="it-IT" sz="1500" dirty="0" smtClean="0">
                <a:solidFill>
                  <a:srgbClr val="002060"/>
                </a:solidFill>
              </a:rPr>
              <a:t>non è necessario in Excel.</a:t>
            </a:r>
          </a:p>
          <a:p>
            <a:r>
              <a:rPr lang="it-IT" sz="1500" dirty="0" smtClean="0">
                <a:solidFill>
                  <a:srgbClr val="002060"/>
                </a:solidFill>
              </a:rPr>
              <a:t> Infatti, tutte queste operazioni sono svolte automaticamente da Excel, come nel caso della retta di regressione.</a:t>
            </a:r>
            <a:endParaRPr lang="it-IT" sz="1500" dirty="0">
              <a:solidFill>
                <a:srgbClr val="00206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2276946" y="1667766"/>
            <a:ext cx="6939659" cy="5036071"/>
            <a:chOff x="2255043" y="1700807"/>
            <a:chExt cx="6939659" cy="503607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09" r="12890" b="12917"/>
            <a:stretch/>
          </p:blipFill>
          <p:spPr bwMode="auto">
            <a:xfrm>
              <a:off x="2255043" y="1700807"/>
              <a:ext cx="6939659" cy="50360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 bwMode="auto">
            <a:xfrm>
              <a:off x="6588224" y="3429000"/>
              <a:ext cx="1152128" cy="288032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571500" marR="0" indent="-5715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>
                  <a:tab pos="2247900" algn="l"/>
                </a:tabLst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" name="Ovale 5"/>
            <p:cNvSpPr/>
            <p:nvPr/>
          </p:nvSpPr>
          <p:spPr bwMode="auto">
            <a:xfrm>
              <a:off x="4067944" y="1700808"/>
              <a:ext cx="504056" cy="50405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571500" marR="0" indent="-5715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>
                  <a:tab pos="2247900" algn="l"/>
                </a:tabLst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Ovale 28"/>
            <p:cNvSpPr/>
            <p:nvPr/>
          </p:nvSpPr>
          <p:spPr bwMode="auto">
            <a:xfrm>
              <a:off x="5364088" y="1838071"/>
              <a:ext cx="864096" cy="73358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571500" marR="0" indent="-5715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>
                  <a:tab pos="2247900" algn="l"/>
                </a:tabLst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" name="Connettore 2 10"/>
            <p:cNvCxnSpPr/>
            <p:nvPr/>
          </p:nvCxnSpPr>
          <p:spPr bwMode="auto">
            <a:xfrm>
              <a:off x="4644008" y="1838071"/>
              <a:ext cx="720080" cy="114765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Connettore 2 12"/>
            <p:cNvCxnSpPr/>
            <p:nvPr/>
          </p:nvCxnSpPr>
          <p:spPr bwMode="auto">
            <a:xfrm>
              <a:off x="6228184" y="2348880"/>
              <a:ext cx="1368152" cy="115212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788" y="3525763"/>
              <a:ext cx="1511300" cy="695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CasellaDiTesto 3"/>
          <p:cNvSpPr txBox="1"/>
          <p:nvPr/>
        </p:nvSpPr>
        <p:spPr>
          <a:xfrm>
            <a:off x="169342" y="4834607"/>
            <a:ext cx="17724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 smtClean="0">
                <a:solidFill>
                  <a:srgbClr val="002060"/>
                </a:solidFill>
              </a:rPr>
              <a:t>Analogamente si procede per la funzione potenza</a:t>
            </a:r>
            <a:endParaRPr lang="it-IT" sz="1500" dirty="0"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04549" y="5974541"/>
            <a:ext cx="4150495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i="1" cap="none" spc="0" dirty="0" smtClean="0">
                <a:ln w="3155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Grazie per l’attenzione</a:t>
            </a:r>
            <a:endParaRPr lang="it-IT" sz="2800" b="1" i="1" cap="none" spc="0" dirty="0">
              <a:ln w="315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6846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2</a:t>
            </a:fld>
            <a:endParaRPr lang="it-IT" altLang="en-US" dirty="0"/>
          </a:p>
        </p:txBody>
      </p:sp>
      <p:grpSp>
        <p:nvGrpSpPr>
          <p:cNvPr id="12" name="Gruppo 11"/>
          <p:cNvGrpSpPr/>
          <p:nvPr/>
        </p:nvGrpSpPr>
        <p:grpSpPr>
          <a:xfrm>
            <a:off x="0" y="116632"/>
            <a:ext cx="9144000" cy="1584176"/>
            <a:chOff x="0" y="116632"/>
            <a:chExt cx="9144000" cy="1584176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  <p:sp>
          <p:nvSpPr>
            <p:cNvPr id="11" name="CasellaDiTesto 8"/>
            <p:cNvSpPr txBox="1">
              <a:spLocks noChangeArrowheads="1"/>
            </p:cNvSpPr>
            <p:nvPr/>
          </p:nvSpPr>
          <p:spPr bwMode="auto">
            <a:xfrm>
              <a:off x="4500562" y="116632"/>
              <a:ext cx="4643438" cy="824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400" b="1" dirty="0"/>
                <a:t>Laboratorio </a:t>
              </a:r>
              <a:r>
                <a:rPr lang="it-IT" sz="1400" b="1" dirty="0" smtClean="0"/>
                <a:t>2 – Matematica e Statistica con Excel</a:t>
              </a:r>
              <a:endParaRPr lang="it-IT" sz="1400" b="1" dirty="0"/>
            </a:p>
            <a:p>
              <a:r>
                <a:rPr lang="it-IT" sz="1400" b="1" dirty="0"/>
                <a:t>Progetto PLS </a:t>
              </a:r>
              <a:r>
                <a:rPr lang="it-IT" sz="1400" b="1" dirty="0" smtClean="0"/>
                <a:t>2013-2014</a:t>
              </a:r>
              <a:endParaRPr lang="it-IT" sz="1400" b="1" dirty="0"/>
            </a:p>
            <a:p>
              <a:r>
                <a:rPr lang="it-IT" sz="1400" b="1" dirty="0" smtClean="0"/>
                <a:t>Docente: Pier </a:t>
              </a:r>
              <a:r>
                <a:rPr lang="it-IT" sz="1400" b="1" dirty="0"/>
                <a:t>Francesco Perri (</a:t>
              </a:r>
              <a:r>
                <a:rPr lang="it-IT" sz="1400" b="1" dirty="0" err="1" smtClean="0"/>
                <a:t>Unical</a:t>
              </a:r>
              <a:r>
                <a:rPr lang="it-IT" sz="1400" b="1" dirty="0" smtClean="0"/>
                <a:t>, DESF)</a:t>
              </a:r>
              <a:endParaRPr lang="it-IT" sz="1400" b="1" dirty="0"/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retta di regressione </a:t>
            </a:r>
            <a:endParaRPr lang="it-IT" sz="36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422" y="5877272"/>
            <a:ext cx="1042506" cy="861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844824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53020"/>
              </p:ext>
            </p:extLst>
          </p:nvPr>
        </p:nvGraphicFramePr>
        <p:xfrm>
          <a:off x="252413" y="1847771"/>
          <a:ext cx="3749756" cy="3943538"/>
        </p:xfrm>
        <a:graphic>
          <a:graphicData uri="http://schemas.openxmlformats.org/drawingml/2006/table">
            <a:tbl>
              <a:tblPr/>
              <a:tblGrid>
                <a:gridCol w="1050290"/>
                <a:gridCol w="1210976"/>
                <a:gridCol w="1488490"/>
              </a:tblGrid>
              <a:tr h="64983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b="1" i="0" u="none" strike="noStrike" dirty="0">
                          <a:effectLst/>
                          <a:latin typeface="Times New Roman"/>
                        </a:rPr>
                        <a:t>Provincia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effectLst/>
                          <a:latin typeface="Times New Roman"/>
                        </a:rPr>
                        <a:t>Abitanti </a:t>
                      </a:r>
                      <a:endParaRPr lang="it-IT" sz="1800" b="1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 (X)</a:t>
                      </a:r>
                      <a:endParaRPr lang="it-IT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Rifiuti</a:t>
                      </a: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(Y)</a:t>
                      </a:r>
                      <a:endParaRPr lang="it-IT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torino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2172226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1132078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milano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3721428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1891859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venezia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813294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491282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bologna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926637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531404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firenze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935883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612949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roma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3723649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2288993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napoli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3075660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1577735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bari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1564122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733680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cosenza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733142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308307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palermo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1236799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723723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77272"/>
            <a:ext cx="1032053" cy="79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933521"/>
            <a:ext cx="1187138" cy="72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" name="Gra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775190"/>
              </p:ext>
            </p:extLst>
          </p:nvPr>
        </p:nvGraphicFramePr>
        <p:xfrm>
          <a:off x="3635896" y="2348880"/>
          <a:ext cx="50577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4355976" y="537321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Emerge concordanza tra i due caratteri e un coefficiente di correlazione pari a 0.983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Gra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2988"/>
              </p:ext>
            </p:extLst>
          </p:nvPr>
        </p:nvGraphicFramePr>
        <p:xfrm>
          <a:off x="3563888" y="2060916"/>
          <a:ext cx="5184576" cy="3488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3</a:t>
            </a:fld>
            <a:endParaRPr lang="it-IT" altLang="en-US" dirty="0"/>
          </a:p>
        </p:txBody>
      </p:sp>
      <p:grpSp>
        <p:nvGrpSpPr>
          <p:cNvPr id="1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retta di </a:t>
            </a:r>
            <a:r>
              <a:rPr lang="it-IT" sz="3600" dirty="0" smtClean="0">
                <a:latin typeface="Comic Sans MS" pitchFamily="66" charset="0"/>
              </a:rPr>
              <a:t>regressione</a:t>
            </a:r>
            <a:endParaRPr lang="it-IT" sz="3600" dirty="0">
              <a:latin typeface="Comic Sans MS" pitchFamily="66" charset="0"/>
            </a:endParaRP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53020"/>
              </p:ext>
            </p:extLst>
          </p:nvPr>
        </p:nvGraphicFramePr>
        <p:xfrm>
          <a:off x="252413" y="1847771"/>
          <a:ext cx="3749756" cy="3943538"/>
        </p:xfrm>
        <a:graphic>
          <a:graphicData uri="http://schemas.openxmlformats.org/drawingml/2006/table">
            <a:tbl>
              <a:tblPr/>
              <a:tblGrid>
                <a:gridCol w="1050290"/>
                <a:gridCol w="1210976"/>
                <a:gridCol w="1488490"/>
              </a:tblGrid>
              <a:tr h="64983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b="1" i="0" u="none" strike="noStrike" dirty="0">
                          <a:effectLst/>
                          <a:latin typeface="Times New Roman"/>
                        </a:rPr>
                        <a:t>Provincia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effectLst/>
                          <a:latin typeface="Times New Roman"/>
                        </a:rPr>
                        <a:t>Abitanti </a:t>
                      </a:r>
                      <a:endParaRPr lang="it-IT" sz="1800" b="1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 (X)</a:t>
                      </a:r>
                      <a:endParaRPr lang="it-IT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Rifiuti</a:t>
                      </a: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effectLst/>
                          <a:latin typeface="Times New Roman"/>
                        </a:rPr>
                        <a:t>(Y)</a:t>
                      </a:r>
                      <a:endParaRPr lang="it-IT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torino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2172226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1132078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milano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3721428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1891859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venezia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813294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491282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bologna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926637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531404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firenze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935883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612949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roma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3723649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2288993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napoli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3075660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1577735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bari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1564122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733680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cosenza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733142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308307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37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 err="1">
                          <a:effectLst/>
                          <a:latin typeface="Times New Roman"/>
                        </a:rPr>
                        <a:t>palermo</a:t>
                      </a:r>
                      <a:endParaRPr lang="it-IT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1236799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Times New Roman"/>
                        </a:rPr>
                        <a:t>723723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013176"/>
            <a:ext cx="792088" cy="76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4860032" y="5013176"/>
                <a:ext cx="4176464" cy="723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351" dirty="0" smtClean="0">
                    <a:solidFill>
                      <a:srgbClr val="FF3300"/>
                    </a:solidFill>
                  </a:rPr>
                  <a:t>A quanto ammonterebbe la produzione di rifiuti per una provincia con 368856 abitanti? </a:t>
                </a:r>
                <a:endParaRPr lang="it-IT" sz="135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=0,5474</m:t>
                      </m:r>
                      <m:r>
                        <a:rPr lang="it-IT" sz="14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×368856−5556,6=196355,2</m:t>
                      </m:r>
                    </m:oMath>
                  </m:oMathPara>
                </a14:m>
                <a:endParaRPr lang="it-IT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5013176"/>
                <a:ext cx="4176464" cy="723531"/>
              </a:xfrm>
              <a:prstGeom prst="rect">
                <a:avLst/>
              </a:prstGeom>
              <a:blipFill rotWithShape="1">
                <a:blip r:embed="rId5"/>
                <a:stretch>
                  <a:fillRect l="-292" t="-8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86" y="5863204"/>
            <a:ext cx="927547" cy="92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331640" y="6034591"/>
            <a:ext cx="31689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 smtClean="0">
                <a:solidFill>
                  <a:srgbClr val="FF3300"/>
                </a:solidFill>
              </a:rPr>
              <a:t>Quanti abitanti dovrebbe una provincia per produrre 750000 tonnellate di rifiuti?</a:t>
            </a:r>
            <a:endParaRPr lang="it-IT" sz="1350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3923928" y="6099384"/>
                <a:ext cx="3058851" cy="524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750000+5556,6</m:t>
                          </m:r>
                        </m:num>
                        <m:den>
                          <m:r>
                            <a:rPr lang="it-IT" sz="1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0,5474</m:t>
                          </m:r>
                        </m:den>
                      </m:f>
                      <m:r>
                        <a:rPr lang="it-IT" sz="1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=1380264,2</m:t>
                      </m:r>
                    </m:oMath>
                  </m:oMathPara>
                </a14:m>
                <a:endParaRPr lang="it-IT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6099384"/>
                <a:ext cx="3058851" cy="52424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e 5"/>
          <p:cNvSpPr/>
          <p:nvPr/>
        </p:nvSpPr>
        <p:spPr bwMode="auto">
          <a:xfrm>
            <a:off x="8028384" y="3573016"/>
            <a:ext cx="72008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084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4</a:t>
            </a:fld>
            <a:endParaRPr lang="it-IT" altLang="en-US"/>
          </a:p>
        </p:txBody>
      </p:sp>
      <p:grpSp>
        <p:nvGrpSpPr>
          <p:cNvPr id="1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retta di </a:t>
            </a:r>
            <a:r>
              <a:rPr lang="it-IT" sz="3600" dirty="0" smtClean="0">
                <a:latin typeface="Comic Sans MS" pitchFamily="66" charset="0"/>
              </a:rPr>
              <a:t>regressione</a:t>
            </a:r>
            <a:endParaRPr lang="it-IT" sz="3600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03" b="51250"/>
          <a:stretch/>
        </p:blipFill>
        <p:spPr bwMode="auto">
          <a:xfrm>
            <a:off x="1181216" y="2276872"/>
            <a:ext cx="7079787" cy="393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35496" y="1772816"/>
            <a:ext cx="3095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Passo 1: Costruire il grafico</a:t>
            </a:r>
            <a:endParaRPr lang="it-IT" b="1" dirty="0">
              <a:solidFill>
                <a:srgbClr val="FF3300"/>
              </a:solidFill>
            </a:endParaRPr>
          </a:p>
        </p:txBody>
      </p:sp>
      <p:sp>
        <p:nvSpPr>
          <p:cNvPr id="3" name="Ovale 2"/>
          <p:cNvSpPr/>
          <p:nvPr/>
        </p:nvSpPr>
        <p:spPr bwMode="auto">
          <a:xfrm>
            <a:off x="2123728" y="2276872"/>
            <a:ext cx="792088" cy="576064"/>
          </a:xfrm>
          <a:prstGeom prst="ellipse">
            <a:avLst/>
          </a:prstGeom>
          <a:noFill/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059602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5</a:t>
            </a:fld>
            <a:endParaRPr lang="it-IT" altLang="en-US"/>
          </a:p>
        </p:txBody>
      </p:sp>
      <p:grpSp>
        <p:nvGrpSpPr>
          <p:cNvPr id="1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retta di </a:t>
            </a:r>
            <a:r>
              <a:rPr lang="it-IT" sz="3600" dirty="0" smtClean="0">
                <a:latin typeface="Comic Sans MS" pitchFamily="66" charset="0"/>
              </a:rPr>
              <a:t>regressione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5496" y="1772816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Passo 2: Personalizzare il grafico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2730946" y="1844824"/>
            <a:ext cx="6305550" cy="4491366"/>
            <a:chOff x="2627784" y="2130047"/>
            <a:chExt cx="6305550" cy="449136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281" b="38750"/>
            <a:stretch/>
          </p:blipFill>
          <p:spPr bwMode="auto">
            <a:xfrm>
              <a:off x="2627784" y="2420888"/>
              <a:ext cx="6305550" cy="420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2281" y="2130047"/>
              <a:ext cx="1350119" cy="1001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CasellaDiTesto 14"/>
          <p:cNvSpPr txBox="1"/>
          <p:nvPr/>
        </p:nvSpPr>
        <p:spPr>
          <a:xfrm>
            <a:off x="107504" y="2144421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Cliccare  sul grafico. </a:t>
            </a:r>
            <a:r>
              <a:rPr lang="it-IT" dirty="0"/>
              <a:t>Verranno visualizzati gli </a:t>
            </a:r>
            <a:r>
              <a:rPr lang="it-IT" b="1" dirty="0"/>
              <a:t>Strumenti grafico</a:t>
            </a:r>
            <a:r>
              <a:rPr lang="it-IT" dirty="0"/>
              <a:t>, cui si aggiungono le schede </a:t>
            </a:r>
            <a:r>
              <a:rPr lang="it-IT" b="1" dirty="0" smtClean="0"/>
              <a:t>Progettazione</a:t>
            </a:r>
            <a:r>
              <a:rPr lang="it-IT" dirty="0" smtClean="0"/>
              <a:t>, </a:t>
            </a:r>
            <a:r>
              <a:rPr lang="it-IT" b="1" dirty="0"/>
              <a:t>Layout</a:t>
            </a:r>
            <a:r>
              <a:rPr lang="it-IT" dirty="0"/>
              <a:t> e </a:t>
            </a:r>
            <a:r>
              <a:rPr lang="it-IT" b="1" dirty="0"/>
              <a:t>Formato</a:t>
            </a:r>
            <a:r>
              <a:rPr lang="it-IT" dirty="0"/>
              <a:t>.</a:t>
            </a:r>
            <a:endParaRPr lang="it-IT" b="1" dirty="0"/>
          </a:p>
        </p:txBody>
      </p:sp>
      <p:sp>
        <p:nvSpPr>
          <p:cNvPr id="13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381041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2" t="15750" r="40390" b="16016"/>
          <a:stretch/>
        </p:blipFill>
        <p:spPr bwMode="auto">
          <a:xfrm>
            <a:off x="5786840" y="1844824"/>
            <a:ext cx="3311890" cy="415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6</a:t>
            </a:fld>
            <a:endParaRPr lang="it-IT" altLang="en-US"/>
          </a:p>
        </p:txBody>
      </p:sp>
      <p:grpSp>
        <p:nvGrpSpPr>
          <p:cNvPr id="1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La retta di </a:t>
            </a:r>
            <a:r>
              <a:rPr lang="it-IT" sz="3600" dirty="0" smtClean="0">
                <a:latin typeface="Comic Sans MS" pitchFamily="66" charset="0"/>
              </a:rPr>
              <a:t>regressione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5496" y="1772816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Passo 3: Aggiungere una linea di tendenza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7" r="24687" b="42917"/>
          <a:stretch/>
        </p:blipFill>
        <p:spPr bwMode="auto">
          <a:xfrm>
            <a:off x="35496" y="2492896"/>
            <a:ext cx="584614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circolare in su 2"/>
          <p:cNvSpPr/>
          <p:nvPr/>
        </p:nvSpPr>
        <p:spPr bwMode="auto">
          <a:xfrm>
            <a:off x="4932040" y="5877272"/>
            <a:ext cx="2016224" cy="792088"/>
          </a:xfrm>
          <a:prstGeom prst="curved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Ovale 4"/>
          <p:cNvSpPr/>
          <p:nvPr/>
        </p:nvSpPr>
        <p:spPr bwMode="auto">
          <a:xfrm>
            <a:off x="6588224" y="5157192"/>
            <a:ext cx="1800200" cy="479138"/>
          </a:xfrm>
          <a:prstGeom prst="ellipse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 w="76200">
                <a:solidFill>
                  <a:schemeClr val="tx1"/>
                </a:solidFill>
              </a:ln>
              <a:solidFill>
                <a:srgbClr val="FF3300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421196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7</a:t>
            </a:fld>
            <a:endParaRPr lang="it-IT" altLang="en-US"/>
          </a:p>
        </p:txBody>
      </p:sp>
      <p:grpSp>
        <p:nvGrpSpPr>
          <p:cNvPr id="1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L’analisi dei residui</a:t>
            </a:r>
            <a:endParaRPr lang="it-IT" sz="3600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252090" y="1764457"/>
                <a:ext cx="849694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dirty="0" smtClean="0"/>
                  <a:t>E’ uno strumento grafico che consente di valutare la bontà dell’adattamento (</a:t>
                </a:r>
                <a:r>
                  <a:rPr lang="it-IT" dirty="0" err="1" smtClean="0"/>
                  <a:t>fitting</a:t>
                </a:r>
                <a:r>
                  <a:rPr lang="it-IT" dirty="0" smtClean="0"/>
                  <a:t>) della retta di regressione ai dati. Si ottiene rappresentando sul piano cartesiano in punti di coordinate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it-IT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it-IT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dirty="0" smtClean="0"/>
                  <a:t>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it-IT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it-IT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it-IT" dirty="0" smtClean="0"/>
                  <a:t>. La stessa rappresentazione può essere realizzata considerando i punti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it-IT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it-IT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it-IT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it-IT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it-IT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it-IT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it-IT" dirty="0" smtClean="0"/>
                  <a:t>. Per i dati precedentemente analizzati avremo</a:t>
                </a:r>
                <a:endParaRPr lang="it-IT" dirty="0"/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90" y="1764457"/>
                <a:ext cx="8496944" cy="107721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359" t="-1130" r="-430"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5278116" cy="317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5796136" y="3645023"/>
            <a:ext cx="295289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grafico evidenzia un andamento del tutto casuale/erratico dei punti. </a:t>
            </a:r>
          </a:p>
          <a:p>
            <a:r>
              <a:rPr lang="it-IT" dirty="0" smtClean="0"/>
              <a:t>E’ detto, pertanto, </a:t>
            </a:r>
            <a:r>
              <a:rPr lang="it-IT" b="1" dirty="0" smtClean="0">
                <a:solidFill>
                  <a:srgbClr val="FF0000"/>
                </a:solidFill>
              </a:rPr>
              <a:t>grafico non-</a:t>
            </a:r>
            <a:r>
              <a:rPr lang="it-IT" b="1" dirty="0" err="1" smtClean="0">
                <a:solidFill>
                  <a:srgbClr val="FF0000"/>
                </a:solidFill>
              </a:rPr>
              <a:t>infomativo</a:t>
            </a:r>
            <a:r>
              <a:rPr lang="it-IT" dirty="0" smtClean="0"/>
              <a:t>: il modello scelto (retta) non è migliorabile</a:t>
            </a:r>
            <a:endParaRPr lang="it-IT" dirty="0"/>
          </a:p>
        </p:txBody>
      </p:sp>
      <p:sp>
        <p:nvSpPr>
          <p:cNvPr id="13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/>
              <a:pPr>
                <a:defRPr/>
              </a:pPr>
              <a:t>8</a:t>
            </a:fld>
            <a:endParaRPr lang="it-IT" altLang="en-US"/>
          </a:p>
        </p:txBody>
      </p:sp>
      <p:grpSp>
        <p:nvGrpSpPr>
          <p:cNvPr id="3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Un R</a:t>
            </a:r>
            <a:r>
              <a:rPr lang="it-IT" sz="3600" baseline="30000" dirty="0" smtClean="0">
                <a:latin typeface="Comic Sans MS" pitchFamily="66" charset="0"/>
              </a:rPr>
              <a:t>2</a:t>
            </a:r>
            <a:r>
              <a:rPr lang="it-IT" sz="3600" dirty="0" smtClean="0">
                <a:latin typeface="Comic Sans MS" pitchFamily="66" charset="0"/>
              </a:rPr>
              <a:t> a volte ingannevole ….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251520" y="1916832"/>
          <a:ext cx="2232248" cy="4663440"/>
        </p:xfrm>
        <a:graphic>
          <a:graphicData uri="http://schemas.openxmlformats.org/drawingml/2006/table">
            <a:tbl>
              <a:tblPr/>
              <a:tblGrid>
                <a:gridCol w="1288533"/>
                <a:gridCol w="943715"/>
              </a:tblGrid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Altezza 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(X)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Peso 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(Y)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147.32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157.48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50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CasellaDiTesto 17"/>
          <p:cNvSpPr txBox="1"/>
          <p:nvPr/>
        </p:nvSpPr>
        <p:spPr>
          <a:xfrm>
            <a:off x="2771800" y="184482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Consideriamo l’altezza (in cm) e il  peso (in kg) di 15 donne con età compresa nella fascia 30-39 anni (Fonte: </a:t>
            </a:r>
            <a:r>
              <a:rPr lang="it-IT" i="1" dirty="0" smtClean="0"/>
              <a:t>The World </a:t>
            </a:r>
            <a:r>
              <a:rPr lang="it-IT" i="1" dirty="0" err="1" smtClean="0"/>
              <a:t>Almanac</a:t>
            </a:r>
            <a:r>
              <a:rPr lang="it-IT" i="1" dirty="0" smtClean="0"/>
              <a:t> and the Book </a:t>
            </a:r>
            <a:r>
              <a:rPr lang="it-IT" i="1" dirty="0" err="1" smtClean="0"/>
              <a:t>of</a:t>
            </a:r>
            <a:r>
              <a:rPr lang="it-IT" i="1" dirty="0" smtClean="0"/>
              <a:t> </a:t>
            </a:r>
            <a:r>
              <a:rPr lang="it-IT" i="1" dirty="0" err="1" smtClean="0"/>
              <a:t>Facts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843808" y="263691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correlazione tra le due variabili è molto alta (</a:t>
            </a:r>
            <a:r>
              <a:rPr lang="it-IT" b="1" dirty="0" smtClean="0">
                <a:solidFill>
                  <a:srgbClr val="FF0000"/>
                </a:solidFill>
              </a:rPr>
              <a:t>0.995</a:t>
            </a:r>
            <a:r>
              <a:rPr lang="it-IT" dirty="0" smtClean="0"/>
              <a:t>) e lo </a:t>
            </a:r>
            <a:r>
              <a:rPr lang="it-IT" dirty="0" err="1" smtClean="0"/>
              <a:t>scatterplot</a:t>
            </a:r>
            <a:r>
              <a:rPr lang="it-IT" dirty="0" smtClean="0"/>
              <a:t> appare molto lineare</a:t>
            </a:r>
            <a:endParaRPr lang="it-IT" dirty="0"/>
          </a:p>
        </p:txBody>
      </p:sp>
      <p:graphicFrame>
        <p:nvGraphicFramePr>
          <p:cNvPr id="20" name="Grafico 19"/>
          <p:cNvGraphicFramePr/>
          <p:nvPr/>
        </p:nvGraphicFramePr>
        <p:xfrm>
          <a:off x="2771800" y="3284984"/>
          <a:ext cx="6186239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2731"/>
            <a:ext cx="7920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Grafico 21"/>
          <p:cNvGraphicFramePr/>
          <p:nvPr>
            <p:extLst>
              <p:ext uri="{D42A27DB-BD31-4B8C-83A1-F6EECF244321}">
                <p14:modId xmlns:p14="http://schemas.microsoft.com/office/powerpoint/2010/main" val="458461197"/>
              </p:ext>
            </p:extLst>
          </p:nvPr>
        </p:nvGraphicFramePr>
        <p:xfrm>
          <a:off x="2843808" y="1628800"/>
          <a:ext cx="586814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D770-12CA-4FCB-B1E7-9610CE08A2B0}" type="slidenum">
              <a:rPr lang="it-IT" altLang="en-US" smtClean="0"/>
              <a:pPr>
                <a:defRPr/>
              </a:pPr>
              <a:t>9</a:t>
            </a:fld>
            <a:endParaRPr lang="it-IT" altLang="en-US" dirty="0"/>
          </a:p>
        </p:txBody>
      </p:sp>
      <p:grpSp>
        <p:nvGrpSpPr>
          <p:cNvPr id="2" name="Gruppo 11"/>
          <p:cNvGrpSpPr/>
          <p:nvPr/>
        </p:nvGrpSpPr>
        <p:grpSpPr>
          <a:xfrm>
            <a:off x="0" y="130175"/>
            <a:ext cx="9144000" cy="1570633"/>
            <a:chOff x="0" y="130175"/>
            <a:chExt cx="9144000" cy="1570633"/>
          </a:xfrm>
        </p:grpSpPr>
        <p:pic>
          <p:nvPicPr>
            <p:cNvPr id="9" name="Immagine 4" descr="unical 2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2413" y="130175"/>
              <a:ext cx="4033837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0" y="1124743"/>
              <a:ext cx="9144000" cy="576065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3600" dirty="0">
                <a:latin typeface="Comic Sans MS" pitchFamily="66" charset="0"/>
              </a:endParaRPr>
            </a:p>
          </p:txBody>
        </p:sp>
      </p:grpSp>
      <p:sp>
        <p:nvSpPr>
          <p:cNvPr id="16" name="Rettangolo 15"/>
          <p:cNvSpPr/>
          <p:nvPr/>
        </p:nvSpPr>
        <p:spPr>
          <a:xfrm>
            <a:off x="0" y="1008111"/>
            <a:ext cx="9144000" cy="57606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 smtClean="0">
                <a:latin typeface="Comic Sans MS" pitchFamily="66" charset="0"/>
              </a:rPr>
              <a:t>Un R</a:t>
            </a:r>
            <a:r>
              <a:rPr lang="it-IT" sz="3600" baseline="30000" dirty="0" smtClean="0">
                <a:latin typeface="Comic Sans MS" pitchFamily="66" charset="0"/>
              </a:rPr>
              <a:t>2</a:t>
            </a:r>
            <a:r>
              <a:rPr lang="it-IT" sz="3600" dirty="0" smtClean="0">
                <a:latin typeface="Comic Sans MS" pitchFamily="66" charset="0"/>
              </a:rPr>
              <a:t> a volte ingannevole ….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1028" name="AutoShape 4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data:image/jpeg;base64,/9j/4AAQSkZJRgABAQAAAQABAAD/2wCEAAkGBhQSERUUEhMWFRUUGBYaGRYYGBgaGBwaGhgYGhgXGRcXHCYeFxwjGhgYHy8gIycpLCwsFx4xNTAqNSYrLCkBCQoKDgwOGg8PGiokHyQsLywpKzUsLCwxLCwpLCksLCwpLCwpLCwsNCwsLCksLCwsLCwsKSwsLCwsLCwsLCwsLP/AABEIAKgA1AMBIgACEQEDEQH/xAAcAAACAgMBAQAAAAAAAAAAAAAGBwQFAAIDAQj/xABMEAABAwEEBgUGCgYKAwEBAAABAgMRAAQSITEFBgdBUWETInGBkTJiobHB0RQXIyRCUlNystIzQ4LC4fAVJURUY3ODkqLxk7Pioxb/xAAaAQACAwEBAAAAAAAAAAAAAAADBAABAgUG/8QALxEAAgIBAwQABAYBBQAAAAAAAQIAAxEEEiETMUFRBSIygSNhcZHR8MEUM0Oh4f/aAAwDAQACEQMRAD8AdylUEK2rWcGOhezj9Xxj69Gb6oSTwB9VfPSULwxGPLie2mKaw+cwTsR2jRO1VnH5F3Dmj81cxtaZ+wd8Ue+liQZV1hiOHPtrk2g4Yjw5j30XorB7zGojau0TAYX/ALk/zurFbVED+zq3/TTxjhSxsyVXj1uG4cTW60nDrZzuHEVfRSTefcZJ2ro/u6sPPHPzeVbp2pI3sKH7Y/LS0YsTrqlJbClq4JTJzO4CiWxbPLasCQGx55TOYOQk1np1jvNAse0I17VUifm5w/xB+StRtZT/AHY/+QfkqA3soeJN+0oTI3IKuPZUhOyPjaz3Mj89ZIp/uZfzzq7taA/sxOf6zhHmc6xW1oD+zH/yD8lefFMnfal7/wBWjf31t8Ure+0u8fIb91T8H+5kw82O1cf3c7/1n/xXqdrCJg2dW/6Y3fs1sNlLP94e8GvyVnxUMTPwh/f9lv8A9OqPSkw/uep2qomDZ1b/AKaeXLnXQ7U2fsXPFPCeNeJ2W2f7Z7/8+A8zzRXp2W2f7V7xRwj6lV+FLw89G1Rjey7/AMPzVuNqdnieiejsR+atPius/wBq94o/JXnxWWe7HSveLf5Kn4UmHktvaTZiCbrgiMITOM8Fcq5L2oWaTDbpjfCR61VEc2Vt/QtDg+8hCuP1bvGqu07KnxPR2htXahSfar11YFJ8yvnl+dqFm+zd8EfmrgrauzODLpxIxKB7TQTbtWX7KoG1gpbN4X0QqTEgSThkTjuBqot1kU04ElWcKGAyIkVeKi+wHnvKJcDJjSb2nNHNlzuKTw5jjXcbTLLAJS6J80ew0rmkG95W7gOXLlUYpVAxwHL+NFNCTHUaNVzajZRMIdVHmpHHirlV5oHWVu1hRbCxcibwAzngTwNIxYICutuO7hPvpj7LCZeBOaUHKN6vfQ7KVVcibVyTGFNZXlZSkNIukl3WnDwQs+CSaQqTgjsT6xT00+qLK/OXRO/gVSHDI6mG4eynNP2MDZ3noTJJ+76zXFs5dntTXRDSYVgMCKjIQIGAyT7fdTBgpJsqut3j11e6o6sqtrgxKWkBJWrfuhI84weyKGrOgTkM0+unXqJooMWFoAAKcSHFcyoAiexMCg2PtHEIi5Mt9H6NbYRcZQEJ4DMniTmo8zUqvK9FI5zGJ7WVleTUlT2qDTWuDVnJSQpSgJIAyETJPZjhNXpNC+tmibxS6IF3BR5Zg9x48uFSXITus9oXJQEgHAA4kHIcJkz4Vq1pO0qM9JIMEQkZHHhwSfGqZvWFDCQEo6TC8F+SktRKYVBBVBCU5BR3zeoqtq1IYWWkypKeqmOweSMTAxgcIqSSosulLV0bai5JUls4pGakyTlXVOtVoQUlSQREkDDMSJO6McuB5VtYNKKDbDbrKxfQ2kKA6uKV5gmRCUCfvjujaYtCFFTaOqtJSCcgL4vdU/SUEiYGIkE4ZwTTAAkQi0NrY2+boBCscDlhnBGGEHwq/BoT1P0OEAuEDrdVIGQSM/EgDsAoqmqmJtXlRn9KNIN1S0g8P+sqkBUiRiDVZEqVWtTaVWVwLAIgRPGRS+1n1ZV8FbtKZPRgJWngmTCxyBMHuo011t4Q0hG9xQAHZ/EirKyWAKswaX5K0FKhyUMfQaCj41OfQmSM8RLsPCcx49vurd5kpSLwI3iQRIwxE5iuNqsvQuqSsCW1gHD6qjPcYpy6z6BTamFoKQVAKKDvCsY7jka69lu0ge4JUzE42kEkTx/do42WOddY4tg+BT76BLG2m+eqMOXJNGmy+BaFAACW1DwKfdV28oZlfqEZ4rysrK58alZrG0pdleS2JWptSUjiSIGdLlrUgpBLy4UBASnIGDBJ3jH0Uw9Z9IKYsjzqYvNpkTkcRh35VT2a2h1LbghQVN/ASEkYKGICQDGYNK6m+2ofIcAywqk8wFa0ePg6CWwFqYtl7j0jKiQe2CBPAVw0pYEhq0lKALgsTqYgdVxtSVjsvKBoz0nYgDZRuXaH2lf6zRHsqj0ZZemSEEY2jRqkx57KyB4FIp9Ld6hv77gyuOIC6NQXHEIA8tSE5/WIE+mvopLYAAAgCAByGAr5/wBTutbrKni836MfZX0DNavPaRJ6K9mtZqBaNNtJN0qx5CfTSr2Kn1HEYStn4UZlheryaA9ZdowaUUMQojArOU8hv7aG2tbrQ6YU44CTuVA8BVNYFhq9LY4zG+TXG0shaCkiQQZ7Dn7+6ldo/TtqSsnpVEA5GT66ONA61ofIQqEueg9nA8qytqtJZpLKxnvB5LbNkWoqSElEpvkEkAqKrozITKiQBxq1/ptoIKi4mCDjuyqw0pq6HXQu+UwIMRJ4YnLhXYaDaAjE8ySTRorKhGlWw0jrpHURvHAD1iqK0aJbtFobKc5mBF0kqCi4cJmQCSCJupBkCjFWgGSm7dwiMMPVXDRWrSLO4VpUVCISDHVG/LPcMqmZZOTmW9mbCEgDIAAdgy/nnVbrHp7oG+riteCeRiZ8K30laiEm7dBlKZUq6OtIEnPEwIGNDmuBvMNr4FOUxPWQcxI3iDSVmowcCURxmD7lqlUqKlHeZgfxq7sGuCmSkT0jcQQfKB5H+RQfpG2BIiuVn0kLsEZn0cjSyuwOYrnBh2LSLfbUKT+ia454Zz3zRxNKPQOllWdJ6EiSSTfgyDundTA0HrEl8QoXXPq8eyfVTGnYZJPcmFVgYt9o7BRbX4AhaQsY8U4+mac1nXKQeIB8RNKzawz84Qr61nPoWfYaZmiVSw0eLbZ/4Cunacqplr3MT2sliLOkLQhIF0qvjHcsXvXNXWzZR+FiRgUub602jNXdIg/XZbPgXR7K22fH52jmF+o0znNf2gjw8a9ZWVlIxiDmv4/q9/mkfiFBGptvHXsy8UrkAHEQY3QZgn00abQ3I0e9O+4PFYpSWXSIadSsEdWZx3QkEeFbekW0MvnxBltr5jStKAqzpCr82a1MdZeZuqQL4OEghWfM1U6EY6O2Wfgi0aRYP7R6ZA/23qtkaxWYWcLfUA26UJxBKSqLwhIm7gAqTwrtZdY7Es3mrqz0l6UtqnpCAi/5OZBAvcKV05IrEMe8VOq9i6PTbbePUtLicz9ELA9Ap6FVJnRtoSvWO8nAG0qwPJpQPpBNOBSqac9plBNLXaLqFHgDS801a7s4/wA8aNNMufJxx9lLTT9pxJ3JiuNeQ+oVT4nf0SbaWf8AvqUWlbMlKkSd0+6iPQlnaU0XFECMhOPh20Kvr6V28TAJjtE1dW9CSgdASFACBHVJ3jvqXMfE1aSqcd5q++Unqq6pOPGTjFWWhbQptxKgMj6N4jsqoslnBSbw6w3DDf4ZVdaHsd4m+IgZihgjGIag7k+aMXR+kwtOckekbjXc2kUBaO0itDiJxCjdvb6IfhZmMydwzp6i7cmT4nH1dHSswJefCBXF+2QCar2QpRiQDhhMmImSBMYcarrbaEqbUemATdBMocTgqAiJEmZ3VG1KCKbZMb0gHWHFpQHclJQSesUKw8kTOGFQdYZXY3CtAbuKcgY+SlYKVAEnMSZyNd9W7OlLKm2VzguFBRzJBiVQRjhxxrrbLA4qyuNuuFwrCgFBQObccTmoE8K5xcFs/nLxxiKNBLzvmjPsFevWkTA3Uct7OUgFtDpvb/IUcOIBEbxUJ7ZcvPpFTBMFHDsVRS6+DFDU0FW7YaLtHOQEmTy3Y9tcfiyeSrywYIzSoe+pbugbSnC4DH1VA+gwfRVpKFbDxOOvr3TIsy1Yno3kk8YUn30y9V3L1isx4stfgTS716snRMWNKsyHp7TcMUb7PX72jbKf8OP9qlJ9ldn/AIlJhF7mB21FofDWSR+p9SnffUTUBAFtbw3q9SqlbVHALazP2PP66+FQNRXx8MZ++dx86m1/2/tBt9cctZXlZSUPBjaMfmDnNTf4xShWesfun92m1tLXFgVhMra/EKUBcMnq/RO8U5R9MBZ3hRquEWhpdlem7eKkkRIIKgnPmop/aFXWhtYbPZWlpaszoVjAUUqKljJM7t55UAaP0mplaHEg4LVvGRJBFH2sFubZtS1lMtJDpUofRWDJhJi9JAxGANIao9HJHY9v8w1Z3CBWz98u6UZcV5S3VqPaULw7sqdi6RmzO039Ksm7AUtxQHCULMU8l0W09pquUGnn8xwEd5xpW6atcLInysKP9N2mb3aaV2sausDzrzgfdfmeuqUJpufU9slgJSYOIyrrY9KFJAWMjVaxpEg59/sri9pAlUnwin2GRiLVurnvxDexqlRUB3HhnVubQhpsFMEnGD6uYoCs+sqkxG/d/PbWzusS3FBKUlSjgAMTPKKS6b5h8qg5PEILVpkB5vo4OM3Zyw38p9lEuj3ErQL95xUkkjBJOAAxBvACcMM6qtWNTroU48UOOwITfETwkdUAczieGdF76QylsdEVKX9SQOySCkKywUU4eFDJcDak5N9tbvlszEaTgk9DEk8cQRkcaqdI6TbSgpU1cT1TCb6UyDO4QBgMJ3VePWZIUUBSb4F4okXkiAZKZnfumoTzG4ikLdRdVyygj7zVVNFv0kyq0XpVgtukquoESrFwjrpVN7EkyM6m6MSy0LyXLwlsGUlJFwZQc5v7sOdDmntCqbvO2cAGOu3AKVjsO/sqrtWnOmsxSAOsRgmYiRmCTBhIHcMKb09wuXK/ceovqdOaefEP7M0wFLKV9Z0OgqLaQQVhWMogxiMMThnUnoUllaA7dCgjrBDggXh9EKIBw3QKTVrvSFFRx4EiOVWmg7PanyAypy7vXeUEjv39gpvaSeMznizPiNWzWAhlLaX5KV3irpFBShdwAMSMf+ycasmOk6VV4EthKAkm4QTGJkC9xzOZyFU2gtFlpELdW6reVEwPujdV4ykDKmUpPmazBLan5Nl+88P+CfdVrspfvaNQPqOPJ8Fk+2vNcdBLtgsyGyAEuLK1YdVJQRgN5JgCpOpNkas6bQy2sENvmcZIKm0EgnjXRNykCvzBhTnMrNadWl2vSCJUENobSL2ZJkkpA447+FV1j0H8E0iygEqQpYKVcjIIMbwZos0zbwhRUXBAAKUhOSsIUpZPIiIyJzqgXp+zuv2VDAJLbqYIEJTJxSD9LA7sMuFBq1FrWlcZXkfp+cjquM+YwqysrKYlwR2mH5l/qteulIs9ZX3ffTY2oD5kMSPlW8u+lEtvrKxPk8e2nKfpgH7wj1MAT0jxSlQQbuO6SskjDO6g+NV+0nSaw4poHqOgEZeSSDGU5iMzv5ATtWNNBqzllIF9a1LK1RAIMJyxwAOI+saFtebKpFoBUq9eEg8oSfWTXIsHU1WW7D+P/IwvFfEsdlyf6ys/av8A9a6dVtdUBCPLUYTOU8T4Uldl4/rGzYnNf4F04bZabsgzBkGCRh2jEdoo+sbauRNUoW4EHdPtJdUvo1DpEQFjEAyMInMcFeNLfSWiH31qDLalqQReAzGcYdx3Uw9MPqQkIYvSrAuASZkQ2mMEg4qVgAcwDiBJYs4YQp1KAFuNovEEmSJkg7kzMZnicBXn94Rt06K6p0rNZi7/AP4q0NgLdUlAIwSQCRhgT7sah6dsrLbdwdZRHlkQc8YCMB4Gr6120rUpxaioJnsodtKC71jvMRw5UdXZjky9NS1p4OJU2OwJUR8qEjfMT6an6LsSFWhDLapKiStYyAA8lO/tO+uL+jkweI3GpWqICNIJnAKCx3xhRL7CKnYd8HH7Rj/TjqqA2fcZWjdBJbAiRG8fwqejS62VYyUz39/1hW7TmFcbW3NeUrvdRuH3nQZFtOLBLOyltRL6JcUYIRIu3t5RexBzN2e6ctrIpTjd58BCr90HABasgIBIBmRMwcONDLZW0q82e1JyPbwPOiCyW9FpugkpUnCSTgCQVBYmFAxmZ9NdmjUJeMGcnU6RtOdy9vf8yu1gT0YlWEGDNLlxKQTdEBSlHxNG+u+lb9neQUlBQRcvC6cDig49ZUC9IwhXiB6GR0l6cQAfGKY0+nWssy+Ylq9U1iKh8SVo+zh51LZAIO6AchwNHmjNArTHyi8N14wOQGQqj1D0RLynD5KRAG+VZ+gemmW02Irn67UOLNqHEmmQbMkSNY7IoJxMndNQHHXSpQWQyhOalEdxzyPGr9ArW0WFt2L6EqumReEwamn11oXYx/madRnInKyswm6kKTHlKVv4hJ9RFAOjtar2lC3Z13ULeQhUAQoBs445wUnGr3aJbnWrGChV0uOBtRGd0pUTB3TAE8KW+zu6jSYUrJBnvulKfSfAGvSaXTEJ1W+0WZudsIdo7yjpBQKiUhKIE4ZJnDKoOrCotTX+c3+JNddoS0rt6lDEKQgg45FCSPRULV1AFpbw/Ws/iRXdQfJ9om/ePmsrKykYzA3akqLGn/NR6lUo1OCVYjIfvU2tqY+Zp/zkepVKVSRKsB5I/epyn6IB+8vNXdWy60H1z0aSogJxJuqMmBjE7szVLrlZi860WkqN4EXIxCsCfEndhnic6JdQrWq6WkrulJK08ImFiMjhBiJMZisaF+3IDaUpQApSZICVdaDdvSPokYYcONcPVWWLqdx5x2/SNVgFMCVeomr9pYtjDzrKkNtqUVKJTgClQymTiRkKYlq0glwFQmMRiPGuxS70awFgEpISoFrAgpg+TwB8N2BNXcIaF43jvVN6fOmBM55UrqNU9i4OJ0fh9Y3yLo1Slvhq9AUFY48DIH84UTWplDhLCDm3ATjKbowM9sDE1S6o3DalSOtcN085Ex3E0W2i0hsG8dxgweGEwK5eCcGa+JALfgCI7Sz/AFFDicags3i3hkkzVxp6w9dwBMCTAmd3HtBqiValMpIjBQFdFOYfQXKuVPE1twK0JVIwMRGP8RNQtJWgsuIWnNMKHumuXwxS8EAnuw8d1eWpkKCbyusJkDH000ikjDTWqNdVm9Dkn842NX9OJtDKVg55jgeFWi3xSc0LpVdmUSiSk5pP850SOa9pAxBHprz1/wAOtrc9MZXxGqNTVaPmODDJbwqut+kg310EBQ8CN6TyoMtGvE5T4GtWrQp0XlyAchv7TwqqPh1ysGPEJqNVTWh3cy21s1nDjXSSSSm4ASYxxvFO9Qgpns4CoGqbg6IHeSqT6vRXM2RKk3SgEY7oz51podtDC+jCFFSpIM4Ac8cI7Ma723amB3nkbHD5xDfVi3Jb6RSzCQBJ7Mu0++pbm0VQMIaTHnEz6MqErYs9EQEyAJif+XaM6gtrBEzI4j20kNItjF3EoXsqhVjV0Vr4y4bq5aJ+sZT2Xhl30UtrBEjGaRDRjI0Uaua1uWcgKlbWEpnLmjh2ZGlrtCF5r/aFTUZ4aEW1RQ+BIn7dH4V0pNEuQ5aFA4hED9uUepR8abe0JPTaP6RGIStteMjDLI7+tkaUVk/tR4Bv8Yr0Hw+zfowPRxKYYshXtDITbyOCWx3dGmoGhHh8IRj+sa/EirLaEr55PFto+KBVboVfyyD56PQpNdxPoH6RRu8f9ZXlZSEZgZtUPzNMCflkepVKNSjKsNw381U3tqI+aJ/zUepVKRY6yuz2qpyn6IB+80sq1AouyCVXZBxhS7pHeDFE+1ZpbS21tFSC24tvqEpgK+UQMNxCl4ebVJoVm+/Z08Xm/wD2gmi/ay0PlQfpNIcT95td1XfdUnuCuNB1AG4QlfYwU1Q0y+q12ZLjzikKdCVJUskEEkQQTiMqPLeYBAwxMePopZ6DeuOsL+q6g+DopoawNBsrvYC8TO7+Fcv4rVhVKj3Ot8JsUMQxkXVKRaxhMpWCeGE+yrvT1uAdTevwAcEmJJw4j1121QZT8HC0m9fJk4bsIkZgY+Nb6TsAWrHd/JNcNV2rzN660W3Ejxx+0DNbWEKRgooTgcDdOG7Cl44FKV1TA3Xuse+aN9fGglcAQkBMeAn10LWnqoBAjnxpytmxxDaOitlLOMyvtdhWsAFWI3DAHnVRi2q6r0+qrR21kkyTJSThxHCqa3PFShvMjvJNOpu8zTdFlKKO3/X9MmIbUr3VIVYMMq76FF4VMUqCQTQzknmdVERBhBxKhrRwvCRgM6tFWxIz8a7hM5VIsGhl2hwIbEneT5KRxPuzO6tgYHM5ms09dp3M2MTho5fTrCGyFKO4cOJ4DnVsvVstuBRxWQSU77iRiogYiBuzNHer2rrNkQUNXFvEXiDEriPKjyIJwSeB5mpFosKVXXncFoKiDle3IcWmMABIG8jhMUu7k9u04fTUEgRd3eskDDHfz3xV9YdWWMygEnPPPsnCojcWh5xQTglQAO88/EeEUS2KxmIoV+musUFDiErrWolXmrOqtlObY8Vew1ZWDQTDRlLSZ3HEkdl4mK3asCuIru3Y3AZvJPL+RXLbSas+/wB4xmoeBJL7qLig9d6ODevRduxjM7opHaAsiXnbW2gyFhSWz+0A2T3lPjR1tVdKGmUXv0hUVJ3dW7BHeaFtkzF+3Ebi29PLyQD3EA91eh+G6N9NSWc9z29YiltgZuJP2iKPwhpQiFsMqH+w1UaFKulTlgpPHimiHaPZrrtn4XHEgcLq1G73X7vcKoNEoh1PaPWmvQV8oIk/efQdZWVlIxiBu1NE2NOJEPN5diqUhaxVichv5qpubUlRY0/5zf71KMuiV9nA86dp+iAfvLTU2zFVtswEkhyTjuSSST4UX7SlpNos6VwEKRaAongUDDxANAuitMGzONvN4qQomDMEEkEHtFW+tOvgtV0ttdGtAV1ib0BQggYcs/RQ7q2ZhibRgBzBCzty2MTl7aebJFps7ThAPSIQVdsdb/kDSRZCQnxHppmbNdPpWhVlUrroJU3zSQCodoUZ7DyqXpuSStsGF+jW7gCBgkTA9ldrSAUk74M1qpuK2aEyDkQRXD1GmDKSIfdA7XJhpa1C+CUgJUgZiePDDGllpSzrbwMlIwBGRHsNGWsehHGbQtS5KVLK0rG/GRe5jLwqE7aQvPwCfZSAJU5WN06vonEBF3jgEGd1af0esQtaYUTCRxP1iN0UcNaOvGQ2rgOrHPl/IFdV6vOn9GhIVukgHxNOraccAzNmpDE7FxmD1gsCkJbKpBIx9nornpWzQqU5GiZ3VK3OQFoQAPPn1A1Y2fUdCAldscTCRME3UkDthS+wRWA+BzOhpNYqVfP3GePy7wc1c1adtChCilEwVxh2JH0j6KZti0eizNlDN2UXS4TKim9MO4eWrqnsjlFcV2xTRbQy2kpVcukH9Ig5pCbkNiFJMzxwMGOrq2bIVuXyAAEhMm4kbwEgwpZJ9GFDZy38RO69rm/xJV5ISl52UqACiD1ReGTq0gAglP0TllS/1r1uLpKUSEek8zy5VF1j1qdfORS3OAJxPNXE+qougNVXrWvDqoHlLO7s4nlR668frHtPpkqHUtMJtnWjyptxw/SUAO4GfWKOmrIBXui9GIYaS22ISkQOfEniTUwJp9VwMTlX29SwtOSW66pRW4TVdp/T7djZLrhx+gjetXAcuJ3VsLngRcmLba1bAu1JbGTLYBx+kolR9F3wqPsdRdtd7ikjxKj7qG7dpBT61OuSVuKKiYMSeHIZd1WmqemEsK6xU0pJm/dkEDLsIxHMelq1DsAEErcmF21toXmJGS3R3FCDPoj9mg3R6AHU4cPWKl6061qta0A9YIvG9ATJi7gJwAHpJqvsTnygwO7hy50eoEJgzDnJ4n0UK8rAa8pGHgptOHzH/Vb9ZpRDyl/dpubUSfgCo+0a/FSfQpUqwHknf/CnKT8kA45m7qYQO0+s1wSnPu9tdniq7kM1b+Z5VyQD1sPTy7KN5mJshPU71es13s7ikOhaFFKk4hQzBhGVcmybnk71b63k9J5P0eI82qlw60FtSSUhNrQQoYdIgSkwM1IzB+7PYKKrLrHZXT1LQ3PAqCT4KjgfCkgJx6u87xwNeuJJUOqd3Dz+dANCtCBzH6pgKIJSFRkc/wDuuYs4CrwB3+PGkKw+tBITeTiMlRw4GpTWmbQIh17L7RXFPnUg3w1epvB+2JrqRw2qwE7jVerRiuBpXf05aZPyz279YrifOrT+mbRP6Z7f+sVz86mRpvGZfUjeaQ6BiSIjE34w4wcARge41ztlkSUqCnFEZpVJvpMQTfUYSCnA7pk4TSmXpi0favZH9Yrl51aWm1dKgJcDmGAIIOG6Ukx30pdoD3QwtToxw5xDXSGvdnsrYaYN8okJCVE5533Ms8YTvoc/phy0rEgqO5CQYE7gKp27O0k4NrWfOIA8Ekz415aXlEERAw6ogAYDdv7alOgYHJ4jp1NFQ/DGT7jB0RqPJC7WpKN4bvJB/aJOFGNntdmZSEh5hCRu6RsfvUiujxHV9Valrqq6vq+tTq6YCI2aprD80e7mtVjR5Vpa7lg/hmq617SbE3MLU4RuQgn0qgbuNJxKDCerw316pJk4DLj28qJ0FgTYYf6S2uLMizshOfWcN48JuiB6TQTb9KO2hxS3llaozO4cAMgOQrgpBEGBv3niOVadbHAZcTz5UUIq9pgsTPU+SK9fME9leG9Ayz51upBJViMuHKtTEwJy/a9dSLMr5Qdo9lRoOGPHdzrrZZ6QY7xu7KuSfRqTWV4isrmxqQdY9AptbJZUopBUlUiCeqZ30K/FK1j84cxEeSmsrK0HIGBKKgzVzZMgiPhC9/0E7++ufxRpGVpOPFsexdZWVrqN7lbBNRsmIEfCAc/1fH9qtTspVekPpyjyDy51lZU6je5NgkU7I3cYfR/tVwitviodBB6ZvwVz99ZWVOq3uTYJz+Kh6T8q3nP0vdWidkz4/WtYCPpcRy5VlZV9VpWwTPimfk/KtY/e58uda/FPaPtWt/1/y15WVOq0mwTf4pn5/Stb/rb45cq1OyV8n9M1H7XurysqdVpNgnQ7JXpnpm/BVbHZG6Z+XRjH0VbqysqdVvcvYJsNkbmE2hH+1XvrcbIVQR8IGP8Ahnt+tWVlV1X9ybBNhshOHznL/D/+66fFCnGbScf8MR+KsrKnVf3JsE7/ABSNYS+53JQPYa4r2QN7rQ5jxSk+7jWVlV1G9ybBNhsjawl9zDgEj2VLb2V2YTKnST5wHqFZWVN7e5NonitldliAXO29/Ct7LstsqVXj0ijwve4V5WVW9vcvaIcIb41lZWVma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2" name="AutoShape 8" descr="data:image/jpeg;base64,/9j/4AAQSkZJRgABAQAAAQABAAD/2wCEAAkGBxQTEhUUEhQWFRQXGB8YGBgYGRobFhwYFxwYHB4YHRgaHCggHR0lHRcYITEhJSorLi4uGB8zODMsNygtLisBCgoKDg0OGhAQGywmHyQvLCwsLCwsLDAsLCwsLC8sLSwsLCwsLTAsLCw1LC8sLC0vLCwsLCwsLCwtLCwvLCwsLP/AABEIAOEA4QMBIgACEQEDEQH/xAAcAAABBAMBAAAAAAAAAAAAAAAAAwQFBgECBwj/xABKEAACAQIEAwQGBAkKBQUAAAABAhEAAwQSITEFIkEGE1FhBzJxgZGhQrHB0RQVI1JTcoKi4QgXJCUzYpKTsvAWc4PC0jQ1Q2Px/8QAGgEAAgMBAQAAAAAAAAAAAAAAAAIBAwQFBv/EADARAAIBAwMCBAQGAwEAAAAAAAABAgMRIRIxQQRRE2GB8AVxkaEiIzKxwdFS4fFi/9oADAMBAAIRAxEAPwDmfY7su2NfKrKGLZUBMAmCxJjWABNdmwfoYwoVe8YFo1yrpPkS1Qn8n3AoyPdKgtbZgGO4LhBp5wGHvPjXa6pnJ3GSOeL6HeH/AJpPx++sXvQ5w8qYVgY0MnTzia6LWaTUybHN8L6HuGlUaGaQDOYw0jceR3pyvof4Z+iY/tVfwKzU6mBz7+Z3hsybbR4ZiKL3ob4YVIFt1PjnM10GijUyCgfzO8L/AET/AOY1J/zMcMzE5LkRt3jQD4/78K6HRU6mFjnx9DfCv0Vz/Nb76x/Mzwv9Fc/zX++uhUUamFjnp9DHCv0Vz/Nb760u+hbhZGiXV8xcJ+uui0UamFjm/wDMnwzwvf5hoHoT4Z4Xv8w/dXSKKNTCxzY+hPhnhe/zP4Vq3oR4d43h+3/Cul0UamFjmLeg7h/518ftD7qTuegzAHa5fH7QP2V1KijUwscqX0F4KP7W8T4yPqrB9BWD6Xrvyrq1FGphY5A/oIw8iL7x1ka+6kcT6CLWU5L75ukxHv0NdlrFGphY4HZ9BtyWz3goB5TO48SI0pz/ADFTMYj6vuruTLNNrmElgZIA1gbE9CaNbJscPveg24AYu5vAArPzAql9oewl/CqxdXQqM0Pl5l8UZCQY6+0V6nszqDUN2ywaXMK5ZQSgJWekgg0KowseQqKxRV4h6E/k7qfwO8YGXvN51mPDwrrIrlv8nof1fc/5x+oV1Os8v1DrYxWazRUAFFFFBAUUUUAFFFFABRRRQAUUUUAFFFFABRRRQAUUURQAUUUUAFFFFABWKzWKCTFRPagf0S9+oal6h+1v/o736h61AHjmiiitQh6M/k9L/V9zzvH6hXUq5j/J+X+rSf8A7m+yun1nluMgoooqACiiigAooooAKKKKACiiigAooooAKKKJoAKKKKACiiigAooooAKKKKACiiigDFQ/a4/0O/pP5NvqqZNQvbBScFiIMfkm+qgk8dUUUVpEPSXoAH9Wf9Zvsrps1zL0AD+rf+q1dNqiW4wUUUUoBRRRNABRRRQAUUUzxfEVtjXWlnOMFeTJSuPKwzgbmKq3EO1EaL/v31G/jR367/70rn1fidODsskXj3Jyx2ssHF3MKXAupqFhpyhVaZiIhhqD5b1J/jS341yK44t8bRm0L4fUnrIYAfuirfiMQNfHy86qr9fKnptyk/qNdFxXHoetLpdB2IrnS3WzaEgb6+HjNS+DxhHX51NP4i3uiE4suNFQmG4g3jIqSsYwN5Gt1PqYTJ0sc0UUVoFCaKxWSaACia1UTrrt/vStqACiiigAqF7ZL/QsR/ym+o1Mmobtis4HEwf/AIm+qpQHjqiiitAp6T9AunDAfG6/110tWmub+hFV/FiZCYNx9999fmK6QgqiW4xmiitHpQNpomklNbk1IG9J3boApPEX8ok1CYjHSdaydT1MaWOR4xvuPcTjJ2NRWKDHz/37a1fEHwrS5f6MPvrkyrKo7yY0mrFex78+0Gemx8/btUtwSwrkeExWcVgFuiQxQj3/ACrHD8A1of2gLT4R8pqidBalJPBTGLUrso/bUd3xiyROltB+9d+6phuIFtpjx8Segp9xDslbvYlcTeuuxVcoUZQkSx10J+l5bVM4LA4e0Jt2wDO51PxPurRXlQlou9lYmdOUpY2GeCwJyydCfHel2wpX+G9SC3aVZZ1rHU6mntEsjQViOtXyNxp40+TE+FNzbOtIC2RtVEOpkmNZxLJgcb0NSM1T7dw++p7hWNDjKdxXoOi6rWtMhZK+STmtWbas1gnWumVm1FYms1ABQTWKCaAMTUJ2zzfgOJKRPdNvttUwaiu1i5sFiBMTaYT7jUgeOqKm/wDh1vz1+BorRcU7X6D7bfi9CDobj/Wa6qrVy30IEjhqa6F3IH7RrpBNUS3GQ4DHX5VhmrRTR1NQApNalqKSxLwtLOWmLZKV3YiuI4rUydPtqLuiSDt4ClcVc13/AI03a7rPurzHVVW5NlwvbWdq3FqRr0103rVHilFYbHrWFTHSQibZMeE0sLGtObafwpytumhTnNk6Ehh+Da+XhR+D61JG1SZUCpqdLJDLSNBaO9LqtbTFYeqfDsrjIbYhJpjcNSDDSmV3zrOsMWcRs1yPfTjA4qGBmmWI0ptYuQ0+FdLo6rUkZZOzOhWbkgHxpQtv41E8IvSm+1SaGvW05aopivcU3AmgmsA1iacg3mgmtBRQBk1EdqyRg75H6Jv9JqWiorte4GBxM7d04/dNAHkf8a3v0jfGimVFaBTv/oot3PxVaayRnDsYbYrnMr5e2unWm01qg+iARwuz5l/9Rq8I1US3GQ5Da0oKQSlFNQBszxTXiB0j/etJ8Z4guHsXLz6rbUsfEx0Hv0qD4BxU4jDpdgZyTmAOkgkHXpJ1rN1E/wAOlFtON8kd2ixRsZGADZ7mQZjAmNAABqSZmTsDTzgxLrbLBc3dBjlWFJuHQwSY0XaTGakON4e1/aYhx3aqxb9GFmCDMzq+4g1phsdh7qXGRXud2s/lFu5ToYCm5o23TxFcHqktH4U/N2NEUkyQ4RiRdD3BmhrhGqsuiQmgI2lSZ8zUPx3HMlm0FuXLd52F3KBzFWYFxqhByB5ySNFk6CkL2JsWmaz3AYWERr9wIhyq085X1iOUkmIHntTrCfgl/Di6lnKjv3amFBYBiCwy9CqsR5GqaHTtTVVp6bq17dsfbOwSkrW5HXAsVdBxBvOpW1lUKBADZO8cyTLH8oBOg00AqycPnu0zatlGY+ca/Oari43BDPHegq2Vgne+sIleXQkAiQPsqVtsr2g1u4Xt3BCk67mPbI+OnlXRpUZN6mrXtx5e2VOS2JG1f5VzesQDHt6U1xHFLSor3HCBjAzGJ3jfyE+VJ3c4D5GQGABJIKjbeDUDx1rxs5AB3SrDuzNplykEZJLrlDAqQJka71Y7Slp7kbZLF3k7efyJG3tBrQ3hVW4MoN83Cq2itsrIH9pOWXdx1lNE6ST10nFIQAHLrBK9Qz8x+ZNcrq6GhvS+33LYzuOXuCDTS9cGvgKxYQlBmYZ8uYqDqJ1j3DT3VFtjALKlnVTcaQrMAxhMxAB3gbxWFUJOT8iZSFL1yo25dg+8U6xrXMwB3YAidBB91Rd9pkhlYAwY6GtnT0pKV0YqjL12dvdPKp5Wqq9nXMjxirOjV6jp/wBBPCFSaA1aA0m41mavIFwawRrM0mr0ji75CnKJPhQA/Wq96QbxXA3SOqke4q1THD7jFQWEGq76UT/QLh9o+INC3A8n0UUVoFPR3omb+rLH7X+o1dkNUX0U/wDttj9r/Uau9s1S9yR2GgTWLV6a1ttI0NIi6gb1hmPSaRtLcZJvYr/pPR34fdW3vyk/qh1J91V7spj4w1y3oiKcqH84jLmnUDU5huOs1duI5GVkf1X5SPEHQiqvwbgotOysBcBfMCyiJG2hnmAAFcrq6yjNN9zbSj+Bo3xwdMNFix3hZQDbISIu5ncFSVWCWAI6AzBiK34Yt/uwuILFnuhlVsmZEQK2RjbAX1kO06OBJpfH9oMNYJ76/aQknQsC2nL6ok7L4VBnt5gjdkXGIVSARbfdjr6wHRV18zXN6hVql1CF+b2e/wAyFpW7F8XgMY128udRbu5sri89tl2yAhbZ0Xm0zEMTJ8KnsHw5wlu0cs2hmkABSSAoMDaZudKh07aYNt7jD223+wGnXD+NYR2du+VZgDNK8qj+8B9JmqKLquOmpC1l2tfgRuN7pmmFw2JC3VNoJcukliiHKTOVQLitvk+nvPQRVhwuFFu3ZtAeqSxA1AOun+Jq2wgtPqjq36rT9RpQkByBsFHxJM/UPjXX8VKlexVbJTe0mNAF+9YvuraoULMqMyaZlkEAKYBMAb6g1Jpaf8FS2X75i6y0DmQ6k6HXlB161tjuz9l7hug3LbmQTbuMgObeVByyYEmJ0HhWbeDRGs2rYhLVswJ2ACoo8di/wrj9T19OUYxhfF73S/f3f6FsYO+RhxTjNqRYuW2e6riEVQ7nMpckL0AHX7aV4pbS6uZWfu7pVNdRzEIdH1BUyYBEZTVd4qcWtxhctM7A3DaurYF2QxhLStbIuWR3ZILHXNJmIqzYXCqgsWwuRUU3CskgHLlIJJ1M3GMncrNLWlCnGEovOHh3WF/OPlkmKbvcWXC3FJXIMgDDMpg5SCNA2h0P51VvtLeZkWbRyLdzdFZhkJKAHdhErBy/Kou/xC+bpXD3zc74u9mLttWJJ/JhrOIAItKFYfkxzDmGtXDiGKW2GuXNRZtF2A1l20AUePKwj++KuipUJRbSbd8Xd7vGVxfYn9SEeF4eQiHMFuE3IOYHIp00YlhmhCQdTmNbXeH22DfkhaAInKSD7+mg+utMJdsXbfeW5twOYAlGRhuroNAw6gg00s4RkVoKlrhz3AwhszdCyaaCF9XpS+JeUuHf39CyNJNK6uh1huId2y2rbEXGXQspIAaYMiAWgbdPdV14ezlAbhBbXUCPZpXP+zmAdsSb1w5iZjVcoBOkCAdhE+FdFXQRXd6aL3vfHoZqtkrJC4ND0kj6UM1ayg2b21tNJTWxNACymqb6V8SVwbCZzTpHgjfeKt4NU/0rYUvgyw9VVcsfavn4xUrcDy/RRRV4p6I9FTD8W2P2v9Rq8qQAZrnHoqx/9Es28hgKTn+jOZuX26VdcSnejKSVXqBv7zWapJxvbcshHU8kVxvjypltWyVzE7AmfE+S+dJdmCr4h37zOyJEBpVZP5o0n2zvSHF8bh8MW78IEykTcaXYmYWI0Uxuabdir9lpu27fc8umV81plY7idjK7Vh8Kd/Em/wCjW6kNOiCLIbsljOUZpknYgROuw1FV7tJeujIgYKjFg+rAS+zFlIYIJ3UgiY0JFSfG2i3cypmLKxIGkk5RMgHWB4HaoTgjNdsZbpzr3ihc2bORoSWB2nU6EjUwQNBnk0/zHsuCP/JT8d6PmdUuYRiWuBnNm6QGBUgMA/XU7Nr4marrcIvW3yXLVxHHRlInzHQjzGldl4fkUKbMPbt57QCwCsMAykaAkMnkfI71nBYgXcRfBUlVS2vMBlI529UjMDzwQR0HjVb+JVI6k1dL672FlQRyzAcOu7ZdPPT66sWE4I5AMj2TVhx2CsqL11m7lLbQDuvqqdFOpOZisA76RTbDI8KRqWkqNAxAAJhJkxmgxMVTU6mpUWqPvkpdOzyMx2fcGV0PQqftp3hmxlrZ331nnBjTZp8KfW8bl30PUHQ0snEgZ0rE+oq8q5KguGaWe0N4D8raVo6rKn5yPqpTCdorDXHZibZYKoDDSFzHcSBq7eGwofE5tBqKZYjC22EFRPjt9VI/ClfVG1+w2qa5uWizfVxmRlYeKkEfEU2tGXusRI0tjwIUSf3nYfs1TLvBYabbspnoY+YrVOKYyxopW6skwwnckkyIaSSTv1pF0UWn4cs+eB1X/wAkWDD9lLSuCty6LYdLnclgbea1BSCylwFgcoYDQDbSkeNte7jPh07wtc7wpyklAOQAPpEranrGaNain7dAqUu2mQkRmQzE6EwYMgSdztUpZ7VYVxC3lXpDcnu5vsrTJdTC0px1W9V62/7gtg4SwmNrF8rbe5fUB2lmYoqXGs2hIzhSROY5YnY1F8Gto9y5iSxMkkE5WPNJPMhMhVOUDf1fICwYfGI+ZwykHlGv0V+8kn2RTd8bYAYOVCerHSAddPb9VbOmklq1bv7Lt/HoWzpvFuCd7H2TqzGc2sawIkaA7Va81c44dx9r16zbwYJVLim42yhdoPllJ98V0Nd5n3dK7VFrKRgqxatcWmiks4pre4pbXdp8lBP1VZKSjuxIxctkPTSimoM8bU+qpaPMfVUff7UsrAGywg7gkrt45aTxoPYfwZ9i3W2qv+ksN+LcRAJhCT7ACaVwHaW2xGcG3PU6ifaKPSFcnhuKZYP5FiDOhBG8imhOMnhizhKO6PJlFFFaio9Bei3Th1j9r5savtkA9KoXot1wFkHUQ3+o+dX7DKFUAbCqZbjIa4zgdi663Htqzp6rEaj+FVbi3HrFmbVhVIUwx0CA9Y8ak+3vHDh7GVP7S7Kg/mjqfbrHvrk9gsRcYDMwA0b1fGI98zWHqJN/hjjubOngv1S9C78K7RZ7iqQSGXkYaDxg6/Cnl8pbOYAKXuAuR1I6n76pdoQQzsR6o01jUawOmtS2Kun8IVAystzLNkmI0PMCREnm5QZML5muRVp32b/hpeftGuVt7GeHYzur+TJ3Je6Zbe1cFy4xGjMGLGdHWYzoCI0E1isTbTPcuhiDeCrlBLAm2i6RqNQdvnSlpEcDlBNs8oI9UrK6SNDuJHxqO4hh3vWCLWU/lXJRgpVwrOuU5gRGYKfYCJG9ZHUVSabxw8+u+/BW42Qri7NrG2HW1eS4smHBhkdlPNmSJOVjow1B1NN+AYEpiVxFxiFaywHegBlN1lbKHU5CAAdNDznTwa8CsFbeIOVkuZRaEhwijmIRA+wVrjDQkQRBjQSXHeP3MNcCLZVkygjMzguSSCiZUZcwGUwxEzptV2qonKhTyn3te1lfy5KmlbUyew9tTaHeAay5zRy5yWiTtEx7qZYfhSugcSpaSI1GUsSuh/u5evjTTvbd7DM9oG3mm0VBAAuFu7YFVJRuY+sJncGpLCWWsotu2EyKIUDkIA+Ksf8ADWNtxTzZ32flv+4OKZFDAPl7wFSgJ1JC6KSJMmADE77EUHA3JywsmT6wjQwfnTftTYZrVtNVtW8ue3cBVSFIOY3FzLoqnl11aYmI37MWScTcuMXIyktIdER5groxt3ARLhtxPnXQVBSpOon34+hQ4q9hwvC7p3yj3/dTVuEXS8FkkqW3MQCB+b5ipu5ge/spma5bYnvFZCAykkso2I0BAjUGNZpTD2M5W4CIysvmeYQ2mmoSfeKyuFWO1nvt9vqPog9yvXuzhbRmtwemp+6o89h1d2DXYyx6lsDf2t5U94lglS5ZL/ht+LujKbjKhGZc3IsRMqddid6mMXBN8FWcZF5UMOfX0UyNdPEe2mdWvStaTV/JLm3P82HVKD4K9Y7DYNXKszs4GbKXynLMTygGJFH4FglNpGUG5cCwhdmIlS05c2i6ET5il+HWYvhlwT2lyEd7cZDcDeEC4xKkfP26GHuOXtANbVQqhtzcYm0xynSFH0gZ+jWim6tSdnNvF9/6v/f7l0FGK2+3/C09ncOAoRFCBQNcoAJiZAHtGvlU3+DtH9ofgKacGtQhMkzUiK71OmtJiqVHqIFezrFubEXWtxopNSC8FQCASPPrT2xtrE+W1KzTulF8CKpJbMh/xRJkXSY0gwRTLFdmbm9tgG8Qd/aPOrIoAmBB3pdSZGmlK6MeBlWlyUHitl0EsMvRoGo25hPQedMeMcZKYLFWLsZHsuU12aNQPIzXS8ZgFuoVZZkR7j/vauVekbhht2bidUtnU/m7b9dQvzquNPRJF0qiqRZw2iszRXSMR6E9GIjA4boMp+s1erTdI99UP0dg/gGG1iFn5mr5Yas73GIvtJwq3iEC3NwJVhuDtp91c+udl7lslXBuW3IgrO2mjAajz6eddH4u5BXLrJAI6wd4+Z+NQ2Jxisty3MMqsII8EDSPc3yPga5vUSkm7GulKyRXsZwprAa8+QARlTMAxUbwPnSOCbD3wl0tcWMubV1tlrZkZo5CQw3B6a1a79rNoQp16gH3fP501weEtq7hUVFAWAogS2aTA/VX4VyK/URn+JJp/P8A0XqT2ZF4nCm+gbD3lS4jvlb1lguZBCsPAfPead4C29q2i3SrMWOqAgSxZtmJPj191OU4TZhuWczFpMMZYyYLAxr02FR9zhId3KXXt5DlUCcoOQHPAI15yPDQab1mupLS3+FZ2/nfkNXI8xrSEHjcT905j8lNRnFeCObpv2XIYkZ0DFGYBYCi6JyqIDZSCJB2zGpNOFEhM15iy6lhHrbSA4aBqdJO9OLNq6XYBVKDTMG5pjUFSNtRqD46CopKpHNLO9/fthKUXuM+H2GVMNafKHUZnyABZVYMAAD13U6ADSqvxDiA/CWZLt4i435Nu8uWIKwhS33o/B7q5gd4Mk771c7eEuC6SykhbYUNpqSSW229VKjsd2bsXBcHPbNwENlYwBcPOVRpRS0EEhZMnrV1GoqNRusnnyxl3+fb9iuSusDyy102bKXoF12AuARELLEaaaqoB6cxjpWjY7CG61vvFS8DDKGNppgeYD6EeIpa283SBtbtgD9ZzJHtARP8VU+7xS6GNzFYey4yDvg9l0KlWAW2lxyyXWOdsuWJynUSKs6WHitrbmyxl/Pi3n2VxZ4LdxO1cW0+W7JZcoLcrAvCrle3lgyRBil8HdNm2qFWIRQuYc8xp9EBv3aT7hV7q0gyosvHkugGuvrODv8ARqHuY/EW3u3NHt27mtpQpbuYH5RSrZsw1JUg7EDxp4JzjpVu/a/C9fsQxTj+JumwtqySQwC3WtsO9BYiSFMMBJYltx5amteC3mv3nW4SEZXGQaNlDBRLQt1GBcwdo2iJLi1jfwrC23e2o74woOvIzHmBgGe7BalkS2tx1tXQjwGZAysY2BZW5gPeKvdaKg6co5z587/0yNObpmMPwNXZLodgEDLbSFKhCAo19aCFVoM6xTW3wZVJvoDccckq2hyAWyIkAwVbfYlqfYi/cs2WCquVEOUpoRlGnI8gxp9KscLxnd2US+2VwOYlSiltzBYkHU9Dr5bVSq2lOcPlZdtyxN7MnuGXm7tcw1iSPCdYPmJinovVQOO8Xu4bCg2lPeXSx7zKWRGuGQDl3MsEWdNOsQXXBeNYlroUNbvWsuZyVKugI5BmByszgZ8uUZQ2u4nq0+r/AC9csLP29+8XolC7LyreFbA1A4XiwYZogZiBBmQpifiD8qfYfjdhgSHGhK6g7qYPwII91XQ6yjK/4lj0/cV0Z8IkwNjS9uoZu0OFVQzX7arMSTAmYjXzpqnbPDMJsP3xYgAKCANJPMR0GtWutBK91YVU5t2sW+yDVC9KTWnsXQrZnFl80QRA8T7QR7jS69o3u3HUNATlyqDGY6mT4AFfLU1BdqrQTDYgiMzWSJOohVEwem4981RHqFUlpSL3QcI6mefKKKK6hjO/+jUxgLE66Ej4ner5ZIAFUL0cuDw+wPAfbV5s6RWaTyOkN+IMGdQSVZYYR79NffVaxYPfEmyx5Gi59EKbY00OpkH1hPOY61PcTdg7EgFMo69ddDodIqJvXnW0crC5oiw2kG5yCG3iddQ2+lc2vLL+n1NMVhFd42pF3Fm1fNpzka5mDZAoW2FuqUM5kOpO0NDaQam+LG53eI7me9yAJETmgxvp160niLNjE2w12w2VwHmDzSoG9o5oKwCCBI0Ird71q4b1vvcpbKJV8lwco2OhB3rm1ZX0q36d8JrGntvt/A9hth8fie9tWntH6QuuEPdFcpK3UuZuUkgA2yCZY+EnfiXEzYtNcVO8Y3ggSYLFnFv1oIG3Wt8DwM27wui/eflyFXKsGUTAJyg6EyDM6nxNJ42xdfDxZaH71mMNkYp3rkqHg5SR1iq2qbnHCti+6W7bv72Iyb4HtCly6ltQedWO4zIyEZkdJlSJGu32zPCsQMhYwJdt/Jio+QFVngOHvLfZrisqFIY3WtPcLSIyvbGYrGaQ392OtOjeK4eyTaDozBrhZcwRWBYtlGpMwvlmmr6UYRqaYeWzv3YssrJb1vAnLImJjrHjTRGl3I6ELr7M3/fUN2cxVu4yMtpFJUtyBpTpkbQCdengfbUhxC6Et3GZiuZoBQS8khAADIJJAG1dOtFyjYpjgWZd9BrTYtz5egWT7SYH+lqhreIY3rYGKOZTBt3LRUmRJQlSFzQJHXrtUoj891gJgKsdSVDNGv8AzK41fp1B59580Xxlc37gZmaTqAvsAzHT/F8hVQxHY8qVFp0zhSLLZMlxYKnO9xTNxlG2gmTO9Ttzjbgpmw19ZaHlQcqkHmBtlg2sSNNCT0in1wA3hp6qH3ZiP/A08PGoZi8P5O9seYYe5o9ps6Eg5UUmfFjA2HgM3+KqTj7tuWe9g2AuF7wLkXAhChWa5Z5WAiGKy20jUVfHxyAAl1ykgAzIltAJG0nSsYmC1sT1JjpopH/dS0lKi7tcd2u793JbuQuCw/d2rFjPn1zFv7inPoCScoY21AnYim/HO0V3Cu02VeyRyMHIYtHqEZSMxO2okba6VYBYEyYJ1gwJAJmJHTQfAVX+J9lsNoyIbblgudGIbmYEknWTAOp86z0p0nU/OV73+rzfDVveCxvGDe9cV7Sk2u5u3CBAIDKerZkMHKAWBPgNppmOM2LXeC3eghjmXLm5lCgnRQxgZRM6RE1IYjgTEsVvEErlUxqoO56gmY+AqKPZJbZ7x3a4ZHLplZiQACCTuxHvjarqUqElaUn5Jftm5c7L9NvUL2Pud0qWXVQV5WCEZUAHPq52Eb7yPOm1niaZEtJeBmEGVWZjI0JIbc+PvqbucJlcufIzEFiNyBPJrBC69CDv4mkeHdnks3PyZZnYbsZCCdX9vQfwJp41aOl3332+7dvfqO7p4297ZILjHBg7ZrhaFi2qoDJYiMqKWIkDc7aa7GJ3heDtqgFtbgI5VDjLzNqdgJEiW30FP8bwK1cgOWKAR3cgoZMyQR63nv8AOn/COBFdEthEEhJ0HMZZz1kn5DzqfHnVpqMdTtxbHv8A3kIwjGbbsrlVtYg3LmS3zYNfWywFfxkwZYuIjTRhVl49anAYpzr+SIPhMEmPeSfhVhwnAbenenNlM5V0XTaTuR8NRTX0gMBw/EKoAHdtAG2x6V1unhJuLkrW459fPuZK04pNLL7/ANHlyiiiusc87j6Pr9tcBZkgHXQkL131Iq8LxO0oENP6oZh+6DVE7EFfwKxoJy6HSdD99T6cbUA5xlytGp38CPbWaSuyzVYk+JXu8hrWcXAIBykKR+awMafMVG4gM9trVxLllsqAMIIJttm5WEx0GoEVJW+JWxHMvxFbfjG2RDMreys9Tp4zy1nuMqtuRjwzCtbt2LbMHKqQTEDbQD2CB46VizgkNy+0Zs5WQxzLogiAZA08KRxmMROZWmPCc1Qn/GVlC3Nqd5U9BHh4CsFT4ZWk24O9/Tm466iOzRjjj91aU28ttu8vaqoUlbPfMqDKBuUQeMT11pbsrfF625FxwVcgAOSQsDdXJ+ln1jWPKo272vwjqFuKrgObgkbMWLSAR0LGs8N7T4O1ZKW+ViDmMes8RmJJnU/Cmn0tZUnFwd7747gqkW73J3EPcWw11XZm7vPlKofozEgL8TTnh126tpCQgAQEghlKgLsYLajbSoe72iwr2WRLyz3ZUTI1KwN9Kkb/ABK09tgl220iNHUnmMePnWHw6kGk4Wz24LNSfJMWsUw3QePK3/kBSffpdUW3WSyhipIPgZ5SSIMGela4i9yMR4HXpMeNacPtOlx59WSZ5eoUACBIgAg+6uh07Uo2ZVI0uYLDqwbVSDmGZnClgCMxDGGaOp128K1wwW6t3WQ7sJViDAATRlMg8u4NSKpoB4AVG8L4ei2hIzzLS4BbnJb1o86prR1Ntt4Gi0hpd4dfGVLd4tbzqWzse9VVIJAuDVgQIhpOu/SpB7hD3CBJAAAncgMwHl6wpLC2wwLcw5mAhmiFYgaTGw8KhuI8Ue1dCqS2d+sSSDat5RCetzTJIHL76SMZVPwc/K3vYl4yM7zswLvhLTjLLKMO6PmkDu1YghjqdRppqQKs6AC4gAgBG08JKfcaStXXzMoZTlMaqdyFbcP4MKZ28XcOJuIE9W2kE5lQkl5hsp8vgfA0VKvirHC797Ao2IriOOt3FIN3FKty49vKjWmblzEsFMsijKY6iBtUzhroa3hSHN0M0h2EFl7u4QxECDt0pRE5zNm2XI1IIJKnSCSgkeU1pcu5WtKLTKqhiAuSAAFXQK2wD1RX/MVorvyuz9ew8cGmP4ndRyi2kuErmtqLqi4wA1JR8ugbTRjpSpxDXLNssjW2Ny3mQxIIuITqNCNNxUTxDheHvubxv3beZYBzQo1BDIbqnLqB6pA6761LJbypZQ3O9/KDn5ZMBm1y6TpuN6zTpwjGOlZW+Gnj1sOm75JMOuoJXTVgSNBvr4U2xOFRVzoBmZrYkbQzqunTZjUTxPDsb7NcwvfplUWzbCC4Pz81wsHBHQDQ+2luDwuFtqLb2VF5VVHLzlF1YK95zhSBIU7VVGm6cYzhJ7ra1s573+wyld2Ji7ww/QYexh9o+6lbPEL1oAXFlZAkEHUkADTXUkD31H4vi7rduJatreKKCUW4BcGYSCyMBK7agn2TpSz4/vbVlsjoWuLKOCrqySxBBHQpvsdxV1HreqppOdmn9dr8eXdEyjFk9a4srR4+BmdPKoHt9dBwOIMxNs76eNL3jpIMHx//AGqt6RsaRg2U9SF+ufkDXU6T4lCpJRcWm/UonTaTZw6isxRXobGI636OsT3uD7vNrbaJ8mEx7qnrXBASS7F1J0B3Gx0j7a5V2L7SDCOweTbffKASG6HXpE1c8V6R7ISLWbN4ldB5+2qHGV8D2i1dl3w3BVDHX9keHjTbG8PgerFUM9tLZYFsQwOUAwjEafCkMb2stFWyYq8G+jCt9pijRLuJdf4l6wnZ+2wJK6kzrSeJ4DbGyiuXntffEZcQ7e1f41s/bXE9L37v30OnLuMpLsXvEcCt9VHwqMudnEkkgROgAgge3rVbXt3fG+VvapH1NTq36QT9OwD7HI+RU0jp1OGWKpHlEg/ZhDtIpnd7MEeqx99O7PbvDn1kuL7gR9f2U4vdrsIRo5/wt91I3XiOvDZELwvEJ6lwj2EinKcT4hbEd45H60/XSzdq8MSOY+2DpSg7VYXbP74P3Ua6j/VG/oGmnwxzg+22JXS6PeVH2RUxgO12wIWIA3I2qtv2iwZ3b90/dWn4+wya270ewH6opXCEt4C6bbSL1guKjKBlJHQj5z76RGEtsVZ0dmVmYRMa3C4BAMNlOUiRus1WLfbu2nrOrjyBB+75VIHt7hYzd4Zj1YMzSPpIPKTXybI1Nck1gOJ2y12SynvNcwj6KqPktLWcUua42dSJAEeAUfaTVAvdp7LEtnGpnwrT/iKz+eKol8Ni27XQyq23OjWnBuuZEZEG4Gs3CfrWmnGBcYkYcrn7plEtAGdkkgwdYUxpvVDXtZZUAyTPQDX305tdqLLANnXXcNvp5VC+GuMtSf1DxkXrDKV7hCvd5UbkzZoChFGsCdDvSPFMCty9hzsVckgKvNCN6xifgevsqq2u1dqZF5RpA1jw6e6lH7ZJnVjdQhQfiYqh/Da0ZaotbP73/sbxo7FxvDu8gV3XM+X1s30Wb6Yb82k+K33VQS1tgrqdVKnlaZzAkbA7LVWv9sLJa3LrCtm0P91l9n0vlSmI7WYa5lUXQOaSTGghtfiR0rG/h9eLTlG/fn/ZYqsXySFvGYa+xugPZv8AKS+XmECAGGsIymCGADAzuAQpgMTkNiz3vfZSWzAcoBW9CyCYA2AnZar+Bx+GsW4GJtuTdVzEAQAFELJgQo/htWcdxTDu6OMQisLkkggGMpBBIgx79z12p5dO23FJ6eLrysuL2ztcZSW/I/47joF1jcxliQZhc9siPWXfJG8BlqF7c8QnB2h3q3GZhLKIDAI/MBJjcfGtsb2xtW7gCXO9XXMSsx4QRE/OqNxvi74h5eIWQqgQAPZ4mtvR9JNyi5Rsln+O1/uV1aiSaTI+s1pRXcMZkVkUUUAFYooqQCiiigANFYoqANhQaKKAMVmiigAooooAxQaKKACiiigAooooAxWRRRQALWazRQBg70UUVIAKDWaKANa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23" name="Tabella 22"/>
          <p:cNvGraphicFramePr>
            <a:graphicFrameLocks noGrp="1"/>
          </p:cNvGraphicFramePr>
          <p:nvPr/>
        </p:nvGraphicFramePr>
        <p:xfrm>
          <a:off x="251520" y="2060848"/>
          <a:ext cx="2781300" cy="3901440"/>
        </p:xfrm>
        <a:graphic>
          <a:graphicData uri="http://schemas.openxmlformats.org/drawingml/2006/table">
            <a:tbl>
              <a:tblPr/>
              <a:tblGrid>
                <a:gridCol w="901700"/>
                <a:gridCol w="6604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Altezza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Peso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Ys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Y-Ys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147.32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149.86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/>
              <p:cNvSpPr txBox="1"/>
              <p:nvPr/>
            </p:nvSpPr>
            <p:spPr>
              <a:xfrm>
                <a:off x="4103440" y="4437112"/>
                <a:ext cx="5040560" cy="852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I punti non si dispongono in maniera casuale. Il grafico evidenzia una qualche forma di “pattern” tra i residui.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𝑦</m:t>
                    </m:r>
                    <m:r>
                      <a:rPr lang="it-IT" b="0" i="1" smtClean="0">
                        <a:latin typeface="Cambria Math"/>
                      </a:rPr>
                      <m:t>=</m:t>
                    </m:r>
                    <m:r>
                      <a:rPr lang="it-IT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it-IT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it-IT" b="0" i="1" smtClean="0">
                        <a:latin typeface="Cambria Math"/>
                      </a:rPr>
                      <m:t>+</m:t>
                    </m:r>
                    <m:r>
                      <a:rPr lang="it-IT" b="0" i="1" smtClean="0">
                        <a:latin typeface="Cambria Math"/>
                      </a:rPr>
                      <m:t>𝑏𝑥</m:t>
                    </m:r>
                    <m:r>
                      <a:rPr lang="it-IT" b="0" i="1" smtClean="0">
                        <a:latin typeface="Cambria Math"/>
                      </a:rPr>
                      <m:t>+</m:t>
                    </m:r>
                    <m:r>
                      <a:rPr lang="it-IT" b="0" i="1" smtClean="0">
                        <a:latin typeface="Cambria Math"/>
                      </a:rPr>
                      <m:t>𝑐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24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440" y="4437112"/>
                <a:ext cx="5040560" cy="852093"/>
              </a:xfrm>
              <a:prstGeom prst="rect">
                <a:avLst/>
              </a:prstGeom>
              <a:blipFill rotWithShape="1">
                <a:blip r:embed="rId5"/>
                <a:stretch>
                  <a:fillRect l="-605" t="-1429" b="-6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sellaDiTesto 26"/>
          <p:cNvSpPr txBox="1"/>
          <p:nvPr/>
        </p:nvSpPr>
        <p:spPr>
          <a:xfrm>
            <a:off x="4067944" y="5538718"/>
            <a:ext cx="4176464" cy="3385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70C0"/>
                </a:solidFill>
              </a:rPr>
              <a:t>il modello può essere migliorato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3062850" y="5178678"/>
            <a:ext cx="44614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Siamo in presenza di un </a:t>
            </a:r>
            <a:r>
              <a:rPr lang="it-IT" b="1" dirty="0" smtClean="0">
                <a:solidFill>
                  <a:srgbClr val="FF0000"/>
                </a:solidFill>
              </a:rPr>
              <a:t>grafico informativo:</a:t>
            </a:r>
            <a:endParaRPr lang="it-IT" dirty="0"/>
          </a:p>
        </p:txBody>
      </p:sp>
      <p:sp>
        <p:nvSpPr>
          <p:cNvPr id="26626" name="AutoShape 2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28" name="AutoShape 4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0" name="AutoShape 6" descr="data:image/jpeg;base64,/9j/4AAQSkZJRgABAQAAAQABAAD/2wCEAAkGBxQSEhQUExQVFRUXFBcZGBgYFBgYFxoaFhcXGhcYFxUYHCggGholHBcUITEhJSkrLi4uGCAzODMsNygtLisBCgoKDg0OGxAQGywkICQsLCwsNC00LDQsLDQsLCwsNCwsLywsLC4sLCwsLCwsLCwsLSwsNC8sLCwsLCwsNDQsLP/AABEIAPgAywMBEQACEQEDEQH/xAAcAAABBQEBAQAAAAAAAAAAAAAAAgMEBQYHAQj/xABEEAACAQIDBQUEBwYEBQUAAAABAgMAEQQSIQUGMUFRE2FxgZEiMqGxBxRCUmLB0SNykrLh8BUkQ4IzU6LC8Qg0VGNz/8QAGwEBAAIDAQEAAAAAAAAAAAAAAAMEAQIFBgf/xAA4EQACAQMBAwsDAwQDAQEBAAAAAQIDBBExBRIhEyJBUWFxgZGhsfAywdEUI+EGQlLxM2JyQ7IW/9oADAMBAAIRAxEAPwDuNAFAFAFAFAFAFAFAFAFAFAFAR8ZjUiF3a3Qcz4CtowcnwI6lWFNZkykl29I//BjsPvNr/QfGp+RjH62UZXlSf/HHzI5OIb3piPDT5AVneprREf78tZHgglHCd7+LfrTlIf4mNyotJv1/ItMXik+0HHQ2/ofjT9qXYbKpcQ6ck7CbwqTllUxnrxH6itZUHjMXknp30W8TWC6Vri41BquXk8ntAFAFAFAFAFAFAFAFAFAFAFAFAFAFAFAFAFAQdrbRECXOrHRR1/pUlOm5vBBcV1Sjnp6DPxwGRjJLqx4DkB4flU8qiit2Bz403N79TUmgVATnoWhnB7kNBgTahgbmhVxZhf8Avka2jJx0NZQUlhjeCxrYZsrXaInzXw/SpXFVVlamlOrK3eHxi/Q1CsCARqDqKqHUTyso9oZCgCgCgCgCgCgCgCgCgCgCgCgIs2MytYjS1cG923G0uuSnHMcLL6c9nWsYJY096OSRHIGFwb117e5pXEN+lLK+a9RG01qKqcweMwAJPAUMN44mTWUzytI3ujRR06fr4mrc/wBuKijkqXLVHN6LQtZVjCixJb+73FV+JbkobvDURFFQwokpIKxklUBRgpkzuDMkNMmjiRXW1bETWBuWMMCDwNZTaeUayipLDHN28WQWgY+7cr4cx8j5mpK8U0pozZ1Gm6UujQv6rHQCgESShRcm1V7m7o20N+rLC9+5dJlRb0E4ecOLjrUNhtCnewc4LGHjjqZlFx1HavGoUAUAUAUAUAUAUAUB4yg8Reo6tGnVju1Iprt4mU2tCOcIAbqSp+HpXJexaVOfKW0nTl2cU+9PXuN+Ub4PiPITzt4j9OVdKjKsubVS71o/B8V6rtNHjoIO8E2WB+8Zf4jY/C9XaKzNFW7lu0n5ELd6AWX93N5n/wA1ms8yZDaQ4IXJq5ta1+VaGz4yZMgSsMmiiYqVqTJCrUMjM0dZNJIr50rZFeSILvZh0Onny/Ot0spkDeGhhmyYiJ+pAPnofgfhUsOdTcSJvcrRkayqh1xpyx90W7z+QqjWncz5tBJf9pfaOr8ceJsklqNjBi92JY9/D0qlDYVGU+UuJOpLt08l0dmcG3KvRcB9VA4C1delRp0o7tOKS7OBo23qKqQwFAFAFAFAFAFAFAJc2BPdUdafJ05TSzhN+RlcWRF2gD9k+Wtecpf1LCetKXhx/BK6PaPJiQfsv/DXSo7WhU/+VRd8X9smjp46UPK1+vpXRhUU9E/FNe5q0Ve8y3gbuZT8bfnVq3+sp3qzRfgN7Cf3e9B+VYqLi+81tXp3AFsxHQn51qZxhsn4etWWIDUTHtbXN/azAk5cumSw4cxr3NVSDfK4y88c9WOj53l2SXJ5x1Y689PzuHMPiSzsLDKLjncEG2p4a66dw61vTquc2uhfPn8mk6ajBPpZJfhU5AyvxFbIrzKfaBsFP4h+dT0tX3FOtou8RjBeSFerj+Za2pcIyZrV4zgu01tVDriGkA4mq9W6o0vrkkZUWxo4xPvfA1Qnt2wjrU8k/wAG/JS6gTGKSAL691Yo7cta1WNKnlt9n5DpSSyyRXYIwoAoAoAoAoAoAoAoApjAA1htJZYErIDw17+XrUNK5p1f+N5XWtPPR+GTLTWoxtLD9pE6cyuniNR8QKtU5bskyGtDfpuJntjYggDqhtbu/u48qmrR53ec+2nw7i1xXvBhwYX/AFqFFueuV0iZtopEAXNr8LC59KzGDloZ5RR1JGDyyr2lz7XAgkWXkunx771W5F5bnr7Lq4fMl3llhKGnv2ipZFguxNoydfwk8+8H5+OiEHGWIrKfp/HzuSmpRzJ4a9RSYxJFzIwYdRU7i4vDK++muBExD1lEEmVk65mUchqfyqWL3U2Vprekl4hs5O0xQPKMfLT5n4VtLm0u8xRXKXGehGpqqdU8DXrSFSM87rzj07xgCoPKkqUJfUkzOWIEKg3Ci/hUEbG2hNTjTimulJIzvPTI5Vo1CgCgCgCgCgCgCgCgIuInYNlVdetcDaO0byFf9Pb08trKev4Sw+tksIRay2EeGJ1c5j05elbW+yalR797Nzf+P9q8OCfkl2BzS4R4EoV3EklhEQVkGZ21hTDJ2yj2GPtDoTx9ePjVqm1OO49TmXNN0p8pHR6jsOIDLobjiO41E4tPDN4zUo8BrHYQTKASQRe3nyPoK2hNwZlreJOwph2CW0sDfxub/GsVlz2S0pc1CN4rPAbm2UhvHlb41mi8TMVXmI3snDdihBNyxue7ThSrPfZrBbqHZWvWiNW8kHEzZPZXV2Pnc8/0FTQjvcXoivUnu82OrL3Yuz+xSx99tW/IeX61FVqb77C/bUOShx1epYVEWBuSIN49RofWqlzZ0q/GXCXQ1wkvH7aGyk0R3aRPxj41xq1TaVjx/wCWHdzl3498PtwSJQl2Mew0+cXtaups3aEb2k6kYtYeP9fEaThuvA9XQNAoAoAoAoAoAoAoAoAoAoAoAoBLoCCCLg6EGieDDSawzNbR2a2HJkiuU+0p5f07+VW4zVTmy1OZWoSo8+GnSKgmDi4/8d1RSi4vDNoTUllDGzmytInR7jwbWtqnFJmYvB7tV7qq/edR8b/lSlq31IzJksmowQ5J2d+ziF25nkOtTRgkt6ehDKcpS3KepcbJ2OIvaY5pDz5Drb9ajqVXLgtC3b2qp858WWlQlsKAKAKA8ArWMIx4RWAe1sAoAoAoAoAoAoAoDDYsT7Sx80CTywYLCZFkMLFJJp2Gcp2w9pURSlwLase6wE3aezGwEUmKw02IYRRtI8E07zRyqilmAaYs8b2BsykC9rhhQGpikDKGHAgEeYvQC6AKAKA8IoDLY6D6vPYaRyagdD08j8DVtPlIdqOTUhyNXhoxDezOPxoR5rr8q11p9xL0hidZYh0zMfSwrEeEGw9Re0J8iacToKUo70iOtPdjwLjYmzhCmvvtqx6dF8q0q1N99hctaHJR46vUsqiLIUAUAUAUAUAUAUAUAUAUAUAUBUb1bY+qYWSULnfRYk5vLIQsSDxYr5XPKgMdu1u1tPZjv2LQ4yGfLLMsshikGJYATOjrGwKsQDqDy4WJYDRbz4hpljwNgJcUGEgViwTDrl+sNmsNSGEa/ikB5GgNKosLDQUB7QBQBQBQHN9+97ULrFBZmjd1kzKwsRlAym4uL5vQVJCo4aENahGqlvdBSNvbO5U5cPdTcakfN6wptLA5CI8u8mKLZhHATa1wTw4/fpvvGByERabfxLzQJKkQVpkXQH7TKD9o8qzGo46Gk7WEsZzwOtVGWQoAoAoAoAoAoAoAoAoAoDy9Ae0AlHDC4II6g34caAyrj67tIDjBgNT0bFypoO/somv4zfhoDT4vEpEjySMFRFLMx4BVFyT3ACgKPdPDM+fGzKVlxIUhG96KBb9jERyazM7D70jDkKA0NAFAFAFAFAcf39mc4mzTwyhZHyqFAMYOX2ZDbXSw1J4HhQFL2bH/AEom/dYD5NQCHgHOCQd6kn5g0A2GUMlmlSzgkniuo9pbEajjy4UB3fZbhoYirmQGNCHbRmBUWZhYanjQEqgCgCgCgCgCgCgCgKvbe2lw5jQI8s0pIiiTLmbKLsxLEKqKCLsTpccSQCBUbW3reODEBojBikgeSJJCGje1gHSRDZ1VmXMujC/CxBIEiPcrCdmBInaTW1xLH/MlvvrP76G9yApAXgABpQGPfaLyYqTCYvPi/qmWNIFVf85NLnkR5gSEyRwdjmzWQOzHX2RQDeN2hPsqcOcJHEZiFSHC37CZnGVImU2C4pJOzPaAKHjZ9CUFgNnu/u2+GiTLMRMbtiCRnjmlkYvI5S4s2ZmAKkaZQcwUAAI21/nMSmDGsUWWbF9DreCD/cwzsPuoAdHoDT0AUAUAUAUAUBz36R9hFngeDDFyTIZTHHq3uWzlRx97U99AYTaEQhbLLA8TEXAZiptci9mHC4PpQEQYpR7pcf7/ANAKAusNsPHNJH+ymBDrZnjYqpuPaNwdBxPhQHZ8CjrGglYO4UBmC5QTbUheVAP0AUAUAUAUBTzby4dJDGX1BsTlOUG9iCf7Fb8nLGS5Gwryhvpfktwa0KZ7QGdxmm1cL0OCxY8xNgzp60BTfTHhycFHIvvRYmI37pSYWHmJflQG7oDD7pYWI7X2vJYGYPh0v9pY2w8Z06BmXXrkHSgNXtjZceKiaKUHK1iCDZlYG6ujDVXUgEEcCKApdm7fbDrLDjmAlw8TSdpayzwIP+Oo5MNA6D3WOmjLQErczBNHhleUWnnJnmvqQ8vtZCeiLkjHdGKAvaAKAKAKAKAKAKAyO/e6iY4IwlWKVAQC3uspscra3FjqD3nStXKK1ZsoSeiM5uz9HqxzLJiMRC6oQwjQ3DEcMxa2gOtra2rCqQfSjZ0ai1i/I6grA8Na2TyaNNantZMBQBQBQBQBQGExe58xlbKVKFicxOoBPMcz86sKqsHfp7TpKmsp5S0NxDHlUKOAAHoLVXODJ7zbF0MGZ2rMo2rgFze0cPjBl/CThjc+afPpQFvt3Z4xEDxsAQcrWPVHV1/6lFAT6A5zh4JVx+0sThhnmhxEYki4dvC+Fw5KA8BIpQshPPMugckAbnZG1I8TEssTXU3BBFmVhoyOp1VwdCp1BoCFvZu5HjoOzewdTmicrmyPbiV+0hF1ZeDKSO+gHd3trHEI4kXs54X7OZAbhXCq10b7SMrIynowvYggAWtAFAFAFAUu0N5YozlS8z9E1A/efgK5t1tW3t9Xl9h0aGzKtRb0+au37LUqZds4mTgUhHRRnbzZtPQV5+4/qKrLhSWPnzoLsbO1p65k+3gvJcfUivCz+/JK/jI1v4VsPhXLq7Suqms2TKpCH0Riu5L3fESuzkH2F/hFU3Um+lmXcz/yYr/D0+4v8IpykutmP1M/8n5guCUe6Mp6rdT6rat4XNWHGMmg7iT1ee/j7j8eInT3Jn8Gs4/6hf410KO2run/AHZ7yOUKE/qgvDh7cPQm4beORdJo8w+9Hx842/InwrtW39RQlwrRx3Feps6nLjSljsl+V90XuCx0cy5o3DDnbiO4g6g9xr0FKvTqx3oPKOZWoVKLxNY+dHWSalIhMjhQSxAAFySbADvNDKTbwjPY/Y00mLSZJB2YKH3jcAWuFA0IP5mpFJKODo0rqlC3dOUePH54GjqM5pQbz7wHDZVRQzsL+1ewHDgDqSb+lSQhvHQsrJV8yk8JEGDfdcozxHNzykW8r1s6JPLZMs82XAgJsxsXisXioXVMRhsWkULsMymOKBe0hdQQQjPPPe1jfIdcoqE5BaY3BbQxUbQyPBg1YWaSCR5pSDxCZ40ER/F7R1NrGxoB2PC7SRcgnwsttBLJDIslurxo+V27wUB6CgMwmz8XgcROYMWmLxOJZHkjOCZspUZVJZMQqQpl0Gc6hdMxoCl2FsfbMm0sbOmKgTIyI5yE4eV8isYwgsT2YbL2hs1xa+psB1XY0eICf5p4Xk/+mNo1A6e27Env08KAqt2HD4vabLa31qNL9WTCwBvS4HlQGkoAoCDtba0eHXNI3go1ZvAfnwqvcXNOhHem/wAss21pVuJbsF3voRk8ZjpsV75MUR/01OrD8bcfKvIX+2qlbMIcF88/Y7lKhRtfo50ut9HchJCRLc2VR/fDma4iUqkutjM6ssLiwwO0IpTlVtehFr+HWtqlGcFloxWoVaa3pLgWaxVDkpOY4Iqxk0cz3sqZMb54YqZMqY20VZySKZBxc8cfvsFPTn6VJCnKf0os0oVKn0rI0gDESRtZhwdDr4HqO41NRr1raeYNpkrbjzKi4dT+eqLnZ+8WUhMRYchKNFPc4+we/h4V63Z+3IVuZW4P0+fOBz6+zt5b1Dj2dPh1+/eXuKw6yoUcZlYai/5ivQJ44o5kJypyUo8GiP8AWkikiw4VhmU5bL7ICDgT5f3es4bWSTk51ISqt6Pj18Sqkixn124J7DMOYyZbC4y3vmvfXr3Vtzd3tLala/psP6/XP4+ak/bew48TlzEqy8GFr2PEG/EViM3EgtrudDO7xTGIN1cMqgFCxHMsbnxtYUdSRvLaNdvKeCv3YhMGP2jCRZZZI8VGfvCVBHKPFXi9HXrWhRNXQHjC4I+XGgKXeLEnCYRzh1XtCVjiB90zTyLHGXPE+24LHidaAm7E2YuGgjhUk5Rqx952Ju8jHmzMWYnqxoBjeXbS4SAyEZ3JCRRg+1LK+kca95PPkATyoBO6myThcKkbkNKc0kzfemlYvK3hmY27gKAt6ArNu7ZTDJc+07aIg4sfyHfVS7u4W0N6WvQi5ZWc7meFwS1fUY+KF5HM0xzSHlyUcgB3f31rwd5ezuJtt/Pwd+U4U4clS4RXqWCrYXPCqRTcs8EZ5MNJjZSV0jU2ueAHhzY8a6G9C3hh6nUlVp2VNKXGT9f4J0+6pUXiku41AItqOhHCoo3qbxJcCrDaqk8VI8H88R7C7bkFonibtrgdx6sbd2umnhWsraD58Zc0jqWNN5qwmtzX+P8AfE0dUTkBQBQFDi94AC0aRsZgzKFtpcEgHvFtbVcha6Sb5up1KWz20pyklDCefsV8e7U0t3lcKx14Zj52IA8r1M7unDmwXAtS2nRpYhTjlLwIqxyYOUB9UbiRwI6jvHSpG43EOGqJ9+neUsx1Xmv4ZoJYwR1B9K5xzYzaYvZW1ThSEe7QE2B4mL9U+Vel2TthxxSradDMXNqrpb0OE/8A9fz7mxRgQCCCCLgjgQeYNeuTTWUcBpp4Z7WTAUAUBht6cViv8Tg+qhW7DBzTPGQM06vLEhhVj7jewGU8MwAOlAanYm2YcXGJIHDLexHBkYcUkQ6o45g60BYUBRb4B1iilRGkEOIildFXMzRglXKqNSyhu0AGp7Ow40BWbe+kfBYWBpi0kltAqwyC7HgpZlCr5kcDxoCTu9sZ5JEx2Ms2IKfsowbxYZHAukf3pCLZpeJ4Cy6UBp6AhbX2kmHiMj8tAObE8AKguLiNCm5y/wBli1tp3FRQj/pdZhsJnmczy6s3u9FHKw5Dp/WvA393OvUeX86vA9LV3KMFRp6LXtLONK55RlIj7Zv2YRfekYIPP3vKwNTW+N7eei4klrjlN+WkVkWZUgjVAbKunex5nzqJ79abYUJ16jm1xfoRztGwzNHIq/eKaetWZbOrxjvNcPH8EqoZe6pRb6s8S0wWNDAa3U8DVJxcXhlGvb7vRhk+sFMKA8JoZK7F41Vu2i8i1tT3da2ipS5qLtG3lLm69nQQY9soT75HQm4BqV29RLOC3Kykl9KLGaNZ4zG/MaHv5MO+o6dRwlvIoxcreaqQ+dhA2STkMb+9E2Q+A90+FvlU9dLe3lo+Jaucb6qR0ks/keljqE1hLA5u3tAwSCBz+zc/sifst9zwPLv8a9bsTaWf2aj7vnb7mt/bqvT5aC5y+rtXX+TY16g4AUAUBkd8s+Fnw+0URnSJXixKqLv2EhVu0UcT2borEDkW8aAknYOExZ+t4aRo5JV/9xhZchccs4F0kI/GptagKXFnDQEpjMbtKUdHixCR+IfDQJm82I0oCok3qxF+z2S2LxZOgGJwjGJO5sVI0TjxfOe+gEbX2e+Ntg5pkxWPkKiYxj9hgICby5FsVEpUFAW9s5uSigOrogAAHACw8qAVQHPt4MZ9bxOQH9lFceJ+0fM6DuFeP2zfb092Oi4Lv6WeqsaP6S2339Uvi/JMjWvNFaTJKLWGQSYzMl3zclWw8X970UD+KtnLEMdf2N6b5m71vPlp6v0Hdg7P7Vu2YX1PZ34KoPvW6k3r2ew9nRp0lVmuL0/JDf3Lh+xB/wDrtfV3I0bYIEcf09K9C+JyFw4oym1tn/VZA6i0TmzAcFJ4MOg/vpXktubMjFcrTXD2/h+537O5dzB05/WuKfWurvLHCyXHeK8mVK0d2Q/QhIuPlyr05nwFZSzwRZt4b0sjOw9lGY9tINP9NTwUcmI5seNe32PsqNOCqVFlvT8/gzfXfJ/sUn/6fW+ruRfzbODKQbMCOBGhrvyhGS3ZLKOTCcoS3ovDMv2Rw83Z65SMyX4ix9pL93yNeE23s9W1Xeho/nzwO7Cp+po771XCX2ZIkhtNnHCRbHxXVT6Zh5CuSpZhu9RFGeaW4/7Xnz19cBItamYsgY7DB1I4dD0I4Gt6dR05KSLdGq4Syabdnahni9r/AIiHK/iODefzvX0TZ92rmipdK1/PicjaFqqFXm/TLivx4FvV4oBQBQHIvpIi/wACVcbs5zCZpwkmH0bDNdJGLiPijXVR7JH6gZzA/T/iAv7bCQu3VHeMejZ/nQHQtm7Mxm1YIp8Vi3ggmjSRcPhP2ZysAwEuIa7tcEAhcooDW7C2Fh8FEIsNEsScTbix4ZnY6s2g1JJoCxoCq3m2j2GHdgbMfZX95ufkLnyqpfV+RouS10Rd2fb8vXUXpq+5fnQxmw8PljvzbXy5fr5188uJ708dR6G8qb08dRbxioDnSZJjFashkyLthssZtxsfU2APxrejHfqRj2k9msz4/OksNt7XTZ2ED5czeykaDTMxGgvyAAJPhX1i1tt5qmuCS9jz11cYzUlq37mDO8e0mbP9YVSTcRiJCg/Dcgm3r411v01BLG76nBe1Km9w+3z1NbsXbY2jh5YJVCYhU9pR7p+7In4b205Hyrk7Rsf23HVS0O7s2/TnGotU+InYUxZFvxtY+Km1fJ60Nyo4no76CjJ46/ctqiOcVG00MjpGPtyKvkNW+ANX9mUOWuYwOjby5Km6nUm/HREfeveuRJPqmCAzrYSSFcwUkXCIvN+Z0NuHh9ZtrWLjv1NOhHj7y+5N7seLKHBb343DOHmk+sRfbUoqsBzZCoGo79PmLM7SlNYisMp0NpycsSNtvCySRwToQVLKQw5rILA+d19K8b/UNDNq86xZ67Zk8ylFaOOfLj+QRbqvcK8CbSeJsbkFZRJFkWQVsWIsjbNxPYYtG4JL7DdL/ZPrb4139hXTp1dx6Ph56epPcU+XtZLphxX3+dxu69seZCgCgOSf+pFP8hhzyGKA9YpLfI0B870B9h/R7IG2XgSP/iQDzWNQfiDQGgoAoDC7/wA5eaKEHgLnxc2HoB8a85tytiSj1LJ6XYkFClOq/mP9i4ltoK8b2ms3kkxihXkySgrUgkQ9ur+z/vqDU1r/AM0e8s2L/c+dpV/ScScRgkPuhZmHewyD4D519ksFzZPuPF7Wk1TS+dByLdn6Q2we0pMRKjSx5XjEYa2QZhZlB0zezY9cxqlWqynJ5LtpbQpU44XHGvSbPcveAz4nC4sKEaXESRsoOmWRmGW/MD2T4ir6fKWzz0L2OdSjyN7KK0fHzN7s9Mssqjgs0lvC9/zr5FtWG7dTXb9z3Nw96jCXXGJa1zjnkDDMPraE/ZWVvRQPkTXoP6cindeBcq8LOT/8nKhvwdmvFieyEzTtM7gtlPtm5Iaxs12HI6XHO9fTb57sVBfMHi7GPKXM6j6Pv8fmZzc3bkmIxmIzaJMZZez4qjM+Yhb8B7RFQ2c5b270G21qUFTVRLjk7NseUnY+GDcc6qvgsxy/9K1xv6lajRqduPyeh2Em5Rb6Iy9mi9iHsjwFfMSxN85jbitkbxZFkFbFiJVbZjvGSOK2YeX9L1Nby3aiZftJYqLPTwNzsnF9rDHJ95AT421+N6+k29TlKUZ9aPN3NLkq0odTJdTEAUBz36d9nGbZMjAXMMkcvDWwJRj5K5PgDQHy9QHff/T/AL5o0P8Ah8rWkQs0F/tofaZB1ZTmNuh/CaA7NQBQHONqv2m0JDyVrfwKB/NXittVM1Z+CPXW0eTsIrr+7z7Fkgrz5SkSUrDIJEhK1IJDe04M8Trzym3pW0Jbskze1qblVPtKzfTCNisFBioxmeH2yo4lSLTKO8Wv/tNfXNk3UZxTekl6/wC+Bw9r2bzKHU35fMM5LvRuwmMMMmFWGKyWkN2u7FiTIQLjNrw08eFrdWybk2mcmhtPkoKFSLyljh0/PE1X0f7EH1nDQRXZMOTLI/4hfKPEueHQHpU1VKjQcevh+TFnv17h1pL58+5utjnMZJPvSO3qxt8BXxzaNTfuZy7T3V5zVGHUkvJFpVIoEEsExUDHgxKH/eth8QPWu3sGsqd0k+nh88S5Fcpa1I9XHyf4OT717uqS+DmPZtG5aFyNChJykdQRoRfiO6vq84K5pqS/0zwk5Ts67kllPVHu7uzOyiXBwLHNiGdiJFjAkAcAEPICbRiwOvQVilbxoJzkzM61W9koqOI5z87PA6pj8CIkweEQ3EYDE/8A5rbMfEkmvD/1PdZhjpk2z2ey4KjRnPqSivH/AEWArwxGNPWUSRIslbIniQ8QlwR1BHrWyeGmWqbw0y33Dlvhbfdkdfk3/dX0HZE962S6m/z9yjtqOLnPWk/t9jRV0zkhQDGPwaTRSRSDMkiMjDqrAgj0NAfHG9OxGwWLnwz6mJyAfvLxRvNSp86AgYTEvE6yRsUdGDKwNiGU3BB63oDvu5H03QyhYtoDsZNB2qgmJjw9pRqhPmOOooDrGBx0cyB4ZEkQ8GRgynzU2oDnMBvi5j+OX+evAbTfPn/6f3PZTWLSC7I+xdR1yTmyJMdYZBIkJWpDIdrBERdmSvAZY0UMhbOpJ0Ut7yn5gDrXobDbTtbdway+j584lq4VOvGFSbw0sPtxoynxG62GLtIyIpbUhFIXyUkgelYq/wBVbRnwjPC7Me+vqVYWVs+KpJ9/H00LDZGBXDqy4duzDakBF1NrXva/xqD/APo79vnzz34JeRpU/wD5pd2USsBhuzQJpYDj18a5E5bzybV6vKzc+sk1qQEfFYUSWzciCLcbjhrUlOpKnLejqTUqzp5x08BjHQIxBkDORwJYm1+NulTT2ldVNZt+LJKSeqSXgjzZsCRMWhsjH3vZBDAcAefxqxb7avKDS3211PLX8eBrVpxfGUU+1cGPwxsZJJJCC7WAtwCDgB8b1Hf307upvyFSceTjThovV/NCTVErjL1kkiRpK2RYiRXrLLESZuAf2cw6TH5D9K93sN/sPv8AsiDbf1wf/X7mqrtHECgCgOb/AExfR9/iMQngA+tRKbD/AJqcezv94G5U95HO4A+Z5YypKsCrAkEEWII0IIPA0AigH8HjJImzRSPG33kYq3qpvQHeNz8QXETkkl4VJJNySVUkknieNeA2lHEprqk/dns5vetIPsj7GwSuScyRISsMgkSErUhkPVgiGcXiViQuxsB8T0Hea3hBzeES0qUqs1COpSYbbHbyZVCp0zubnwAFr916lna8nHOc9x1aln+np70m33LT1LuGDLVXDepzKlXeWEP1sQBQBQDcsQbjWu70okhUcRmS0QzEE+aj+Yito03J4ySpyqvdX3+yY7h8Qri6ngbG4III4gg6g1tKLi8MiqU5U3iQ7WpGMvWUSxIslbIniRpKyyxEmfR9rFKesp/lX9a95sRYovv+yINucKsF/wBfuzVV2TiBQBQBQHPPpH+iyDaV5oiIMVb37exJbgJVHPlnGtuN7AUB89bzbqYvZ75MTCya2V+MbcfdkGh0F7ceoFAUlAdm+jvGZsPhmPK6HyJUfC1eL2vSxWqLr4/c9fZS5WxXdjyZ0dK88UpElDRleRIQ1qQyHxWpEZvfhmWEyBc6xI8hS9sxGUAXHDi2vfXQ2buOtGM+lpeHSdCxq8nGbj9TXDyb+yKrdTerA7XQRZRh8QvuxkjMbD/SewDj8Nr6cOdfQa9nQrwUJLGNMdBx7e9ubeo5xlvZ1T6fnYXrJi8PpYToPHOB4cfnXlrz+nqkedDiuz8fg6sLixutf25en49hUW8sXB1eNuYIvb01+FcOpZVYPH8Estl1cZptSXZ8x6kxdswH/VX4j4GoeQqdRXdjcL+xjU+34F+3m7lBPx4VmNtUfQbw2dcS/tx3keDac2INoECLzkfW3gOBPdrXWsdiVLh56Ovo/kzXpW1ms15b0v8AFffs8uwa3gwcUUR7VmkmcexnbXQjMUQaBRceoHOvQXGzrSztpYWXon2kezry4r3MYwShBcWkujtb4vqLXZeF7NBfiVS/iqAfl8BXhqs96Xn7mtzV5Sbxpl48XklmoyuMOa2JYkaQ1sTxIGPkyox6Kf6VvBZmkXKEd6aXaXm4kOXCA/edm+OX/tr6BsmG7bJ9bb+32Obtme9dNdSS+/3NDXSOUFAFAFAFAM4vCpKjJIiujCzK6hlI6FToaA5rvL9COBxBLYdnwrG+ijPHc8+zY3HgGA7qAosFuPPsqMpJIksbSXR1zAg5RcMpHs+7cWJ5157bVHnRqdGnz50HpdhVk4SpPv8At87zY4OfOqt1Hx5/GvGyjuycTNaG5JxJkZrUqyRJjNakMkPoawQtHk8IdWVhoykHwNZjJxeUZhNwkpLo4ny9vnsJ8DimUXC5iYyNLWPAdCDbyINfSNnXiuaKl0rUjvbdUpqUfplxX48Dd7hfTLJDlh2iDPFoBMNZk/f/AOYO/wB7j73CugngouKep27CLh8ZEssTxzRMPZbR17x3EcCOIrElGaxNJ95iG/Teacmu5kaXdSE/6a+TMvwBFVpWFpLWHuvZluO0r6GlTzw/dCsPutCpuI18yzfBiRSFja03mMF48ffIqbQvaixKp5YXskV2+m+eE2THeQ55iv7OFSMx6Ej7CX+0ehtc6VbcimoJcXqYH6PpJ9oYh8bijdnNwPspFGTkRByXMT42ubkmvI/1BdceTXR7v+Dv2kf09pKo9Z8F3fM+h1KvJFEQ5rJskR5DWUTRRGkNbFiKKbbkhyhBqzsAB4f1tVq0puc+HzJ0bOK3nN6I6Ds7C9lFHGPsoB5gan1r6PRp8nTjDqR5WvV5WrKfW2yTUhEFAFAFAFAFAFAV+3dn9vA8fMi69zDVfjp51XuqHLUnDy7y1Z3HIVoz6OnuOfbBxFiYzpzF/iP776+fXdNrneDPVXtPKU0X0ZqmcqSJCGsMhkiQjVqQyQ6KwRnPfpW3aGJjDDRj7p6Oo0v3Munleu3se9dCfHTp7v4OjQpq6t5UH9UeMfnzU4BPCyMVYEMpIIPEEV7yMlJKUdGcGUXCTjJYaJ+xd4MTg2zYaeSI3uQjEKf3k91vMGtjU2+F+m7aaKAxgkI+08VmPjkZR6AUAja3017TmQophgvxaKMhvIyM1vEWNAYfCRSYvEKrMzySP7TMSzfiYk6mwBPlUVeqqVNzfQTUKLrVI010s+l9ysAsWHGUWBsF/dQZVHzr5vfVXUq5fxs7W0pJTVKOkVj54YL+qZzhp2rJJFEaRq2RPFEaRqyTxRE3bw31nF9p/pxa+euT43byr02xLTM1J6R4vv6PnYWL+p+mtdz+6Xx/g6BXrzywUAUAUAUAUAUAUAUBzvfLZhgnEyaK5v4PzHnx9a8tte03J76+mXv84nq9lXKr0eSnrH1X8aeQ/gsSHUMP/B5ivKzg4S3WR1qThJxZNRq1KskPo1akMkPo1YIZIa2ngxNGyHmND0I4Gt6U9ySkSW1Z0aimcY3w3SGIJZfYnXQ6aNbk3eOR/pb1Wz9oujzZcYv0OzfbOhd4qQeH19DRjxsFYzaQMWHJtPgOVdz9U5rMXwIqWyKEPqzJ/OokJhIxwRfQVo5yfSXI2tCOkF5A2EjPFF/hFFOXWw7Wg9YLyRp9zd3ssnaBMrOAiDW/tEa25cvjXJ2leb0eTznHFinaUKDdZRxwO24aEIioOCqB6CvISk5NtnnKk3Um5vpeT12rBiKI8jVsiaKI0jVkniio2xiiBkXV20sONjp6nhVm2oucs4Oha0k3vy0Rtd3NlfVoQn2j7Tn8R5eA0HlX0Gytlb0lHp1feeev7r9TWcujRd38lpVspBQBQBQBQBQBQBQBQEbaGCSaNo3F1YeYPIjvFRVqUasHCWjJqFedGanDVHNpoZMFMUcXU8+TDky9/dXib+xlTluy8H1nrozp3tJThr7djLqCYMAQbg1xmmnhnOnBp4ZJR6wQSiPo9akTiPK9YInEq9t7GE/tKQsgHk3S/f31YoV+T4PQvWV86HNlxj7dxj9obKYezLEbd63XyPCulSr44wkd6nXpVVzZJ+5VHYsH3B/E361b/WV/8vYk3ESsHsZL/s4bnqFLH11tUVS6qNc6RrKUIfU0u82W72xTGe0lAzW9leNu899cq4rqS3YnFv75VFydPTpfX2F6z1UOWojDvW2CWMRh3rJNGJX7QxojW51J4Dr/AEqSnTdR4RcoUHUeCdudsVmb6zMNTrGD/Pb5evSvZbIsNxKrJd35/HmVtq3sYx/T0vH8fny6zZV3zz4UAUAUAUAUAUAUAUAUAUBB2vstMRGUcfusOKnqKguLeFeG5P8A0WbW6nbz34eK6znU8UuClKOLqdR0YfeU9a8ZfWEqct2Xg+s9ZCVK9p78NfVdjLfC4pXF1N/mPEVxpxcHiRQq0pQeGS0etSu4jyyVjBE4jiyVjBG4nryke7Y93C/gaJIRhF6kRscn2o9e9RW+6+hlhW8/7Ze45Himf3RlXqfyFYcUtTSVGMPqeWPGStcEaiNPJWcG6iMvJWSWMSt2htJY9OLdP16VNSoup3F2hbSqcegm7u7ttKwnxI04qh59Cw5L3c+ff6zZuyUkp1Fw6F19/wA9Cvf7SjSXI2/i+ru7e34tvXozzgUAUAUAUAUAUAUAUAUAUAUAUBGx+BjmQpIoZfiO8Hkaiq0YVY7s1lEtGvUoy36bwzDbV3Wmw5LwEyL3e+B3r9oeHpXm7zY8orMOcvX53HpbbalG4W5WWH6efR84kTC7aHBxlPUcPTiK87UtZL6SepZPWHEtYcQGF1II7jVZprgyjOk4vDQ8JKwRuAoSUwa7h72lMGNw8MtMGVAQZKGygRcVj0T3mF+nE+lbwpyloixTt5z0RAjxE2JbJAh7z08TwWula7OnVlhLPsi1KnRto79aXz7mo2DuokJDykSScfwqe4Hie8/CvWWey4UedPjL0XccW92tOstynzY+r/HcaSuocgKAKAKAKAKAKAKAKAKAKAKAKAKAKAKAq9qbAgxGrpZvvLo3mefneqlxZUa/1Lj1rUu21/Xt+EHw6np87jNYrciRTeCUHua6t/Et7/CuRW2I/wCySa7TsU9t05LFaHlxXr/JAk2fjouMbMO4B/5da5VXY9WOsPIsxuLGrpJLzXvwGTtCZfehYf7WX5iqctnTXQ14En6ehL6ZrzR4u13PCInzJ/KtFYSemfIy7OC1n88xxJcU/uQN45G+Z0qeGyqkv7ZPwNHC1h9VReaJMW72Nl94iMd7AfBL/GuhR2HVesUu/wCMhltCxpfTzu5fkt9nbkRLrKxkPQeyvw1PrXXobHpR41Hn0RQr7bqy4Ulu+r/Bp4IFRQqKFUcABYegrrRhGCxFYRx5zlN70nl9o5WxoFAFAFAFA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2" name="AutoShape 8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6634" name="AutoShape 10" descr="data:image/jpeg;base64,/9j/4AAQSkZJRgABAQAAAQABAAD/2wCEAAkGBxQTEhUSExQWFRMXFRUYFRcUFhQXGBQeFhQWFhQWGhUYHCghGBslHBYVITEhJyktLi4uFx8zODMsNygtLisBCgoKDg0OGxAQGzYmICQvLCwsNC8sLCw4NTQsLCwsLCwvNCwsLCwsLC8sLCwsLCwsLCwsLCwsLCwsLCwsLCw0NP/AABEIAMgA/AMBEQACEQEDEQH/xAAbAAEAAgMBAQAAAAAAAAAAAAAABAYBAwUCB//EAEIQAAEDAQYEAggBCwEJAAAAAAEAAgMRBAUSITFBBlFhcRMiMkKBkaGxwdFyFCMzQ1JTYoKS4fAHFRYXJGOTorLC/8QAGgEBAAIDAQAAAAAAAAAAAAAAAAQFAgMGAf/EADMRAQACAQIEAwYFBAMBAAAAAAABAgMEEQUSITFBUdETInGRofAVMmGBsUJSweEUI/Ez/9oADAMBAAIRAxEAPwD7igICAgICAgICAgICAgICAgICAgICAgICAgICAgICAgICAgICAgICAgICAgICAgICAgICAgICAgICAgICAgICAgICAgICAg0Wy2MibjkcGt5lBHu2+Ip6+G6pGxyPeh2QT0BAQEBAQEBAQEBAQEBAQEBAQEBAQEBAQEBAQEHNvS9RF5Rm74Dug4j79kr6VOwCCtX9ekrpmYhiaSGhzW4jGK5u8Ma61yzyQTrws77O+Mh/jMd6EjRQtIzIND5e6C53ReHiNofSAz69UHRQEBAQEBAQEBAQEBAQEBAQEBAQEBAQEBAQEHmR1ATyBPuQUS2TFziTqTVBDLkEW2wE0c00c3SuYNdQQg6XDtgktDX1LWOYQKZkOBGtdtCgnWuyzWUteSC2tA5taA8jXSqDv3Pe7ZhQ5P3HPqEHUQEBAQEBAQEBAQEBAQEBAQEBAQEBAQEBAQeZG1BHMEe9BRbbCWuLTqDRBDLUCiC08IWekbn/ALbsuoblX3k+5B3JYw4FrgC0ihB0KCn3vc77OfFjqYxnl6UffmOvv5oO3cV8iYYXenT+rqg7CAgICAgICAgICAgICAgICAgICAgICAgICDnXpdQlzGT+ex7/AHQVG9oTAQJBStaUzBp2QTLjuf8AKGtlLqRGtAPSdQkH8OYQXGOMNAaBQAUAG1EHpBzr2veOAebzPOjG5uP2HUoKbdFnkdMXMbhq/EGtrhjFdOyD6GEBAQEBAQEBAQEBAQEBAQEBAQEBAQEBAQc297z8IYW0Lzz0HUoKlbb0tDj+lcPw+X5IORb/ABHjzvc883OLvmg9cO37PZThp4kRNcJNKcy07ILhDxhERnHKDyo0/HEgjWviKWTyxtwA7+k77D4oPV3cOucccpIrmamrndydEFls1mbGMLAAPn3O6DcgICDXPO1jS5xDQNysMmSmOvNedoZUpa88tY3lV7z4kc40i8rf2iMz7Ngud1fGL2nbD0jz8f8AS60/Da1jfL1nya4OJpR6Qa4dqH3jL4LXj4znr+aIn6ffyZX4Zin8szDpWfieM+k1ze1HD7/BWGPjWGfzxMfX/f0RL8LyR+WYn6OtYrayVuONwc2pFRzGoVriy1y15q9lfkx2pblt3SFsYPL5ANSB3NFjNqx3l7FZntCPJeMTdZGD+YLTbWYKfmvHzhtrp8tu1Z+SO+/YB+sr2Dj9FotxPSx/X/LbGhzz/T/CZZLU2RuNhqP8yIUrDnpmpz0neGjLitjty2jq3La1iAgICAgICAgIIN628RMr6x9EfVBVrvs0tqeSDRgPmkIrU8gNz8kC9LH4chbryPMFBBdGg0eAEEuw2IvcGjUoLldt1MiFaVdzP05IJz3UFTsgqUvE0mI4Q2lTSoNaVy3XNZOMZq3mKxG0TP33XlOG4prEzM7vP+803JnuP3WH4zqPKPlPqz/DMPnKFbOO/CNJHxsO2IOFe2ea2U4nrLxvWsT+3+2FtBp6ztMz9/sud2WsSxMkHrNB94XRUmZrEz3Ut4iLTEK3xPcVsllMkMzDHQAQyNoGkDMh45qDrNBGoneZ7ff30S9Nq/YxtEKxbbgvFn/MPLGsjzMEdHeKNHEv50zAG4ChxwesYrR/V4JE8SmckT4eKSx4IBBqCKg8wdFzkxsuu5cfBcUrnFs88XmJdGx1WODtaA+iNdF0PD6YtVj9+Per9xP+FPrL5NPf3Z6S+g3Zd0dnjEUTcLBt8yeZV5WsVjaFTNptO8payeKZxtdFoL/yizmN3kDHslcWtAaSQ4EDXMim9eirOIaLHmjnvO23j+idotTfH7lY33V67xLhrMWYjtGDRvtOZ9wXL5fZ77Y+36r7Hz7b37tV53xDBhEjqFxAAAJOZoXEDRo3Kyw6fJl35I7McmamPbmnu7l0XwIHVLh4bvSFR/UOoUnQaq+nydt6z3j/AD8YadXp65qfrHZeoZQ5oc0gtcAQRoQcwQuviYmN4c5MTE7S9r14ICAgICAgICDh8T3S+ZtYzRwFKHft1QU2677tVgPhStL4wT5XCjm1NThPtQdy3XxBamtkid5hk5jsnt3FRy1zGWaCCg8OCDtcNM/Odmk/IfVBaUEa8nERPIBJwnIZk5bBeT2ex3fKxe//AELR/wBo/dch+HZ/H/Po6T/m4vvb1amfl0LfFnhMkDiXB0bSJI2uNQHx70FBUclOz8JmKRbH32jeEXDxGJtNb+fR0LPPHK0PaWvbtkCK9juqeJyYb7x0mFjMUyV69YXC5uIGmkcgDdmuGTegI9X5K+0XFovPJm6T5+H7+X8KjVcOmvvYuseSxK8VTxK2rSDuEHzfwcBLNg5wHbEafCi4zX1iupvEef8AMbun0dptgrM+TqcNzYZx/ECCpfBrTGomPOPRH4nXfDE+UruuoUCLeF4MhbieewGruwUbU6rHp6815+EeMt2DT3zW2qpl53m+Y+bJo0aNB9z1XKavW5NTb3u3hH34uh0+lphjp383I8SSV/gWZuOXcn0IuriN+i2aPQXzzv2hhqdXXFH6rbcnBcETHeKPGlePzkkmZd0HJvQLqsOCmGvLWFBly2yW5rPUPAVgb+oB/E55+BKewx+R7a/msNnhaxrWMAa1oAaBoABQALbEbdIapndBvC+o4nBpq47htDh75qBqeJYdPbkt1nx28Pil4NFkzV5o6R+r1BfUD9JAOjvL81lj4jpr9rxHx6fy8vos9O9fl1T2uBzBqOimxMT1hGmJjuyvXggICAgICCPbbFHK3DIwOHXbsdkHzS+LJZrNao/CmqXOwFhFaYsgMYyOdMkHRBQYcgsXC7c3HoB8f7ILCgICDDm1yKCk8ScK+GXWmygB2skYybJ7NndVA1mhpnr07pml1dsU7T2ceCYPaHDQ89RzBHNclek0tNbd4dFW0WjeFp4YvY/oXmv7BP8A6q+4TrZn/ov+3p6KjiOliP8Atr+/qsNplDWlx0AV7MxEbyqYiZnaHzuV9STzJK4fPl9rktk85dXix+zpFPJLuLO0saNgXH5D5n3K14Ljmctr+UbfP/xX8UvtSK+crPfF+Ni8raOk5bN7/ZWOu4lTT+7Xrb+Pj6IOl0Vs3vW6V++yn2q0ueS97qncnb7Bcxly3y25rzvMr7Hjrjry1jaES7rNLbXYIKshBo+bnzbH1/iVroeGTf38nZX6vXxX3ad30G57pisseCMBo3J1J3JO66Kta0rtHSFLM2vO893q0XzCzWQE8m1d8lFycQ02PpN/l1/hIpo89+1f8OfNxTGPRY53ejR9VCvxvFH5azP0+/klU4Xkn80xH1Q5OKX+qxo7kn7KLfjeSfy1iPr6N9eFU/qtKp2mwsMr53Oe1z3FzqSva2p18uJV2XV5M072iPl/6mY9PTHG0TPzSIZ2uqGuDqa0INO9FGtWY7w3xMT2bhazGC7GWAZkhxFPcssd8lZ9yZj4TsxvWkx70b/FZ+DrbPM18ktfDOHwcQAcQK4nHvlQdF1+hrnjHvmtvLndXOKb/wDXGyxKaiiAgICAg0W2DxI3MxFuIUqNkHyzjXh6Ozfkzg4ulNoa5xOQDWubQBtcsyM0HVBQYrmgs/Cxyf7Pqg76AgICDBFUHzy8bII5pANC7EByqBX45+1ctxisRqN48Y6ug4ZaZw9fCWmOXCQ7Shr7lB0szGekx5wlaiInFaJ8pdu/L4xtEbemI/RXXFtbER7Cn7+nqq+HaXefa2/b1cCWQNBcTQAVK5+ImZ2hczO0by83RaHtDpKYXyHfVjR6Leh1J6kqy/5vsMXscPfxn09UH/i+2ye0y9vCPX0LVaWxtL3uDWjUn/Myq6lLXttXrMptrVrG89kOyxflJDpsTLPqIx6cvV37LeitcNNPpfeyzvbyjqr8ts2fpjjaPOVo/wBuuYwRwsbEwCg3P2CZuM5bdMccsfOfT+XmPhmOOt53+jj3jem80v8AU75BV9rZtRPvTNvv5Jta4sMdIiECG8XSmlnglm6hpa3+oqVi4Zmv+jRk12Oro2fh28ZdRFAOpxuHs0Vhj4NH9Uod+Jz/AEw6EP8Ap+936a2SO6RgMCmU4Zhr4Ittflskf8NbEfTbI883SP8AoQpVdNjr2honUZJ8XIl4LtVnxCyeC6HES2MgsIrti9Y9SVA1XC4y2m26Xg18468swm3JwvNK8PtjBGxh8sQcHYiPWcRqOQXui4bXDPNbrLzVa6ckctey9taAKDRWqvZQEBAQEBAQfKr7u2a2210QJox1XvoaMax1Q1velPb3QTGSNDQXEDLOqD2RuMwgsPCjvM4fw/UILKgICAgj261tiYXuNANOZPILVnz0w0m956NmLFbLblq+f2qcveXnUmvZcZqM1s2SclvF1GHFGKkUjwR5osQodKitN6GtFhjvNLc0d4ZXpF45Z7NiwmZmd5ZRG3RghBlBGdYmucHv87h6OLRn4W6A9dVsjLaI2r0YTSJneerXbr0jiOEnE86MZ5nn2BZ4dNky/lhhlz0x/mlmz2K0T5vkZZIzzOKU+zZWePRabF/9rxv8f8IN9Vmyf/Ksu3d103dAcTg6eT9qQFx+NApca7RYulev7fcI06TVZO/T93cbxLC0UbG8DoGAfNeTxvD4Vn6epHCsvjMfX0YPFbP3bveFj+OY/wCyfoy/Cr/3QyOK2fu3e8J+OY/7J+h+FX/uh7bxVHux/swn/wCllHHMPjWfp6sZ4Vk8LR9fRGvjiikRNnbWWraB4oKVGLOutK0WV+L4bUnkmYn9YeV4bki3vRvHxcZt9Tuo8ve064ajLpRuRVLfXajn39p8u3y9VpXSYeXbkWS6OIGyUbJRr+fqu+xV3ouK0y7Uy9LfSVVquH2x+9TrH1dxW6uEBAQEBAQeGRNBJAAJ1IAFe/NB8v4piwl7eTnD4lB2pLGGWazOA1iaD3DR/nsQT+FnfnSObT8wgtSAgIOdet7shFD5n7NHzJ2ChavXY9PHXrby++yXptJfPPTpHmplvtz5nYnnsBo3sFy2o1OTPbmvP+nQYMFMNdqwjKO3CAgICPGq0RFwpiLRvhyJ/m29mayraK9dmNqzLVZbDFCCWtDebjmT3e7M+0rO2bJfpv8At/pjGOleuzRJfcQOFtZHco2l3x0W3Ho8t+0ML6nHXvLfCLZJ+isb6c3uDfgVNpwjJPdEtxKkdktlwXk71IWd3E/VSa8Gjxn6/wCmmeJ+UNo4TvE/rYR7D9ls/Bqef8sPxOweErw/fQn+X+yfg1PP+Xn4nZrk4bvJungO9pCxng1fCWUcTnycuyTWkyPY8QDA7C7C55cDvl/dVWq0+PBbl67/AEWGnzXyxzdNnUqoSUg2i94WZF4J5N8x+C3V0+S3aGq2ale8rNwbfk8rxGYZPAoT4kgphpoBzBXR8OrqaRy5J3qpNbOC3vU7rmrVXiAgICAgIPnPGsdJH9TX3iqCySw4rBF/CyM/AA/NBB4bdSYdj8kFwQYJQVy+OIwKshzO79h+Hn3VHreLRG9MPfz9PP8Ahb6Xh0z72X5eqrveSSSak6k6lc/a02mZnvK6iIiNoYWIICAgICCGbS+R/hWdniSbn1Gfidz6KfpdBkzdfBD1Gspi+Lv3bwEH0fbJDI7XAPKwewLocGgxYo7KXNrMmSVusN1QwikcbWjoApsREdIRZmZ7pi9eCAgICCr8QcGsnf40T/An3e0VDujm7qNqNLTNG1ob8Oovinog2f8A08Yc7RPJN0rhb7gteLQYaeDZfWZLrDd3Dlmg/RwsB50qfeVKrSte0I1r2t3l1AFmxZQEBAQEBAQUTj1lJK82g/MfRBZrsZjsbG84QP8AxyQV65XUmZ+KnvyQW+2WtkTcTzQfE9AN1qzZqYa8152hsxYr5bctI3lTb4vx83lFWx8t3fi+y5jW8RvqPdr0r/Px9HQaXQ0w9Z62++zkquTmUBeAgygIMEr140WKzS2x/hw1bEDR8vPm1n3VxoeGzeefJ2Ver10U92nd9EuW5orMwMjaBzO56k7ro61isbQo7Wm07y6KyeCAgICAgICAgICAgICAgICAgpH+oA8zfw/UoLFws+tkhP8ADT3Ej6IK0HYJiR6ryR7DksbzMVmYZVje0Qg2y2vldieanbkOgC4rNqMme3NeXV4cFMNeWkNC0togICAgyg8ySBoLnGgGpOy9iJmdoeTMRG8sXRdMludU1ZZq9nS/Zqv9Bw3b38il1mv39yj6RYLCyFgYxoAApkryI26QqJndJXoICAgICAgICAgICAgICAgICAgpXH/pN/CPmUEO7L/cyyshjycMdXcqvcRT36ql4lr74p9lj6Tt39FroNFXJHtL9vL1YhOYJ6K0x9cUfD/CvydMs/H/ACgLidtujrdyqDNUBeDKAg02q0tjbicaD4noBuVnSlrztVhe8UjeUy4eHJLU4S2gFsQNWRHfkX8z0XS6Hh1cUc1+6h1eunJPLXs+iwQhgDWigCtVc2ICAgICAgICAgICAgICAgICAgIIl4XiyFuJ5pyG56ALTnz48Nea8tuHDfLblpCjcQ3gZ2+JSg0A6Dn1zK16PUTqMfPtt1nZnqcHsb8m+/Ry7mhL2ZEChIzr32UHX8PyajLzVmI6bdUzR62mHHy237urGKOHsVtSvLWKq29ua0y5z3ZnufmuKyV2vMfrP8uspbesT+gHLXsz3Zqg9VXj1lBHtlsEYGrnHJrRq49PutuHBbLblq15c1ccb2drhnhZz3C0WnN2rGerH7Nz1XUaPRVwRv4ud1Wrtln9F8jYAKDRT0N6QEBAQEBAQEBAQEBAQEBAQEBAQcO++IGw1azzSctm9z9FXaziNMHu162/j4+idpdDbN709K/fZR7dbXSOL3uqfl0A2C5zJlvmtzXneV7jx0xV5aRtDbI38wOoJ95XT8Ppyaevz+bn9dbmz2+StR3i6PE0blTURb2bdh8kGfyBgcS4F2Il2tBma0yVfPDMFrTa287zM99u/wAE2NflisVr02Yt1iYGF7KjCKkE1BG+uih6zhmOmOb4+m3h3StLxC9rxS/i5rXKimFzEtgKxeotqthDhHG3HK70Wjbq47BSdNpb57bR2aM+prhjeVr4V4UwHxpjjmOpOjejRsF1Om0tMNdoc7n1Fss7yuLW0yCko7KAgICAgICAgICAgICAgICAgIPE0oaC5xAA1J2XlrRWN7TtD2Im07QqF98TF1WQ5N3due3IdVQazik29zD28/T1XOl4dFfey9/L1VlzlTxC1RpnLZWGFkiC84/CDHODXNFCHGleRBOq6XR6nH7KKzO0woNVp8ntJmI3iVXlnx2hjI9DIwOfTUYhUN9m6ztqqzeKUYV00xWbWXx+qmIr3LMGtxPcGtGpJoF5a0VjeXsRMztDgWu9TOcDKiIHMnIvpp2Fc1R67XReOSnZb6TR8s89+7dEFS2W0NRmfI/wYBik9Z3qx9zz6KXpNFbNO89kXU6uuKNo7rzwvwuyzjEfNIc3POpK6fDhrirtVz+XLbJO9lmAW1rZQEBAQEBAQEBAQEBAQEBAQEBBCvO82Qtq457AalR9RqceCvNef9t2DT3zW2pCkXrez5znk3Zo09vMrmNVrcmonr0jy9fN0Om0lMEdOs+bnFREl4IXrxqcxZxLGYc+32YVBWUWYzVFs9lOIObk5uY7jRb8eaaWi0eDVfFFo2l1BfslM2Nrzqae7+6svxadvyoH4ZG/5kKRkk7qyOrTQaNb2b/hVfn1mTL+aU3DpaY+0OlBZw0UChzbdKirxZopLU/woMmVo+XYcw3r1Vlo9BbJPNfsr9VrYpHLXu+i8PcPx2Zga0Z7ncnmSuipStI2qo7Xm07y7gCzYiAgICAgICAgICAgICAgICAgICD5jaJnPcXOJLjuVw+TJbJbmvO8uvpjrjry1jaGpYM2KI8YIXrx5IXo0Wtnl9qbvNmiyM83sXu5s1zxUcU3NkqzUaypNBnUlI3mdoOkdZe7tu+S2uo2rLPXN2hk6DkFdaHh2/v3VOr139NH0u6LpZAwNY0AAK9iIiNoU8zMzvLor14ICAgICAgICAgICAgICAgICAgICD5cuDdkwvRhAR4xRB4mbVp7IItlHmXo83k8M8zjQU/wLKlZvO0MbWisbyl3Bw/JaiHSgtgBq1m7+rui6HRcPikc11Hq9dNvdq+m2CwtjaGtAAHJW6sS0BAQEBAQEBAQEBAQEBAQEBAQEBAQEHy5cG7IQEGKL0KIFEHJktQjIJzOgaNXHkFsxYrZJ2q15Mtccby73DvDD53ie0jTNkeze/MrptHoa4Y3nu5/Vay2Wdo7Polms4YKAKxQW5AQEBAQEBAQEBAQEBAQEBAQEBAQEBA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5" name="CasellaDiTesto 8"/>
          <p:cNvSpPr txBox="1">
            <a:spLocks noChangeArrowheads="1"/>
          </p:cNvSpPr>
          <p:nvPr/>
        </p:nvSpPr>
        <p:spPr bwMode="auto">
          <a:xfrm>
            <a:off x="4500562" y="116632"/>
            <a:ext cx="46434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1" dirty="0"/>
              <a:t>Laboratorio </a:t>
            </a:r>
            <a:r>
              <a:rPr lang="it-IT" sz="1400" b="1" dirty="0" smtClean="0"/>
              <a:t>2 – Matematica e Statistica con Excel</a:t>
            </a:r>
            <a:endParaRPr lang="it-IT" sz="1400" b="1" dirty="0"/>
          </a:p>
          <a:p>
            <a:r>
              <a:rPr lang="it-IT" sz="1400" b="1" dirty="0"/>
              <a:t>Progetto PLS </a:t>
            </a:r>
            <a:r>
              <a:rPr lang="it-IT" sz="1400" b="1" dirty="0" smtClean="0"/>
              <a:t>2013-2014</a:t>
            </a:r>
            <a:endParaRPr lang="it-IT" sz="1400" b="1" dirty="0"/>
          </a:p>
          <a:p>
            <a:r>
              <a:rPr lang="it-IT" sz="1400" b="1" dirty="0" smtClean="0"/>
              <a:t>Docente: Pier </a:t>
            </a:r>
            <a:r>
              <a:rPr lang="it-IT" sz="1400" b="1" dirty="0"/>
              <a:t>Francesco Perri (</a:t>
            </a:r>
            <a:r>
              <a:rPr lang="it-IT" sz="1400" b="1" dirty="0" err="1" smtClean="0"/>
              <a:t>Unical</a:t>
            </a:r>
            <a:r>
              <a:rPr lang="it-IT" sz="1400" b="1" dirty="0"/>
              <a:t>, DESF)</a:t>
            </a:r>
            <a:endParaRPr lang="it-IT" sz="1400" b="1" dirty="0"/>
          </a:p>
        </p:txBody>
      </p:sp>
      <p:sp>
        <p:nvSpPr>
          <p:cNvPr id="3" name="Freccia circolare a destra 2"/>
          <p:cNvSpPr/>
          <p:nvPr/>
        </p:nvSpPr>
        <p:spPr bwMode="auto">
          <a:xfrm>
            <a:off x="3491880" y="5517232"/>
            <a:ext cx="432048" cy="360040"/>
          </a:xfrm>
          <a:prstGeom prst="curvedRightArrow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/>
              <p:cNvSpPr txBox="1"/>
              <p:nvPr/>
            </p:nvSpPr>
            <p:spPr>
              <a:xfrm>
                <a:off x="1187624" y="6093296"/>
                <a:ext cx="6336704" cy="584775"/>
              </a:xfrm>
              <a:prstGeom prst="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>
                    <a:solidFill>
                      <a:srgbClr val="0070C0"/>
                    </a:solidFill>
                  </a:rPr>
                  <a:t>Il grafico suggerisce la relazione che lega le due variabili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𝒚</m:t>
                      </m:r>
                      <m:r>
                        <a:rPr lang="it-IT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it-IT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it-IT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it-IT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it-IT" b="1" i="1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it-IT" b="1" i="1">
                          <a:solidFill>
                            <a:srgbClr val="0070C0"/>
                          </a:solidFill>
                          <a:latin typeface="Cambria Math"/>
                        </a:rPr>
                        <m:t>𝒃𝒙</m:t>
                      </m:r>
                      <m:r>
                        <a:rPr lang="it-IT" b="1" i="1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it-IT" b="1" i="1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it-IT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CasellaDiTes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6093296"/>
                <a:ext cx="6336704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ccia circolare a sinistra 5"/>
          <p:cNvSpPr/>
          <p:nvPr/>
        </p:nvSpPr>
        <p:spPr bwMode="auto">
          <a:xfrm>
            <a:off x="7808143" y="6101929"/>
            <a:ext cx="432048" cy="567507"/>
          </a:xfrm>
          <a:prstGeom prst="curvedLeftArrow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571500" marR="0" indent="-571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2247900" algn="l"/>
              </a:tabLst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2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e">
  <a:themeElements>
    <a:clrScheme name="Rete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Re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571500" marR="0" indent="-5715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0000"/>
          <a:buFont typeface="Wingdings" pitchFamily="2" charset="2"/>
          <a:buNone/>
          <a:tabLst>
            <a:tab pos="2247900" algn="l"/>
          </a:tabLst>
          <a:defRPr kumimoji="0" lang="it-I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571500" marR="0" indent="-5715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0000"/>
          <a:buFont typeface="Wingdings" pitchFamily="2" charset="2"/>
          <a:buNone/>
          <a:tabLst>
            <a:tab pos="2247900" algn="l"/>
          </a:tabLst>
          <a:defRPr kumimoji="0" lang="it-I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Rete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te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te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14398</TotalTime>
  <Words>1750</Words>
  <Application>Microsoft Office PowerPoint</Application>
  <PresentationFormat>Presentazione su schermo (4:3)</PresentationFormat>
  <Paragraphs>508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Rete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Dipartimento di Economia e Statistica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metodologia statistica di base</dc:title>
  <dc:creator>Unical</dc:creator>
  <cp:lastModifiedBy>HP</cp:lastModifiedBy>
  <cp:revision>995</cp:revision>
  <dcterms:created xsi:type="dcterms:W3CDTF">2003-11-18T11:41:10Z</dcterms:created>
  <dcterms:modified xsi:type="dcterms:W3CDTF">2014-02-03T16:04:55Z</dcterms:modified>
</cp:coreProperties>
</file>