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sldIdLst>
    <p:sldId id="256" r:id="rId2"/>
    <p:sldId id="259" r:id="rId3"/>
    <p:sldId id="257" r:id="rId4"/>
    <p:sldId id="305" r:id="rId5"/>
    <p:sldId id="304" r:id="rId6"/>
    <p:sldId id="258" r:id="rId7"/>
    <p:sldId id="266" r:id="rId8"/>
    <p:sldId id="267" r:id="rId9"/>
    <p:sldId id="269" r:id="rId10"/>
    <p:sldId id="270" r:id="rId11"/>
    <p:sldId id="271" r:id="rId12"/>
    <p:sldId id="272" r:id="rId13"/>
    <p:sldId id="273" r:id="rId14"/>
    <p:sldId id="276" r:id="rId15"/>
    <p:sldId id="274" r:id="rId16"/>
    <p:sldId id="275" r:id="rId17"/>
    <p:sldId id="280" r:id="rId18"/>
    <p:sldId id="281" r:id="rId19"/>
    <p:sldId id="282" r:id="rId20"/>
    <p:sldId id="284" r:id="rId21"/>
    <p:sldId id="287" r:id="rId22"/>
    <p:sldId id="288" r:id="rId23"/>
    <p:sldId id="290" r:id="rId24"/>
    <p:sldId id="291" r:id="rId25"/>
    <p:sldId id="293" r:id="rId26"/>
    <p:sldId id="294" r:id="rId27"/>
    <p:sldId id="295" r:id="rId28"/>
    <p:sldId id="296" r:id="rId29"/>
    <p:sldId id="298" r:id="rId30"/>
    <p:sldId id="299" r:id="rId31"/>
    <p:sldId id="300" r:id="rId32"/>
    <p:sldId id="301" r:id="rId33"/>
    <p:sldId id="306" r:id="rId34"/>
    <p:sldId id="307" r:id="rId35"/>
    <p:sldId id="309" r:id="rId36"/>
    <p:sldId id="310" r:id="rId37"/>
    <p:sldId id="308" r:id="rId38"/>
    <p:sldId id="311" r:id="rId39"/>
    <p:sldId id="321" r:id="rId40"/>
    <p:sldId id="322" r:id="rId41"/>
    <p:sldId id="313" r:id="rId42"/>
    <p:sldId id="323" r:id="rId43"/>
    <p:sldId id="316" r:id="rId44"/>
    <p:sldId id="325" r:id="rId45"/>
    <p:sldId id="312" r:id="rId46"/>
    <p:sldId id="318" r:id="rId47"/>
    <p:sldId id="319" r:id="rId48"/>
    <p:sldId id="320" r:id="rId49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7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notesMaster" Target="notesMasters/notes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DD438-FA36-DC49-AE4A-6A4287E90CB3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2EDBA-6FFE-394C-8012-ABE8725B62D7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1857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475563-2988-BA4B-986E-AE981CBDB807}" type="slidenum">
              <a:rPr lang="en-US"/>
              <a:pPr/>
              <a:t>7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3070C2-DB39-314C-9E11-9366FEFF27B7}" type="slidenum">
              <a:rPr lang="en-US"/>
              <a:pPr/>
              <a:t>16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235675-5182-E942-A223-48A7D98CD071}" type="slidenum">
              <a:rPr lang="en-US"/>
              <a:pPr/>
              <a:t>17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C61829-0D8A-C644-BAAD-00CC04BD24E3}" type="slidenum">
              <a:rPr lang="en-US"/>
              <a:pPr/>
              <a:t>18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95B7EF-0AAB-7B4E-BB7A-86FD3F21D4FA}" type="slidenum">
              <a:rPr lang="en-US"/>
              <a:pPr/>
              <a:t>19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8F8202-7DCA-8B47-88F8-3DE7E549D05C}" type="slidenum">
              <a:rPr lang="en-US"/>
              <a:pPr/>
              <a:t>20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C69519-234C-B544-8B97-7B0973705C67}" type="slidenum">
              <a:rPr lang="en-US"/>
              <a:pPr/>
              <a:t>21</a:t>
            </a:fld>
            <a:endParaRPr lang="en-U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C7CED2-F5A0-6B4B-9C5E-5DCFF1C490B0}" type="slidenum">
              <a:rPr lang="en-US"/>
              <a:pPr/>
              <a:t>22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955ADA-7D2A-1E4B-BEE8-32CF34779710}" type="slidenum">
              <a:rPr lang="en-US"/>
              <a:pPr/>
              <a:t>23</a:t>
            </a:fld>
            <a:endParaRPr 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3D86DC-3866-424F-AF0C-E636C0FC370F}" type="slidenum">
              <a:rPr lang="en-US"/>
              <a:pPr/>
              <a:t>24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DDD6AF-9B98-E149-9AB6-32F1C32F93B5}" type="slidenum">
              <a:rPr lang="en-US"/>
              <a:pPr/>
              <a:t>25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C1F7F8-7183-CB49-A1BE-DCF907301568}" type="slidenum">
              <a:rPr lang="en-US"/>
              <a:pPr/>
              <a:t>8</a:t>
            </a:fld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53BF61-1588-364C-A315-F43B40A195C6}" type="slidenum">
              <a:rPr lang="en-US"/>
              <a:pPr/>
              <a:t>26</a:t>
            </a:fld>
            <a:endParaRPr 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361D61-9D56-834E-89E6-7D8A6E71D360}" type="slidenum">
              <a:rPr lang="en-US"/>
              <a:pPr/>
              <a:t>27</a:t>
            </a:fld>
            <a:endParaRPr lang="en-U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A2C17F-164C-E94C-9B23-144535180BAB}" type="slidenum">
              <a:rPr lang="en-US"/>
              <a:pPr/>
              <a:t>28</a:t>
            </a:fld>
            <a:endParaRPr lang="en-US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E1ED1C-96C9-3D42-B229-67A857684728}" type="slidenum">
              <a:rPr lang="en-US"/>
              <a:pPr/>
              <a:t>29</a:t>
            </a:fld>
            <a:endParaRPr 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6988" y="800100"/>
            <a:ext cx="4268787" cy="3201988"/>
          </a:xfrm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58" y="4347195"/>
            <a:ext cx="5033085" cy="384794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CCBFE7-19A7-3148-9BED-3560C9637489}" type="slidenum">
              <a:rPr lang="en-US"/>
              <a:pPr/>
              <a:t>30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6988" y="800100"/>
            <a:ext cx="4268787" cy="3201988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458" y="4347195"/>
            <a:ext cx="5033085" cy="384794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C2386E-2BA4-E04E-849F-EE0EEA90BFE9}" type="slidenum">
              <a:rPr lang="en-US"/>
              <a:pPr/>
              <a:t>31</a:t>
            </a:fld>
            <a:endParaRPr lang="en-U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A00522-5E25-AD44-820E-8DBC6A07C2A7}" type="slidenum">
              <a:rPr lang="en-US"/>
              <a:pPr/>
              <a:t>32</a:t>
            </a:fld>
            <a:endParaRPr lang="en-US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A2C17F-164C-E94C-9B23-144535180BAB}" type="slidenum">
              <a:rPr lang="en-US"/>
              <a:pPr/>
              <a:t>34</a:t>
            </a:fld>
            <a:endParaRPr lang="en-US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835D20-953E-9244-8C0D-C0E57869B9F3}" type="slidenum">
              <a:rPr lang="en-US"/>
              <a:pPr/>
              <a:t>9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38CFCA-F758-794A-A5DC-10A6763FD1AA}" type="slidenum">
              <a:rPr lang="en-US"/>
              <a:pPr/>
              <a:t>10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1F9D21-C9F1-364E-A312-A1203C914365}" type="slidenum">
              <a:rPr lang="en-US"/>
              <a:pPr/>
              <a:t>11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2143F4-DE32-8C4B-9DDA-E2497DFA98A2}" type="slidenum">
              <a:rPr lang="en-US"/>
              <a:pPr/>
              <a:t>12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247F5E-823A-3243-A7DD-E837A2705837}" type="slidenum">
              <a:rPr lang="en-US"/>
              <a:pPr/>
              <a:t>13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27FD19-8366-9E4D-888A-C4E7A103B631}" type="slidenum">
              <a:rPr lang="en-US"/>
              <a:pPr/>
              <a:t>14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221823-F01B-A547-9B03-AC80BC782C60}" type="slidenum">
              <a:rPr lang="en-US"/>
              <a:pPr/>
              <a:t>15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65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4E16F06-B21F-5345-AD94-D7F10E902F9F}" type="datetimeFigureOut">
              <a:rPr lang="it-IT" smtClean="0"/>
              <a:pPr/>
              <a:t>12/05/15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84CF7A0-EE09-474F-9503-08F969C76453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tml.it" TargetMode="External"/><Relationship Id="rId3" Type="http://schemas.openxmlformats.org/officeDocument/2006/relationships/hyperlink" Target="https://docs.oracle.com/javase/tutorial/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2" y="1676401"/>
            <a:ext cx="7753348" cy="2286000"/>
          </a:xfrm>
        </p:spPr>
        <p:txBody>
          <a:bodyPr/>
          <a:lstStyle/>
          <a:p>
            <a:r>
              <a:rPr lang="it-IT" sz="1800" dirty="0" smtClean="0"/>
              <a:t>Minicorso tematico: </a:t>
            </a: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800" i="1" dirty="0" smtClean="0"/>
              <a:t>“Elementi di Programmazione: </a:t>
            </a:r>
            <a:r>
              <a:rPr lang="it-IT" sz="3800" dirty="0" smtClean="0"/>
              <a:t/>
            </a:r>
            <a:br>
              <a:rPr lang="it-IT" sz="3800" dirty="0" smtClean="0"/>
            </a:br>
            <a:r>
              <a:rPr lang="it-IT" sz="3800" i="1" dirty="0" smtClean="0"/>
              <a:t>con Java dal Computer, </a:t>
            </a:r>
            <a:br>
              <a:rPr lang="it-IT" sz="3800" i="1" dirty="0" smtClean="0"/>
            </a:br>
            <a:r>
              <a:rPr lang="it-IT" sz="3800" i="1" dirty="0" smtClean="0"/>
              <a:t>al Web, al Cellulare”</a:t>
            </a:r>
            <a:r>
              <a:rPr lang="it-IT" sz="3200" dirty="0" smtClean="0"/>
              <a:t/>
            </a:r>
            <a:br>
              <a:rPr lang="it-IT" sz="3200" dirty="0" smtClean="0"/>
            </a:br>
            <a:endParaRPr lang="it-IT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1" y="4267200"/>
            <a:ext cx="7753350" cy="1905000"/>
          </a:xfrm>
        </p:spPr>
        <p:txBody>
          <a:bodyPr wrap="none">
            <a:noAutofit/>
          </a:bodyPr>
          <a:lstStyle/>
          <a:p>
            <a:r>
              <a:rPr lang="it-IT" sz="2118" b="1" dirty="0" smtClean="0"/>
              <a:t>Dott. Francesco Ricca</a:t>
            </a:r>
          </a:p>
          <a:p>
            <a:endParaRPr lang="it-IT" sz="2118" b="1" dirty="0" smtClean="0"/>
          </a:p>
          <a:p>
            <a:pPr>
              <a:spcBef>
                <a:spcPts val="200"/>
              </a:spcBef>
            </a:pPr>
            <a:r>
              <a:rPr lang="it-IT" dirty="0" smtClean="0"/>
              <a:t>Dipartimento Di Matematica</a:t>
            </a:r>
          </a:p>
          <a:p>
            <a:pPr>
              <a:spcBef>
                <a:spcPts val="200"/>
              </a:spcBef>
            </a:pPr>
            <a:r>
              <a:rPr lang="it-IT" dirty="0" smtClean="0"/>
              <a:t>Università della Calabria</a:t>
            </a:r>
          </a:p>
          <a:p>
            <a:pPr>
              <a:spcBef>
                <a:spcPts val="200"/>
              </a:spcBef>
            </a:pPr>
            <a:r>
              <a:rPr lang="it-IT" b="1" i="1" dirty="0" smtClean="0"/>
              <a:t>ricca@mat.unical.it</a:t>
            </a:r>
            <a:endParaRPr lang="it-IT" b="1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Cosa possiamo fare con un calcolatore?</a:t>
            </a:r>
            <a:endParaRPr lang="it-IT"/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773238"/>
            <a:ext cx="6891338" cy="430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Utilizzo di un elaboratore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2400" b="1" dirty="0" smtClean="0">
                <a:solidFill>
                  <a:schemeClr val="accent2"/>
                </a:solidFill>
              </a:rPr>
              <a:t>Come utente:</a:t>
            </a:r>
          </a:p>
          <a:p>
            <a:pPr lvl="1"/>
            <a:r>
              <a:rPr lang="it-IT" sz="2400" dirty="0" smtClean="0"/>
              <a:t>Uso software applicativo esistente per creare documenti  e interfacce grafiche, effettuare calcoli, navigare in rete</a:t>
            </a:r>
          </a:p>
          <a:p>
            <a:r>
              <a:rPr lang="it-IT" sz="2400" b="1" dirty="0" smtClean="0">
                <a:solidFill>
                  <a:schemeClr val="accent2"/>
                </a:solidFill>
              </a:rPr>
              <a:t>Come sviluppatore:</a:t>
            </a:r>
          </a:p>
          <a:p>
            <a:pPr lvl="1"/>
            <a:r>
              <a:rPr lang="it-IT" sz="2400" dirty="0" smtClean="0"/>
              <a:t>Creo nuovi programmi sullo strato del software esistente</a:t>
            </a:r>
          </a:p>
          <a:p>
            <a:pPr lvl="2"/>
            <a:r>
              <a:rPr lang="it-IT" sz="2000" dirty="0" smtClean="0"/>
              <a:t>Nuovi programmi applicativi</a:t>
            </a:r>
          </a:p>
          <a:p>
            <a:pPr lvl="2"/>
            <a:r>
              <a:rPr lang="it-IT" sz="2000" dirty="0" smtClean="0"/>
              <a:t>Nuovi programmi di sistema (cioè che fanno funzionare il calcolatore)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Cosa possiamo fare con un calcolatore? </a:t>
            </a:r>
            <a:endParaRPr lang="it-I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mtClean="0"/>
              <a:t>Word Processing. Memorizzare, elaborare testi.</a:t>
            </a:r>
          </a:p>
          <a:p>
            <a:r>
              <a:rPr lang="it-IT" smtClean="0"/>
              <a:t>Basi di Dati. Memorizzare grossi archivi di dati, recupero veloce, produrre informazioni globali.</a:t>
            </a:r>
          </a:p>
          <a:p>
            <a:r>
              <a:rPr lang="it-IT" smtClean="0"/>
              <a:t>Accesso Remoto. Trasmissione e recupero di informazioni.</a:t>
            </a:r>
          </a:p>
          <a:p>
            <a:r>
              <a:rPr lang="it-IT" smtClean="0"/>
              <a:t>Calcolo. Risolvere problemi matematici.</a:t>
            </a:r>
          </a:p>
          <a:p>
            <a:r>
              <a:rPr lang="it-IT" smtClean="0"/>
              <a:t>Simulazioni. Rappresentare e elaborare informazioni che simulano l’ambiente reale.</a:t>
            </a:r>
            <a:endParaRPr lang="it-IT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Parole chiave: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4000" dirty="0" smtClean="0"/>
              <a:t>  Hardware</a:t>
            </a:r>
          </a:p>
          <a:p>
            <a:r>
              <a:rPr lang="it-IT" sz="4000" dirty="0" smtClean="0"/>
              <a:t>  </a:t>
            </a:r>
            <a:r>
              <a:rPr lang="it-IT" sz="4000" dirty="0" smtClean="0">
                <a:solidFill>
                  <a:srgbClr val="DDF53D"/>
                </a:solidFill>
              </a:rPr>
              <a:t>Software</a:t>
            </a:r>
            <a:endParaRPr lang="en-US" sz="4000" dirty="0">
              <a:solidFill>
                <a:srgbClr val="DDF53D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/>
              <a:t>Hardware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i="1" dirty="0" smtClean="0"/>
              <a:t>Contenitore</a:t>
            </a:r>
            <a:r>
              <a:rPr lang="it-IT" dirty="0" smtClean="0"/>
              <a:t> con</a:t>
            </a:r>
          </a:p>
          <a:p>
            <a:pPr lvl="1"/>
            <a:r>
              <a:rPr lang="it-IT" dirty="0" smtClean="0"/>
              <a:t>CPU, RAM</a:t>
            </a:r>
          </a:p>
          <a:p>
            <a:pPr lvl="1"/>
            <a:r>
              <a:rPr lang="it-IT" dirty="0" smtClean="0"/>
              <a:t>Memoria Centrale</a:t>
            </a:r>
          </a:p>
          <a:p>
            <a:pPr lvl="2"/>
            <a:r>
              <a:rPr lang="it-IT" dirty="0" smtClean="0"/>
              <a:t>Fisso</a:t>
            </a:r>
          </a:p>
          <a:p>
            <a:pPr lvl="2"/>
            <a:r>
              <a:rPr lang="it-IT" dirty="0" smtClean="0"/>
              <a:t>Unità per Dischi - </a:t>
            </a:r>
            <a:r>
              <a:rPr lang="it-IT" dirty="0" err="1" smtClean="0"/>
              <a:t>CD</a:t>
            </a:r>
            <a:r>
              <a:rPr lang="it-IT" dirty="0" smtClean="0"/>
              <a:t>/DVD</a:t>
            </a:r>
          </a:p>
          <a:p>
            <a:r>
              <a:rPr lang="it-IT" dirty="0" smtClean="0"/>
              <a:t>Monitor</a:t>
            </a:r>
          </a:p>
          <a:p>
            <a:r>
              <a:rPr lang="it-IT" dirty="0" smtClean="0"/>
              <a:t>Tastiera</a:t>
            </a:r>
          </a:p>
          <a:p>
            <a:r>
              <a:rPr lang="it-IT" dirty="0" smtClean="0"/>
              <a:t>Ecc.</a:t>
            </a:r>
            <a:endParaRPr lang="en-US" dirty="0" smtClean="0"/>
          </a:p>
          <a:p>
            <a:pPr eaLnBrk="1" hangingPunct="1">
              <a:buFont typeface="Wingdings" pitchFamily="-65" charset="2"/>
              <a:buNone/>
            </a:pPr>
            <a:endParaRPr lang="it-IT" dirty="0" smtClean="0"/>
          </a:p>
          <a:p>
            <a:pPr eaLnBrk="1" hangingPunct="1">
              <a:buFont typeface="Wingdings" pitchFamily="-65" charset="2"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Hardware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mtClean="0"/>
              <a:t>Unità di Elaborazione (Processore o CPU):</a:t>
            </a:r>
          </a:p>
          <a:p>
            <a:pPr lvl="1"/>
            <a:r>
              <a:rPr lang="it-IT" smtClean="0"/>
              <a:t>Svolge le elaborazioni</a:t>
            </a:r>
          </a:p>
          <a:p>
            <a:pPr lvl="1"/>
            <a:r>
              <a:rPr lang="it-IT" smtClean="0"/>
              <a:t>Coordina il trasferimento dei dati</a:t>
            </a:r>
          </a:p>
          <a:p>
            <a:pPr lvl="1"/>
            <a:r>
              <a:rPr lang="it-IT" smtClean="0"/>
              <a:t>Cioè ‘esegue’ i programmi</a:t>
            </a:r>
          </a:p>
          <a:p>
            <a:r>
              <a:rPr lang="it-IT" smtClean="0"/>
              <a:t>Memoria Centrale </a:t>
            </a:r>
          </a:p>
          <a:p>
            <a:pPr lvl="1"/>
            <a:r>
              <a:rPr lang="it-IT" smtClean="0"/>
              <a:t>Memorizza dati e programmi per l’elaborazione</a:t>
            </a:r>
          </a:p>
          <a:p>
            <a:pPr lvl="1"/>
            <a:r>
              <a:rPr lang="it-IT" smtClean="0"/>
              <a:t>Volatile</a:t>
            </a:r>
          </a:p>
          <a:p>
            <a:pPr lvl="1"/>
            <a:r>
              <a:rPr lang="it-IT" smtClean="0"/>
              <a:t>Accesso rapido</a:t>
            </a:r>
          </a:p>
          <a:p>
            <a:pPr lvl="1"/>
            <a:r>
              <a:rPr lang="it-IT" smtClean="0"/>
              <a:t>Capacità limitata	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Hardware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Memoria Secondaria (es. </a:t>
            </a:r>
            <a:r>
              <a:rPr lang="it-IT" dirty="0" err="1" smtClean="0"/>
              <a:t>Harddisk,USB</a:t>
            </a:r>
            <a:r>
              <a:rPr lang="it-IT" dirty="0" smtClean="0"/>
              <a:t> Memory)</a:t>
            </a:r>
          </a:p>
          <a:p>
            <a:pPr lvl="1"/>
            <a:r>
              <a:rPr lang="it-IT" dirty="0" smtClean="0"/>
              <a:t>Grande capacità</a:t>
            </a:r>
          </a:p>
          <a:p>
            <a:pPr lvl="1"/>
            <a:r>
              <a:rPr lang="it-IT" dirty="0" smtClean="0"/>
              <a:t>Persistente</a:t>
            </a:r>
          </a:p>
          <a:p>
            <a:pPr lvl="1"/>
            <a:r>
              <a:rPr lang="it-IT" dirty="0" smtClean="0"/>
              <a:t>Accesso </a:t>
            </a:r>
            <a:r>
              <a:rPr lang="it-IT" dirty="0" err="1" smtClean="0"/>
              <a:t>piu</a:t>
            </a:r>
            <a:r>
              <a:rPr lang="it-IT" dirty="0" smtClean="0"/>
              <a:t> lento della RAM</a:t>
            </a:r>
          </a:p>
          <a:p>
            <a:r>
              <a:rPr lang="it-IT" dirty="0" smtClean="0"/>
              <a:t>Unità Periferiche</a:t>
            </a:r>
          </a:p>
          <a:p>
            <a:pPr lvl="1"/>
            <a:r>
              <a:rPr lang="it-IT" dirty="0" smtClean="0"/>
              <a:t>Interfaccia verso l’esterno</a:t>
            </a:r>
          </a:p>
          <a:p>
            <a:pPr lvl="1"/>
            <a:r>
              <a:rPr lang="it-IT" dirty="0" smtClean="0"/>
              <a:t>Terminali (tastiera, video)</a:t>
            </a:r>
          </a:p>
          <a:p>
            <a:pPr lvl="1"/>
            <a:r>
              <a:rPr lang="it-IT" dirty="0" smtClean="0"/>
              <a:t>Stampanti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DDF53D"/>
                </a:solidFill>
              </a:rPr>
              <a:t>Software</a:t>
            </a:r>
            <a:endParaRPr lang="en-US" dirty="0">
              <a:solidFill>
                <a:srgbClr val="DDF53D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9463" y="1828800"/>
            <a:ext cx="7907337" cy="4208930"/>
          </a:xfrm>
        </p:spPr>
        <p:txBody>
          <a:bodyPr>
            <a:normAutofit/>
          </a:bodyPr>
          <a:lstStyle/>
          <a:p>
            <a:r>
              <a:rPr lang="it-IT" sz="2400" dirty="0" smtClean="0"/>
              <a:t>Software di base: </a:t>
            </a:r>
          </a:p>
          <a:p>
            <a:pPr lvl="1"/>
            <a:r>
              <a:rPr lang="it-IT" sz="2400" dirty="0" smtClean="0"/>
              <a:t>Dedicato alla gestione dell’elaboratore </a:t>
            </a:r>
          </a:p>
          <a:p>
            <a:pPr lvl="1"/>
            <a:r>
              <a:rPr lang="it-IT" sz="2400" dirty="0" smtClean="0"/>
              <a:t>Esempio: Sistema Operativo (Windows, Linux, </a:t>
            </a:r>
            <a:r>
              <a:rPr lang="it-IT" sz="2400" dirty="0" err="1" smtClean="0"/>
              <a:t>etc</a:t>
            </a:r>
            <a:r>
              <a:rPr lang="it-IT" sz="2400" dirty="0" smtClean="0"/>
              <a:t>)</a:t>
            </a:r>
          </a:p>
          <a:p>
            <a:r>
              <a:rPr lang="it-IT" sz="2400" dirty="0" smtClean="0"/>
              <a:t>Software applicativo:</a:t>
            </a:r>
          </a:p>
          <a:p>
            <a:pPr lvl="1"/>
            <a:r>
              <a:rPr lang="it-IT" sz="2400" dirty="0" smtClean="0"/>
              <a:t>Dedicato alla realizzazione di specifiche applicative</a:t>
            </a:r>
          </a:p>
          <a:p>
            <a:pPr lvl="1"/>
            <a:r>
              <a:rPr lang="it-IT" sz="2400" dirty="0" smtClean="0"/>
              <a:t>Esempio: programmi per scrittura, gestione aziendale, navigazione su internet, ecc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Problemi, Algoritmi </a:t>
            </a:r>
            <a:br>
              <a:rPr lang="it-IT" dirty="0" smtClean="0"/>
            </a:br>
            <a:r>
              <a:rPr lang="it-IT" dirty="0" smtClean="0"/>
              <a:t>e Programmi</a:t>
            </a:r>
            <a:endParaRPr lang="it-IT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I concetti fondamentali dell’Informatica</a:t>
            </a:r>
            <a:endParaRPr lang="it-IT" dirty="0"/>
          </a:p>
        </p:txBody>
      </p:sp>
      <p:sp>
        <p:nvSpPr>
          <p:cNvPr id="25604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820150" y="6524625"/>
            <a:ext cx="323850" cy="3333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Il problema</a:t>
            </a:r>
            <a:endParaRPr lang="it-IT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mtClean="0"/>
              <a:t>Abbiamo un problema quando ci poniamo un obiettivo da raggiungere e per raggiungerlo dobbiamo mettere a punto una strategia</a:t>
            </a:r>
          </a:p>
          <a:p>
            <a:endParaRPr lang="it-IT"/>
          </a:p>
        </p:txBody>
      </p:sp>
      <p:sp>
        <p:nvSpPr>
          <p:cNvPr id="26629" name="Oval 6"/>
          <p:cNvSpPr>
            <a:spLocks noChangeArrowheads="1"/>
          </p:cNvSpPr>
          <p:nvPr/>
        </p:nvSpPr>
        <p:spPr bwMode="auto">
          <a:xfrm>
            <a:off x="755650" y="3352800"/>
            <a:ext cx="1944688" cy="12954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2400" b="1" dirty="0">
                <a:solidFill>
                  <a:schemeClr val="accent2"/>
                </a:solidFill>
              </a:rPr>
              <a:t>Problema</a:t>
            </a:r>
          </a:p>
        </p:txBody>
      </p:sp>
      <p:sp>
        <p:nvSpPr>
          <p:cNvPr id="26630" name="AutoShape 7"/>
          <p:cNvSpPr>
            <a:spLocks noChangeArrowheads="1"/>
          </p:cNvSpPr>
          <p:nvPr/>
        </p:nvSpPr>
        <p:spPr bwMode="auto">
          <a:xfrm>
            <a:off x="2700338" y="3783013"/>
            <a:ext cx="863600" cy="433387"/>
          </a:xfrm>
          <a:prstGeom prst="rightArrow">
            <a:avLst>
              <a:gd name="adj1" fmla="val 50000"/>
              <a:gd name="adj2" fmla="val 4981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3563938" y="3279775"/>
            <a:ext cx="2232025" cy="1295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2400" b="1" dirty="0">
                <a:solidFill>
                  <a:schemeClr val="accent2"/>
                </a:solidFill>
              </a:rPr>
              <a:t>Strategia</a:t>
            </a:r>
          </a:p>
        </p:txBody>
      </p:sp>
      <p:sp>
        <p:nvSpPr>
          <p:cNvPr id="26632" name="AutoShape 9"/>
          <p:cNvSpPr>
            <a:spLocks noChangeArrowheads="1"/>
          </p:cNvSpPr>
          <p:nvPr/>
        </p:nvSpPr>
        <p:spPr bwMode="auto">
          <a:xfrm>
            <a:off x="5795963" y="3783013"/>
            <a:ext cx="863600" cy="433387"/>
          </a:xfrm>
          <a:prstGeom prst="rightArrow">
            <a:avLst>
              <a:gd name="adj1" fmla="val 50000"/>
              <a:gd name="adj2" fmla="val 4981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6633" name="Oval 10"/>
          <p:cNvSpPr>
            <a:spLocks noChangeArrowheads="1"/>
          </p:cNvSpPr>
          <p:nvPr/>
        </p:nvSpPr>
        <p:spPr bwMode="auto">
          <a:xfrm>
            <a:off x="6659563" y="3352800"/>
            <a:ext cx="1944687" cy="12954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2400" b="1" dirty="0">
                <a:solidFill>
                  <a:schemeClr val="accent2"/>
                </a:solidFill>
              </a:rPr>
              <a:t>Obiettivo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Presentiamoci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Mi chiamo Francesco Ricca</a:t>
            </a:r>
          </a:p>
          <a:p>
            <a:r>
              <a:rPr lang="it-IT" dirty="0" smtClean="0"/>
              <a:t>Professore presso </a:t>
            </a:r>
            <a:r>
              <a:rPr lang="it-IT" dirty="0" smtClean="0"/>
              <a:t>il </a:t>
            </a:r>
            <a:r>
              <a:rPr lang="it-IT" dirty="0" err="1" smtClean="0"/>
              <a:t>Dip</a:t>
            </a:r>
            <a:r>
              <a:rPr lang="it-IT" dirty="0" smtClean="0"/>
              <a:t>. Di Matematica</a:t>
            </a:r>
          </a:p>
          <a:p>
            <a:r>
              <a:rPr lang="it-IT" dirty="0" smtClean="0"/>
              <a:t>Mi occupo di: </a:t>
            </a:r>
          </a:p>
          <a:p>
            <a:pPr lvl="1"/>
            <a:r>
              <a:rPr lang="it-IT" dirty="0" smtClean="0"/>
              <a:t>Intelligenza Artificiale </a:t>
            </a:r>
          </a:p>
          <a:p>
            <a:pPr lvl="1"/>
            <a:r>
              <a:rPr lang="it-IT" dirty="0" smtClean="0"/>
              <a:t>Programmazione Logica</a:t>
            </a:r>
          </a:p>
          <a:p>
            <a:r>
              <a:rPr lang="it-IT" dirty="0" smtClean="0"/>
              <a:t>Insegno:</a:t>
            </a:r>
          </a:p>
          <a:p>
            <a:pPr lvl="1"/>
            <a:r>
              <a:rPr lang="it-IT" dirty="0" smtClean="0"/>
              <a:t>Fondamenti di Informatica</a:t>
            </a:r>
          </a:p>
          <a:p>
            <a:pPr lvl="1"/>
            <a:r>
              <a:rPr lang="it-IT" dirty="0" smtClean="0"/>
              <a:t>Ingegneria del Software</a:t>
            </a:r>
          </a:p>
          <a:p>
            <a:pPr lvl="1"/>
            <a:r>
              <a:rPr lang="it-IT" dirty="0" smtClean="0"/>
              <a:t>Programmazione ad Oggetti</a:t>
            </a:r>
          </a:p>
          <a:p>
            <a:pPr lvl="1"/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Esempi di problemi</a:t>
            </a:r>
            <a:endParaRPr lang="it-IT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sz="2800" dirty="0" smtClean="0"/>
              <a:t>Trovare il numero di telefono di una persona</a:t>
            </a:r>
          </a:p>
          <a:p>
            <a:r>
              <a:rPr lang="it-IT" sz="2800" dirty="0" smtClean="0"/>
              <a:t>Individuare il numero più piccolo di una sequenza</a:t>
            </a:r>
          </a:p>
          <a:p>
            <a:r>
              <a:rPr lang="it-IT" sz="2800" dirty="0" smtClean="0"/>
              <a:t>Stabilire se una parola precede alfabeticamente un’altra</a:t>
            </a:r>
          </a:p>
          <a:p>
            <a:r>
              <a:rPr lang="it-IT" sz="2800" dirty="0" smtClean="0"/>
              <a:t>Calcolare il costo totale di un certo numero di prodotti </a:t>
            </a:r>
          </a:p>
          <a:p>
            <a:r>
              <a:rPr lang="it-IT" sz="2800" dirty="0" smtClean="0"/>
              <a:t>Trovare perimetro e area di una figura geometria</a:t>
            </a:r>
          </a:p>
          <a:p>
            <a:r>
              <a:rPr lang="it-IT" sz="2800" dirty="0" err="1" smtClean="0"/>
              <a:t>…</a:t>
            </a:r>
            <a:endParaRPr lang="it-IT" sz="28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Risolvere un problema</a:t>
            </a:r>
            <a:endParaRPr lang="it-IT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9463" y="1828800"/>
            <a:ext cx="7983537" cy="4208930"/>
          </a:xfrm>
        </p:spPr>
        <p:txBody>
          <a:bodyPr>
            <a:normAutofit/>
          </a:bodyPr>
          <a:lstStyle/>
          <a:p>
            <a:r>
              <a:rPr lang="it-IT" sz="2800" dirty="0" smtClean="0"/>
              <a:t>Come si costruisce la soluzione a un problema?</a:t>
            </a:r>
          </a:p>
          <a:p>
            <a:r>
              <a:rPr lang="it-IT" sz="2800" dirty="0" smtClean="0"/>
              <a:t>Qual è il giusto “punto di partenza” per pensare la soluzione a un problema?</a:t>
            </a:r>
          </a:p>
          <a:p>
            <a:r>
              <a:rPr lang="it-IT" sz="2800" dirty="0" smtClean="0"/>
              <a:t>Quali metodologie e tecniche usare?</a:t>
            </a:r>
          </a:p>
          <a:p>
            <a:endParaRPr lang="it-IT" sz="2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Risolvere un problema</a:t>
            </a:r>
            <a:endParaRPr lang="it-IT"/>
          </a:p>
        </p:txBody>
      </p:sp>
      <p:grpSp>
        <p:nvGrpSpPr>
          <p:cNvPr id="2" name="Group 20"/>
          <p:cNvGrpSpPr>
            <a:grpSpLocks noChangeAspect="1"/>
          </p:cNvGrpSpPr>
          <p:nvPr/>
        </p:nvGrpSpPr>
        <p:grpSpPr bwMode="auto">
          <a:xfrm>
            <a:off x="533400" y="2120447"/>
            <a:ext cx="8168722" cy="2722908"/>
            <a:chOff x="3459" y="2121"/>
            <a:chExt cx="6856" cy="4164"/>
          </a:xfrm>
        </p:grpSpPr>
        <p:sp>
          <p:nvSpPr>
            <p:cNvPr id="32774" name="AutoShape 21"/>
            <p:cNvSpPr>
              <a:spLocks noChangeAspect="1" noChangeArrowheads="1" noTextEdit="1"/>
            </p:cNvSpPr>
            <p:nvPr/>
          </p:nvSpPr>
          <p:spPr bwMode="auto">
            <a:xfrm>
              <a:off x="3459" y="2121"/>
              <a:ext cx="6856" cy="4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2775" name="AutoShape 22"/>
            <p:cNvSpPr>
              <a:spLocks noChangeArrowheads="1"/>
            </p:cNvSpPr>
            <p:nvPr/>
          </p:nvSpPr>
          <p:spPr bwMode="auto">
            <a:xfrm>
              <a:off x="4187" y="3209"/>
              <a:ext cx="6200" cy="3068"/>
            </a:xfrm>
            <a:prstGeom prst="curvedUpArrow">
              <a:avLst>
                <a:gd name="adj1" fmla="val 40417"/>
                <a:gd name="adj2" fmla="val 80834"/>
                <a:gd name="adj3" fmla="val 33333"/>
              </a:avLst>
            </a:prstGeom>
            <a:solidFill>
              <a:srgbClr val="CCFFFF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2776" name="Oval 23"/>
            <p:cNvSpPr>
              <a:spLocks noChangeArrowheads="1"/>
            </p:cNvSpPr>
            <p:nvPr/>
          </p:nvSpPr>
          <p:spPr bwMode="auto">
            <a:xfrm>
              <a:off x="3827" y="2669"/>
              <a:ext cx="1799" cy="72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it-IT" sz="1200" b="1" dirty="0">
                  <a:solidFill>
                    <a:srgbClr val="008000"/>
                  </a:solidFill>
                  <a:latin typeface="Comic Sans MS" pitchFamily="-65" charset="0"/>
                </a:rPr>
                <a:t>Problema</a:t>
              </a:r>
            </a:p>
          </p:txBody>
        </p:sp>
        <p:sp>
          <p:nvSpPr>
            <p:cNvPr id="32777" name="Oval 24"/>
            <p:cNvSpPr>
              <a:spLocks noChangeArrowheads="1"/>
            </p:cNvSpPr>
            <p:nvPr/>
          </p:nvSpPr>
          <p:spPr bwMode="auto">
            <a:xfrm>
              <a:off x="3467" y="3929"/>
              <a:ext cx="3059" cy="72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it-IT" sz="1200" b="1">
                  <a:solidFill>
                    <a:srgbClr val="008000"/>
                  </a:solidFill>
                  <a:latin typeface="Comic Sans MS" pitchFamily="-65" charset="0"/>
                </a:rPr>
                <a:t>Interpretazione</a:t>
              </a:r>
            </a:p>
          </p:txBody>
        </p:sp>
        <p:sp>
          <p:nvSpPr>
            <p:cNvPr id="32778" name="Oval 25"/>
            <p:cNvSpPr>
              <a:spLocks noChangeArrowheads="1"/>
            </p:cNvSpPr>
            <p:nvPr/>
          </p:nvSpPr>
          <p:spPr bwMode="auto">
            <a:xfrm>
              <a:off x="4554" y="5197"/>
              <a:ext cx="1800" cy="72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it-IT" sz="1200" b="1">
                  <a:solidFill>
                    <a:srgbClr val="008000"/>
                  </a:solidFill>
                  <a:latin typeface="Comic Sans MS" pitchFamily="-65" charset="0"/>
                </a:rPr>
                <a:t>Modello</a:t>
              </a:r>
            </a:p>
          </p:txBody>
        </p:sp>
        <p:sp>
          <p:nvSpPr>
            <p:cNvPr id="32779" name="Oval 26"/>
            <p:cNvSpPr>
              <a:spLocks noChangeArrowheads="1"/>
            </p:cNvSpPr>
            <p:nvPr/>
          </p:nvSpPr>
          <p:spPr bwMode="auto">
            <a:xfrm>
              <a:off x="7067" y="5189"/>
              <a:ext cx="1980" cy="90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it-IT" sz="1200" b="1">
                  <a:solidFill>
                    <a:srgbClr val="008000"/>
                  </a:solidFill>
                  <a:latin typeface="Comic Sans MS" pitchFamily="-65" charset="0"/>
                </a:rPr>
                <a:t>Procedimento risolutivo</a:t>
              </a:r>
            </a:p>
          </p:txBody>
        </p:sp>
        <p:sp>
          <p:nvSpPr>
            <p:cNvPr id="32780" name="Oval 27"/>
            <p:cNvSpPr>
              <a:spLocks noChangeArrowheads="1"/>
            </p:cNvSpPr>
            <p:nvPr/>
          </p:nvSpPr>
          <p:spPr bwMode="auto">
            <a:xfrm>
              <a:off x="7614" y="4297"/>
              <a:ext cx="2160" cy="72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it-IT" sz="1200" b="1">
                  <a:solidFill>
                    <a:srgbClr val="008000"/>
                  </a:solidFill>
                  <a:latin typeface="Comic Sans MS" pitchFamily="-65" charset="0"/>
                </a:rPr>
                <a:t>Esecuzione</a:t>
              </a:r>
            </a:p>
          </p:txBody>
        </p:sp>
        <p:sp>
          <p:nvSpPr>
            <p:cNvPr id="32781" name="Oval 28"/>
            <p:cNvSpPr>
              <a:spLocks noChangeArrowheads="1"/>
            </p:cNvSpPr>
            <p:nvPr/>
          </p:nvSpPr>
          <p:spPr bwMode="auto">
            <a:xfrm>
              <a:off x="7967" y="2129"/>
              <a:ext cx="2340" cy="10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it-IT" sz="1200" b="1">
                  <a:solidFill>
                    <a:srgbClr val="008000"/>
                  </a:solidFill>
                  <a:latin typeface="Comic Sans MS" pitchFamily="-65" charset="0"/>
                </a:rPr>
                <a:t>Verifica dei risultati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Algoritmo</a:t>
            </a:r>
            <a:endParaRPr lang="it-IT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700" i="1" dirty="0" smtClean="0"/>
              <a:t>Un algoritmo è una </a:t>
            </a:r>
            <a:r>
              <a:rPr lang="it-IT" sz="2700" b="1" i="1" dirty="0" smtClean="0">
                <a:solidFill>
                  <a:srgbClr val="DDF53D"/>
                </a:solidFill>
              </a:rPr>
              <a:t>sequenza finita di operazion</a:t>
            </a:r>
            <a:r>
              <a:rPr lang="it-IT" sz="2700" i="1" dirty="0" smtClean="0">
                <a:solidFill>
                  <a:srgbClr val="DDF53D"/>
                </a:solidFill>
              </a:rPr>
              <a:t>i</a:t>
            </a:r>
            <a:r>
              <a:rPr lang="it-IT" sz="2700" i="1" dirty="0" smtClean="0"/>
              <a:t> elementari che porta alla </a:t>
            </a:r>
            <a:r>
              <a:rPr lang="it-IT" sz="2700" b="1" i="1" dirty="0" smtClean="0">
                <a:solidFill>
                  <a:srgbClr val="DDF53D"/>
                </a:solidFill>
              </a:rPr>
              <a:t>risoluzione</a:t>
            </a:r>
            <a:r>
              <a:rPr lang="it-IT" sz="2700" b="1" i="1" dirty="0" smtClean="0"/>
              <a:t> </a:t>
            </a:r>
            <a:r>
              <a:rPr lang="it-IT" sz="2700" b="1" i="1" dirty="0" smtClean="0">
                <a:solidFill>
                  <a:srgbClr val="DDF53D"/>
                </a:solidFill>
              </a:rPr>
              <a:t>in un tempo finito</a:t>
            </a:r>
            <a:r>
              <a:rPr lang="it-IT" sz="2700" i="1" dirty="0" smtClean="0">
                <a:solidFill>
                  <a:srgbClr val="DDF53D"/>
                </a:solidFill>
              </a:rPr>
              <a:t> </a:t>
            </a:r>
            <a:r>
              <a:rPr lang="it-IT" sz="2700" i="1" dirty="0" smtClean="0"/>
              <a:t>una classe di problemi.</a:t>
            </a:r>
          </a:p>
          <a:p>
            <a:r>
              <a:rPr lang="it-IT" dirty="0" smtClean="0"/>
              <a:t>In generale un algoritmo può essere visto come una funzione da un dominio d’ingresso ad uno d’uscita</a:t>
            </a:r>
            <a:endParaRPr lang="it-IT" dirty="0"/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>
            <a:off x="2700338" y="4652963"/>
            <a:ext cx="3671887" cy="12954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it-IT" sz="2400" b="1" dirty="0">
                <a:solidFill>
                  <a:schemeClr val="accent2"/>
                </a:solidFill>
              </a:rPr>
              <a:t>Algoritmo</a:t>
            </a: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1619250" y="5013325"/>
            <a:ext cx="863600" cy="433388"/>
          </a:xfrm>
          <a:prstGeom prst="rightArrow">
            <a:avLst>
              <a:gd name="adj1" fmla="val 50000"/>
              <a:gd name="adj2" fmla="val 4981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4823" name="AutoShape 8"/>
          <p:cNvSpPr>
            <a:spLocks noChangeArrowheads="1"/>
          </p:cNvSpPr>
          <p:nvPr/>
        </p:nvSpPr>
        <p:spPr bwMode="auto">
          <a:xfrm>
            <a:off x="6732588" y="5013325"/>
            <a:ext cx="863600" cy="433388"/>
          </a:xfrm>
          <a:prstGeom prst="rightArrow">
            <a:avLst>
              <a:gd name="adj1" fmla="val 50000"/>
              <a:gd name="adj2" fmla="val 4981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828675" y="5373688"/>
            <a:ext cx="1871663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/>
              <a:t>Dati(INPUT)</a:t>
            </a:r>
          </a:p>
          <a:p>
            <a:pPr>
              <a:spcBef>
                <a:spcPct val="50000"/>
              </a:spcBef>
            </a:pPr>
            <a:r>
              <a:rPr lang="it-IT" b="1"/>
              <a:t>         X</a:t>
            </a:r>
          </a:p>
        </p:txBody>
      </p:sp>
      <p:sp>
        <p:nvSpPr>
          <p:cNvPr id="34825" name="Text Box 10"/>
          <p:cNvSpPr txBox="1">
            <a:spLocks noChangeArrowheads="1"/>
          </p:cNvSpPr>
          <p:nvPr/>
        </p:nvSpPr>
        <p:spPr bwMode="auto">
          <a:xfrm>
            <a:off x="6372225" y="5373688"/>
            <a:ext cx="255587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/>
              <a:t>Risultati(OUTPUT)</a:t>
            </a:r>
          </a:p>
          <a:p>
            <a:pPr>
              <a:spcBef>
                <a:spcPct val="50000"/>
              </a:spcBef>
            </a:pPr>
            <a:r>
              <a:rPr lang="it-IT" b="1"/>
              <a:t>	f(X)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Algoritmi: proprietà fondamentali</a:t>
            </a:r>
            <a:endParaRPr lang="it-IT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800" dirty="0" smtClean="0">
                <a:solidFill>
                  <a:srgbClr val="FFFF00"/>
                </a:solidFill>
              </a:rPr>
              <a:t>Eseguibilità</a:t>
            </a:r>
            <a:r>
              <a:rPr lang="it-IT" sz="2800" dirty="0" smtClean="0"/>
              <a:t>: ogni azione deve essere eseguibile da parte dell’esecutore dell’algoritmo in un tempo finito</a:t>
            </a:r>
          </a:p>
          <a:p>
            <a:r>
              <a:rPr lang="it-IT" sz="2800" dirty="0" err="1" smtClean="0">
                <a:solidFill>
                  <a:srgbClr val="FFFF00"/>
                </a:solidFill>
              </a:rPr>
              <a:t>Non-ambiguità</a:t>
            </a:r>
            <a:r>
              <a:rPr lang="it-IT" sz="2800" dirty="0" smtClean="0"/>
              <a:t>: ogni azione deve essere univocamente interpretabile dall'esecutore</a:t>
            </a:r>
          </a:p>
          <a:p>
            <a:r>
              <a:rPr lang="it-IT" sz="2800" dirty="0" smtClean="0">
                <a:solidFill>
                  <a:srgbClr val="FFFF00"/>
                </a:solidFill>
              </a:rPr>
              <a:t>Finitezza</a:t>
            </a:r>
            <a:r>
              <a:rPr lang="it-IT" sz="2800" dirty="0" smtClean="0"/>
              <a:t>: il numero totale di azioni da eseguire, per ogni insieme di dati di ingresso, deve essere finito.</a:t>
            </a:r>
            <a:r>
              <a:rPr lang="it-IT" dirty="0" smtClean="0"/>
              <a:t>		</a:t>
            </a:r>
          </a:p>
          <a:p>
            <a:pPr lvl="1"/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Algoritmi equivalenti </a:t>
            </a:r>
            <a:endParaRPr lang="it-IT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it-IT" sz="2400" dirty="0" smtClean="0"/>
              <a:t>forniscono lo stesso risultato</a:t>
            </a:r>
          </a:p>
          <a:p>
            <a:r>
              <a:rPr lang="it-IT" sz="2400" dirty="0" smtClean="0"/>
              <a:t>ma possono avere diversa efficienza</a:t>
            </a:r>
          </a:p>
          <a:p>
            <a:r>
              <a:rPr lang="it-IT" sz="2400" dirty="0" smtClean="0"/>
              <a:t>e possono essere profondamente diversi !</a:t>
            </a:r>
          </a:p>
          <a:p>
            <a:r>
              <a:rPr lang="it-IT" sz="2400" dirty="0" smtClean="0"/>
              <a:t>Esempio: moltiplicare tra loro due numeri</a:t>
            </a:r>
          </a:p>
          <a:p>
            <a:r>
              <a:rPr lang="it-IT" sz="2400" dirty="0" smtClean="0">
                <a:solidFill>
                  <a:srgbClr val="DDF53D"/>
                </a:solidFill>
              </a:rPr>
              <a:t>Algoritmo </a:t>
            </a:r>
            <a:r>
              <a:rPr lang="it-IT" sz="2400" dirty="0" err="1" smtClean="0">
                <a:solidFill>
                  <a:srgbClr val="DDF53D"/>
                </a:solidFill>
              </a:rPr>
              <a:t>1</a:t>
            </a:r>
            <a:r>
              <a:rPr lang="it-IT" sz="2400" dirty="0" smtClean="0">
                <a:solidFill>
                  <a:srgbClr val="DDF53D"/>
                </a:solidFill>
              </a:rPr>
              <a:t>: </a:t>
            </a:r>
            <a:r>
              <a:rPr lang="it-IT" sz="2400" dirty="0" smtClean="0"/>
              <a:t>Somme successive:</a:t>
            </a:r>
          </a:p>
          <a:p>
            <a:pPr lvl="1"/>
            <a:r>
              <a:rPr lang="it-IT" dirty="0" smtClean="0"/>
              <a:t>12x12 = 12+12+…+12=144</a:t>
            </a:r>
          </a:p>
          <a:p>
            <a:endParaRPr lang="it-IT" sz="2400" dirty="0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934200" y="4114800"/>
            <a:ext cx="2209800" cy="2385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it-IT" sz="2400" dirty="0">
                <a:solidFill>
                  <a:srgbClr val="DDF53D"/>
                </a:solidFill>
                <a:latin typeface="Arial" pitchFamily="-65" charset="0"/>
              </a:rPr>
              <a:t>Algoritmo </a:t>
            </a:r>
            <a:r>
              <a:rPr lang="it-IT" sz="2400" dirty="0" err="1">
                <a:solidFill>
                  <a:srgbClr val="DDF53D"/>
                </a:solidFill>
                <a:latin typeface="Arial" pitchFamily="-65" charset="0"/>
              </a:rPr>
              <a:t>2</a:t>
            </a:r>
            <a:endParaRPr lang="it-IT" sz="2400" dirty="0" smtClean="0">
              <a:solidFill>
                <a:srgbClr val="DDF53D"/>
              </a:solidFill>
              <a:latin typeface="Arial" pitchFamily="-65" charset="0"/>
            </a:endParaRPr>
          </a:p>
          <a:p>
            <a:pPr eaLnBrk="0" hangingPunct="0"/>
            <a:r>
              <a:rPr lang="it-IT" sz="2500" dirty="0" smtClean="0">
                <a:solidFill>
                  <a:schemeClr val="bg1"/>
                </a:solidFill>
              </a:rPr>
              <a:t>		12x</a:t>
            </a:r>
          </a:p>
          <a:p>
            <a:pPr eaLnBrk="0" hangingPunct="0"/>
            <a:r>
              <a:rPr lang="it-IT" sz="2500" dirty="0" smtClean="0">
                <a:solidFill>
                  <a:schemeClr val="bg1"/>
                </a:solidFill>
              </a:rPr>
              <a:t>		12=</a:t>
            </a:r>
          </a:p>
          <a:p>
            <a:pPr eaLnBrk="0" hangingPunct="0"/>
            <a:r>
              <a:rPr lang="it-IT" sz="2500" dirty="0" smtClean="0">
                <a:solidFill>
                  <a:schemeClr val="bg1"/>
                </a:solidFill>
              </a:rPr>
              <a:t>		24  </a:t>
            </a:r>
          </a:p>
          <a:p>
            <a:pPr eaLnBrk="0" hangingPunct="0"/>
            <a:r>
              <a:rPr lang="it-IT" sz="2500" dirty="0" smtClean="0">
                <a:solidFill>
                  <a:schemeClr val="bg1"/>
                </a:solidFill>
              </a:rPr>
              <a:t>	   12= </a:t>
            </a:r>
          </a:p>
          <a:p>
            <a:pPr eaLnBrk="0" hangingPunct="0"/>
            <a:r>
              <a:rPr lang="it-IT" sz="2500" dirty="0" smtClean="0">
                <a:solidFill>
                  <a:schemeClr val="bg1"/>
                </a:solidFill>
              </a:rPr>
              <a:t>	   144</a:t>
            </a:r>
            <a:endParaRPr lang="it-IT" sz="2800" dirty="0">
              <a:latin typeface="Arial" pitchFamily="-65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/>
              <a:t>Esecuzione</a:t>
            </a: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 l="3125" t="36241" r="3906" b="17903"/>
          <a:stretch>
            <a:fillRect/>
          </a:stretch>
        </p:blipFill>
        <p:spPr bwMode="auto">
          <a:xfrm>
            <a:off x="420688" y="2276475"/>
            <a:ext cx="8370887" cy="33543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Algoritmi e programmi</a:t>
            </a:r>
            <a:endParaRPr lang="it-IT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it-IT" sz="2800" b="1" dirty="0" smtClean="0">
                <a:solidFill>
                  <a:schemeClr val="hlink"/>
                </a:solidFill>
              </a:rPr>
              <a:t>Algoritmo </a:t>
            </a:r>
          </a:p>
          <a:p>
            <a:pPr marL="765175" lvl="1" indent="-469900">
              <a:spcBef>
                <a:spcPct val="20000"/>
              </a:spcBef>
              <a:buClr>
                <a:schemeClr val="accent2"/>
              </a:buClr>
            </a:pPr>
            <a:r>
              <a:rPr lang="it-IT" sz="1800" dirty="0" smtClean="0"/>
              <a:t>Sequenza finita di passi che risolve in tempo finito un problema.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it-IT" sz="3200" b="1" dirty="0" smtClean="0">
                <a:solidFill>
                  <a:schemeClr val="hlink"/>
                </a:solidFill>
              </a:rPr>
              <a:t>Codifica</a:t>
            </a:r>
          </a:p>
          <a:p>
            <a:pPr marL="765175" lvl="1" indent="-469900">
              <a:spcBef>
                <a:spcPct val="20000"/>
              </a:spcBef>
              <a:buClr>
                <a:schemeClr val="accent2"/>
              </a:buClr>
            </a:pPr>
            <a:r>
              <a:rPr lang="it-IT" sz="1800" dirty="0" smtClean="0"/>
              <a:t>Fase di scrittura di un algoritmo in un qualche </a:t>
            </a:r>
            <a:r>
              <a:rPr lang="it-IT" sz="1800" b="1" dirty="0" smtClean="0"/>
              <a:t>linguaggio di programmazione</a:t>
            </a:r>
            <a:r>
              <a:rPr lang="it-IT" sz="1800" dirty="0" smtClean="0"/>
              <a:t>, che specificano le azioni da compiere.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it-IT" sz="3200" b="1" dirty="0" smtClean="0">
                <a:solidFill>
                  <a:schemeClr val="hlink"/>
                </a:solidFill>
              </a:rPr>
              <a:t>Programma</a:t>
            </a:r>
          </a:p>
          <a:p>
            <a:pPr marL="765175" lvl="1" indent="-469900">
              <a:spcBef>
                <a:spcPct val="20000"/>
              </a:spcBef>
              <a:buClr>
                <a:schemeClr val="accent2"/>
              </a:buClr>
            </a:pPr>
            <a:r>
              <a:rPr lang="it-IT" sz="1800" dirty="0" smtClean="0"/>
              <a:t>Testo scritto in accordo con la sintassi e la semantica di un linguaggio di programmazione.</a:t>
            </a:r>
            <a:endParaRPr lang="it-IT" sz="2000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57200" y="5448301"/>
            <a:ext cx="8113712" cy="574675"/>
            <a:chOff x="113" y="1253"/>
            <a:chExt cx="5489" cy="362"/>
          </a:xfrm>
        </p:grpSpPr>
        <p:sp>
          <p:nvSpPr>
            <p:cNvPr id="39942" name="Oval 6"/>
            <p:cNvSpPr>
              <a:spLocks noChangeArrowheads="1"/>
            </p:cNvSpPr>
            <p:nvPr/>
          </p:nvSpPr>
          <p:spPr bwMode="auto">
            <a:xfrm>
              <a:off x="113" y="1253"/>
              <a:ext cx="1452" cy="362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it-IT" dirty="0"/>
                <a:t>PROBLEMA</a:t>
              </a:r>
            </a:p>
          </p:txBody>
        </p:sp>
        <p:sp>
          <p:nvSpPr>
            <p:cNvPr id="39943" name="AutoShape 7"/>
            <p:cNvSpPr>
              <a:spLocks noChangeArrowheads="1"/>
            </p:cNvSpPr>
            <p:nvPr/>
          </p:nvSpPr>
          <p:spPr bwMode="auto">
            <a:xfrm>
              <a:off x="1655" y="1298"/>
              <a:ext cx="318" cy="273"/>
            </a:xfrm>
            <a:prstGeom prst="rightArrow">
              <a:avLst>
                <a:gd name="adj1" fmla="val 50000"/>
                <a:gd name="adj2" fmla="val 29121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9944" name="Oval 8"/>
            <p:cNvSpPr>
              <a:spLocks noChangeArrowheads="1"/>
            </p:cNvSpPr>
            <p:nvPr/>
          </p:nvSpPr>
          <p:spPr bwMode="auto">
            <a:xfrm>
              <a:off x="2109" y="1253"/>
              <a:ext cx="1452" cy="362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it-IT"/>
                <a:t>ALGORITMO</a:t>
              </a:r>
            </a:p>
          </p:txBody>
        </p:sp>
        <p:sp>
          <p:nvSpPr>
            <p:cNvPr id="39945" name="Oval 9"/>
            <p:cNvSpPr>
              <a:spLocks noChangeArrowheads="1"/>
            </p:cNvSpPr>
            <p:nvPr/>
          </p:nvSpPr>
          <p:spPr bwMode="auto">
            <a:xfrm>
              <a:off x="4150" y="1253"/>
              <a:ext cx="1452" cy="362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it-IT" dirty="0"/>
                <a:t>PROGRAMMA</a:t>
              </a:r>
            </a:p>
          </p:txBody>
        </p:sp>
        <p:sp>
          <p:nvSpPr>
            <p:cNvPr id="39946" name="AutoShape 10"/>
            <p:cNvSpPr>
              <a:spLocks noChangeArrowheads="1"/>
            </p:cNvSpPr>
            <p:nvPr/>
          </p:nvSpPr>
          <p:spPr bwMode="auto">
            <a:xfrm>
              <a:off x="3696" y="1298"/>
              <a:ext cx="363" cy="273"/>
            </a:xfrm>
            <a:prstGeom prst="rightArrow">
              <a:avLst>
                <a:gd name="adj1" fmla="val 50000"/>
                <a:gd name="adj2" fmla="val 33242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Linguaggi di Programmazione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it-IT" sz="2800" dirty="0" smtClean="0"/>
              <a:t>Linguaggi per esprimere in maniera rigorosa un algoritmo</a:t>
            </a:r>
          </a:p>
          <a:p>
            <a:r>
              <a:rPr lang="it-IT" sz="2800" dirty="0" smtClean="0"/>
              <a:t>Linguaggio macchina (seq. Istruzioni)</a:t>
            </a:r>
          </a:p>
          <a:p>
            <a:r>
              <a:rPr lang="it-IT" sz="2800" dirty="0" smtClean="0"/>
              <a:t>Linguaggi ad alto livello </a:t>
            </a:r>
            <a:br>
              <a:rPr lang="it-IT" sz="2800" dirty="0" smtClean="0"/>
            </a:br>
            <a:r>
              <a:rPr lang="it-IT" sz="2400" i="1" dirty="0" smtClean="0"/>
              <a:t>(vicini al </a:t>
            </a:r>
            <a:r>
              <a:rPr lang="it-IT" sz="2400" i="1" dirty="0" err="1" smtClean="0"/>
              <a:t>ling</a:t>
            </a:r>
            <a:r>
              <a:rPr lang="it-IT" sz="2400" i="1" dirty="0" smtClean="0"/>
              <a:t>. naturale)</a:t>
            </a:r>
            <a:endParaRPr lang="it-IT" sz="2800" i="1" dirty="0" smtClean="0"/>
          </a:p>
          <a:p>
            <a:pPr lvl="1"/>
            <a:r>
              <a:rPr lang="it-IT" sz="2600" dirty="0" smtClean="0"/>
              <a:t>Pascal, </a:t>
            </a:r>
            <a:r>
              <a:rPr lang="it-IT" sz="2400" dirty="0" err="1" smtClean="0"/>
              <a:t>C</a:t>
            </a:r>
            <a:r>
              <a:rPr lang="it-IT" sz="2400" dirty="0" smtClean="0"/>
              <a:t> e C++, </a:t>
            </a:r>
            <a:r>
              <a:rPr lang="it-IT" sz="2400" dirty="0" err="1" smtClean="0"/>
              <a:t>Basic</a:t>
            </a:r>
            <a:r>
              <a:rPr lang="it-IT" sz="2400" dirty="0" smtClean="0"/>
              <a:t>, Cobol</a:t>
            </a:r>
          </a:p>
          <a:p>
            <a:pPr lvl="1"/>
            <a:r>
              <a:rPr lang="it-IT" sz="3400" b="1" dirty="0" smtClean="0">
                <a:solidFill>
                  <a:srgbClr val="DDF53D"/>
                </a:solidFill>
              </a:rPr>
              <a:t>Java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Esempio: potenza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2400" b="1" dirty="0" smtClean="0"/>
              <a:t>Problema: </a:t>
            </a:r>
            <a:r>
              <a:rPr lang="it-IT" sz="2400" dirty="0" smtClean="0"/>
              <a:t>Calcolare </a:t>
            </a:r>
            <a:r>
              <a:rPr lang="it-IT" sz="3200" dirty="0" err="1" smtClean="0">
                <a:solidFill>
                  <a:srgbClr val="DDF53D"/>
                </a:solidFill>
              </a:rPr>
              <a:t>a</a:t>
            </a:r>
            <a:r>
              <a:rPr lang="it-IT" sz="3200" baseline="30000" dirty="0" err="1" smtClean="0">
                <a:solidFill>
                  <a:srgbClr val="DDF53D"/>
                </a:solidFill>
              </a:rPr>
              <a:t>n</a:t>
            </a:r>
            <a:endParaRPr lang="it-IT" sz="2400" baseline="30000" dirty="0" smtClean="0">
              <a:solidFill>
                <a:srgbClr val="DDF53D"/>
              </a:solidFill>
            </a:endParaRPr>
          </a:p>
          <a:p>
            <a:r>
              <a:rPr lang="it-IT" sz="2400" b="1" dirty="0" smtClean="0"/>
              <a:t>Algoritmo</a:t>
            </a:r>
            <a:r>
              <a:rPr lang="it-IT" sz="2400" dirty="0" smtClean="0"/>
              <a:t>:</a:t>
            </a:r>
          </a:p>
          <a:p>
            <a:pPr>
              <a:buNone/>
            </a:pPr>
            <a:r>
              <a:rPr lang="it-IT" sz="2400" dirty="0" smtClean="0"/>
              <a:t>   Fino a che </a:t>
            </a:r>
            <a:r>
              <a:rPr lang="it-IT" sz="2400" dirty="0" err="1" smtClean="0"/>
              <a:t>N</a:t>
            </a:r>
            <a:r>
              <a:rPr lang="it-IT" sz="2400" dirty="0" smtClean="0"/>
              <a:t>&gt;</a:t>
            </a:r>
            <a:r>
              <a:rPr lang="it-IT" sz="2400" dirty="0" err="1" smtClean="0"/>
              <a:t>0</a:t>
            </a:r>
            <a:endParaRPr lang="it-IT" sz="2400" dirty="0" smtClean="0"/>
          </a:p>
          <a:p>
            <a:pPr>
              <a:buNone/>
            </a:pPr>
            <a:r>
              <a:rPr lang="it-IT" sz="2400" dirty="0" smtClean="0"/>
              <a:t>       Calcola </a:t>
            </a:r>
            <a:r>
              <a:rPr lang="it-IT" sz="2400" dirty="0" err="1" smtClean="0"/>
              <a:t>Ris*a</a:t>
            </a:r>
            <a:r>
              <a:rPr lang="it-IT" sz="2400" dirty="0" smtClean="0"/>
              <a:t> e </a:t>
            </a:r>
            <a:r>
              <a:rPr lang="it-IT" sz="2400" dirty="0" err="1" smtClean="0"/>
              <a:t>memorizzalo</a:t>
            </a:r>
            <a:r>
              <a:rPr lang="it-IT" sz="2400" dirty="0" smtClean="0"/>
              <a:t> in </a:t>
            </a:r>
            <a:r>
              <a:rPr lang="it-IT" sz="2400" dirty="0" err="1" smtClean="0"/>
              <a:t>Ris</a:t>
            </a:r>
            <a:endParaRPr lang="it-IT" sz="2400" dirty="0" smtClean="0"/>
          </a:p>
          <a:p>
            <a:pPr>
              <a:buNone/>
            </a:pPr>
            <a:r>
              <a:rPr lang="it-IT" sz="2400" dirty="0" smtClean="0"/>
              <a:t>       Decrementa </a:t>
            </a:r>
            <a:r>
              <a:rPr lang="it-IT" sz="2400" dirty="0" err="1" smtClean="0"/>
              <a:t>N</a:t>
            </a:r>
            <a:endParaRPr lang="it-IT" sz="2400" dirty="0" smtClean="0"/>
          </a:p>
          <a:p>
            <a:r>
              <a:rPr lang="it-IT" sz="2400" dirty="0" smtClean="0"/>
              <a:t>Nota che:</a:t>
            </a:r>
          </a:p>
          <a:p>
            <a:pPr lvl="1"/>
            <a:r>
              <a:rPr lang="it-IT" sz="2400" dirty="0" smtClean="0"/>
              <a:t>Al termine </a:t>
            </a:r>
            <a:r>
              <a:rPr lang="it-IT" sz="2400" dirty="0" err="1" smtClean="0"/>
              <a:t>Ris=a</a:t>
            </a:r>
            <a:r>
              <a:rPr lang="it-IT" sz="2400" baseline="30000" dirty="0" err="1" smtClean="0"/>
              <a:t>n</a:t>
            </a:r>
            <a:endParaRPr lang="it-IT" sz="2400" baseline="30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Programma del Corso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Introduzione all’Informatica</a:t>
            </a:r>
          </a:p>
          <a:p>
            <a:r>
              <a:rPr lang="it-IT" sz="3200" dirty="0" smtClean="0"/>
              <a:t>Problemi, Algoritmi e Programmi</a:t>
            </a:r>
          </a:p>
          <a:p>
            <a:r>
              <a:rPr lang="it-IT" sz="3200" dirty="0" smtClean="0"/>
              <a:t>Fondamenti di Programmazione</a:t>
            </a:r>
          </a:p>
          <a:p>
            <a:pPr lvl="1"/>
            <a:r>
              <a:rPr lang="it-IT" sz="3000" dirty="0" err="1" smtClean="0"/>
              <a:t>…</a:t>
            </a:r>
            <a:r>
              <a:rPr lang="it-IT" sz="3000" dirty="0" smtClean="0"/>
              <a:t> con il linguaggio Java</a:t>
            </a:r>
          </a:p>
          <a:p>
            <a:r>
              <a:rPr lang="it-IT" sz="3200" i="1" dirty="0" smtClean="0"/>
              <a:t>Siti dinamici con Java</a:t>
            </a:r>
          </a:p>
          <a:p>
            <a:r>
              <a:rPr lang="it-IT" sz="3200" i="1" dirty="0" smtClean="0"/>
              <a:t>Java per i cellulari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dirty="0" smtClean="0"/>
              <a:t>Esempio </a:t>
            </a:r>
            <a:r>
              <a:rPr lang="it-IT" dirty="0" err="1" smtClean="0"/>
              <a:t>…in</a:t>
            </a:r>
            <a:r>
              <a:rPr lang="it-IT" dirty="0" smtClean="0"/>
              <a:t> Java</a:t>
            </a:r>
            <a:endParaRPr lang="en-U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-65" charset="2"/>
              <a:buNone/>
            </a:pPr>
            <a:r>
              <a:rPr lang="it-IT" sz="2600" dirty="0" err="1" smtClean="0"/>
              <a:t>int</a:t>
            </a:r>
            <a:r>
              <a:rPr lang="it-IT" sz="2600" dirty="0" smtClean="0"/>
              <a:t> potenza(</a:t>
            </a:r>
            <a:r>
              <a:rPr lang="it-IT" sz="2600" dirty="0" err="1" smtClean="0"/>
              <a:t>int</a:t>
            </a:r>
            <a:r>
              <a:rPr lang="it-IT" sz="2600" dirty="0" smtClean="0"/>
              <a:t> a, </a:t>
            </a:r>
            <a:r>
              <a:rPr lang="it-IT" sz="2600" dirty="0" err="1" smtClean="0"/>
              <a:t>int</a:t>
            </a:r>
            <a:r>
              <a:rPr lang="it-IT" sz="2600" dirty="0" smtClean="0"/>
              <a:t> </a:t>
            </a:r>
            <a:r>
              <a:rPr lang="it-IT" sz="2600" dirty="0" err="1" smtClean="0"/>
              <a:t>n</a:t>
            </a:r>
            <a:r>
              <a:rPr lang="it-IT" sz="2600" dirty="0" smtClean="0"/>
              <a:t>)</a:t>
            </a:r>
          </a:p>
          <a:p>
            <a:pPr eaLnBrk="1" hangingPunct="1">
              <a:lnSpc>
                <a:spcPct val="90000"/>
              </a:lnSpc>
              <a:buFont typeface="Wingdings" pitchFamily="-65" charset="2"/>
              <a:buNone/>
            </a:pPr>
            <a:r>
              <a:rPr lang="it-IT" sz="2600" dirty="0" smtClean="0"/>
              <a:t>{  </a:t>
            </a:r>
            <a:r>
              <a:rPr lang="it-IT" sz="2600" dirty="0" err="1" smtClean="0"/>
              <a:t>int</a:t>
            </a:r>
            <a:r>
              <a:rPr lang="it-IT" sz="2600" dirty="0" smtClean="0"/>
              <a:t> </a:t>
            </a:r>
            <a:r>
              <a:rPr lang="it-IT" sz="2600" dirty="0" err="1" smtClean="0"/>
              <a:t>ris</a:t>
            </a:r>
            <a:r>
              <a:rPr lang="it-IT" sz="2600" dirty="0" smtClean="0"/>
              <a:t> = </a:t>
            </a:r>
            <a:r>
              <a:rPr lang="it-IT" sz="2600" dirty="0" err="1" smtClean="0"/>
              <a:t>1</a:t>
            </a:r>
            <a:r>
              <a:rPr lang="it-IT" sz="2600" dirty="0" smtClean="0"/>
              <a:t>;</a:t>
            </a:r>
          </a:p>
          <a:p>
            <a:pPr eaLnBrk="1" hangingPunct="1">
              <a:lnSpc>
                <a:spcPct val="90000"/>
              </a:lnSpc>
              <a:buFont typeface="Wingdings" pitchFamily="-65" charset="2"/>
              <a:buNone/>
            </a:pPr>
            <a:r>
              <a:rPr lang="it-IT" sz="2600" dirty="0" smtClean="0"/>
              <a:t>	</a:t>
            </a:r>
            <a:r>
              <a:rPr lang="it-IT" sz="2600" dirty="0" err="1" smtClean="0"/>
              <a:t>while</a:t>
            </a:r>
            <a:r>
              <a:rPr lang="it-IT" sz="2600" dirty="0" smtClean="0"/>
              <a:t> ( </a:t>
            </a:r>
            <a:r>
              <a:rPr lang="it-IT" sz="2600" dirty="0" err="1" smtClean="0"/>
              <a:t>n</a:t>
            </a:r>
            <a:r>
              <a:rPr lang="it-IT" sz="2600" dirty="0" smtClean="0"/>
              <a:t> &gt; </a:t>
            </a:r>
            <a:r>
              <a:rPr lang="it-IT" sz="2600" dirty="0" err="1" smtClean="0"/>
              <a:t>0</a:t>
            </a:r>
            <a:r>
              <a:rPr lang="it-IT" sz="2600" dirty="0" smtClean="0"/>
              <a:t> ) {</a:t>
            </a:r>
          </a:p>
          <a:p>
            <a:pPr eaLnBrk="1" hangingPunct="1">
              <a:lnSpc>
                <a:spcPct val="90000"/>
              </a:lnSpc>
              <a:buFont typeface="Wingdings" pitchFamily="-65" charset="2"/>
              <a:buNone/>
            </a:pPr>
            <a:r>
              <a:rPr lang="it-IT" sz="2600" dirty="0" smtClean="0"/>
              <a:t>		</a:t>
            </a:r>
            <a:r>
              <a:rPr lang="it-IT" sz="2600" dirty="0" err="1" smtClean="0"/>
              <a:t>ris</a:t>
            </a:r>
            <a:r>
              <a:rPr lang="it-IT" sz="2600" dirty="0" smtClean="0"/>
              <a:t> = </a:t>
            </a:r>
            <a:r>
              <a:rPr lang="it-IT" sz="2600" dirty="0" err="1" smtClean="0"/>
              <a:t>ris</a:t>
            </a:r>
            <a:r>
              <a:rPr lang="it-IT" sz="2600" dirty="0" smtClean="0"/>
              <a:t> * a;   </a:t>
            </a:r>
            <a:r>
              <a:rPr lang="it-IT" sz="2600" dirty="0" err="1" smtClean="0"/>
              <a:t>n</a:t>
            </a:r>
            <a:r>
              <a:rPr lang="it-IT" sz="2600" dirty="0" smtClean="0"/>
              <a:t> = n-1; </a:t>
            </a:r>
          </a:p>
          <a:p>
            <a:pPr eaLnBrk="1" hangingPunct="1">
              <a:lnSpc>
                <a:spcPct val="90000"/>
              </a:lnSpc>
              <a:buFont typeface="Wingdings" pitchFamily="-65" charset="2"/>
              <a:buNone/>
            </a:pPr>
            <a:r>
              <a:rPr lang="it-IT" sz="2600" dirty="0" smtClean="0"/>
              <a:t>	}</a:t>
            </a:r>
          </a:p>
          <a:p>
            <a:pPr eaLnBrk="1" hangingPunct="1">
              <a:lnSpc>
                <a:spcPct val="90000"/>
              </a:lnSpc>
              <a:buFont typeface="Wingdings" pitchFamily="-65" charset="2"/>
              <a:buNone/>
            </a:pPr>
            <a:r>
              <a:rPr lang="it-IT" sz="2600" dirty="0" smtClean="0"/>
              <a:t>	</a:t>
            </a:r>
            <a:r>
              <a:rPr lang="it-IT" sz="2600" dirty="0" err="1" smtClean="0"/>
              <a:t>return</a:t>
            </a:r>
            <a:r>
              <a:rPr lang="it-IT" sz="2600" dirty="0" smtClean="0"/>
              <a:t> </a:t>
            </a:r>
            <a:r>
              <a:rPr lang="it-IT" sz="2600" dirty="0" err="1" smtClean="0"/>
              <a:t>ris</a:t>
            </a:r>
            <a:r>
              <a:rPr lang="it-IT" sz="2600" dirty="0" smtClean="0"/>
              <a:t>;</a:t>
            </a:r>
          </a:p>
          <a:p>
            <a:pPr eaLnBrk="1" hangingPunct="1">
              <a:lnSpc>
                <a:spcPct val="90000"/>
              </a:lnSpc>
              <a:buFont typeface="Wingdings" pitchFamily="-65" charset="2"/>
              <a:buNone/>
            </a:pPr>
            <a:r>
              <a:rPr lang="it-IT" sz="2600" dirty="0" smtClean="0"/>
              <a:t>}	</a:t>
            </a:r>
            <a:endParaRPr lang="it-IT" sz="2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Riassumendo…</a:t>
            </a:r>
            <a:endParaRPr lang="it-IT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it-IT" sz="2400" dirty="0" smtClean="0"/>
              <a:t>Un </a:t>
            </a:r>
            <a:r>
              <a:rPr lang="it-IT" sz="2400" dirty="0" smtClean="0">
                <a:solidFill>
                  <a:srgbClr val="FFFF00"/>
                </a:solidFill>
              </a:rPr>
              <a:t>algoritmo è il processo risolutivo </a:t>
            </a:r>
            <a:r>
              <a:rPr lang="it-IT" sz="2400" dirty="0" smtClean="0"/>
              <a:t>di un problema</a:t>
            </a:r>
          </a:p>
          <a:p>
            <a:r>
              <a:rPr lang="it-IT" sz="2400" dirty="0" smtClean="0"/>
              <a:t>Ogni elaboratore è una macchina in grado di </a:t>
            </a:r>
            <a:r>
              <a:rPr lang="it-IT" sz="2400" dirty="0" smtClean="0">
                <a:solidFill>
                  <a:srgbClr val="FFFF00"/>
                </a:solidFill>
              </a:rPr>
              <a:t>eseguire azioni elementari </a:t>
            </a:r>
            <a:r>
              <a:rPr lang="it-IT" sz="2400" dirty="0" smtClean="0"/>
              <a:t>su dati </a:t>
            </a:r>
            <a:r>
              <a:rPr lang="it-IT" sz="2400" dirty="0" smtClean="0">
                <a:solidFill>
                  <a:srgbClr val="FFFF00"/>
                </a:solidFill>
              </a:rPr>
              <a:t>dette istruzioni </a:t>
            </a:r>
          </a:p>
          <a:p>
            <a:r>
              <a:rPr lang="it-IT" sz="2400" dirty="0" smtClean="0"/>
              <a:t>Le istruzioni sono espresse attraverso frasi di un opportuno </a:t>
            </a:r>
            <a:r>
              <a:rPr lang="it-IT" sz="2400" dirty="0" smtClean="0">
                <a:solidFill>
                  <a:srgbClr val="DDF53D"/>
                </a:solidFill>
              </a:rPr>
              <a:t>linguaggio di programmazione</a:t>
            </a:r>
          </a:p>
          <a:p>
            <a:r>
              <a:rPr lang="it-IT" sz="2400" dirty="0" smtClean="0">
                <a:solidFill>
                  <a:srgbClr val="DDF53D"/>
                </a:solidFill>
              </a:rPr>
              <a:t>Un programma è la formulazione testuale di un algoritmo in un linguaggio di programmazione</a:t>
            </a:r>
            <a:endParaRPr lang="it-IT" sz="2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Esistono problemi che un elaboratore non può risolvere?</a:t>
            </a:r>
            <a:endParaRPr lang="it-IT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3200" dirty="0" smtClean="0">
                <a:solidFill>
                  <a:srgbClr val="DDF53D"/>
                </a:solidFill>
              </a:rPr>
              <a:t>Sì.</a:t>
            </a:r>
            <a:r>
              <a:rPr lang="it-IT" sz="3200" dirty="0" smtClean="0"/>
              <a:t> Ci sono problemi non calcolabili da nessun modello di calcolo reale o astratto</a:t>
            </a:r>
          </a:p>
          <a:p>
            <a:r>
              <a:rPr lang="it-IT" sz="3200" dirty="0" smtClean="0"/>
              <a:t>Esempio: data una funzione f : N</a:t>
            </a:r>
            <a:r>
              <a:rPr lang="it-IT" sz="3200" dirty="0" smtClean="0">
                <a:sym typeface="Symbol" pitchFamily="-65" charset="2"/>
              </a:rPr>
              <a:t> N, </a:t>
            </a:r>
            <a:r>
              <a:rPr lang="it-IT" sz="3200" dirty="0" smtClean="0">
                <a:solidFill>
                  <a:srgbClr val="DDF53D"/>
                </a:solidFill>
                <a:sym typeface="Symbol" pitchFamily="-65" charset="2"/>
              </a:rPr>
              <a:t>stabilire se f(x) è costante</a:t>
            </a:r>
            <a:r>
              <a:rPr lang="it-IT" sz="3200" dirty="0" smtClean="0">
                <a:sym typeface="Symbol" pitchFamily="-65" charset="2"/>
              </a:rPr>
              <a:t> per ogni valore di x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Fondamenti di Programmazione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err="1" smtClean="0"/>
              <a:t>…con</a:t>
            </a:r>
            <a:r>
              <a:rPr lang="it-IT" dirty="0" smtClean="0"/>
              <a:t> Java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Linguaggi di Programmazione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it-IT" sz="2800" dirty="0" smtClean="0"/>
              <a:t>Linguaggi per esprimere in maniera rigorosa un algoritmo</a:t>
            </a:r>
          </a:p>
          <a:p>
            <a:r>
              <a:rPr lang="it-IT" sz="2800" dirty="0" smtClean="0"/>
              <a:t>La “lingua del Computer”</a:t>
            </a:r>
          </a:p>
          <a:p>
            <a:r>
              <a:rPr lang="it-IT" sz="2800" dirty="0" smtClean="0"/>
              <a:t>Diversi tipi di linguaggi:</a:t>
            </a:r>
          </a:p>
          <a:p>
            <a:pPr lvl="1"/>
            <a:r>
              <a:rPr lang="it-IT" sz="2600" dirty="0" smtClean="0"/>
              <a:t>Imperativi</a:t>
            </a:r>
          </a:p>
          <a:p>
            <a:pPr lvl="1"/>
            <a:r>
              <a:rPr lang="it-IT" sz="2600" dirty="0" smtClean="0"/>
              <a:t>Dichiarativi</a:t>
            </a:r>
          </a:p>
          <a:p>
            <a:pPr lvl="1"/>
            <a:r>
              <a:rPr lang="it-IT" sz="2600" b="1" i="1" dirty="0" smtClean="0">
                <a:solidFill>
                  <a:srgbClr val="DDF53D"/>
                </a:solidFill>
              </a:rPr>
              <a:t>Ad Oggetti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Linguaggi Imperativi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754937" cy="4208930"/>
          </a:xfrm>
        </p:spPr>
        <p:txBody>
          <a:bodyPr/>
          <a:lstStyle/>
          <a:p>
            <a:r>
              <a:rPr lang="it-IT" dirty="0" smtClean="0"/>
              <a:t>“Comandano” il computer indicando le azioni da compiere</a:t>
            </a:r>
          </a:p>
          <a:p>
            <a:r>
              <a:rPr lang="it-IT" dirty="0" smtClean="0"/>
              <a:t>Si specificano </a:t>
            </a:r>
            <a:r>
              <a:rPr lang="it-IT" dirty="0" smtClean="0">
                <a:solidFill>
                  <a:srgbClr val="DDF53D"/>
                </a:solidFill>
              </a:rPr>
              <a:t>le azioni da fare </a:t>
            </a:r>
            <a:r>
              <a:rPr lang="it-IT" dirty="0" smtClean="0"/>
              <a:t>per ottenere il risultato</a:t>
            </a:r>
          </a:p>
          <a:p>
            <a:endParaRPr lang="it-IT" dirty="0" smtClean="0"/>
          </a:p>
          <a:p>
            <a:r>
              <a:rPr lang="it-IT" dirty="0" smtClean="0"/>
              <a:t>Algoritmo = “insieme di operazioni da compiere sui dati” 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solidFill>
                  <a:srgbClr val="DDF53D"/>
                </a:solidFill>
              </a:rPr>
              <a:t>Algoritmo = DATI + Controllo</a:t>
            </a:r>
            <a:r>
              <a:rPr lang="it-IT" dirty="0" smtClean="0"/>
              <a:t> 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Linguaggi Dichiarativi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“Chiedono” al computer di trovare una soluzione</a:t>
            </a:r>
          </a:p>
          <a:p>
            <a:r>
              <a:rPr lang="it-IT" dirty="0" smtClean="0"/>
              <a:t>Si specifica </a:t>
            </a:r>
            <a:r>
              <a:rPr lang="it-IT" dirty="0" smtClean="0">
                <a:solidFill>
                  <a:srgbClr val="DDF53D"/>
                </a:solidFill>
              </a:rPr>
              <a:t>quello che si vuole </a:t>
            </a:r>
            <a:r>
              <a:rPr lang="it-IT" dirty="0" smtClean="0"/>
              <a:t>e non come deve essere calcolato</a:t>
            </a:r>
          </a:p>
          <a:p>
            <a:r>
              <a:rPr lang="it-IT" dirty="0" smtClean="0"/>
              <a:t>Linguaggi Funzionali: </a:t>
            </a:r>
            <a:r>
              <a:rPr lang="it-IT" dirty="0" err="1" smtClean="0"/>
              <a:t>Lisp</a:t>
            </a:r>
            <a:endParaRPr lang="it-IT" dirty="0" smtClean="0"/>
          </a:p>
          <a:p>
            <a:r>
              <a:rPr lang="it-IT" dirty="0" smtClean="0"/>
              <a:t>Linguaggi Logici: </a:t>
            </a:r>
            <a:r>
              <a:rPr lang="it-IT" dirty="0" err="1" smtClean="0"/>
              <a:t>Prolog</a:t>
            </a:r>
            <a:r>
              <a:rPr lang="it-IT" dirty="0" smtClean="0"/>
              <a:t> </a:t>
            </a:r>
          </a:p>
          <a:p>
            <a:r>
              <a:rPr lang="it-IT" dirty="0" smtClean="0"/>
              <a:t>Questo è stato espresso da Robert </a:t>
            </a:r>
            <a:r>
              <a:rPr lang="it-IT" dirty="0" err="1" smtClean="0"/>
              <a:t>Kowalski</a:t>
            </a:r>
            <a:r>
              <a:rPr lang="it-IT" dirty="0" smtClean="0"/>
              <a:t> con la formula: </a:t>
            </a:r>
          </a:p>
          <a:p>
            <a:pPr lvl="1">
              <a:buNone/>
            </a:pPr>
            <a:r>
              <a:rPr lang="it-IT" dirty="0" smtClean="0">
                <a:solidFill>
                  <a:srgbClr val="DDF53D"/>
                </a:solidFill>
              </a:rPr>
              <a:t>     </a:t>
            </a:r>
            <a:r>
              <a:rPr lang="it-IT" sz="2200" dirty="0" smtClean="0">
                <a:solidFill>
                  <a:srgbClr val="DDF53D"/>
                </a:solidFill>
              </a:rPr>
              <a:t>Algoritmo = Logica + Controllo</a:t>
            </a:r>
          </a:p>
          <a:p>
            <a:pPr lvl="1"/>
            <a:endParaRPr lang="it-IT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Linguaggi ad Oggetti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Sono basati sul concetto di </a:t>
            </a:r>
            <a:r>
              <a:rPr lang="it-IT" dirty="0" smtClean="0">
                <a:solidFill>
                  <a:srgbClr val="DDF53D"/>
                </a:solidFill>
              </a:rPr>
              <a:t>oggetto software </a:t>
            </a:r>
          </a:p>
          <a:p>
            <a:r>
              <a:rPr lang="it-IT" dirty="0" smtClean="0"/>
              <a:t>Un oggetto software </a:t>
            </a:r>
            <a:r>
              <a:rPr lang="it-IT" dirty="0" smtClean="0">
                <a:solidFill>
                  <a:srgbClr val="DDF53D"/>
                </a:solidFill>
              </a:rPr>
              <a:t>rappresenta un oggetto del mondo reale </a:t>
            </a:r>
          </a:p>
          <a:p>
            <a:pPr lvl="2"/>
            <a:r>
              <a:rPr lang="it-IT" dirty="0" smtClean="0"/>
              <a:t>un numero, un archivio, un testo, una matrice, una persona...</a:t>
            </a:r>
          </a:p>
          <a:p>
            <a:r>
              <a:rPr lang="it-IT" dirty="0" smtClean="0"/>
              <a:t>I dati sono rappresentati come oggetti </a:t>
            </a:r>
          </a:p>
          <a:p>
            <a:r>
              <a:rPr lang="it-IT" dirty="0" smtClean="0"/>
              <a:t>Le azioni da compiere come operazioni da effettuare sugli oggetti.</a:t>
            </a:r>
          </a:p>
          <a:p>
            <a:r>
              <a:rPr lang="it-IT" dirty="0" smtClean="0"/>
              <a:t>Di solito sono realizzati come estensione dei linguaggi imperativi.</a:t>
            </a:r>
          </a:p>
          <a:p>
            <a:r>
              <a:rPr lang="it-IT" dirty="0" smtClean="0">
                <a:solidFill>
                  <a:srgbClr val="DDF53D"/>
                </a:solidFill>
              </a:rPr>
              <a:t>Un programma modella un problema reale come una collezione di oggetti software che interagiscono.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 è davvero questa </a:t>
            </a:r>
            <a:br>
              <a:rPr lang="it-IT" dirty="0" smtClean="0"/>
            </a:br>
            <a:r>
              <a:rPr lang="it-IT" dirty="0" smtClean="0"/>
              <a:t>la lingua del computer?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831137" cy="4208930"/>
          </a:xfrm>
        </p:spPr>
        <p:txBody>
          <a:bodyPr>
            <a:normAutofit/>
          </a:bodyPr>
          <a:lstStyle/>
          <a:p>
            <a:r>
              <a:rPr lang="it-IT" dirty="0" smtClean="0"/>
              <a:t>Questi sono linguaggi ad </a:t>
            </a:r>
            <a:r>
              <a:rPr lang="it-IT" i="1" dirty="0" smtClean="0"/>
              <a:t>alto livello</a:t>
            </a:r>
          </a:p>
          <a:p>
            <a:pPr lvl="1"/>
            <a:r>
              <a:rPr lang="it-IT" dirty="0" smtClean="0"/>
              <a:t>Più simili al nostro modo di esprimerci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Il computer “conosce” solo i bit </a:t>
            </a:r>
            <a:r>
              <a:rPr lang="it-IT" dirty="0" smtClean="0"/>
              <a:t>e le operazioni elementari su questi </a:t>
            </a:r>
            <a:r>
              <a:rPr lang="it-IT" i="1" dirty="0" smtClean="0"/>
              <a:t>(linguaggio a basso livello)</a:t>
            </a:r>
          </a:p>
          <a:p>
            <a:r>
              <a:rPr lang="it-IT" dirty="0" smtClean="0"/>
              <a:t>C’è bisogno di un </a:t>
            </a:r>
            <a:r>
              <a:rPr lang="it-IT" dirty="0" smtClean="0">
                <a:solidFill>
                  <a:srgbClr val="DDF53D"/>
                </a:solidFill>
              </a:rPr>
              <a:t>traduttore</a:t>
            </a:r>
            <a:r>
              <a:rPr lang="it-IT" dirty="0" smtClean="0"/>
              <a:t>!!!</a:t>
            </a:r>
          </a:p>
          <a:p>
            <a:r>
              <a:rPr lang="it-IT" dirty="0" smtClean="0"/>
              <a:t>Il </a:t>
            </a:r>
            <a:r>
              <a:rPr lang="it-IT" dirty="0" smtClean="0">
                <a:solidFill>
                  <a:srgbClr val="DDF53D"/>
                </a:solidFill>
              </a:rPr>
              <a:t>Compilatore</a:t>
            </a:r>
            <a:r>
              <a:rPr lang="it-IT" dirty="0" smtClean="0"/>
              <a:t> traduce un programma scritto in un linguaggio di programmazione ad alto livello in bit e operazioni elementari</a:t>
            </a:r>
          </a:p>
          <a:p>
            <a:r>
              <a:rPr lang="it-IT" dirty="0" smtClean="0"/>
              <a:t>Si trovano negli ambienti di sviluppo: </a:t>
            </a:r>
            <a:r>
              <a:rPr lang="it-IT" dirty="0" err="1" smtClean="0"/>
              <a:t>e.s.</a:t>
            </a:r>
            <a:r>
              <a:rPr lang="it-IT" dirty="0" smtClean="0"/>
              <a:t> JDK e/o </a:t>
            </a:r>
            <a:r>
              <a:rPr lang="it-IT" dirty="0" err="1" smtClean="0"/>
              <a:t>Eclipse</a:t>
            </a:r>
            <a:endParaRPr lang="it-IT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Dal programma all’</a:t>
            </a:r>
            <a:r>
              <a:rPr lang="it-IT" dirty="0" err="1" smtClean="0"/>
              <a:t>esecuzione…</a:t>
            </a:r>
            <a:endParaRPr lang="it-IT" dirty="0"/>
          </a:p>
        </p:txBody>
      </p:sp>
      <p:sp>
        <p:nvSpPr>
          <p:cNvPr id="6" name="Vertical Scroll 5"/>
          <p:cNvSpPr/>
          <p:nvPr/>
        </p:nvSpPr>
        <p:spPr>
          <a:xfrm>
            <a:off x="322263" y="2057400"/>
            <a:ext cx="2116137" cy="21336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Scrivo il programma</a:t>
            </a:r>
          </a:p>
          <a:p>
            <a:pPr algn="ctr"/>
            <a:r>
              <a:rPr lang="it-IT" dirty="0" smtClean="0"/>
              <a:t>In JAVA</a:t>
            </a:r>
            <a:endParaRPr lang="it-IT" dirty="0"/>
          </a:p>
        </p:txBody>
      </p:sp>
      <p:sp>
        <p:nvSpPr>
          <p:cNvPr id="7" name="Striped Right Arrow 6"/>
          <p:cNvSpPr/>
          <p:nvPr/>
        </p:nvSpPr>
        <p:spPr>
          <a:xfrm>
            <a:off x="2438400" y="2819400"/>
            <a:ext cx="838200" cy="762000"/>
          </a:xfrm>
          <a:prstGeom prst="striped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Explosion 1 7"/>
          <p:cNvSpPr/>
          <p:nvPr/>
        </p:nvSpPr>
        <p:spPr>
          <a:xfrm>
            <a:off x="3276600" y="1905000"/>
            <a:ext cx="2743200" cy="2438400"/>
          </a:xfrm>
          <a:prstGeom prst="irregularSeal1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Il compilatore lo traduce</a:t>
            </a:r>
            <a:endParaRPr lang="it-IT" dirty="0"/>
          </a:p>
        </p:txBody>
      </p:sp>
      <p:sp>
        <p:nvSpPr>
          <p:cNvPr id="9" name="Striped Right Arrow 8"/>
          <p:cNvSpPr/>
          <p:nvPr/>
        </p:nvSpPr>
        <p:spPr>
          <a:xfrm>
            <a:off x="6248400" y="2819400"/>
            <a:ext cx="838200" cy="762000"/>
          </a:xfrm>
          <a:prstGeom prst="striped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5" name="Group 14"/>
          <p:cNvGrpSpPr/>
          <p:nvPr/>
        </p:nvGrpSpPr>
        <p:grpSpPr>
          <a:xfrm>
            <a:off x="6858000" y="2057400"/>
            <a:ext cx="2133600" cy="2286000"/>
            <a:chOff x="6858000" y="2057400"/>
            <a:chExt cx="2133600" cy="2286000"/>
          </a:xfrm>
        </p:grpSpPr>
        <p:sp>
          <p:nvSpPr>
            <p:cNvPr id="10" name="Lightning Bolt 9"/>
            <p:cNvSpPr/>
            <p:nvPr/>
          </p:nvSpPr>
          <p:spPr>
            <a:xfrm>
              <a:off x="7086600" y="2057400"/>
              <a:ext cx="1828800" cy="2286000"/>
            </a:xfrm>
            <a:prstGeom prst="lightningBol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58000" y="2819400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>
                  <a:solidFill>
                    <a:srgbClr val="FFFF00"/>
                  </a:solidFill>
                </a:rPr>
                <a:t>Il Computer lo </a:t>
              </a:r>
              <a:br>
                <a:rPr lang="it-IT" dirty="0" smtClean="0">
                  <a:solidFill>
                    <a:srgbClr val="FFFF00"/>
                  </a:solidFill>
                </a:rPr>
              </a:br>
              <a:r>
                <a:rPr lang="it-IT" dirty="0" smtClean="0">
                  <a:solidFill>
                    <a:srgbClr val="FFFF00"/>
                  </a:solidFill>
                </a:rPr>
                <a:t>ESEGUE</a:t>
              </a:r>
              <a:endParaRPr lang="it-IT" dirty="0">
                <a:solidFill>
                  <a:srgbClr val="FFFF00"/>
                </a:solidFill>
              </a:endParaRPr>
            </a:p>
          </p:txBody>
        </p:sp>
      </p:grpSp>
      <p:sp>
        <p:nvSpPr>
          <p:cNvPr id="12" name="Down Arrow 11"/>
          <p:cNvSpPr/>
          <p:nvPr/>
        </p:nvSpPr>
        <p:spPr>
          <a:xfrm>
            <a:off x="4267200" y="4267200"/>
            <a:ext cx="762000" cy="83820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&quot;No&quot; Symbol 12"/>
          <p:cNvSpPr/>
          <p:nvPr/>
        </p:nvSpPr>
        <p:spPr>
          <a:xfrm>
            <a:off x="3886200" y="5181600"/>
            <a:ext cx="1447800" cy="1295400"/>
          </a:xfrm>
          <a:prstGeom prst="noSmoking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10200" y="5385137"/>
            <a:ext cx="3429000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sz="2000" dirty="0" smtClean="0"/>
              <a:t>Se è scritto male, </a:t>
            </a:r>
          </a:p>
          <a:p>
            <a:r>
              <a:rPr lang="it-IT" sz="2000" dirty="0" smtClean="0"/>
              <a:t>saranno segnalati gli errori</a:t>
            </a:r>
          </a:p>
          <a:p>
            <a:r>
              <a:rPr lang="it-IT" sz="2000" dirty="0" smtClean="0"/>
              <a:t>(attenti, è molto pignolo!)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9" grpId="1" animBg="1"/>
      <p:bldP spid="12" grpId="0" animBg="1"/>
      <p:bldP spid="13" grpId="0" animBg="1"/>
      <p:bldP spid="13" grpId="1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Materiale Didattico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896993" cy="4208930"/>
          </a:xfrm>
        </p:spPr>
        <p:txBody>
          <a:bodyPr>
            <a:normAutofit/>
          </a:bodyPr>
          <a:lstStyle/>
          <a:p>
            <a:r>
              <a:rPr lang="it-IT" dirty="0" smtClean="0"/>
              <a:t>Lucidi delle Lezioni</a:t>
            </a:r>
          </a:p>
          <a:p>
            <a:r>
              <a:rPr lang="it-IT" dirty="0" smtClean="0"/>
              <a:t>Guide rapide</a:t>
            </a:r>
          </a:p>
          <a:p>
            <a:pPr lvl="1"/>
            <a:r>
              <a:rPr lang="it-IT" dirty="0" smtClean="0">
                <a:hlinkClick r:id="rId2"/>
              </a:rPr>
              <a:t>http://www.html.it</a:t>
            </a:r>
            <a:endParaRPr lang="it-IT" dirty="0" smtClean="0"/>
          </a:p>
          <a:p>
            <a:pPr lvl="1"/>
            <a:r>
              <a:rPr lang="it-IT" dirty="0">
                <a:hlinkClick r:id="rId3"/>
              </a:rPr>
              <a:t>https://docs.oracle.com/javase/tutorial</a:t>
            </a:r>
            <a:r>
              <a:rPr lang="it-IT" dirty="0" smtClean="0">
                <a:hlinkClick r:id="rId3"/>
              </a:rPr>
              <a:t>/</a:t>
            </a:r>
            <a:endParaRPr lang="it-IT" dirty="0" smtClean="0"/>
          </a:p>
          <a:p>
            <a:r>
              <a:rPr lang="it-IT" dirty="0" smtClean="0"/>
              <a:t>Libri</a:t>
            </a:r>
          </a:p>
          <a:p>
            <a:pPr lvl="1"/>
            <a:r>
              <a:rPr lang="it-IT" dirty="0" smtClean="0"/>
              <a:t>L. </a:t>
            </a:r>
            <a:r>
              <a:rPr lang="it-IT" dirty="0" err="1" smtClean="0"/>
              <a:t>Nigro</a:t>
            </a:r>
            <a:r>
              <a:rPr lang="it-IT" dirty="0" smtClean="0"/>
              <a:t>, “Introduzione alla programmazione orientata agli oggetti in Java”, Edizioni </a:t>
            </a:r>
            <a:r>
              <a:rPr lang="it-IT" dirty="0" err="1" smtClean="0"/>
              <a:t>Luim</a:t>
            </a:r>
            <a:endParaRPr lang="it-IT" dirty="0" smtClean="0"/>
          </a:p>
          <a:p>
            <a:pPr lvl="1"/>
            <a:r>
              <a:rPr lang="it-IT" dirty="0" err="1" smtClean="0"/>
              <a:t>L.Cabibbo</a:t>
            </a:r>
            <a:r>
              <a:rPr lang="it-IT" dirty="0" smtClean="0"/>
              <a:t>, “Fondamenti di Informatica: Oggetti e Java”, McGraw-Hill</a:t>
            </a:r>
          </a:p>
          <a:p>
            <a:pPr lvl="1"/>
            <a:r>
              <a:rPr lang="it-IT" dirty="0" smtClean="0"/>
              <a:t>C.S. </a:t>
            </a:r>
            <a:r>
              <a:rPr lang="it-IT" dirty="0" err="1" smtClean="0"/>
              <a:t>Horstmann</a:t>
            </a:r>
            <a:r>
              <a:rPr lang="it-IT" dirty="0" smtClean="0"/>
              <a:t> </a:t>
            </a:r>
            <a:r>
              <a:rPr lang="it-IT" dirty="0" err="1" smtClean="0"/>
              <a:t>–</a:t>
            </a:r>
            <a:r>
              <a:rPr lang="it-IT" dirty="0" smtClean="0"/>
              <a:t> G. </a:t>
            </a:r>
            <a:r>
              <a:rPr lang="it-IT" dirty="0" err="1" smtClean="0"/>
              <a:t>Cornell</a:t>
            </a:r>
            <a:r>
              <a:rPr lang="it-IT" dirty="0" smtClean="0"/>
              <a:t>, “Core Java”,  vol.1 </a:t>
            </a:r>
            <a:r>
              <a:rPr lang="it-IT" dirty="0" err="1" smtClean="0"/>
              <a:t>Prentice</a:t>
            </a:r>
            <a:r>
              <a:rPr lang="it-IT" dirty="0" smtClean="0"/>
              <a:t> Hall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492375"/>
            <a:ext cx="7524749" cy="1470025"/>
          </a:xfrm>
        </p:spPr>
        <p:txBody>
          <a:bodyPr/>
          <a:lstStyle/>
          <a:p>
            <a:r>
              <a:rPr lang="it-IT" dirty="0" smtClean="0"/>
              <a:t>Concetti di base della POO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POO = Programmazione Orientata agli Oggetti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concetto di </a:t>
            </a:r>
            <a:r>
              <a:rPr lang="it-IT" dirty="0" smtClean="0">
                <a:solidFill>
                  <a:srgbClr val="DDF53D"/>
                </a:solidFill>
              </a:rPr>
              <a:t>Classe</a:t>
            </a:r>
            <a:endParaRPr lang="it-IT" dirty="0">
              <a:solidFill>
                <a:srgbClr val="DDF53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i="1" dirty="0" smtClean="0"/>
              <a:t>Una classe è un insieme di oggetti che hanno le stesse caratteristiche e lo stesso comportamento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Definire una classe =</a:t>
            </a:r>
          </a:p>
          <a:p>
            <a:pPr lvl="1"/>
            <a:r>
              <a:rPr lang="it-IT" dirty="0" smtClean="0">
                <a:solidFill>
                  <a:srgbClr val="FFFF00"/>
                </a:solidFill>
              </a:rPr>
              <a:t>Elencarne le caratteristiche </a:t>
            </a:r>
            <a:r>
              <a:rPr lang="it-IT" dirty="0" smtClean="0"/>
              <a:t>(~ definire i dati)</a:t>
            </a:r>
          </a:p>
          <a:p>
            <a:pPr lvl="1"/>
            <a:r>
              <a:rPr lang="it-IT" dirty="0" smtClean="0">
                <a:solidFill>
                  <a:srgbClr val="FFFF00"/>
                </a:solidFill>
              </a:rPr>
              <a:t>Specificarne il comportamento </a:t>
            </a:r>
            <a:r>
              <a:rPr lang="it-IT" dirty="0" smtClean="0"/>
              <a:t>(~ definire le operazioni)</a:t>
            </a:r>
          </a:p>
          <a:p>
            <a:r>
              <a:rPr lang="it-IT" dirty="0" smtClean="0"/>
              <a:t>Una classe definisce il “progetto” di un oggetto software</a:t>
            </a:r>
          </a:p>
          <a:p>
            <a:r>
              <a:rPr lang="it-IT" dirty="0" smtClean="0"/>
              <a:t>Quando un oggetto software appartiene ad una classe ha tutte le caratteristiche ed il comportamento specificate per questa.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Esempio: la classe dei libri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Ogni </a:t>
            </a:r>
            <a:r>
              <a:rPr lang="it-IT" dirty="0" smtClean="0">
                <a:solidFill>
                  <a:srgbClr val="FFFF00"/>
                </a:solidFill>
              </a:rPr>
              <a:t>libro </a:t>
            </a:r>
            <a:r>
              <a:rPr lang="it-IT" dirty="0" smtClean="0"/>
              <a:t>ha:</a:t>
            </a:r>
          </a:p>
          <a:p>
            <a:pPr lvl="1"/>
            <a:r>
              <a:rPr lang="it-IT" dirty="0" smtClean="0"/>
              <a:t>un titolo</a:t>
            </a:r>
          </a:p>
          <a:p>
            <a:pPr lvl="1"/>
            <a:r>
              <a:rPr lang="it-IT" dirty="0" smtClean="0"/>
              <a:t>un numero di pagine</a:t>
            </a:r>
          </a:p>
          <a:p>
            <a:pPr lvl="1"/>
            <a:r>
              <a:rPr lang="it-IT" dirty="0" smtClean="0"/>
              <a:t>un elenco numerato di pagine</a:t>
            </a:r>
          </a:p>
          <a:p>
            <a:pPr lvl="1"/>
            <a:r>
              <a:rPr lang="it-IT" dirty="0" err="1" smtClean="0"/>
              <a:t>…</a:t>
            </a:r>
            <a:endParaRPr lang="it-IT" dirty="0" smtClean="0"/>
          </a:p>
          <a:p>
            <a:r>
              <a:rPr lang="it-IT" dirty="0" smtClean="0"/>
              <a:t>Su ogni libro possiamo operare</a:t>
            </a:r>
          </a:p>
          <a:p>
            <a:pPr lvl="2"/>
            <a:r>
              <a:rPr lang="it-IT" dirty="0" smtClean="0"/>
              <a:t>Leggiamo il titolo</a:t>
            </a:r>
          </a:p>
          <a:p>
            <a:pPr lvl="2"/>
            <a:r>
              <a:rPr lang="it-IT" dirty="0" smtClean="0"/>
              <a:t>Vediamo quante pagine ha</a:t>
            </a:r>
          </a:p>
          <a:p>
            <a:pPr lvl="2"/>
            <a:r>
              <a:rPr lang="it-IT" dirty="0" smtClean="0"/>
              <a:t>Cerchiamo una pagina</a:t>
            </a:r>
          </a:p>
          <a:p>
            <a:pPr lvl="2"/>
            <a:r>
              <a:rPr lang="it-IT" dirty="0" smtClean="0"/>
              <a:t>Stampiamo una pagina o tutto il libro</a:t>
            </a:r>
          </a:p>
          <a:p>
            <a:pPr lvl="2"/>
            <a:r>
              <a:rPr lang="it-IT" dirty="0" err="1" smtClean="0"/>
              <a:t>…</a:t>
            </a:r>
            <a:endParaRPr lang="it-IT" dirty="0" smtClean="0"/>
          </a:p>
          <a:p>
            <a:pPr lvl="2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6019800" y="4419600"/>
            <a:ext cx="198120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Comportamento: </a:t>
            </a:r>
            <a:r>
              <a:rPr lang="it-IT" dirty="0" smtClean="0">
                <a:solidFill>
                  <a:srgbClr val="DDF53D"/>
                </a:solidFill>
              </a:rPr>
              <a:t>Operazioni o Metodi</a:t>
            </a:r>
            <a:endParaRPr lang="it-IT" dirty="0">
              <a:solidFill>
                <a:srgbClr val="DDF53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9800" y="2362200"/>
            <a:ext cx="198120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Caratteristiche:</a:t>
            </a:r>
          </a:p>
          <a:p>
            <a:pPr algn="ctr"/>
            <a:r>
              <a:rPr lang="it-IT" dirty="0" smtClean="0">
                <a:solidFill>
                  <a:srgbClr val="DDF53D"/>
                </a:solidFill>
              </a:rPr>
              <a:t>Dati</a:t>
            </a:r>
            <a:endParaRPr lang="it-IT" dirty="0">
              <a:solidFill>
                <a:srgbClr val="DDF53D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962400" y="2895600"/>
            <a:ext cx="4038600" cy="1524000"/>
            <a:chOff x="3962400" y="2895600"/>
            <a:chExt cx="4038600" cy="1524000"/>
          </a:xfrm>
        </p:grpSpPr>
        <p:sp>
          <p:nvSpPr>
            <p:cNvPr id="6" name="Explosion 1 5"/>
            <p:cNvSpPr/>
            <p:nvPr/>
          </p:nvSpPr>
          <p:spPr>
            <a:xfrm>
              <a:off x="5334000" y="3008531"/>
              <a:ext cx="2667000" cy="1411069"/>
            </a:xfrm>
            <a:prstGeom prst="irregularSeal1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Un’altra classe!!!</a:t>
              </a:r>
              <a:endParaRPr lang="it-IT" dirty="0"/>
            </a:p>
          </p:txBody>
        </p:sp>
        <p:cxnSp>
          <p:nvCxnSpPr>
            <p:cNvPr id="10" name="Straight Arrow Connector 9"/>
            <p:cNvCxnSpPr>
              <a:endCxn id="12" idx="6"/>
            </p:cNvCxnSpPr>
            <p:nvPr/>
          </p:nvCxnSpPr>
          <p:spPr>
            <a:xfrm rot="10800000">
              <a:off x="4953000" y="3162300"/>
              <a:ext cx="685800" cy="3429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3962400" y="2895600"/>
              <a:ext cx="990600" cy="533400"/>
            </a:xfrm>
            <a:prstGeom prst="ellipse">
              <a:avLst/>
            </a:prstGeom>
            <a:noFill/>
            <a:ln w="508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</a:t>
            </a:r>
            <a:r>
              <a:rPr lang="it-IT" dirty="0" smtClean="0">
                <a:solidFill>
                  <a:srgbClr val="DDF53D"/>
                </a:solidFill>
              </a:rPr>
              <a:t>visibilità</a:t>
            </a:r>
            <a:endParaRPr lang="it-IT" dirty="0">
              <a:solidFill>
                <a:srgbClr val="DDF53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Un </a:t>
            </a:r>
            <a:r>
              <a:rPr lang="it-IT" dirty="0" err="1" smtClean="0"/>
              <a:t>po</a:t>
            </a:r>
            <a:r>
              <a:rPr lang="it-IT" dirty="0" smtClean="0"/>
              <a:t> di “privacy”</a:t>
            </a:r>
          </a:p>
          <a:p>
            <a:pPr lvl="1"/>
            <a:r>
              <a:rPr lang="it-IT" dirty="0" smtClean="0">
                <a:solidFill>
                  <a:srgbClr val="FFFF00"/>
                </a:solidFill>
              </a:rPr>
              <a:t>Non tutti possono vedere tutte le caratteristiche di un oggetto: </a:t>
            </a:r>
            <a:r>
              <a:rPr lang="it-IT" i="1" dirty="0" smtClean="0">
                <a:solidFill>
                  <a:srgbClr val="000090"/>
                </a:solidFill>
              </a:rPr>
              <a:t>Information </a:t>
            </a:r>
            <a:r>
              <a:rPr lang="it-IT" i="1" dirty="0" err="1" smtClean="0">
                <a:solidFill>
                  <a:srgbClr val="000090"/>
                </a:solidFill>
              </a:rPr>
              <a:t>Hiding</a:t>
            </a:r>
            <a:endParaRPr lang="it-IT" i="1" dirty="0" smtClean="0">
              <a:solidFill>
                <a:srgbClr val="000090"/>
              </a:solidFill>
            </a:endParaRPr>
          </a:p>
          <a:p>
            <a:pPr lvl="1"/>
            <a:r>
              <a:rPr lang="it-IT" dirty="0" smtClean="0"/>
              <a:t>Il mago Silvan non rivela a tutti il trucco con cui ha fatto comparire un coniglio o sparire l’assistente</a:t>
            </a:r>
          </a:p>
          <a:p>
            <a:pPr lvl="1"/>
            <a:r>
              <a:rPr lang="it-IT" dirty="0" smtClean="0"/>
              <a:t>Mostrereste dove si trova la cassaforte a casa vostra?</a:t>
            </a:r>
          </a:p>
          <a:p>
            <a:pPr lvl="1"/>
            <a:r>
              <a:rPr lang="it-IT" dirty="0" smtClean="0"/>
              <a:t>Dareste a tutti il PIN del vostro cellulare?</a:t>
            </a:r>
          </a:p>
          <a:p>
            <a:r>
              <a:rPr lang="it-IT" dirty="0" smtClean="0"/>
              <a:t>Tre parole chiave per proteggere o meno le caratteristiche e i metodi di una classe:</a:t>
            </a:r>
          </a:p>
          <a:p>
            <a:pPr lvl="1"/>
            <a:r>
              <a:rPr lang="it-IT" i="1" dirty="0" smtClean="0">
                <a:solidFill>
                  <a:srgbClr val="FFFF00"/>
                </a:solidFill>
              </a:rPr>
              <a:t>public, private, </a:t>
            </a:r>
            <a:r>
              <a:rPr lang="it-IT" i="1" dirty="0" err="1" smtClean="0">
                <a:solidFill>
                  <a:srgbClr val="FFFF00"/>
                </a:solidFill>
              </a:rPr>
              <a:t>protected</a:t>
            </a:r>
            <a:endParaRPr lang="it-IT" i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classe libro in Java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b="1" dirty="0" err="1" smtClean="0"/>
              <a:t>class</a:t>
            </a:r>
            <a:r>
              <a:rPr lang="it-IT" b="1" dirty="0" smtClean="0"/>
              <a:t> </a:t>
            </a:r>
            <a:r>
              <a:rPr lang="it-IT" dirty="0" smtClean="0"/>
              <a:t>Libro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dirty="0" smtClean="0"/>
              <a:t>{</a:t>
            </a:r>
          </a:p>
          <a:p>
            <a:pPr>
              <a:buNone/>
            </a:pPr>
            <a:r>
              <a:rPr lang="it-IT" dirty="0" smtClean="0"/>
              <a:t>	// Caratteristiche</a:t>
            </a:r>
          </a:p>
          <a:p>
            <a:pPr>
              <a:spcBef>
                <a:spcPts val="800"/>
              </a:spcBef>
              <a:buNone/>
            </a:pPr>
            <a:r>
              <a:rPr lang="it-IT" dirty="0" smtClean="0"/>
              <a:t>	</a:t>
            </a:r>
            <a:r>
              <a:rPr lang="it-IT" b="1" dirty="0" smtClean="0"/>
              <a:t>private </a:t>
            </a:r>
            <a:r>
              <a:rPr lang="it-IT" dirty="0" smtClean="0"/>
              <a:t>Titolo </a:t>
            </a:r>
            <a:r>
              <a:rPr lang="it-IT" dirty="0" err="1" smtClean="0"/>
              <a:t>nomeLibro</a:t>
            </a:r>
            <a:r>
              <a:rPr lang="it-IT" dirty="0" smtClean="0"/>
              <a:t>;</a:t>
            </a:r>
          </a:p>
          <a:p>
            <a:pPr>
              <a:spcBef>
                <a:spcPts val="800"/>
              </a:spcBef>
              <a:buNone/>
            </a:pPr>
            <a:r>
              <a:rPr lang="it-IT" dirty="0" smtClean="0"/>
              <a:t>	</a:t>
            </a:r>
            <a:r>
              <a:rPr lang="it-IT" b="1" dirty="0" smtClean="0"/>
              <a:t>private </a:t>
            </a:r>
            <a:r>
              <a:rPr lang="it-IT" dirty="0" smtClean="0"/>
              <a:t>Numero </a:t>
            </a:r>
            <a:r>
              <a:rPr lang="it-IT" dirty="0" err="1" smtClean="0"/>
              <a:t>numeroDiPagine</a:t>
            </a:r>
            <a:r>
              <a:rPr lang="it-IT" dirty="0" smtClean="0"/>
              <a:t>;</a:t>
            </a:r>
          </a:p>
          <a:p>
            <a:pPr>
              <a:spcBef>
                <a:spcPts val="800"/>
              </a:spcBef>
              <a:buNone/>
            </a:pPr>
            <a:r>
              <a:rPr lang="it-IT" dirty="0" smtClean="0"/>
              <a:t>	</a:t>
            </a:r>
            <a:r>
              <a:rPr lang="it-IT" b="1" dirty="0" smtClean="0"/>
              <a:t>private </a:t>
            </a:r>
            <a:r>
              <a:rPr lang="it-IT" dirty="0" smtClean="0"/>
              <a:t>Lista&lt;Pagine&gt; pagine;</a:t>
            </a:r>
          </a:p>
          <a:p>
            <a:pPr>
              <a:spcBef>
                <a:spcPts val="800"/>
              </a:spcBef>
              <a:buNone/>
            </a:pPr>
            <a:r>
              <a:rPr lang="it-IT" dirty="0" smtClean="0"/>
              <a:t>	// Metodi</a:t>
            </a:r>
          </a:p>
          <a:p>
            <a:pPr>
              <a:spcBef>
                <a:spcPts val="800"/>
              </a:spcBef>
              <a:buNone/>
            </a:pPr>
            <a:r>
              <a:rPr lang="it-IT" dirty="0" smtClean="0"/>
              <a:t>	</a:t>
            </a:r>
            <a:r>
              <a:rPr lang="it-IT" b="1" dirty="0" smtClean="0"/>
              <a:t>public </a:t>
            </a:r>
            <a:r>
              <a:rPr lang="it-IT" dirty="0" smtClean="0"/>
              <a:t>Titolo </a:t>
            </a:r>
            <a:r>
              <a:rPr lang="it-IT" dirty="0" err="1" smtClean="0"/>
              <a:t>dammiTitolo</a:t>
            </a:r>
            <a:r>
              <a:rPr lang="it-IT" dirty="0" smtClean="0"/>
              <a:t>();</a:t>
            </a:r>
          </a:p>
          <a:p>
            <a:pPr>
              <a:spcBef>
                <a:spcPts val="800"/>
              </a:spcBef>
              <a:buNone/>
            </a:pPr>
            <a:r>
              <a:rPr lang="it-IT" dirty="0" smtClean="0"/>
              <a:t>	</a:t>
            </a:r>
            <a:r>
              <a:rPr lang="it-IT" b="1" dirty="0" smtClean="0"/>
              <a:t>public </a:t>
            </a:r>
            <a:r>
              <a:rPr lang="it-IT" dirty="0" smtClean="0"/>
              <a:t>Numero </a:t>
            </a:r>
            <a:r>
              <a:rPr lang="it-IT" dirty="0" err="1" smtClean="0"/>
              <a:t>dammiNumeroDiPagine</a:t>
            </a:r>
            <a:r>
              <a:rPr lang="it-IT" dirty="0" smtClean="0"/>
              <a:t>();</a:t>
            </a:r>
          </a:p>
          <a:p>
            <a:pPr>
              <a:spcBef>
                <a:spcPts val="800"/>
              </a:spcBef>
              <a:buNone/>
            </a:pPr>
            <a:r>
              <a:rPr lang="it-IT" dirty="0" smtClean="0"/>
              <a:t>	</a:t>
            </a:r>
            <a:r>
              <a:rPr lang="it-IT" dirty="0" err="1" smtClean="0"/>
              <a:t>…</a:t>
            </a:r>
            <a:r>
              <a:rPr lang="it-IT" dirty="0" smtClean="0"/>
              <a:t> </a:t>
            </a:r>
          </a:p>
          <a:p>
            <a:pPr>
              <a:buNone/>
            </a:pPr>
            <a:r>
              <a:rPr lang="it-IT" dirty="0" smtClean="0"/>
              <a:t>}</a:t>
            </a:r>
            <a:endParaRPr lang="it-IT" dirty="0"/>
          </a:p>
        </p:txBody>
      </p:sp>
      <p:grpSp>
        <p:nvGrpSpPr>
          <p:cNvPr id="36" name="Group 35"/>
          <p:cNvGrpSpPr/>
          <p:nvPr/>
        </p:nvGrpSpPr>
        <p:grpSpPr>
          <a:xfrm>
            <a:off x="779463" y="647700"/>
            <a:ext cx="8364537" cy="5905500"/>
            <a:chOff x="779463" y="647700"/>
            <a:chExt cx="8364537" cy="5905500"/>
          </a:xfrm>
        </p:grpSpPr>
        <p:sp>
          <p:nvSpPr>
            <p:cNvPr id="27" name="Content Placeholder 2"/>
            <p:cNvSpPr txBox="1">
              <a:spLocks/>
            </p:cNvSpPr>
            <p:nvPr/>
          </p:nvSpPr>
          <p:spPr>
            <a:xfrm>
              <a:off x="779463" y="1828800"/>
              <a:ext cx="7583487" cy="472440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282575" marR="0" lvl="0" indent="-282575" algn="l" defTabSz="914400" rtl="0" eaLnBrk="1" fontAlgn="auto" latinLnBrk="0" hangingPunct="1">
                <a:lnSpc>
                  <a:spcPct val="100000"/>
                </a:lnSpc>
                <a:spcBef>
                  <a:spcPts val="20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it-IT" sz="22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class</a:t>
              </a:r>
              <a:r>
                <a:rPr kumimoji="0" lang="it-IT" sz="2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Libro 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{</a:t>
              </a:r>
            </a:p>
            <a:p>
              <a:pPr marL="282575" marR="0" lvl="0" indent="-282575" algn="l" defTabSz="914400" rtl="0" eaLnBrk="1" fontAlgn="auto" latinLnBrk="0" hangingPunct="1">
                <a:lnSpc>
                  <a:spcPct val="100000"/>
                </a:lnSpc>
                <a:spcBef>
                  <a:spcPts val="20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// Caratteristiche</a:t>
              </a:r>
            </a:p>
            <a:p>
              <a:pPr marL="282575" marR="0" lvl="0" indent="-282575" algn="l" defTabSz="914400" rtl="0" eaLnBrk="1" fontAlgn="auto" latinLnBrk="0" hangingPunct="1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</a:t>
              </a:r>
              <a:r>
                <a:rPr kumimoji="0" lang="it-IT" sz="2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private 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142A49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Titolo </a:t>
              </a:r>
              <a:r>
                <a:rPr kumimoji="0" lang="it-IT" sz="2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2B2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nomeLibro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;</a:t>
              </a:r>
            </a:p>
            <a:p>
              <a:pPr marL="282575" marR="0" lvl="0" indent="-282575" algn="l" defTabSz="914400" rtl="0" eaLnBrk="1" fontAlgn="auto" latinLnBrk="0" hangingPunct="1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</a:t>
              </a:r>
              <a:r>
                <a:rPr kumimoji="0" lang="it-IT" sz="2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private 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Numero </a:t>
              </a:r>
              <a:r>
                <a:rPr kumimoji="0" lang="it-IT" sz="2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numeroDiPagine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;</a:t>
              </a:r>
            </a:p>
            <a:p>
              <a:pPr marL="282575" marR="0" lvl="0" indent="-282575" algn="l" defTabSz="914400" rtl="0" eaLnBrk="1" fontAlgn="auto" latinLnBrk="0" hangingPunct="1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</a:t>
              </a:r>
              <a:r>
                <a:rPr kumimoji="0" lang="it-IT" sz="2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private 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Lista&lt;Pagine&gt; pagine;</a:t>
              </a:r>
            </a:p>
            <a:p>
              <a:pPr marL="282575" marR="0" lvl="0" indent="-282575" algn="l" defTabSz="914400" rtl="0" eaLnBrk="1" fontAlgn="auto" latinLnBrk="0" hangingPunct="1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// Metodi</a:t>
              </a:r>
            </a:p>
            <a:p>
              <a:pPr marL="282575" marR="0" lvl="0" indent="-282575" algn="l" defTabSz="914400" rtl="0" eaLnBrk="1" fontAlgn="auto" latinLnBrk="0" hangingPunct="1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</a:t>
              </a:r>
              <a:r>
                <a:rPr kumimoji="0" lang="it-IT" sz="2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public 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Titolo </a:t>
              </a:r>
              <a:r>
                <a:rPr kumimoji="0" lang="it-IT" sz="2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dammiTitolo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();</a:t>
              </a:r>
            </a:p>
            <a:p>
              <a:pPr marL="282575" marR="0" lvl="0" indent="-282575" algn="l" defTabSz="914400" rtl="0" eaLnBrk="1" fontAlgn="auto" latinLnBrk="0" hangingPunct="1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</a:t>
              </a:r>
              <a:r>
                <a:rPr kumimoji="0" lang="it-IT" sz="2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public 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Numero </a:t>
              </a:r>
              <a:r>
                <a:rPr kumimoji="0" lang="it-IT" sz="2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dammiNumeroDiPagine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();</a:t>
              </a:r>
            </a:p>
            <a:p>
              <a:pPr marL="282575" marR="0" lvl="0" indent="-282575" algn="l" defTabSz="914400" rtl="0" eaLnBrk="1" fontAlgn="auto" latinLnBrk="0" hangingPunct="1">
                <a:lnSpc>
                  <a:spcPct val="100000"/>
                </a:lnSpc>
                <a:spcBef>
                  <a:spcPts val="8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</a:t>
              </a:r>
              <a:r>
                <a:rPr kumimoji="0" lang="it-IT" sz="2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…</a:t>
              </a: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</a:p>
            <a:p>
              <a:pPr marL="282575" marR="0" lvl="0" indent="-282575" algn="l" defTabSz="914400" rtl="0" eaLnBrk="1" fontAlgn="auto" latinLnBrk="0" hangingPunct="1">
                <a:lnSpc>
                  <a:spcPct val="100000"/>
                </a:lnSpc>
                <a:spcBef>
                  <a:spcPts val="20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it-IT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}</a:t>
              </a:r>
              <a:endParaRPr kumimoji="0" lang="it-IT" sz="2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Explosion 2 27"/>
            <p:cNvSpPr/>
            <p:nvPr/>
          </p:nvSpPr>
          <p:spPr>
            <a:xfrm>
              <a:off x="5105400" y="914400"/>
              <a:ext cx="4038600" cy="2514600"/>
            </a:xfrm>
            <a:prstGeom prst="irregularSeal2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Indichiamo  la </a:t>
              </a:r>
              <a:r>
                <a:rPr lang="it-IT" dirty="0" smtClean="0">
                  <a:solidFill>
                    <a:schemeClr val="tx2">
                      <a:lumMod val="75000"/>
                    </a:schemeClr>
                  </a:solidFill>
                </a:rPr>
                <a:t>classe </a:t>
              </a:r>
              <a:r>
                <a:rPr lang="it-IT" dirty="0" smtClean="0"/>
                <a:t>ed il </a:t>
              </a:r>
              <a:r>
                <a:rPr lang="it-IT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nome </a:t>
              </a:r>
              <a:r>
                <a:rPr lang="it-IT" dirty="0" smtClean="0"/>
                <a:t>della  proprietà</a:t>
              </a:r>
              <a:endParaRPr lang="it-IT" dirty="0"/>
            </a:p>
          </p:txBody>
        </p:sp>
        <p:sp>
          <p:nvSpPr>
            <p:cNvPr id="29" name="Explosion 1 28"/>
            <p:cNvSpPr/>
            <p:nvPr/>
          </p:nvSpPr>
          <p:spPr>
            <a:xfrm>
              <a:off x="5410200" y="2971800"/>
              <a:ext cx="3733800" cy="3276600"/>
            </a:xfrm>
            <a:prstGeom prst="irregularSeal1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Indichiamo il </a:t>
              </a:r>
              <a:r>
                <a:rPr lang="it-IT" dirty="0" smtClean="0">
                  <a:solidFill>
                    <a:srgbClr val="FFFF00"/>
                  </a:solidFill>
                </a:rPr>
                <a:t>nome </a:t>
              </a:r>
              <a:r>
                <a:rPr lang="it-IT" dirty="0" smtClean="0"/>
                <a:t>del metodo e il </a:t>
              </a:r>
              <a:r>
                <a:rPr lang="it-IT" dirty="0" smtClean="0">
                  <a:solidFill>
                    <a:srgbClr val="008000"/>
                  </a:solidFill>
                </a:rPr>
                <a:t>tipo </a:t>
              </a:r>
              <a:r>
                <a:rPr lang="it-IT" dirty="0" smtClean="0"/>
                <a:t>di oggetti che calcola</a:t>
              </a:r>
              <a:endParaRPr lang="it-IT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rot="10800000" flipV="1">
              <a:off x="3810000" y="4419600"/>
              <a:ext cx="25908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0800000" flipV="1">
              <a:off x="2895600" y="4724400"/>
              <a:ext cx="3810000" cy="4571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10800000" flipV="1">
              <a:off x="2667000" y="2133600"/>
              <a:ext cx="373380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10800000" flipV="1">
              <a:off x="4114800" y="2362199"/>
              <a:ext cx="2286000" cy="6096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34" name="Up Ribbon 33"/>
            <p:cNvSpPr/>
            <p:nvPr/>
          </p:nvSpPr>
          <p:spPr>
            <a:xfrm>
              <a:off x="1409698" y="647700"/>
              <a:ext cx="4229101" cy="990600"/>
            </a:xfrm>
            <a:prstGeom prst="ribbon2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Diamo il nome</a:t>
              </a:r>
              <a:endParaRPr lang="it-IT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rot="5400000">
              <a:off x="2422522" y="955673"/>
              <a:ext cx="660405" cy="123824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Il concetto di </a:t>
            </a:r>
            <a:r>
              <a:rPr lang="it-IT" smtClean="0">
                <a:solidFill>
                  <a:srgbClr val="DDF53D"/>
                </a:solidFill>
              </a:rPr>
              <a:t>variabile </a:t>
            </a:r>
            <a:endParaRPr lang="it-IT" dirty="0">
              <a:solidFill>
                <a:srgbClr val="DDF53D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4572000"/>
          </a:xfrm>
        </p:spPr>
        <p:txBody>
          <a:bodyPr>
            <a:normAutofit/>
          </a:bodyPr>
          <a:lstStyle/>
          <a:p>
            <a:r>
              <a:rPr lang="it-IT" dirty="0" smtClean="0"/>
              <a:t>Come manipoliamo un oggetto software?</a:t>
            </a:r>
          </a:p>
          <a:p>
            <a:pPr lvl="1"/>
            <a:r>
              <a:rPr lang="it-IT" dirty="0" smtClean="0"/>
              <a:t>Gli oggetti software “vivono” nella memoria del computer</a:t>
            </a:r>
          </a:p>
          <a:p>
            <a:r>
              <a:rPr lang="it-IT" dirty="0" smtClean="0"/>
              <a:t>Abbiamo bisogno di </a:t>
            </a:r>
            <a:r>
              <a:rPr lang="it-IT" dirty="0" smtClean="0">
                <a:solidFill>
                  <a:srgbClr val="DDF53D"/>
                </a:solidFill>
              </a:rPr>
              <a:t>nomi</a:t>
            </a:r>
            <a:r>
              <a:rPr lang="it-IT" dirty="0" smtClean="0"/>
              <a:t> che riferiscono direttamente gli oggetti per “manipolarli”</a:t>
            </a:r>
          </a:p>
          <a:p>
            <a:r>
              <a:rPr lang="it-IT" dirty="0" smtClean="0"/>
              <a:t>Es. somma </a:t>
            </a:r>
            <a:r>
              <a:rPr lang="it-IT" dirty="0" err="1" smtClean="0"/>
              <a:t>3</a:t>
            </a:r>
            <a:r>
              <a:rPr lang="it-IT" dirty="0" smtClean="0"/>
              <a:t> al </a:t>
            </a:r>
            <a:r>
              <a:rPr lang="it-IT" i="1" dirty="0" smtClean="0"/>
              <a:t>numero </a:t>
            </a:r>
            <a:r>
              <a:rPr lang="it-IT" dirty="0" err="1" smtClean="0"/>
              <a:t>X</a:t>
            </a:r>
            <a:r>
              <a:rPr lang="it-IT" dirty="0" smtClean="0"/>
              <a:t> </a:t>
            </a:r>
          </a:p>
          <a:p>
            <a:pPr lvl="1"/>
            <a:r>
              <a:rPr lang="it-IT" dirty="0" err="1" smtClean="0"/>
              <a:t>X</a:t>
            </a:r>
            <a:r>
              <a:rPr lang="it-IT" dirty="0" smtClean="0"/>
              <a:t> = </a:t>
            </a:r>
            <a:r>
              <a:rPr lang="it-IT" dirty="0" err="1" smtClean="0"/>
              <a:t>X</a:t>
            </a:r>
            <a:r>
              <a:rPr lang="it-IT" dirty="0" smtClean="0"/>
              <a:t> + </a:t>
            </a:r>
            <a:r>
              <a:rPr lang="it-IT" dirty="0" err="1" smtClean="0"/>
              <a:t>3</a:t>
            </a:r>
            <a:endParaRPr lang="it-IT" dirty="0" smtClean="0"/>
          </a:p>
          <a:p>
            <a:pPr lvl="1"/>
            <a:r>
              <a:rPr lang="it-IT" dirty="0" err="1" smtClean="0"/>
              <a:t>X</a:t>
            </a:r>
            <a:r>
              <a:rPr lang="it-IT" dirty="0" smtClean="0"/>
              <a:t> è una variabile, che consente di manipolare un certo tipo di oggetti (in questo caso dei numeri)</a:t>
            </a:r>
          </a:p>
          <a:p>
            <a:r>
              <a:rPr lang="it-IT" dirty="0" smtClean="0"/>
              <a:t>Le variabili associano </a:t>
            </a:r>
            <a:r>
              <a:rPr lang="it-IT" i="1" dirty="0" smtClean="0"/>
              <a:t>nome e tipo</a:t>
            </a:r>
            <a:r>
              <a:rPr lang="it-IT" dirty="0" smtClean="0"/>
              <a:t> ad un oggetto nella memoria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Manipolazione di oggetti</a:t>
            </a:r>
            <a:endParaRPr lang="it-I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Se</a:t>
            </a:r>
            <a:r>
              <a:rPr lang="it-IT" dirty="0" smtClean="0">
                <a:solidFill>
                  <a:srgbClr val="FFFF00"/>
                </a:solidFill>
              </a:rPr>
              <a:t> vogliamo ottenere il titolo di un libro </a:t>
            </a:r>
            <a:r>
              <a:rPr lang="it-IT" dirty="0" smtClean="0"/>
              <a:t>dobbiamo chiamare il metodo </a:t>
            </a:r>
            <a:r>
              <a:rPr lang="it-IT" i="1" dirty="0" err="1" smtClean="0"/>
              <a:t>dammiTitolo</a:t>
            </a:r>
            <a:r>
              <a:rPr lang="it-IT" i="1" dirty="0" smtClean="0"/>
              <a:t>()</a:t>
            </a:r>
          </a:p>
          <a:p>
            <a:pPr>
              <a:buNone/>
            </a:pPr>
            <a:r>
              <a:rPr lang="it-IT" dirty="0" smtClean="0"/>
              <a:t>	Supponiamo che la variabile </a:t>
            </a:r>
            <a:r>
              <a:rPr lang="it-IT" b="1" dirty="0" err="1" smtClean="0"/>
              <a:t>l</a:t>
            </a:r>
            <a:r>
              <a:rPr lang="it-IT" dirty="0" smtClean="0"/>
              <a:t> </a:t>
            </a:r>
            <a:r>
              <a:rPr lang="it-IT" i="1" dirty="0" smtClean="0"/>
              <a:t>riferisca </a:t>
            </a:r>
            <a:r>
              <a:rPr lang="it-IT" dirty="0" smtClean="0"/>
              <a:t>un libro</a:t>
            </a:r>
          </a:p>
          <a:p>
            <a:pPr>
              <a:buNone/>
            </a:pPr>
            <a:r>
              <a:rPr lang="it-IT" dirty="0" smtClean="0"/>
              <a:t>	</a:t>
            </a:r>
            <a:r>
              <a:rPr lang="it-IT" sz="3100" dirty="0" smtClean="0">
                <a:solidFill>
                  <a:srgbClr val="FFFF00"/>
                </a:solidFill>
              </a:rPr>
              <a:t>Titolo </a:t>
            </a:r>
            <a:r>
              <a:rPr lang="it-IT" sz="3100" dirty="0" err="1" smtClean="0">
                <a:solidFill>
                  <a:srgbClr val="FFFF00"/>
                </a:solidFill>
              </a:rPr>
              <a:t>t</a:t>
            </a:r>
            <a:r>
              <a:rPr lang="it-IT" sz="3100" dirty="0" smtClean="0">
                <a:solidFill>
                  <a:srgbClr val="FFFF00"/>
                </a:solidFill>
              </a:rPr>
              <a:t> = </a:t>
            </a:r>
            <a:r>
              <a:rPr lang="it-IT" sz="3100" dirty="0" err="1" smtClean="0">
                <a:solidFill>
                  <a:srgbClr val="FFFF00"/>
                </a:solidFill>
              </a:rPr>
              <a:t>l.dammiTitolo</a:t>
            </a:r>
            <a:r>
              <a:rPr lang="it-IT" sz="3100" dirty="0" smtClean="0">
                <a:solidFill>
                  <a:srgbClr val="FFFF00"/>
                </a:solidFill>
              </a:rPr>
              <a:t>();</a:t>
            </a:r>
          </a:p>
          <a:p>
            <a:r>
              <a:rPr lang="it-IT" dirty="0" smtClean="0"/>
              <a:t>Si usa la notazione col punto (</a:t>
            </a:r>
            <a:r>
              <a:rPr lang="it-IT" i="1" dirty="0" smtClean="0"/>
              <a:t>dot </a:t>
            </a:r>
            <a:r>
              <a:rPr lang="it-IT" i="1" dirty="0" err="1" smtClean="0"/>
              <a:t>notation</a:t>
            </a:r>
            <a:r>
              <a:rPr lang="it-IT" dirty="0" smtClean="0"/>
              <a:t>)</a:t>
            </a:r>
          </a:p>
          <a:p>
            <a:pPr>
              <a:buNone/>
            </a:pPr>
            <a:r>
              <a:rPr lang="it-IT" dirty="0" smtClean="0"/>
              <a:t>	VARIABILE . PROPRIETÀ</a:t>
            </a:r>
          </a:p>
          <a:p>
            <a:pPr>
              <a:buNone/>
            </a:pPr>
            <a:r>
              <a:rPr lang="it-IT" dirty="0" smtClean="0"/>
              <a:t>	VARIABILE . METODO( PARAMETRI )</a:t>
            </a:r>
          </a:p>
          <a:p>
            <a:pPr>
              <a:buNone/>
            </a:pPr>
            <a:r>
              <a:rPr lang="it-IT" sz="3100" dirty="0" smtClean="0">
                <a:solidFill>
                  <a:srgbClr val="FFFF00"/>
                </a:solidFill>
              </a:rPr>
              <a:t>	Pagina </a:t>
            </a:r>
            <a:r>
              <a:rPr lang="it-IT" sz="3100" dirty="0" err="1" smtClean="0">
                <a:solidFill>
                  <a:srgbClr val="FFFF00"/>
                </a:solidFill>
              </a:rPr>
              <a:t>p</a:t>
            </a:r>
            <a:r>
              <a:rPr lang="it-IT" sz="3100" dirty="0" smtClean="0">
                <a:solidFill>
                  <a:srgbClr val="FFFF00"/>
                </a:solidFill>
              </a:rPr>
              <a:t> = </a:t>
            </a:r>
            <a:r>
              <a:rPr lang="it-IT" sz="3100" dirty="0" err="1" smtClean="0">
                <a:solidFill>
                  <a:srgbClr val="FFFF00"/>
                </a:solidFill>
              </a:rPr>
              <a:t>l.dammiPagina</a:t>
            </a:r>
            <a:r>
              <a:rPr lang="it-IT" sz="3100" dirty="0" smtClean="0">
                <a:solidFill>
                  <a:srgbClr val="FFFF00"/>
                </a:solidFill>
              </a:rPr>
              <a:t>( 33 );</a:t>
            </a:r>
            <a:endParaRPr lang="it-IT" sz="31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mio primo programma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Stampiamo “ciao” sullo schermo.</a:t>
            </a:r>
          </a:p>
          <a:p>
            <a:pPr>
              <a:buNone/>
            </a:pPr>
            <a:r>
              <a:rPr lang="it-IT" b="1" dirty="0" err="1" smtClean="0"/>
              <a:t>class</a:t>
            </a:r>
            <a:r>
              <a:rPr lang="it-IT" b="1" dirty="0" smtClean="0"/>
              <a:t> </a:t>
            </a:r>
            <a:r>
              <a:rPr lang="it-IT" dirty="0" err="1" smtClean="0"/>
              <a:t>StampaCiao</a:t>
            </a:r>
            <a:r>
              <a:rPr lang="it-IT" dirty="0" smtClean="0"/>
              <a:t> {</a:t>
            </a:r>
          </a:p>
          <a:p>
            <a:pPr>
              <a:buNone/>
            </a:pPr>
            <a:r>
              <a:rPr lang="it-IT" dirty="0" smtClean="0"/>
              <a:t>	</a:t>
            </a:r>
            <a:r>
              <a:rPr lang="it-IT" b="1" dirty="0" smtClean="0"/>
              <a:t>public </a:t>
            </a:r>
            <a:r>
              <a:rPr lang="it-IT" b="1" dirty="0" err="1" smtClean="0"/>
              <a:t>static</a:t>
            </a:r>
            <a:r>
              <a:rPr lang="it-IT" b="1" dirty="0" smtClean="0"/>
              <a:t> </a:t>
            </a:r>
            <a:r>
              <a:rPr lang="it-IT" b="1" dirty="0" err="1" smtClean="0"/>
              <a:t>void</a:t>
            </a:r>
            <a:r>
              <a:rPr lang="it-IT" dirty="0" smtClean="0"/>
              <a:t> </a:t>
            </a:r>
            <a:r>
              <a:rPr lang="it-IT" dirty="0" err="1" smtClean="0"/>
              <a:t>main</a:t>
            </a:r>
            <a:r>
              <a:rPr lang="it-IT" dirty="0" smtClean="0"/>
              <a:t>(</a:t>
            </a:r>
            <a:r>
              <a:rPr lang="it-IT" dirty="0" err="1" smtClean="0"/>
              <a:t>String</a:t>
            </a:r>
            <a:r>
              <a:rPr lang="it-IT" dirty="0" smtClean="0"/>
              <a:t> </a:t>
            </a:r>
            <a:r>
              <a:rPr lang="it-IT" dirty="0" err="1" smtClean="0"/>
              <a:t>args</a:t>
            </a:r>
            <a:r>
              <a:rPr lang="it-IT" dirty="0" smtClean="0"/>
              <a:t> []) {</a:t>
            </a:r>
          </a:p>
          <a:p>
            <a:pPr>
              <a:buNone/>
            </a:pPr>
            <a:r>
              <a:rPr lang="it-IT" dirty="0" smtClean="0"/>
              <a:t>	</a:t>
            </a:r>
            <a:r>
              <a:rPr lang="it-IT" dirty="0" err="1" smtClean="0"/>
              <a:t>System.out.println</a:t>
            </a:r>
            <a:r>
              <a:rPr lang="it-IT" dirty="0" smtClean="0"/>
              <a:t>(“Ciao”);</a:t>
            </a:r>
          </a:p>
          <a:p>
            <a:pPr>
              <a:buNone/>
            </a:pPr>
            <a:r>
              <a:rPr lang="it-IT" dirty="0" smtClean="0"/>
              <a:t>	}</a:t>
            </a:r>
          </a:p>
          <a:p>
            <a:pPr>
              <a:buNone/>
            </a:pPr>
            <a:r>
              <a:rPr lang="it-IT" dirty="0" smtClean="0"/>
              <a:t>}</a:t>
            </a:r>
            <a:endParaRPr lang="it-IT" dirty="0"/>
          </a:p>
        </p:txBody>
      </p:sp>
      <p:grpSp>
        <p:nvGrpSpPr>
          <p:cNvPr id="19" name="Group 18"/>
          <p:cNvGrpSpPr/>
          <p:nvPr/>
        </p:nvGrpSpPr>
        <p:grpSpPr>
          <a:xfrm>
            <a:off x="4038600" y="685800"/>
            <a:ext cx="4876800" cy="2362200"/>
            <a:chOff x="4038600" y="685800"/>
            <a:chExt cx="4876800" cy="2362200"/>
          </a:xfrm>
        </p:grpSpPr>
        <p:sp>
          <p:nvSpPr>
            <p:cNvPr id="4" name="Vertical Scroll 3"/>
            <p:cNvSpPr/>
            <p:nvPr/>
          </p:nvSpPr>
          <p:spPr>
            <a:xfrm>
              <a:off x="5943600" y="685800"/>
              <a:ext cx="2971800" cy="1981200"/>
            </a:xfrm>
            <a:prstGeom prst="verticalScroll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Il sistema si aspetta un metodo così fatto:</a:t>
              </a:r>
            </a:p>
            <a:p>
              <a:pPr algn="ctr"/>
              <a:r>
                <a:rPr lang="it-IT" dirty="0" err="1" smtClean="0"/>
                <a:t>Main</a:t>
              </a:r>
              <a:r>
                <a:rPr lang="it-IT" dirty="0" smtClean="0"/>
                <a:t> = Principale</a:t>
              </a:r>
              <a:endParaRPr lang="it-IT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10800000" flipV="1">
              <a:off x="4038600" y="2057400"/>
              <a:ext cx="2286000" cy="990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398463" y="3886200"/>
            <a:ext cx="2116137" cy="2362200"/>
            <a:chOff x="398463" y="3886200"/>
            <a:chExt cx="2116137" cy="2362200"/>
          </a:xfrm>
        </p:grpSpPr>
        <p:sp>
          <p:nvSpPr>
            <p:cNvPr id="5" name="Explosion 1 4"/>
            <p:cNvSpPr/>
            <p:nvPr/>
          </p:nvSpPr>
          <p:spPr>
            <a:xfrm>
              <a:off x="398463" y="4343400"/>
              <a:ext cx="2116137" cy="1905000"/>
            </a:xfrm>
            <a:prstGeom prst="irregularSeal1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Oggetto sistema</a:t>
              </a:r>
              <a:endParaRPr lang="it-IT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1219200" y="4419600"/>
              <a:ext cx="11430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438400" y="3886200"/>
            <a:ext cx="3733800" cy="2362200"/>
            <a:chOff x="2438400" y="3886200"/>
            <a:chExt cx="3733800" cy="2362200"/>
          </a:xfrm>
        </p:grpSpPr>
        <p:sp>
          <p:nvSpPr>
            <p:cNvPr id="6" name="Explosion 2 5"/>
            <p:cNvSpPr/>
            <p:nvPr/>
          </p:nvSpPr>
          <p:spPr>
            <a:xfrm>
              <a:off x="2438400" y="4343400"/>
              <a:ext cx="3733800" cy="1905000"/>
            </a:xfrm>
            <a:prstGeom prst="irregularSeal2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Ha la proprietà out che è lo schermo</a:t>
              </a:r>
              <a:endParaRPr lang="it-IT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>
              <a:off x="2438400" y="3886200"/>
              <a:ext cx="1447800" cy="1143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3429000" y="3581400"/>
            <a:ext cx="5334000" cy="2667000"/>
            <a:chOff x="3429000" y="3581400"/>
            <a:chExt cx="5334000" cy="2667000"/>
          </a:xfrm>
        </p:grpSpPr>
        <p:sp>
          <p:nvSpPr>
            <p:cNvPr id="7" name="Lightning Bolt 6"/>
            <p:cNvSpPr/>
            <p:nvPr/>
          </p:nvSpPr>
          <p:spPr>
            <a:xfrm>
              <a:off x="6324600" y="3581400"/>
              <a:ext cx="2057400" cy="2667000"/>
            </a:xfrm>
            <a:prstGeom prst="lightningBol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324600" y="4495800"/>
              <a:ext cx="2438400" cy="762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smtClean="0"/>
                <a:t>Chiamiamo il metodo</a:t>
              </a:r>
            </a:p>
            <a:p>
              <a:pPr algn="ctr"/>
              <a:r>
                <a:rPr lang="it-IT" dirty="0" err="1" smtClean="0"/>
                <a:t>Println</a:t>
              </a:r>
              <a:r>
                <a:rPr lang="it-IT" dirty="0" smtClean="0"/>
                <a:t> = stampa linea</a:t>
              </a:r>
              <a:endParaRPr lang="it-IT" dirty="0"/>
            </a:p>
          </p:txBody>
        </p:sp>
        <p:cxnSp>
          <p:nvCxnSpPr>
            <p:cNvPr id="17" name="Straight Arrow Connector 16"/>
            <p:cNvCxnSpPr>
              <a:stCxn id="8" idx="1"/>
            </p:cNvCxnSpPr>
            <p:nvPr/>
          </p:nvCxnSpPr>
          <p:spPr>
            <a:xfrm rot="10800000">
              <a:off x="3429000" y="4038600"/>
              <a:ext cx="289560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Scriviamo davvero</a:t>
            </a:r>
            <a:br>
              <a:rPr lang="it-IT" dirty="0" smtClean="0"/>
            </a:br>
            <a:r>
              <a:rPr lang="it-IT" dirty="0" smtClean="0"/>
              <a:t> i Programmi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L’ambiente di sviluppo </a:t>
            </a:r>
            <a:r>
              <a:rPr lang="it-IT" dirty="0" err="1" smtClean="0"/>
              <a:t>Eclipse</a:t>
            </a:r>
            <a:endParaRPr lang="it-IT" dirty="0" smtClean="0"/>
          </a:p>
          <a:p>
            <a:r>
              <a:rPr lang="it-IT" dirty="0" smtClean="0"/>
              <a:t>Tanti, tanti esempi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Esame</a:t>
            </a:r>
            <a:endParaRPr lang="it-IT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3600" dirty="0" smtClean="0"/>
              <a:t>Esame Finale giorno </a:t>
            </a:r>
            <a:r>
              <a:rPr lang="it-IT" sz="3600" b="1" dirty="0" smtClean="0">
                <a:solidFill>
                  <a:srgbClr val="FF0000"/>
                </a:solidFill>
              </a:rPr>
              <a:t>22 Maggio</a:t>
            </a:r>
            <a:endParaRPr lang="it-IT" sz="3600" dirty="0" smtClean="0">
              <a:solidFill>
                <a:srgbClr val="FF0000"/>
              </a:solidFill>
            </a:endParaRPr>
          </a:p>
          <a:p>
            <a:pPr lvl="1"/>
            <a:r>
              <a:rPr lang="it-IT" sz="3600" dirty="0" smtClean="0">
                <a:solidFill>
                  <a:schemeClr val="accent2"/>
                </a:solidFill>
              </a:rPr>
              <a:t>Facoltativo</a:t>
            </a:r>
          </a:p>
          <a:p>
            <a:pPr lvl="1"/>
            <a:r>
              <a:rPr lang="it-IT" sz="3600" dirty="0" smtClean="0"/>
              <a:t>Chi lo supera consegue un attestato di frequenza</a:t>
            </a:r>
          </a:p>
          <a:p>
            <a:endParaRPr lang="it-IT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Introduzione All’Informatica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Nozioni di base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è l’Informatica?</a:t>
            </a:r>
            <a:endParaRPr lang="it-IT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9463" y="1828800"/>
            <a:ext cx="7583487" cy="4267200"/>
          </a:xfrm>
        </p:spPr>
        <p:txBody>
          <a:bodyPr>
            <a:noAutofit/>
          </a:bodyPr>
          <a:lstStyle/>
          <a:p>
            <a:r>
              <a:rPr lang="it-IT" sz="2400" dirty="0" smtClean="0"/>
              <a:t>Scienza degli elaboratori elettronici </a:t>
            </a:r>
          </a:p>
          <a:p>
            <a:pPr lvl="1"/>
            <a:r>
              <a:rPr lang="it-IT" dirty="0" smtClean="0"/>
              <a:t>Computer Science</a:t>
            </a:r>
          </a:p>
          <a:p>
            <a:r>
              <a:rPr lang="it-IT" sz="2400" dirty="0" smtClean="0"/>
              <a:t>Scienza dell’informazione</a:t>
            </a:r>
            <a:endParaRPr lang="it-IT" sz="2800" dirty="0" smtClean="0">
              <a:solidFill>
                <a:schemeClr val="hlink"/>
              </a:solidFill>
              <a:latin typeface="Arial" pitchFamily="-65" charset="0"/>
            </a:endParaRPr>
          </a:p>
          <a:p>
            <a:pPr lvl="1"/>
            <a:r>
              <a:rPr lang="it-IT" sz="2400" dirty="0" smtClean="0">
                <a:solidFill>
                  <a:schemeClr val="hlink"/>
                </a:solidFill>
                <a:latin typeface="Arial" pitchFamily="-65" charset="0"/>
              </a:rPr>
              <a:t>rappresentazione</a:t>
            </a:r>
          </a:p>
          <a:p>
            <a:pPr lvl="1"/>
            <a:r>
              <a:rPr lang="it-IT" sz="2400" dirty="0" smtClean="0">
                <a:solidFill>
                  <a:schemeClr val="hlink"/>
                </a:solidFill>
                <a:latin typeface="Arial" pitchFamily="-65" charset="0"/>
              </a:rPr>
              <a:t>memorizzazione</a:t>
            </a:r>
          </a:p>
          <a:p>
            <a:pPr lvl="1"/>
            <a:r>
              <a:rPr lang="it-IT" sz="2400" dirty="0" smtClean="0">
                <a:solidFill>
                  <a:schemeClr val="hlink"/>
                </a:solidFill>
                <a:latin typeface="Arial" pitchFamily="-65" charset="0"/>
              </a:rPr>
              <a:t>elaborazione e trasmissione </a:t>
            </a:r>
            <a:r>
              <a:rPr lang="it-IT" sz="2400" b="1" dirty="0" smtClean="0">
                <a:solidFill>
                  <a:schemeClr val="hlink"/>
                </a:solidFill>
                <a:latin typeface="Arial" pitchFamily="-65" charset="0"/>
              </a:rPr>
              <a:t>dell’informazione</a:t>
            </a:r>
          </a:p>
          <a:p>
            <a:r>
              <a:rPr lang="it-IT" sz="2400" dirty="0" smtClean="0"/>
              <a:t>Parente stretta della Matematica</a:t>
            </a:r>
          </a:p>
          <a:p>
            <a:pPr lvl="1"/>
            <a:r>
              <a:rPr lang="it-IT" dirty="0" err="1" smtClean="0"/>
              <a:t>2</a:t>
            </a:r>
            <a:r>
              <a:rPr lang="it-IT" dirty="0" smtClean="0"/>
              <a:t> anime: teorica, tecnico-pratica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Computer</a:t>
            </a:r>
            <a:endParaRPr lang="it-IT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Elaboratore elettronico (o “calcolatore”)</a:t>
            </a:r>
          </a:p>
          <a:p>
            <a:r>
              <a:rPr lang="it-IT" sz="2800" dirty="0" smtClean="0"/>
              <a:t>E’ uno strumento per la rappresentazione, la memorizzazione e l’elaborazione delle informazioni.</a:t>
            </a:r>
          </a:p>
          <a:p>
            <a:r>
              <a:rPr lang="it-IT" sz="2800" dirty="0" smtClean="0"/>
              <a:t>E’ programmabile: può essere predisposto per eseguire un particolare insieme di azioni, allo scopo di risolvere un problema.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Cosa possiamo fare con un calcolatore?</a:t>
            </a:r>
            <a:endParaRPr lang="it-IT"/>
          </a:p>
        </p:txBody>
      </p:sp>
      <p:pic>
        <p:nvPicPr>
          <p:cNvPr id="13315" name="Picture 3" descr="Screen_Campo_mina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2133600"/>
            <a:ext cx="320040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2837</TotalTime>
  <Words>1739</Words>
  <Application>Microsoft Macintosh PowerPoint</Application>
  <PresentationFormat>On-screen Show (4:3)</PresentationFormat>
  <Paragraphs>356</Paragraphs>
  <Slides>48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Revolution</vt:lpstr>
      <vt:lpstr>Minicorso tematico:  “Elementi di Programmazione:  con Java dal Computer,  al Web, al Cellulare” </vt:lpstr>
      <vt:lpstr>Presentiamoci</vt:lpstr>
      <vt:lpstr>Programma del Corso</vt:lpstr>
      <vt:lpstr>Materiale Didattico</vt:lpstr>
      <vt:lpstr>Esame</vt:lpstr>
      <vt:lpstr>Introduzione All’Informatica</vt:lpstr>
      <vt:lpstr>Cosa è l’Informatica?</vt:lpstr>
      <vt:lpstr>Il Computer</vt:lpstr>
      <vt:lpstr>Cosa possiamo fare con un calcolatore?</vt:lpstr>
      <vt:lpstr>Cosa possiamo fare con un calcolatore?</vt:lpstr>
      <vt:lpstr>Utilizzo di un elaboratore</vt:lpstr>
      <vt:lpstr>Cosa possiamo fare con un calcolatore? </vt:lpstr>
      <vt:lpstr>Parole chiave:</vt:lpstr>
      <vt:lpstr>Hardware</vt:lpstr>
      <vt:lpstr>Hardware</vt:lpstr>
      <vt:lpstr>Hardware</vt:lpstr>
      <vt:lpstr>Software</vt:lpstr>
      <vt:lpstr>Problemi, Algoritmi  e Programmi</vt:lpstr>
      <vt:lpstr>Il problema</vt:lpstr>
      <vt:lpstr>Esempi di problemi</vt:lpstr>
      <vt:lpstr>Risolvere un problema</vt:lpstr>
      <vt:lpstr>Risolvere un problema</vt:lpstr>
      <vt:lpstr>Algoritmo</vt:lpstr>
      <vt:lpstr>Algoritmi: proprietà fondamentali</vt:lpstr>
      <vt:lpstr>Algoritmi equivalenti </vt:lpstr>
      <vt:lpstr>Esecuzione</vt:lpstr>
      <vt:lpstr>Algoritmi e programmi</vt:lpstr>
      <vt:lpstr>Linguaggi di Programmazione</vt:lpstr>
      <vt:lpstr>Esempio: potenza</vt:lpstr>
      <vt:lpstr>Esempio …in Java</vt:lpstr>
      <vt:lpstr>Riassumendo…</vt:lpstr>
      <vt:lpstr>Esistono problemi che un elaboratore non può risolvere?</vt:lpstr>
      <vt:lpstr>Fondamenti di Programmazione </vt:lpstr>
      <vt:lpstr>Linguaggi di Programmazione</vt:lpstr>
      <vt:lpstr>Linguaggi Imperativi</vt:lpstr>
      <vt:lpstr>Linguaggi Dichiarativi</vt:lpstr>
      <vt:lpstr>Linguaggi ad Oggetti</vt:lpstr>
      <vt:lpstr>Ma è davvero questa  la lingua del computer?</vt:lpstr>
      <vt:lpstr>Dal programma all’esecuzione…</vt:lpstr>
      <vt:lpstr>Concetti di base della POO</vt:lpstr>
      <vt:lpstr>Il concetto di Classe</vt:lpstr>
      <vt:lpstr>Esempio: la classe dei libri</vt:lpstr>
      <vt:lpstr>La visibilità</vt:lpstr>
      <vt:lpstr>La classe libro in Java</vt:lpstr>
      <vt:lpstr>Il concetto di variabile </vt:lpstr>
      <vt:lpstr>Manipolazione di oggetti</vt:lpstr>
      <vt:lpstr>Il mio primo programma</vt:lpstr>
      <vt:lpstr>Scriviamo davvero  i Programmi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Minicorso tematico:  “Elementi di Programmazione:  con Java dal Computer,  al Web, al Cellulare” </dc:title>
  <dc:creator>ciccio</dc:creator>
  <cp:lastModifiedBy>Francesco Ricca</cp:lastModifiedBy>
  <cp:revision>52</cp:revision>
  <dcterms:created xsi:type="dcterms:W3CDTF">2010-04-21T11:09:26Z</dcterms:created>
  <dcterms:modified xsi:type="dcterms:W3CDTF">2015-05-13T17:13:52Z</dcterms:modified>
</cp:coreProperties>
</file>